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2" r:id="rId6"/>
    <p:sldId id="321" r:id="rId7"/>
    <p:sldId id="348" r:id="rId8"/>
    <p:sldId id="351" r:id="rId9"/>
    <p:sldId id="352" r:id="rId10"/>
    <p:sldId id="353" r:id="rId11"/>
    <p:sldId id="354" r:id="rId12"/>
    <p:sldId id="349" r:id="rId13"/>
    <p:sldId id="350" r:id="rId14"/>
    <p:sldId id="315" r:id="rId15"/>
    <p:sldId id="324" r:id="rId16"/>
    <p:sldId id="308" r:id="rId17"/>
    <p:sldId id="342" r:id="rId18"/>
    <p:sldId id="341" r:id="rId19"/>
    <p:sldId id="319" r:id="rId20"/>
    <p:sldId id="307" r:id="rId21"/>
    <p:sldId id="343" r:id="rId22"/>
    <p:sldId id="320" r:id="rId23"/>
    <p:sldId id="344" r:id="rId24"/>
    <p:sldId id="316" r:id="rId25"/>
    <p:sldId id="346" r:id="rId26"/>
    <p:sldId id="34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4" r:id="rId35"/>
    <p:sldId id="335" r:id="rId36"/>
    <p:sldId id="336" r:id="rId37"/>
    <p:sldId id="337" r:id="rId38"/>
    <p:sldId id="338" r:id="rId39"/>
    <p:sldId id="339" r:id="rId40"/>
    <p:sldId id="3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3148" y="2713383"/>
            <a:ext cx="9144000" cy="71561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Hukum-</a:t>
            </a:r>
            <a:r>
              <a:rPr lang="en-US" sz="4400" b="1" dirty="0" err="1">
                <a:solidFill>
                  <a:schemeClr val="bg1"/>
                </a:solidFill>
              </a:rPr>
              <a:t>hukum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Probabilitas</a:t>
            </a:r>
            <a:r>
              <a:rPr lang="en-US" sz="4400" b="1" dirty="0">
                <a:solidFill>
                  <a:schemeClr val="bg1"/>
                </a:solidFill>
              </a:rPr>
              <a:t> (</a:t>
            </a:r>
            <a:r>
              <a:rPr lang="en-US" sz="4400" b="1" dirty="0" err="1">
                <a:solidFill>
                  <a:schemeClr val="bg1"/>
                </a:solidFill>
              </a:rPr>
              <a:t>Peluang</a:t>
            </a:r>
            <a:r>
              <a:rPr lang="en-US" sz="4400" b="1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89" y="451843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  </a:t>
            </a:r>
            <a:r>
              <a:rPr lang="en-US" sz="2800" dirty="0" err="1"/>
              <a:t>Soal</a:t>
            </a:r>
            <a:r>
              <a:rPr lang="en-US" sz="2800" dirty="0"/>
              <a:t> </a:t>
            </a:r>
            <a:r>
              <a:rPr lang="en-US" sz="2800" dirty="0" err="1"/>
              <a:t>Probababilitas</a:t>
            </a:r>
            <a:r>
              <a:rPr lang="en-US" sz="2800" dirty="0"/>
              <a:t> -1D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654326" y="910167"/>
            <a:ext cx="1088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wawancara</a:t>
            </a:r>
            <a:r>
              <a:rPr lang="en-US" sz="2000" dirty="0"/>
              <a:t>  </a:t>
            </a:r>
            <a:r>
              <a:rPr lang="en-US" sz="2000" dirty="0" err="1"/>
              <a:t>terhadap</a:t>
            </a:r>
            <a:r>
              <a:rPr lang="en-US" sz="2000" dirty="0"/>
              <a:t> 3 orang </a:t>
            </a:r>
            <a:r>
              <a:rPr lang="en-US" sz="2000" dirty="0" err="1"/>
              <a:t>ibu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tangga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memasak</a:t>
            </a:r>
            <a:r>
              <a:rPr lang="en-US" sz="2000" dirty="0"/>
              <a:t> 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goreng BM.</a:t>
            </a:r>
            <a:endParaRPr lang="en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B7C55-6C71-4803-A3B6-5DD737EC31D6}"/>
              </a:ext>
            </a:extLst>
          </p:cNvPr>
          <p:cNvSpPr txBox="1"/>
          <p:nvPr/>
        </p:nvSpPr>
        <p:spPr>
          <a:xfrm>
            <a:off x="1182089" y="1995426"/>
            <a:ext cx="10544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Jika </a:t>
            </a:r>
            <a:r>
              <a:rPr lang="en-US" sz="2000" b="1" dirty="0" err="1"/>
              <a:t>diketahui</a:t>
            </a:r>
            <a:r>
              <a:rPr lang="en-US" sz="2000" b="1" dirty="0"/>
              <a:t> </a:t>
            </a:r>
            <a:r>
              <a:rPr lang="en-US" sz="2000" b="1" dirty="0" err="1"/>
              <a:t>kejadian</a:t>
            </a:r>
            <a:r>
              <a:rPr lang="en-US" sz="2000" b="1" dirty="0"/>
              <a:t> W: </a:t>
            </a:r>
            <a:r>
              <a:rPr lang="en-US" sz="2000" dirty="0">
                <a:highlight>
                  <a:srgbClr val="FFFF00"/>
                </a:highlight>
              </a:rPr>
              <a:t>Paling </a:t>
            </a:r>
            <a:r>
              <a:rPr lang="en-US" sz="2000" dirty="0" err="1">
                <a:highlight>
                  <a:srgbClr val="FFFF00"/>
                </a:highlight>
              </a:rPr>
              <a:t>banyak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seorang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ibu</a:t>
            </a:r>
            <a:r>
              <a:rPr lang="en-US" sz="2000" dirty="0">
                <a:highlight>
                  <a:srgbClr val="FFFF00"/>
                </a:highlight>
              </a:rPr>
              <a:t> TIDAK  </a:t>
            </a:r>
            <a:r>
              <a:rPr lang="en-US" sz="2000" dirty="0" err="1"/>
              <a:t>memasak</a:t>
            </a:r>
            <a:r>
              <a:rPr lang="en-US" sz="2000" dirty="0"/>
              <a:t> 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goreng BM</a:t>
            </a:r>
            <a:r>
              <a:rPr lang="en-US" sz="2000" b="1" dirty="0"/>
              <a:t> </a:t>
            </a: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0D6E-B4AA-48E9-9C5A-CB4FEA2B5CA0}"/>
              </a:ext>
            </a:extLst>
          </p:cNvPr>
          <p:cNvSpPr txBox="1"/>
          <p:nvPr/>
        </p:nvSpPr>
        <p:spPr>
          <a:xfrm>
            <a:off x="1182089" y="2823709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sz="1800" b="1" dirty="0" err="1"/>
              <a:t>kejadian</a:t>
            </a:r>
            <a:r>
              <a:rPr lang="en-US" sz="1800" b="1" dirty="0"/>
              <a:t> W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8BA35-B0C0-DC51-DC20-FF59C5A44FED}"/>
                  </a:ext>
                </a:extLst>
              </p:cNvPr>
              <p:cNvSpPr txBox="1"/>
              <p:nvPr/>
            </p:nvSpPr>
            <p:spPr>
              <a:xfrm>
                <a:off x="3900133" y="3195842"/>
                <a:ext cx="2097156" cy="569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D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sz="2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8BA35-B0C0-DC51-DC20-FF59C5A44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33" y="3195842"/>
                <a:ext cx="2097156" cy="569708"/>
              </a:xfrm>
              <a:prstGeom prst="rect">
                <a:avLst/>
              </a:prstGeom>
              <a:blipFill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049D70-5A55-9379-22A8-29C9BB1E6C1F}"/>
                  </a:ext>
                </a:extLst>
              </p:cNvPr>
              <p:cNvSpPr txBox="1"/>
              <p:nvPr/>
            </p:nvSpPr>
            <p:spPr>
              <a:xfrm>
                <a:off x="1532616" y="4291742"/>
                <a:ext cx="4735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ID" sz="2000" dirty="0"/>
                  <a:t>={YYY, YTY, YYT, TYY} = 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049D70-5A55-9379-22A8-29C9BB1E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16" y="4291742"/>
                <a:ext cx="4735033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1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04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  </a:t>
            </a:r>
            <a:r>
              <a:rPr lang="en-US" sz="2800" dirty="0" err="1"/>
              <a:t>Soal</a:t>
            </a:r>
            <a:r>
              <a:rPr lang="en-US" sz="2800" dirty="0"/>
              <a:t> </a:t>
            </a:r>
            <a:r>
              <a:rPr lang="en-US" sz="2800" dirty="0" err="1"/>
              <a:t>Probababilitas</a:t>
            </a:r>
            <a:r>
              <a:rPr lang="en-US" sz="2800" dirty="0"/>
              <a:t> -1E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654326" y="910167"/>
            <a:ext cx="1088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percobaan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wawancara</a:t>
            </a:r>
            <a:r>
              <a:rPr lang="en-US" sz="2200" dirty="0"/>
              <a:t>  </a:t>
            </a:r>
            <a:r>
              <a:rPr lang="en-US" sz="2200" dirty="0" err="1"/>
              <a:t>terhadap</a:t>
            </a:r>
            <a:r>
              <a:rPr lang="en-US" sz="2200" dirty="0"/>
              <a:t> 3 orang </a:t>
            </a:r>
            <a:r>
              <a:rPr lang="en-US" sz="2200" dirty="0" err="1"/>
              <a:t>ibu</a:t>
            </a:r>
            <a:r>
              <a:rPr lang="en-US" sz="2200" dirty="0"/>
              <a:t> </a:t>
            </a:r>
            <a:r>
              <a:rPr lang="en-US" sz="2200" dirty="0" err="1"/>
              <a:t>rumah</a:t>
            </a:r>
            <a:r>
              <a:rPr lang="en-US" sz="2200" dirty="0"/>
              <a:t> </a:t>
            </a:r>
            <a:r>
              <a:rPr lang="en-US" sz="2200" dirty="0" err="1"/>
              <a:t>tangga</a:t>
            </a:r>
            <a:r>
              <a:rPr lang="en-US" sz="2200" dirty="0"/>
              <a:t>,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memasak</a:t>
            </a:r>
            <a:r>
              <a:rPr lang="en-US" sz="2200" dirty="0"/>
              <a:t> 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minyak</a:t>
            </a:r>
            <a:r>
              <a:rPr lang="en-US" sz="2200" dirty="0"/>
              <a:t> goreng BM.</a:t>
            </a:r>
            <a:endParaRPr lang="en-ID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B7C55-6C71-4803-A3B6-5DD737EC31D6}"/>
              </a:ext>
            </a:extLst>
          </p:cNvPr>
          <p:cNvSpPr txBox="1"/>
          <p:nvPr/>
        </p:nvSpPr>
        <p:spPr>
          <a:xfrm>
            <a:off x="993245" y="1904322"/>
            <a:ext cx="10754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Jika </a:t>
            </a:r>
            <a:r>
              <a:rPr lang="en-US" sz="2200" b="1" dirty="0" err="1"/>
              <a:t>diketahui</a:t>
            </a:r>
            <a:r>
              <a:rPr lang="en-US" sz="2200" b="1" dirty="0"/>
              <a:t> </a:t>
            </a:r>
            <a:r>
              <a:rPr lang="en-US" sz="2200" b="1" dirty="0" err="1"/>
              <a:t>kejadian</a:t>
            </a:r>
            <a:r>
              <a:rPr lang="en-US" sz="2200" b="1" dirty="0"/>
              <a:t> H: </a:t>
            </a:r>
            <a:r>
              <a:rPr lang="en-US" sz="2200" b="1" dirty="0" err="1">
                <a:highlight>
                  <a:srgbClr val="FFFF00"/>
                </a:highlight>
              </a:rPr>
              <a:t>hanya</a:t>
            </a:r>
            <a:r>
              <a:rPr lang="en-US" sz="2200" b="1" dirty="0">
                <a:highlight>
                  <a:srgbClr val="FFFF00"/>
                </a:highlight>
              </a:rPr>
              <a:t> </a:t>
            </a:r>
            <a:r>
              <a:rPr lang="en-US" sz="2200" b="1" dirty="0" err="1">
                <a:highlight>
                  <a:srgbClr val="FFFF00"/>
                </a:highlight>
              </a:rPr>
              <a:t>ada</a:t>
            </a:r>
            <a:r>
              <a:rPr lang="en-US" sz="2200" b="1" dirty="0">
                <a:highlight>
                  <a:srgbClr val="FFFF00"/>
                </a:highlight>
              </a:rPr>
              <a:t> </a:t>
            </a:r>
            <a:r>
              <a:rPr lang="en-US" sz="2200" b="1" dirty="0" err="1">
                <a:highlight>
                  <a:srgbClr val="FFFF00"/>
                </a:highlight>
              </a:rPr>
              <a:t>seorang</a:t>
            </a:r>
            <a:r>
              <a:rPr lang="en-US" sz="2200" b="1" dirty="0">
                <a:highlight>
                  <a:srgbClr val="FFFF00"/>
                </a:highlight>
              </a:rPr>
              <a:t>  </a:t>
            </a:r>
            <a:r>
              <a:rPr lang="en-US" sz="2200" b="1" dirty="0" err="1">
                <a:highlight>
                  <a:srgbClr val="FFFF00"/>
                </a:highlight>
              </a:rPr>
              <a:t>ibu</a:t>
            </a:r>
            <a:r>
              <a:rPr lang="en-US" sz="2200" b="1" dirty="0">
                <a:highlight>
                  <a:srgbClr val="FFFF00"/>
                </a:highlight>
              </a:rPr>
              <a:t>  yang TIDAK </a:t>
            </a:r>
            <a:r>
              <a:rPr lang="en-US" sz="2200" dirty="0" err="1"/>
              <a:t>memasak</a:t>
            </a:r>
            <a:r>
              <a:rPr lang="en-US" sz="2200" dirty="0"/>
              <a:t> 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minyak</a:t>
            </a:r>
            <a:r>
              <a:rPr lang="en-US" sz="2200" dirty="0"/>
              <a:t> goreng BM</a:t>
            </a:r>
            <a:r>
              <a:rPr lang="en-US" sz="2200" b="1" dirty="0"/>
              <a:t> </a:t>
            </a:r>
            <a:endParaRPr lang="en-ID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0D6E-B4AA-48E9-9C5A-CB4FEA2B5CA0}"/>
              </a:ext>
            </a:extLst>
          </p:cNvPr>
          <p:cNvSpPr txBox="1"/>
          <p:nvPr/>
        </p:nvSpPr>
        <p:spPr>
          <a:xfrm>
            <a:off x="993245" y="2898477"/>
            <a:ext cx="3563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Hitunglah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b="1" dirty="0" err="1"/>
              <a:t>kejadian</a:t>
            </a:r>
            <a:r>
              <a:rPr lang="en-US" sz="2200" b="1" dirty="0"/>
              <a:t> H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88642-EECD-4F91-AF7B-CB63F066D2D7}"/>
                  </a:ext>
                </a:extLst>
              </p:cNvPr>
              <p:cNvSpPr txBox="1"/>
              <p:nvPr/>
            </p:nvSpPr>
            <p:spPr>
              <a:xfrm>
                <a:off x="993245" y="3528637"/>
                <a:ext cx="650257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Berapa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banyaknya</a:t>
                </a:r>
                <a:r>
                  <a:rPr lang="en-US" sz="2400" dirty="0"/>
                  <a:t>  Ruang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S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8</a:t>
                </a:r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88642-EECD-4F91-AF7B-CB63F066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45" y="3528637"/>
                <a:ext cx="6502579" cy="461665"/>
              </a:xfrm>
              <a:prstGeom prst="rect">
                <a:avLst/>
              </a:prstGeom>
              <a:blipFill>
                <a:blip r:embed="rId2"/>
                <a:stretch>
                  <a:fillRect l="-1403" t="-8974" b="-26923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E77C996-3B0D-42CF-B257-DAB72B8713BC}"/>
              </a:ext>
            </a:extLst>
          </p:cNvPr>
          <p:cNvSpPr txBox="1"/>
          <p:nvPr/>
        </p:nvSpPr>
        <p:spPr>
          <a:xfrm>
            <a:off x="1109205" y="4391591"/>
            <a:ext cx="6502578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Deskripsikan</a:t>
            </a:r>
            <a:r>
              <a:rPr lang="en-US" sz="2400" dirty="0"/>
              <a:t> Ruang </a:t>
            </a:r>
            <a:r>
              <a:rPr lang="en-US" sz="2400" dirty="0" err="1"/>
              <a:t>Sampel</a:t>
            </a:r>
            <a:r>
              <a:rPr lang="en-US" sz="2400" dirty="0"/>
              <a:t> S.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B8BC3-86B2-433C-AA55-86104DE75134}"/>
              </a:ext>
            </a:extLst>
          </p:cNvPr>
          <p:cNvSpPr txBox="1"/>
          <p:nvPr/>
        </p:nvSpPr>
        <p:spPr>
          <a:xfrm flipH="1">
            <a:off x="1109205" y="5023712"/>
            <a:ext cx="62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S= { YYT, YTT, YTY, TTT, YYY, TYT, TYY, TTY }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0067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BEF77D-FFA9-4D00-8201-693840715443}"/>
                  </a:ext>
                </a:extLst>
              </p:cNvPr>
              <p:cNvSpPr txBox="1"/>
              <p:nvPr/>
            </p:nvSpPr>
            <p:spPr>
              <a:xfrm>
                <a:off x="1146313" y="1060694"/>
                <a:ext cx="650257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Berapa </a:t>
                </a:r>
                <a:r>
                  <a:rPr lang="en-US" sz="2400" dirty="0" err="1"/>
                  <a:t>banyaknya</a:t>
                </a:r>
                <a:r>
                  <a:rPr lang="en-US" sz="2400" dirty="0"/>
                  <a:t>  </a:t>
                </a:r>
                <a:r>
                  <a:rPr lang="en-US" sz="2400" dirty="0" err="1"/>
                  <a:t>kejadian</a:t>
                </a:r>
                <a:r>
                  <a:rPr lang="en-US" sz="2400" dirty="0"/>
                  <a:t> 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ID" sz="2400" dirty="0"/>
                  <a:t> =3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BEF77D-FFA9-4D00-8201-693840715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13" y="1060694"/>
                <a:ext cx="6502579" cy="461665"/>
              </a:xfrm>
              <a:prstGeom prst="rect">
                <a:avLst/>
              </a:prstGeom>
              <a:blipFill>
                <a:blip r:embed="rId2"/>
                <a:stretch>
                  <a:fillRect l="-1310" t="-8974" b="-26923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F30E6C-1322-4127-A099-938166DA5D40}"/>
              </a:ext>
            </a:extLst>
          </p:cNvPr>
          <p:cNvSpPr txBox="1"/>
          <p:nvPr/>
        </p:nvSpPr>
        <p:spPr>
          <a:xfrm flipH="1">
            <a:off x="1146313" y="2340826"/>
            <a:ext cx="627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H= { YYT, YTY, TYY     }</a:t>
            </a:r>
            <a:endParaRPr lang="en-ID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3F104-5828-476F-9074-1AB4BCDE7FAB}"/>
              </a:ext>
            </a:extLst>
          </p:cNvPr>
          <p:cNvSpPr txBox="1"/>
          <p:nvPr/>
        </p:nvSpPr>
        <p:spPr>
          <a:xfrm>
            <a:off x="1146313" y="1700512"/>
            <a:ext cx="3632214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Deskripsikan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 H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898F2-8B25-4903-B2EB-AF6360338590}"/>
                  </a:ext>
                </a:extLst>
              </p:cNvPr>
              <p:cNvSpPr txBox="1"/>
              <p:nvPr/>
            </p:nvSpPr>
            <p:spPr>
              <a:xfrm>
                <a:off x="1044167" y="3005596"/>
                <a:ext cx="5748240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dirty="0" err="1"/>
                  <a:t>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H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898F2-8B25-4903-B2EB-AF636033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67" y="3005596"/>
                <a:ext cx="5748240" cy="584584"/>
              </a:xfrm>
              <a:prstGeom prst="rect">
                <a:avLst/>
              </a:prstGeom>
              <a:blipFill>
                <a:blip r:embed="rId3"/>
                <a:stretch>
                  <a:fillRect l="-1591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761FD-39F9-49E6-A00F-376C7B026C97}"/>
                  </a:ext>
                </a:extLst>
              </p:cNvPr>
              <p:cNvSpPr txBox="1"/>
              <p:nvPr/>
            </p:nvSpPr>
            <p:spPr>
              <a:xfrm>
                <a:off x="1089991" y="3962658"/>
                <a:ext cx="5481244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dirty="0" err="1"/>
                  <a:t>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H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761FD-39F9-49E6-A00F-376C7B02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1" y="3962658"/>
                <a:ext cx="5481244" cy="614655"/>
              </a:xfrm>
              <a:prstGeom prst="rect">
                <a:avLst/>
              </a:prstGeom>
              <a:blipFill>
                <a:blip r:embed="rId4"/>
                <a:stretch>
                  <a:fillRect l="-1780" b="-99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30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/>
              <a:t>LATIHAN  SOAL 2A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405517" y="910167"/>
            <a:ext cx="11132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Ada 4 orang </a:t>
            </a:r>
            <a:r>
              <a:rPr lang="en-US" sz="2200" dirty="0" err="1"/>
              <a:t>sebut</a:t>
            </a:r>
            <a:r>
              <a:rPr lang="en-US" sz="2200" dirty="0"/>
              <a:t> </a:t>
            </a:r>
            <a:r>
              <a:rPr lang="en-US" sz="2200" dirty="0" err="1"/>
              <a:t>namanya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b="1" dirty="0"/>
              <a:t>A, B, C dan D</a:t>
            </a:r>
            <a:r>
              <a:rPr lang="en-US" sz="2200" dirty="0"/>
              <a:t>,  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dipilih</a:t>
            </a:r>
            <a:r>
              <a:rPr lang="en-US" sz="2200" dirty="0"/>
              <a:t>  2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juri</a:t>
            </a:r>
            <a:r>
              <a:rPr lang="en-US" sz="2200" dirty="0"/>
              <a:t> pada </a:t>
            </a:r>
            <a:r>
              <a:rPr lang="en-US" sz="2200" dirty="0" err="1"/>
              <a:t>lomba</a:t>
            </a:r>
            <a:r>
              <a:rPr lang="en-US" sz="2200" dirty="0"/>
              <a:t> </a:t>
            </a:r>
            <a:r>
              <a:rPr lang="en-US" sz="2200" dirty="0" err="1"/>
              <a:t>pembuatan</a:t>
            </a:r>
            <a:r>
              <a:rPr lang="en-US" sz="2200" dirty="0"/>
              <a:t> Game online. </a:t>
            </a:r>
            <a:r>
              <a:rPr lang="en-US" sz="2200" dirty="0" err="1"/>
              <a:t>Diketahui</a:t>
            </a:r>
            <a:r>
              <a:rPr lang="en-US" sz="2200" dirty="0"/>
              <a:t> A dan B </a:t>
            </a:r>
            <a:r>
              <a:rPr lang="en-US" sz="2200" dirty="0" err="1"/>
              <a:t>dari</a:t>
            </a:r>
            <a:r>
              <a:rPr lang="en-US" sz="2200" dirty="0"/>
              <a:t> Teknik </a:t>
            </a:r>
            <a:r>
              <a:rPr lang="en-US" sz="2200" dirty="0" err="1"/>
              <a:t>Informatika</a:t>
            </a:r>
            <a:r>
              <a:rPr lang="en-US" sz="2200" dirty="0"/>
              <a:t> dan </a:t>
            </a:r>
            <a:r>
              <a:rPr lang="en-US" sz="2200" dirty="0" err="1"/>
              <a:t>sisanya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Disain</a:t>
            </a:r>
            <a:r>
              <a:rPr lang="en-US" sz="2200" dirty="0"/>
              <a:t> Visual.</a:t>
            </a:r>
            <a:endParaRPr lang="en-ID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D2CA2-60D0-4248-AAB8-9844B0E1A06F}"/>
              </a:ext>
            </a:extLst>
          </p:cNvPr>
          <p:cNvSpPr txBox="1"/>
          <p:nvPr/>
        </p:nvSpPr>
        <p:spPr>
          <a:xfrm>
            <a:off x="728007" y="3117603"/>
            <a:ext cx="3202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Sebutkan</a:t>
            </a:r>
            <a:r>
              <a:rPr lang="en-US" sz="2200" b="1" dirty="0"/>
              <a:t> Ruang </a:t>
            </a:r>
            <a:r>
              <a:rPr lang="en-US" sz="2200" b="1" dirty="0" err="1"/>
              <a:t>Sampel</a:t>
            </a:r>
            <a:r>
              <a:rPr lang="en-US" sz="2200" b="1" dirty="0"/>
              <a:t> S</a:t>
            </a:r>
            <a:endParaRPr lang="en-ID" sz="22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837947-F1BD-4E2C-A77E-88BE71A54709}"/>
              </a:ext>
            </a:extLst>
          </p:cNvPr>
          <p:cNvSpPr/>
          <p:nvPr/>
        </p:nvSpPr>
        <p:spPr>
          <a:xfrm>
            <a:off x="4190715" y="3040453"/>
            <a:ext cx="397565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C8B8F-3F68-4D0E-B400-04AEE98B557E}"/>
              </a:ext>
            </a:extLst>
          </p:cNvPr>
          <p:cNvSpPr txBox="1"/>
          <p:nvPr/>
        </p:nvSpPr>
        <p:spPr>
          <a:xfrm>
            <a:off x="4914120" y="3040453"/>
            <a:ext cx="888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Jawab</a:t>
            </a:r>
            <a:endParaRPr lang="en-ID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DE22C-9938-475E-B19E-252C825EFDD8}"/>
              </a:ext>
            </a:extLst>
          </p:cNvPr>
          <p:cNvSpPr txBox="1"/>
          <p:nvPr/>
        </p:nvSpPr>
        <p:spPr>
          <a:xfrm>
            <a:off x="728007" y="3819669"/>
            <a:ext cx="472857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/>
              <a:t>Banyaknya</a:t>
            </a:r>
            <a:r>
              <a:rPr lang="en-US" sz="2200" dirty="0"/>
              <a:t> Ruang </a:t>
            </a:r>
            <a:r>
              <a:rPr lang="en-US" sz="2200" dirty="0" err="1"/>
              <a:t>Sampel</a:t>
            </a:r>
            <a:r>
              <a:rPr lang="en-US" sz="2200" dirty="0"/>
              <a:t> S , </a:t>
            </a:r>
            <a:r>
              <a:rPr lang="en-US" sz="2200" i="1" dirty="0"/>
              <a:t>N</a:t>
            </a:r>
            <a:r>
              <a:rPr lang="en-US" sz="2200" dirty="0"/>
              <a:t>= 6</a:t>
            </a:r>
            <a:endParaRPr lang="en-ID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D8273-C742-4663-9087-46FB7E0E5C7C}"/>
              </a:ext>
            </a:extLst>
          </p:cNvPr>
          <p:cNvSpPr txBox="1"/>
          <p:nvPr/>
        </p:nvSpPr>
        <p:spPr>
          <a:xfrm flipH="1">
            <a:off x="909603" y="5272847"/>
            <a:ext cx="62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S= { AB, AC, AD, CD, BC, BD}</a:t>
            </a:r>
            <a:endParaRPr lang="en-ID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3AF3A-F439-4E7A-B989-5068D09E64C3}"/>
              </a:ext>
            </a:extLst>
          </p:cNvPr>
          <p:cNvSpPr txBox="1"/>
          <p:nvPr/>
        </p:nvSpPr>
        <p:spPr>
          <a:xfrm>
            <a:off x="677693" y="4579240"/>
            <a:ext cx="6502578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Deskripsikan</a:t>
            </a:r>
            <a:r>
              <a:rPr lang="en-US" sz="2400" dirty="0"/>
              <a:t> Ruang </a:t>
            </a:r>
            <a:r>
              <a:rPr lang="en-US" sz="2400" dirty="0" err="1"/>
              <a:t>Sampel</a:t>
            </a:r>
            <a:r>
              <a:rPr lang="en-US" sz="2400" dirty="0"/>
              <a:t> S.</a:t>
            </a:r>
            <a:endParaRPr lang="en-ID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4E097-5E11-4B1D-852E-B84C211ECA87}"/>
              </a:ext>
            </a:extLst>
          </p:cNvPr>
          <p:cNvSpPr txBox="1"/>
          <p:nvPr/>
        </p:nvSpPr>
        <p:spPr>
          <a:xfrm>
            <a:off x="728007" y="2032998"/>
            <a:ext cx="11132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Jika </a:t>
            </a:r>
            <a:r>
              <a:rPr lang="en-US" sz="2200" b="1" dirty="0" err="1">
                <a:solidFill>
                  <a:srgbClr val="008000"/>
                </a:solidFill>
              </a:rPr>
              <a:t>ada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err="1">
                <a:solidFill>
                  <a:srgbClr val="008000"/>
                </a:solidFill>
              </a:rPr>
              <a:t>kejadian</a:t>
            </a:r>
            <a:r>
              <a:rPr lang="en-US" sz="2200" b="1" dirty="0">
                <a:solidFill>
                  <a:srgbClr val="008000"/>
                </a:solidFill>
              </a:rPr>
              <a:t> K yang </a:t>
            </a:r>
            <a:r>
              <a:rPr lang="en-US" sz="2200" b="1" dirty="0" err="1">
                <a:solidFill>
                  <a:srgbClr val="008000"/>
                </a:solidFill>
              </a:rPr>
              <a:t>menyatakan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err="1">
                <a:solidFill>
                  <a:srgbClr val="008000"/>
                </a:solidFill>
              </a:rPr>
              <a:t>bahwa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err="1">
                <a:solidFill>
                  <a:srgbClr val="008000"/>
                </a:solidFill>
              </a:rPr>
              <a:t>dua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err="1">
                <a:solidFill>
                  <a:srgbClr val="008000"/>
                </a:solidFill>
              </a:rPr>
              <a:t>juri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err="1">
                <a:solidFill>
                  <a:srgbClr val="008000"/>
                </a:solidFill>
              </a:rPr>
              <a:t>berasal</a:t>
            </a:r>
            <a:r>
              <a:rPr lang="en-US" sz="2200" b="1" dirty="0">
                <a:solidFill>
                  <a:srgbClr val="008000"/>
                </a:solidFill>
              </a:rPr>
              <a:t> </a:t>
            </a:r>
            <a:r>
              <a:rPr lang="en-US" sz="2200" b="1" dirty="0" err="1">
                <a:solidFill>
                  <a:srgbClr val="008000"/>
                </a:solidFill>
              </a:rPr>
              <a:t>dari</a:t>
            </a:r>
            <a:r>
              <a:rPr lang="en-US" sz="2200" b="1" dirty="0">
                <a:solidFill>
                  <a:srgbClr val="008000"/>
                </a:solidFill>
              </a:rPr>
              <a:t> Teknik </a:t>
            </a:r>
            <a:r>
              <a:rPr lang="en-US" sz="2200" b="1" dirty="0" err="1">
                <a:solidFill>
                  <a:srgbClr val="008000"/>
                </a:solidFill>
              </a:rPr>
              <a:t>Informatika</a:t>
            </a:r>
            <a:r>
              <a:rPr lang="en-US" sz="2200" dirty="0"/>
              <a:t>, </a:t>
            </a:r>
            <a:r>
              <a:rPr lang="en-US" sz="2200" dirty="0" err="1"/>
              <a:t>hitunglah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K </a:t>
            </a:r>
            <a:endParaRPr lang="en-ID" sz="2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B0BC95-D69E-4FDB-A51C-47AFA3E56767}"/>
              </a:ext>
            </a:extLst>
          </p:cNvPr>
          <p:cNvSpPr/>
          <p:nvPr/>
        </p:nvSpPr>
        <p:spPr>
          <a:xfrm>
            <a:off x="8398565" y="2802439"/>
            <a:ext cx="2753139" cy="24704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1BA6CB-A13A-411C-A836-6540C91E799B}"/>
              </a:ext>
            </a:extLst>
          </p:cNvPr>
          <p:cNvSpPr/>
          <p:nvPr/>
        </p:nvSpPr>
        <p:spPr>
          <a:xfrm>
            <a:off x="8925339" y="3335111"/>
            <a:ext cx="964096" cy="1067923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706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63F368-3D3A-43EB-B714-CD640384E6E5}"/>
                  </a:ext>
                </a:extLst>
              </p:cNvPr>
              <p:cNvSpPr txBox="1"/>
              <p:nvPr/>
            </p:nvSpPr>
            <p:spPr>
              <a:xfrm>
                <a:off x="1416326" y="834887"/>
                <a:ext cx="77534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D" sz="2300" dirty="0"/>
                  <a:t>= 1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63F368-3D3A-43EB-B714-CD640384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326" y="834887"/>
                <a:ext cx="775340" cy="353943"/>
              </a:xfrm>
              <a:prstGeom prst="rect">
                <a:avLst/>
              </a:prstGeom>
              <a:blipFill>
                <a:blip r:embed="rId2"/>
                <a:stretch>
                  <a:fillRect l="-9375" t="-25862" r="-21875" b="-5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680867F-BA13-452B-9C08-F46DE6330511}"/>
              </a:ext>
            </a:extLst>
          </p:cNvPr>
          <p:cNvSpPr txBox="1"/>
          <p:nvPr/>
        </p:nvSpPr>
        <p:spPr>
          <a:xfrm>
            <a:off x="3161302" y="742554"/>
            <a:ext cx="12041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K= { AB }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FACED-E5CF-49AF-851E-C0CD8CCE0EBC}"/>
                  </a:ext>
                </a:extLst>
              </p:cNvPr>
              <p:cNvSpPr txBox="1"/>
              <p:nvPr/>
            </p:nvSpPr>
            <p:spPr>
              <a:xfrm>
                <a:off x="1061995" y="1752307"/>
                <a:ext cx="5583067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K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FACED-E5CF-49AF-851E-C0CD8CCE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95" y="1752307"/>
                <a:ext cx="5583067" cy="584584"/>
              </a:xfrm>
              <a:prstGeom prst="rect">
                <a:avLst/>
              </a:prstGeom>
              <a:blipFill>
                <a:blip r:embed="rId3"/>
                <a:stretch>
                  <a:fillRect l="-1638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17293-E6DA-4F56-88A6-996CB70B2423}"/>
                  </a:ext>
                </a:extLst>
              </p:cNvPr>
              <p:cNvSpPr txBox="1"/>
              <p:nvPr/>
            </p:nvSpPr>
            <p:spPr>
              <a:xfrm>
                <a:off x="1166141" y="2607823"/>
                <a:ext cx="5439823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K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17293-E6DA-4F56-88A6-996CB70B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41" y="2607823"/>
                <a:ext cx="5439823" cy="613886"/>
              </a:xfrm>
              <a:prstGeom prst="rect">
                <a:avLst/>
              </a:prstGeom>
              <a:blipFill>
                <a:blip r:embed="rId4"/>
                <a:stretch>
                  <a:fillRect l="-1680" b="-11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476D4F3-2594-C259-3A26-0D46F3C30D21}"/>
              </a:ext>
            </a:extLst>
          </p:cNvPr>
          <p:cNvSpPr txBox="1"/>
          <p:nvPr/>
        </p:nvSpPr>
        <p:spPr>
          <a:xfrm>
            <a:off x="707687" y="3636292"/>
            <a:ext cx="11132158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Jika </a:t>
            </a:r>
            <a:r>
              <a:rPr lang="en-US" sz="2200" b="1" dirty="0" err="1"/>
              <a:t>ada</a:t>
            </a:r>
            <a:r>
              <a:rPr lang="en-US" sz="2200" b="1" dirty="0"/>
              <a:t> </a:t>
            </a:r>
            <a:r>
              <a:rPr lang="en-US" sz="2200" b="1" dirty="0" err="1"/>
              <a:t>kejadian</a:t>
            </a:r>
            <a:r>
              <a:rPr lang="en-US" sz="2200" b="1" dirty="0"/>
              <a:t> Z yang </a:t>
            </a:r>
            <a:r>
              <a:rPr lang="en-US" sz="2200" b="1" dirty="0" err="1"/>
              <a:t>menyatakan</a:t>
            </a:r>
            <a:r>
              <a:rPr lang="en-US" sz="2200" b="1" dirty="0"/>
              <a:t> JURI </a:t>
            </a:r>
            <a:r>
              <a:rPr lang="en-US" sz="2200" b="1" dirty="0" err="1"/>
              <a:t>terdiri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masing-masing </a:t>
            </a:r>
            <a:r>
              <a:rPr lang="en-US" sz="2200" b="1" dirty="0" err="1"/>
              <a:t>jurusan</a:t>
            </a:r>
            <a:r>
              <a:rPr lang="en-US" sz="2200" b="1" dirty="0"/>
              <a:t> </a:t>
            </a:r>
            <a:r>
              <a:rPr lang="en-US" sz="2200" dirty="0"/>
              <a:t>, </a:t>
            </a:r>
            <a:r>
              <a:rPr lang="en-US" sz="2200" dirty="0" err="1"/>
              <a:t>hitunglah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Z</a:t>
            </a:r>
            <a:endParaRPr lang="en-ID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42B52-A00C-755C-1446-FAAD0A4CD7A3}"/>
              </a:ext>
            </a:extLst>
          </p:cNvPr>
          <p:cNvSpPr txBox="1"/>
          <p:nvPr/>
        </p:nvSpPr>
        <p:spPr>
          <a:xfrm>
            <a:off x="1061995" y="4462977"/>
            <a:ext cx="2605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Z= { AC,  BC, BD, AD}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54EA1-AC72-3C16-F4C2-272217E2C3D6}"/>
                  </a:ext>
                </a:extLst>
              </p:cNvPr>
              <p:cNvSpPr txBox="1"/>
              <p:nvPr/>
            </p:nvSpPr>
            <p:spPr>
              <a:xfrm>
                <a:off x="5134886" y="4686115"/>
                <a:ext cx="693588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D" sz="2300" dirty="0"/>
                  <a:t>= 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54EA1-AC72-3C16-F4C2-272217E2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86" y="4686115"/>
                <a:ext cx="693588" cy="353943"/>
              </a:xfrm>
              <a:prstGeom prst="rect">
                <a:avLst/>
              </a:prstGeom>
              <a:blipFill>
                <a:blip r:embed="rId5"/>
                <a:stretch>
                  <a:fillRect l="-10526" t="-25862" r="-25439" b="-5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48908-E3AB-4C91-DE6E-49796EBDB165}"/>
                  </a:ext>
                </a:extLst>
              </p:cNvPr>
              <p:cNvSpPr txBox="1"/>
              <p:nvPr/>
            </p:nvSpPr>
            <p:spPr>
              <a:xfrm>
                <a:off x="634017" y="5189635"/>
                <a:ext cx="5639749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Z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48908-E3AB-4C91-DE6E-49796EBD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17" y="5189635"/>
                <a:ext cx="5639749" cy="584584"/>
              </a:xfrm>
              <a:prstGeom prst="rect">
                <a:avLst/>
              </a:prstGeom>
              <a:blipFill>
                <a:blip r:embed="rId6"/>
                <a:stretch>
                  <a:fillRect l="-1622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5C5C482-DDE6-A11F-5EF1-0DBAB405FEB0}"/>
              </a:ext>
            </a:extLst>
          </p:cNvPr>
          <p:cNvSpPr txBox="1"/>
          <p:nvPr/>
        </p:nvSpPr>
        <p:spPr>
          <a:xfrm>
            <a:off x="6108124" y="529726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=4/6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031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/>
              <a:t>LATIHAN  SOAL 2B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405517" y="910167"/>
            <a:ext cx="1113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 4 orang </a:t>
            </a:r>
            <a:r>
              <a:rPr lang="en-US" sz="2000" dirty="0" err="1"/>
              <a:t>sebut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/>
              <a:t>A, B, C dan D</a:t>
            </a:r>
            <a:r>
              <a:rPr lang="en-US" sz="2000" dirty="0"/>
              <a:t>,  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 2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juri</a:t>
            </a:r>
            <a:r>
              <a:rPr lang="en-US" sz="2000" dirty="0"/>
              <a:t> pada </a:t>
            </a:r>
            <a:r>
              <a:rPr lang="en-US" sz="2000" dirty="0" err="1"/>
              <a:t>lomba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Game online. </a:t>
            </a:r>
            <a:r>
              <a:rPr lang="en-US" sz="2000" dirty="0" err="1"/>
              <a:t>Diketahui</a:t>
            </a:r>
            <a:r>
              <a:rPr lang="en-US" sz="2000" dirty="0"/>
              <a:t> A dan B </a:t>
            </a:r>
            <a:r>
              <a:rPr lang="en-US" sz="2000" dirty="0" err="1"/>
              <a:t>dari</a:t>
            </a:r>
            <a:r>
              <a:rPr lang="en-US" sz="2000" dirty="0"/>
              <a:t> Teknik </a:t>
            </a:r>
            <a:r>
              <a:rPr lang="en-US" sz="2000" dirty="0" err="1"/>
              <a:t>Informatika</a:t>
            </a:r>
            <a:r>
              <a:rPr lang="en-US" sz="2000" dirty="0"/>
              <a:t> dan </a:t>
            </a:r>
            <a:r>
              <a:rPr lang="en-US" sz="2000" dirty="0" err="1"/>
              <a:t>sisanya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Disain</a:t>
            </a:r>
            <a:r>
              <a:rPr lang="en-US" sz="2000" dirty="0"/>
              <a:t> Visual.</a:t>
            </a:r>
            <a:endParaRPr lang="en-ID" sz="2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837947-F1BD-4E2C-A77E-88BE71A54709}"/>
              </a:ext>
            </a:extLst>
          </p:cNvPr>
          <p:cNvSpPr/>
          <p:nvPr/>
        </p:nvSpPr>
        <p:spPr>
          <a:xfrm>
            <a:off x="5056929" y="3025496"/>
            <a:ext cx="397565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C8B8F-3F68-4D0E-B400-04AEE98B557E}"/>
              </a:ext>
            </a:extLst>
          </p:cNvPr>
          <p:cNvSpPr txBox="1"/>
          <p:nvPr/>
        </p:nvSpPr>
        <p:spPr>
          <a:xfrm>
            <a:off x="5651936" y="3025496"/>
            <a:ext cx="888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Jawab</a:t>
            </a:r>
            <a:endParaRPr lang="en-ID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FD33D-83C6-4F88-9693-45C59CE1B0C5}"/>
              </a:ext>
            </a:extLst>
          </p:cNvPr>
          <p:cNvSpPr txBox="1"/>
          <p:nvPr/>
        </p:nvSpPr>
        <p:spPr>
          <a:xfrm>
            <a:off x="568981" y="1925684"/>
            <a:ext cx="10784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Jika </a:t>
            </a:r>
            <a:r>
              <a:rPr lang="en-US" sz="2200" b="1" dirty="0" err="1">
                <a:solidFill>
                  <a:srgbClr val="0070C0"/>
                </a:solidFill>
              </a:rPr>
              <a:t>ada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kejadian</a:t>
            </a:r>
            <a:r>
              <a:rPr lang="en-US" sz="2200" b="1" dirty="0">
                <a:solidFill>
                  <a:srgbClr val="0070C0"/>
                </a:solidFill>
              </a:rPr>
              <a:t> V  yang </a:t>
            </a:r>
            <a:r>
              <a:rPr lang="en-US" sz="2200" b="1" dirty="0" err="1">
                <a:solidFill>
                  <a:srgbClr val="0070C0"/>
                </a:solidFill>
              </a:rPr>
              <a:t>menyatakan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FFFF00"/>
                </a:highlight>
              </a:rPr>
              <a:t>paling </a:t>
            </a:r>
            <a:r>
              <a:rPr lang="en-US" sz="2200" dirty="0" err="1">
                <a:highlight>
                  <a:srgbClr val="FFFF00"/>
                </a:highlight>
              </a:rPr>
              <a:t>sedikit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ada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satu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Juri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dari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Disain</a:t>
            </a:r>
            <a:r>
              <a:rPr lang="en-US" sz="2200" dirty="0">
                <a:highlight>
                  <a:srgbClr val="FFFF00"/>
                </a:highlight>
              </a:rPr>
              <a:t> Visual</a:t>
            </a:r>
            <a:r>
              <a:rPr lang="en-US" sz="2200" dirty="0"/>
              <a:t>. </a:t>
            </a:r>
            <a:r>
              <a:rPr lang="en-US" sz="2200" dirty="0" err="1"/>
              <a:t>Hitunglah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V</a:t>
            </a:r>
            <a:endParaRPr lang="en-ID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A9603-FC2F-4867-BA50-B7552D578551}"/>
              </a:ext>
            </a:extLst>
          </p:cNvPr>
          <p:cNvSpPr txBox="1"/>
          <p:nvPr/>
        </p:nvSpPr>
        <p:spPr>
          <a:xfrm>
            <a:off x="405517" y="3017801"/>
            <a:ext cx="41044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err="1"/>
              <a:t>Deskripsikan</a:t>
            </a:r>
            <a:r>
              <a:rPr lang="en-US" sz="2300" dirty="0"/>
              <a:t> </a:t>
            </a:r>
            <a:r>
              <a:rPr lang="en-US" sz="2300" dirty="0" err="1"/>
              <a:t>anggota</a:t>
            </a:r>
            <a:r>
              <a:rPr lang="en-US" sz="2300" dirty="0"/>
              <a:t> </a:t>
            </a:r>
            <a:r>
              <a:rPr lang="en-US" sz="2300" dirty="0" err="1"/>
              <a:t>kejadian</a:t>
            </a:r>
            <a:r>
              <a:rPr lang="en-US" sz="2300" dirty="0"/>
              <a:t> V </a:t>
            </a:r>
            <a:endParaRPr lang="en-ID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DDD5C-9F14-49A0-A293-304841BA2D8A}"/>
              </a:ext>
            </a:extLst>
          </p:cNvPr>
          <p:cNvSpPr txBox="1"/>
          <p:nvPr/>
        </p:nvSpPr>
        <p:spPr>
          <a:xfrm>
            <a:off x="568981" y="3756876"/>
            <a:ext cx="30382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V ={ AC, AD, BC, BD, CD}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FB10E4-7795-4FE3-93D5-FE57940AE96B}"/>
                  </a:ext>
                </a:extLst>
              </p:cNvPr>
              <p:cNvSpPr txBox="1"/>
              <p:nvPr/>
            </p:nvSpPr>
            <p:spPr>
              <a:xfrm>
                <a:off x="696297" y="4378631"/>
                <a:ext cx="5639749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V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FB10E4-7795-4FE3-93D5-FE57940AE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97" y="4378631"/>
                <a:ext cx="5639749" cy="584584"/>
              </a:xfrm>
              <a:prstGeom prst="rect">
                <a:avLst/>
              </a:prstGeom>
              <a:blipFill>
                <a:blip r:embed="rId2"/>
                <a:stretch>
                  <a:fillRect l="-1622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E65EB3-D6B2-4ED2-92E7-ED83A10EE574}"/>
                  </a:ext>
                </a:extLst>
              </p:cNvPr>
              <p:cNvSpPr txBox="1"/>
              <p:nvPr/>
            </p:nvSpPr>
            <p:spPr>
              <a:xfrm>
                <a:off x="696297" y="5069582"/>
                <a:ext cx="5432256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V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E65EB3-D6B2-4ED2-92E7-ED83A10EE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97" y="5069582"/>
                <a:ext cx="5432256" cy="619913"/>
              </a:xfrm>
              <a:prstGeom prst="rect">
                <a:avLst/>
              </a:prstGeom>
              <a:blipFill>
                <a:blip r:embed="rId3"/>
                <a:stretch>
                  <a:fillRect l="-1684" b="-108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99542A-0AA6-408C-8AF8-B8C0E4D60556}"/>
                  </a:ext>
                </a:extLst>
              </p:cNvPr>
              <p:cNvSpPr txBox="1"/>
              <p:nvPr/>
            </p:nvSpPr>
            <p:spPr>
              <a:xfrm>
                <a:off x="5056929" y="3677769"/>
                <a:ext cx="1039071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D" sz="2300" dirty="0"/>
                  <a:t>=5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99542A-0AA6-408C-8AF8-B8C0E4D6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929" y="3677769"/>
                <a:ext cx="1039071" cy="446276"/>
              </a:xfrm>
              <a:prstGeom prst="rect">
                <a:avLst/>
              </a:prstGeom>
              <a:blipFill>
                <a:blip r:embed="rId4"/>
                <a:stretch>
                  <a:fillRect t="-9459" b="-283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38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/>
              <a:t>LATIHAN  SOAL 2C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405517" y="910167"/>
            <a:ext cx="1113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 4 orang </a:t>
            </a:r>
            <a:r>
              <a:rPr lang="en-US" sz="2000" dirty="0" err="1"/>
              <a:t>sebut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/>
              <a:t>A, B, C dan D</a:t>
            </a:r>
            <a:r>
              <a:rPr lang="en-US" sz="2000" dirty="0"/>
              <a:t>,  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 2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juri</a:t>
            </a:r>
            <a:r>
              <a:rPr lang="en-US" sz="2000" dirty="0"/>
              <a:t> pada </a:t>
            </a:r>
            <a:r>
              <a:rPr lang="en-US" sz="2000" dirty="0" err="1"/>
              <a:t>lomba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Game online. </a:t>
            </a:r>
            <a:r>
              <a:rPr lang="en-US" sz="2000" dirty="0" err="1"/>
              <a:t>Diketahui</a:t>
            </a:r>
            <a:r>
              <a:rPr lang="en-US" sz="2000" dirty="0"/>
              <a:t> A dan B </a:t>
            </a:r>
            <a:r>
              <a:rPr lang="en-US" sz="2000" dirty="0" err="1"/>
              <a:t>dari</a:t>
            </a:r>
            <a:r>
              <a:rPr lang="en-US" sz="2000" dirty="0"/>
              <a:t> Teknik </a:t>
            </a:r>
            <a:r>
              <a:rPr lang="en-US" sz="2000" dirty="0" err="1"/>
              <a:t>Informatika</a:t>
            </a:r>
            <a:r>
              <a:rPr lang="en-US" sz="2000" dirty="0"/>
              <a:t> dan </a:t>
            </a:r>
            <a:r>
              <a:rPr lang="en-US" sz="2000" dirty="0" err="1"/>
              <a:t>sisanya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Disain</a:t>
            </a:r>
            <a:r>
              <a:rPr lang="en-US" sz="2000" dirty="0"/>
              <a:t> Visual.</a:t>
            </a:r>
            <a:endParaRPr lang="en-ID" sz="2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837947-F1BD-4E2C-A77E-88BE71A54709}"/>
              </a:ext>
            </a:extLst>
          </p:cNvPr>
          <p:cNvSpPr/>
          <p:nvPr/>
        </p:nvSpPr>
        <p:spPr>
          <a:xfrm>
            <a:off x="4709532" y="2997953"/>
            <a:ext cx="397565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C8B8F-3F68-4D0E-B400-04AEE98B557E}"/>
              </a:ext>
            </a:extLst>
          </p:cNvPr>
          <p:cNvSpPr txBox="1"/>
          <p:nvPr/>
        </p:nvSpPr>
        <p:spPr>
          <a:xfrm>
            <a:off x="5504997" y="3004122"/>
            <a:ext cx="5583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Jawab: missal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diijinkan</a:t>
            </a:r>
            <a:r>
              <a:rPr lang="en-US" sz="2200" dirty="0"/>
              <a:t> </a:t>
            </a:r>
            <a:r>
              <a:rPr lang="en-US" sz="2200" dirty="0" err="1"/>
              <a:t>terpilih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A</a:t>
            </a:r>
            <a:endParaRPr lang="en-ID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FD33D-83C6-4F88-9693-45C59CE1B0C5}"/>
              </a:ext>
            </a:extLst>
          </p:cNvPr>
          <p:cNvSpPr txBox="1"/>
          <p:nvPr/>
        </p:nvSpPr>
        <p:spPr>
          <a:xfrm>
            <a:off x="568981" y="1925684"/>
            <a:ext cx="10784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600FF"/>
                </a:solidFill>
              </a:rPr>
              <a:t>Jika </a:t>
            </a:r>
            <a:r>
              <a:rPr lang="en-US" sz="2200" b="1" dirty="0" err="1">
                <a:solidFill>
                  <a:srgbClr val="6600FF"/>
                </a:solidFill>
              </a:rPr>
              <a:t>ada</a:t>
            </a:r>
            <a:r>
              <a:rPr lang="en-US" sz="2200" b="1" dirty="0">
                <a:solidFill>
                  <a:srgbClr val="6600FF"/>
                </a:solidFill>
              </a:rPr>
              <a:t> </a:t>
            </a:r>
            <a:r>
              <a:rPr lang="en-US" sz="2200" b="1" dirty="0" err="1">
                <a:solidFill>
                  <a:srgbClr val="6600FF"/>
                </a:solidFill>
              </a:rPr>
              <a:t>kejadian</a:t>
            </a:r>
            <a:r>
              <a:rPr lang="en-US" sz="2200" b="1" dirty="0">
                <a:solidFill>
                  <a:srgbClr val="6600FF"/>
                </a:solidFill>
              </a:rPr>
              <a:t> T  yang </a:t>
            </a:r>
            <a:r>
              <a:rPr lang="en-US" sz="2200" b="1" dirty="0" err="1">
                <a:solidFill>
                  <a:srgbClr val="6600FF"/>
                </a:solidFill>
              </a:rPr>
              <a:t>menyatakan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Jurusan</a:t>
            </a:r>
            <a:r>
              <a:rPr lang="en-US" sz="2200" dirty="0"/>
              <a:t> Teknik </a:t>
            </a:r>
            <a:r>
              <a:rPr lang="en-US" sz="2200" dirty="0" err="1"/>
              <a:t>Informatika</a:t>
            </a:r>
            <a:r>
              <a:rPr lang="en-US" sz="2200" dirty="0"/>
              <a:t> 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diijinkan</a:t>
            </a:r>
            <a:r>
              <a:rPr lang="en-US" sz="2200" dirty="0"/>
              <a:t> </a:t>
            </a:r>
            <a:r>
              <a:rPr lang="en-US" sz="2200" dirty="0" err="1"/>
              <a:t>terpilih</a:t>
            </a:r>
            <a:r>
              <a:rPr lang="en-US" sz="2200" dirty="0"/>
              <a:t>. </a:t>
            </a:r>
            <a:r>
              <a:rPr lang="en-US" sz="2200" dirty="0" err="1"/>
              <a:t>Hitunglah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T</a:t>
            </a:r>
            <a:endParaRPr lang="en-ID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A9603-FC2F-4867-BA50-B7552D578551}"/>
              </a:ext>
            </a:extLst>
          </p:cNvPr>
          <p:cNvSpPr txBox="1"/>
          <p:nvPr/>
        </p:nvSpPr>
        <p:spPr>
          <a:xfrm>
            <a:off x="526742" y="3022155"/>
            <a:ext cx="40820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err="1"/>
              <a:t>Deskripsikan</a:t>
            </a:r>
            <a:r>
              <a:rPr lang="en-US" sz="2300" dirty="0"/>
              <a:t> </a:t>
            </a:r>
            <a:r>
              <a:rPr lang="en-US" sz="2300" dirty="0" err="1"/>
              <a:t>anggota</a:t>
            </a:r>
            <a:r>
              <a:rPr lang="en-US" sz="2300" dirty="0"/>
              <a:t> </a:t>
            </a:r>
            <a:r>
              <a:rPr lang="en-US" sz="2300" dirty="0" err="1"/>
              <a:t>kejadian</a:t>
            </a:r>
            <a:r>
              <a:rPr lang="en-US" sz="2300" dirty="0"/>
              <a:t> T </a:t>
            </a:r>
            <a:endParaRPr lang="en-ID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657CA-573F-4EC4-B366-686061490808}"/>
              </a:ext>
            </a:extLst>
          </p:cNvPr>
          <p:cNvSpPr txBox="1"/>
          <p:nvPr/>
        </p:nvSpPr>
        <p:spPr>
          <a:xfrm>
            <a:off x="728870" y="3716600"/>
            <a:ext cx="25444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T ={BC, BD, CD}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455C87-CD1D-4FE8-8B86-B8845174A2C9}"/>
                  </a:ext>
                </a:extLst>
              </p:cNvPr>
              <p:cNvSpPr txBox="1"/>
              <p:nvPr/>
            </p:nvSpPr>
            <p:spPr>
              <a:xfrm>
                <a:off x="4169527" y="3709018"/>
                <a:ext cx="83074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D" sz="2300" dirty="0"/>
                  <a:t>= 3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455C87-CD1D-4FE8-8B86-B8845174A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527" y="3709018"/>
                <a:ext cx="830740" cy="353943"/>
              </a:xfrm>
              <a:prstGeom prst="rect">
                <a:avLst/>
              </a:prstGeom>
              <a:blipFill>
                <a:blip r:embed="rId2"/>
                <a:stretch>
                  <a:fillRect l="-8824" t="-25862" r="-4412" b="-517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15F96-A6A6-4E8B-9219-32FFCDB4121B}"/>
                  </a:ext>
                </a:extLst>
              </p:cNvPr>
              <p:cNvSpPr txBox="1"/>
              <p:nvPr/>
            </p:nvSpPr>
            <p:spPr>
              <a:xfrm>
                <a:off x="568981" y="4411045"/>
                <a:ext cx="5583067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T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15F96-A6A6-4E8B-9219-32FFCDB41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81" y="4411045"/>
                <a:ext cx="5583067" cy="584584"/>
              </a:xfrm>
              <a:prstGeom prst="rect">
                <a:avLst/>
              </a:prstGeom>
              <a:blipFill>
                <a:blip r:embed="rId3"/>
                <a:stretch>
                  <a:fillRect l="-1638" b="-115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395A90-069F-4F29-AB87-65D6311F0018}"/>
                  </a:ext>
                </a:extLst>
              </p:cNvPr>
              <p:cNvSpPr txBox="1"/>
              <p:nvPr/>
            </p:nvSpPr>
            <p:spPr>
              <a:xfrm>
                <a:off x="512933" y="5161250"/>
                <a:ext cx="5395580" cy="613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T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395A90-069F-4F29-AB87-65D6311F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33" y="5161250"/>
                <a:ext cx="5395580" cy="613117"/>
              </a:xfrm>
              <a:prstGeom prst="rect">
                <a:avLst/>
              </a:prstGeom>
              <a:blipFill>
                <a:blip r:embed="rId4"/>
                <a:stretch>
                  <a:fillRect l="-1695" b="-11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54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/>
              <a:t>LATIHAN  SOAL 3A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654326" y="910167"/>
            <a:ext cx="1088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 4 professional  </a:t>
            </a:r>
            <a:r>
              <a:rPr lang="en-US" sz="2000" dirty="0" err="1"/>
              <a:t>sebut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b="1" dirty="0"/>
              <a:t>: A, B, C dan D</a:t>
            </a:r>
            <a:r>
              <a:rPr lang="en-US" sz="2000" dirty="0"/>
              <a:t>,  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 2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juri</a:t>
            </a:r>
            <a:r>
              <a:rPr lang="en-US" sz="2000" dirty="0"/>
              <a:t> pada </a:t>
            </a:r>
            <a:r>
              <a:rPr lang="en-US" sz="2000" dirty="0" err="1"/>
              <a:t>lomba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Game online. </a:t>
            </a:r>
            <a:r>
              <a:rPr lang="en-US" sz="2000" dirty="0" err="1"/>
              <a:t>Diketahui</a:t>
            </a:r>
            <a:r>
              <a:rPr lang="en-US" sz="2000" dirty="0"/>
              <a:t> A dan B </a:t>
            </a:r>
            <a:r>
              <a:rPr lang="en-US" sz="2000" dirty="0" err="1"/>
              <a:t>dari</a:t>
            </a:r>
            <a:r>
              <a:rPr lang="en-US" sz="2000" dirty="0"/>
              <a:t> Teknik </a:t>
            </a:r>
            <a:r>
              <a:rPr lang="en-US" sz="2000" dirty="0" err="1"/>
              <a:t>Informatika</a:t>
            </a:r>
            <a:r>
              <a:rPr lang="en-US" sz="2000" dirty="0"/>
              <a:t> dan </a:t>
            </a:r>
            <a:r>
              <a:rPr lang="en-US" sz="2000" dirty="0" err="1"/>
              <a:t>sisanya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Disain</a:t>
            </a:r>
            <a:r>
              <a:rPr lang="en-US" sz="2000" dirty="0"/>
              <a:t> Visual. </a:t>
            </a:r>
            <a:r>
              <a:rPr lang="en-US" sz="2000" dirty="0" err="1">
                <a:highlight>
                  <a:srgbClr val="00FFFF"/>
                </a:highlight>
              </a:rPr>
              <a:t>Profesional</a:t>
            </a:r>
            <a:r>
              <a:rPr lang="en-US" sz="2000" dirty="0">
                <a:highlight>
                  <a:srgbClr val="00FFFF"/>
                </a:highlight>
              </a:rPr>
              <a:t> yang </a:t>
            </a:r>
            <a:r>
              <a:rPr lang="en-US" sz="2000" dirty="0" err="1">
                <a:highlight>
                  <a:srgbClr val="00FFFF"/>
                </a:highlight>
              </a:rPr>
              <a:t>terpilih</a:t>
            </a:r>
            <a:r>
              <a:rPr lang="en-US" sz="2000" dirty="0">
                <a:highlight>
                  <a:srgbClr val="00FFFF"/>
                </a:highlight>
              </a:rPr>
              <a:t> </a:t>
            </a:r>
            <a:r>
              <a:rPr lang="en-US" sz="2000" dirty="0" err="1">
                <a:highlight>
                  <a:srgbClr val="00FFFF"/>
                </a:highlight>
              </a:rPr>
              <a:t>sebagai</a:t>
            </a:r>
            <a:r>
              <a:rPr lang="en-US" sz="2000" dirty="0">
                <a:highlight>
                  <a:srgbClr val="00FFFF"/>
                </a:highlight>
              </a:rPr>
              <a:t> </a:t>
            </a:r>
            <a:r>
              <a:rPr lang="en-US" sz="2000" dirty="0" err="1">
                <a:highlight>
                  <a:srgbClr val="00FFFF"/>
                </a:highlight>
              </a:rPr>
              <a:t>Juri</a:t>
            </a:r>
            <a:r>
              <a:rPr lang="en-US" sz="2000" dirty="0">
                <a:highlight>
                  <a:srgbClr val="00FFFF"/>
                </a:highlight>
              </a:rPr>
              <a:t> 1 </a:t>
            </a:r>
            <a:r>
              <a:rPr lang="en-US" sz="2000" dirty="0" err="1">
                <a:highlight>
                  <a:srgbClr val="00FFFF"/>
                </a:highlight>
              </a:rPr>
              <a:t>adalah</a:t>
            </a:r>
            <a:r>
              <a:rPr lang="en-US" sz="2000" dirty="0">
                <a:highlight>
                  <a:srgbClr val="00FFFF"/>
                </a:highlight>
              </a:rPr>
              <a:t> ‘</a:t>
            </a:r>
            <a:r>
              <a:rPr lang="en-US" sz="2000" dirty="0" err="1">
                <a:highlight>
                  <a:srgbClr val="00FFFF"/>
                </a:highlight>
              </a:rPr>
              <a:t>Ketua</a:t>
            </a:r>
            <a:r>
              <a:rPr lang="en-US" sz="2000" dirty="0">
                <a:highlight>
                  <a:srgbClr val="00FFFF"/>
                </a:highlight>
              </a:rPr>
              <a:t> </a:t>
            </a:r>
            <a:r>
              <a:rPr lang="en-US" sz="2000" dirty="0" err="1">
                <a:highlight>
                  <a:srgbClr val="00FFFF"/>
                </a:highlight>
              </a:rPr>
              <a:t>Juri</a:t>
            </a:r>
            <a:r>
              <a:rPr lang="en-US" sz="2000" dirty="0">
                <a:highlight>
                  <a:srgbClr val="00FFFF"/>
                </a:highlight>
              </a:rPr>
              <a:t>’ dan </a:t>
            </a:r>
            <a:r>
              <a:rPr lang="en-US" sz="2000" dirty="0" err="1">
                <a:highlight>
                  <a:srgbClr val="00FFFF"/>
                </a:highlight>
              </a:rPr>
              <a:t>sisanya</a:t>
            </a:r>
            <a:r>
              <a:rPr lang="en-US" sz="2000" dirty="0">
                <a:highlight>
                  <a:srgbClr val="00FFFF"/>
                </a:highlight>
              </a:rPr>
              <a:t>  ‘</a:t>
            </a:r>
            <a:r>
              <a:rPr lang="en-US" sz="2000" dirty="0" err="1">
                <a:highlight>
                  <a:srgbClr val="00FFFF"/>
                </a:highlight>
              </a:rPr>
              <a:t>Anggota</a:t>
            </a:r>
            <a:r>
              <a:rPr lang="en-US" sz="2000" dirty="0">
                <a:highlight>
                  <a:srgbClr val="00FFFF"/>
                </a:highlight>
              </a:rPr>
              <a:t>’</a:t>
            </a:r>
            <a:r>
              <a:rPr lang="en-US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D2CA2-60D0-4248-AAB8-9844B0E1A06F}"/>
              </a:ext>
            </a:extLst>
          </p:cNvPr>
          <p:cNvSpPr txBox="1"/>
          <p:nvPr/>
        </p:nvSpPr>
        <p:spPr>
          <a:xfrm>
            <a:off x="1030355" y="2123508"/>
            <a:ext cx="2935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Sebutkan</a:t>
            </a:r>
            <a:r>
              <a:rPr lang="en-US" sz="2000" b="1" dirty="0"/>
              <a:t> Ruang </a:t>
            </a:r>
            <a:r>
              <a:rPr lang="en-US" sz="2000" b="1" dirty="0" err="1"/>
              <a:t>Sampel</a:t>
            </a:r>
            <a:r>
              <a:rPr lang="en-US" sz="2000" b="1" dirty="0"/>
              <a:t> S</a:t>
            </a:r>
            <a:endParaRPr lang="en-ID" sz="20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837947-F1BD-4E2C-A77E-88BE71A54709}"/>
              </a:ext>
            </a:extLst>
          </p:cNvPr>
          <p:cNvSpPr/>
          <p:nvPr/>
        </p:nvSpPr>
        <p:spPr>
          <a:xfrm>
            <a:off x="4135254" y="2046358"/>
            <a:ext cx="397565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C8B8F-3F68-4D0E-B400-04AEE98B557E}"/>
              </a:ext>
            </a:extLst>
          </p:cNvPr>
          <p:cNvSpPr txBox="1"/>
          <p:nvPr/>
        </p:nvSpPr>
        <p:spPr>
          <a:xfrm>
            <a:off x="4532819" y="2084842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Jawab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DE22C-9938-475E-B19E-252C825EFDD8}"/>
              </a:ext>
            </a:extLst>
          </p:cNvPr>
          <p:cNvSpPr txBox="1"/>
          <p:nvPr/>
        </p:nvSpPr>
        <p:spPr>
          <a:xfrm>
            <a:off x="1030355" y="3784340"/>
            <a:ext cx="392948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Banyaknya</a:t>
            </a:r>
            <a:r>
              <a:rPr lang="en-US" sz="2000" dirty="0"/>
              <a:t> Ruang </a:t>
            </a:r>
            <a:r>
              <a:rPr lang="en-US" sz="2000" dirty="0" err="1"/>
              <a:t>Sampel</a:t>
            </a:r>
            <a:r>
              <a:rPr lang="en-US" sz="2000" dirty="0"/>
              <a:t> S , N= 12</a:t>
            </a:r>
            <a:endParaRPr lang="en-ID" sz="20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9594149-DA7C-4D2B-9935-9C3893B2E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65073"/>
              </p:ext>
            </p:extLst>
          </p:nvPr>
        </p:nvGraphicFramePr>
        <p:xfrm>
          <a:off x="1030355" y="2772087"/>
          <a:ext cx="9037977" cy="707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229">
                  <a:extLst>
                    <a:ext uri="{9D8B030D-6E8A-4147-A177-3AD203B41FA5}">
                      <a16:colId xmlns:a16="http://schemas.microsoft.com/office/drawing/2014/main" val="207919973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037306824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644058623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62361078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139730609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262256924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3507923170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135699743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445934245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250120691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58893470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80706868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3946273923"/>
                    </a:ext>
                  </a:extLst>
                </a:gridCol>
              </a:tblGrid>
              <a:tr h="35394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JURI 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2533825"/>
                  </a:ext>
                </a:extLst>
              </a:tr>
              <a:tr h="35394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JURI 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42012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A6254D-6BCA-4125-91CB-428ABA4F059F}"/>
              </a:ext>
            </a:extLst>
          </p:cNvPr>
          <p:cNvSpPr txBox="1"/>
          <p:nvPr/>
        </p:nvSpPr>
        <p:spPr>
          <a:xfrm>
            <a:off x="654326" y="4932171"/>
            <a:ext cx="106994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highlight>
                  <a:srgbClr val="00FF00"/>
                </a:highlight>
              </a:rPr>
              <a:t>Jika </a:t>
            </a:r>
            <a:r>
              <a:rPr lang="en-US" sz="2300" dirty="0" err="1">
                <a:highlight>
                  <a:srgbClr val="00FF00"/>
                </a:highlight>
              </a:rPr>
              <a:t>ada</a:t>
            </a:r>
            <a:r>
              <a:rPr lang="en-US" sz="2300" dirty="0">
                <a:highlight>
                  <a:srgbClr val="00FF00"/>
                </a:highlight>
              </a:rPr>
              <a:t> </a:t>
            </a:r>
            <a:r>
              <a:rPr lang="en-US" sz="2300" dirty="0" err="1">
                <a:highlight>
                  <a:srgbClr val="00FF00"/>
                </a:highlight>
              </a:rPr>
              <a:t>kejadian</a:t>
            </a:r>
            <a:r>
              <a:rPr lang="en-US" sz="2300" dirty="0">
                <a:highlight>
                  <a:srgbClr val="00FF00"/>
                </a:highlight>
              </a:rPr>
              <a:t>  X  yang </a:t>
            </a:r>
            <a:r>
              <a:rPr lang="en-US" sz="2300" dirty="0" err="1">
                <a:highlight>
                  <a:srgbClr val="00FF00"/>
                </a:highlight>
              </a:rPr>
              <a:t>menyatakan</a:t>
            </a:r>
            <a:r>
              <a:rPr lang="en-US" sz="2300" dirty="0">
                <a:highlight>
                  <a:srgbClr val="00FF00"/>
                </a:highlight>
              </a:rPr>
              <a:t>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400" dirty="0">
                <a:highlight>
                  <a:srgbClr val="00FFFF"/>
                </a:highlight>
              </a:rPr>
              <a:t>‘</a:t>
            </a:r>
            <a:r>
              <a:rPr lang="en-US" sz="2400" dirty="0" err="1">
                <a:highlight>
                  <a:srgbClr val="00FFFF"/>
                </a:highlight>
              </a:rPr>
              <a:t>Ketua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 err="1">
                <a:highlight>
                  <a:srgbClr val="00FFFF"/>
                </a:highlight>
              </a:rPr>
              <a:t>Juri</a:t>
            </a:r>
            <a:r>
              <a:rPr lang="en-US" sz="2400" dirty="0">
                <a:highlight>
                  <a:srgbClr val="00FFFF"/>
                </a:highlight>
              </a:rPr>
              <a:t>’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Teknik </a:t>
            </a:r>
            <a:r>
              <a:rPr lang="en-US" sz="2300" dirty="0" err="1"/>
              <a:t>Informatika</a:t>
            </a:r>
            <a:r>
              <a:rPr lang="en-US" sz="2300" dirty="0"/>
              <a:t>. </a:t>
            </a:r>
            <a:r>
              <a:rPr lang="en-US" sz="2300" dirty="0" err="1"/>
              <a:t>Hitung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X </a:t>
            </a:r>
            <a:endParaRPr lang="en-ID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D4F78-834F-4A06-951F-6CE5411949DD}"/>
              </a:ext>
            </a:extLst>
          </p:cNvPr>
          <p:cNvSpPr txBox="1"/>
          <p:nvPr/>
        </p:nvSpPr>
        <p:spPr>
          <a:xfrm>
            <a:off x="9879495" y="3685980"/>
            <a:ext cx="1551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highlight>
                  <a:srgbClr val="00FFFF"/>
                </a:highlight>
              </a:rPr>
              <a:t>Permutasi</a:t>
            </a:r>
            <a:endParaRPr lang="en-ID" sz="2200" b="1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BAC42-1535-4CEA-89CC-D056EAD4D444}"/>
              </a:ext>
            </a:extLst>
          </p:cNvPr>
          <p:cNvSpPr txBox="1"/>
          <p:nvPr/>
        </p:nvSpPr>
        <p:spPr>
          <a:xfrm>
            <a:off x="1030355" y="4334383"/>
            <a:ext cx="62649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S= {AB, AC, BA, CA , AD, DA, BC, CB, CD, DC, BD, DB}</a:t>
            </a:r>
            <a:endParaRPr lang="en-ID" sz="2300" dirty="0"/>
          </a:p>
        </p:txBody>
      </p:sp>
    </p:spTree>
    <p:extLst>
      <p:ext uri="{BB962C8B-B14F-4D97-AF65-F5344CB8AC3E}">
        <p14:creationId xmlns:p14="http://schemas.microsoft.com/office/powerpoint/2010/main" val="13350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DA638-EE8E-4D8D-98FE-4C8BC366C933}"/>
              </a:ext>
            </a:extLst>
          </p:cNvPr>
          <p:cNvSpPr txBox="1"/>
          <p:nvPr/>
        </p:nvSpPr>
        <p:spPr>
          <a:xfrm>
            <a:off x="645182" y="903666"/>
            <a:ext cx="106994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highlight>
                  <a:srgbClr val="00FF00"/>
                </a:highlight>
              </a:rPr>
              <a:t>Jika </a:t>
            </a:r>
            <a:r>
              <a:rPr lang="en-US" sz="2300" dirty="0" err="1">
                <a:highlight>
                  <a:srgbClr val="00FF00"/>
                </a:highlight>
              </a:rPr>
              <a:t>ada</a:t>
            </a:r>
            <a:r>
              <a:rPr lang="en-US" sz="2300" dirty="0">
                <a:highlight>
                  <a:srgbClr val="00FF00"/>
                </a:highlight>
              </a:rPr>
              <a:t> </a:t>
            </a:r>
            <a:r>
              <a:rPr lang="en-US" sz="2300" dirty="0" err="1">
                <a:highlight>
                  <a:srgbClr val="00FF00"/>
                </a:highlight>
              </a:rPr>
              <a:t>kejadian</a:t>
            </a:r>
            <a:r>
              <a:rPr lang="en-US" sz="2300" dirty="0">
                <a:highlight>
                  <a:srgbClr val="00FF00"/>
                </a:highlight>
              </a:rPr>
              <a:t>  X  yang </a:t>
            </a:r>
            <a:r>
              <a:rPr lang="en-US" sz="2300" dirty="0" err="1">
                <a:highlight>
                  <a:srgbClr val="00FF00"/>
                </a:highlight>
              </a:rPr>
              <a:t>menyatakan</a:t>
            </a:r>
            <a:r>
              <a:rPr lang="en-US" sz="2300" dirty="0">
                <a:highlight>
                  <a:srgbClr val="00FF00"/>
                </a:highlight>
              </a:rPr>
              <a:t>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400" dirty="0">
                <a:highlight>
                  <a:srgbClr val="00FFFF"/>
                </a:highlight>
              </a:rPr>
              <a:t>‘</a:t>
            </a:r>
            <a:r>
              <a:rPr lang="en-US" sz="2400" dirty="0" err="1">
                <a:highlight>
                  <a:srgbClr val="00FFFF"/>
                </a:highlight>
              </a:rPr>
              <a:t>Ketua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 err="1">
                <a:highlight>
                  <a:srgbClr val="00FFFF"/>
                </a:highlight>
              </a:rPr>
              <a:t>Juri</a:t>
            </a:r>
            <a:r>
              <a:rPr lang="en-US" sz="2400" dirty="0">
                <a:highlight>
                  <a:srgbClr val="00FFFF"/>
                </a:highlight>
              </a:rPr>
              <a:t>’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Teknik </a:t>
            </a:r>
            <a:r>
              <a:rPr lang="en-US" sz="2300" dirty="0" err="1"/>
              <a:t>Informatika</a:t>
            </a:r>
            <a:r>
              <a:rPr lang="en-US" sz="2300" dirty="0"/>
              <a:t>. </a:t>
            </a:r>
            <a:r>
              <a:rPr lang="en-US" sz="2300" dirty="0" err="1"/>
              <a:t>Hitung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X </a:t>
            </a:r>
            <a:endParaRPr lang="en-ID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03EF6-178A-4E86-9BD0-BDC9E4151035}"/>
              </a:ext>
            </a:extLst>
          </p:cNvPr>
          <p:cNvSpPr txBox="1"/>
          <p:nvPr/>
        </p:nvSpPr>
        <p:spPr>
          <a:xfrm>
            <a:off x="768096" y="2039112"/>
            <a:ext cx="45354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X= {AB, AC, AD, BA, BC, BD} 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431243-2567-43AB-99B3-4F7D730ACE9F}"/>
                  </a:ext>
                </a:extLst>
              </p:cNvPr>
              <p:cNvSpPr txBox="1"/>
              <p:nvPr/>
            </p:nvSpPr>
            <p:spPr>
              <a:xfrm>
                <a:off x="4828032" y="2085278"/>
                <a:ext cx="760336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D" sz="2300" dirty="0"/>
                  <a:t> = 6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431243-2567-43AB-99B3-4F7D730AC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32" y="2085278"/>
                <a:ext cx="760336" cy="353943"/>
              </a:xfrm>
              <a:prstGeom prst="rect">
                <a:avLst/>
              </a:prstGeom>
              <a:blipFill>
                <a:blip r:embed="rId2"/>
                <a:stretch>
                  <a:fillRect l="-9600" t="-25862" r="-21600" b="-517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36784C-3E99-4D65-BA39-564DFE860624}"/>
                  </a:ext>
                </a:extLst>
              </p:cNvPr>
              <p:cNvSpPr txBox="1"/>
              <p:nvPr/>
            </p:nvSpPr>
            <p:spPr>
              <a:xfrm>
                <a:off x="896112" y="2924098"/>
                <a:ext cx="2386038" cy="66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2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3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>
                            <a:rPr lang="en-US" sz="23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3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3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3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D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36784C-3E99-4D65-BA39-564DFE860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" y="2924098"/>
                <a:ext cx="2386038" cy="662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08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/>
              <a:t>LATIHAN  SOAL 3B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654326" y="910167"/>
            <a:ext cx="1088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 4 professional  </a:t>
            </a:r>
            <a:r>
              <a:rPr lang="en-US" sz="2000" dirty="0" err="1"/>
              <a:t>sebut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b="1" dirty="0"/>
              <a:t>: A, B, C dan D</a:t>
            </a:r>
            <a:r>
              <a:rPr lang="en-US" sz="2000" dirty="0"/>
              <a:t>,  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 2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juri</a:t>
            </a:r>
            <a:r>
              <a:rPr lang="en-US" sz="2000" dirty="0"/>
              <a:t> pada </a:t>
            </a:r>
            <a:r>
              <a:rPr lang="en-US" sz="2000" dirty="0" err="1"/>
              <a:t>lomba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Game online. </a:t>
            </a:r>
            <a:r>
              <a:rPr lang="en-US" sz="2000" dirty="0" err="1"/>
              <a:t>Diketahui</a:t>
            </a:r>
            <a:r>
              <a:rPr lang="en-US" sz="2000" dirty="0"/>
              <a:t> A dan B </a:t>
            </a:r>
            <a:r>
              <a:rPr lang="en-US" sz="2000" dirty="0" err="1"/>
              <a:t>dari</a:t>
            </a:r>
            <a:r>
              <a:rPr lang="en-US" sz="2000" dirty="0"/>
              <a:t> Teknik </a:t>
            </a:r>
            <a:r>
              <a:rPr lang="en-US" sz="2000" dirty="0" err="1"/>
              <a:t>Informatika</a:t>
            </a:r>
            <a:r>
              <a:rPr lang="en-US" sz="2000" dirty="0"/>
              <a:t> dan </a:t>
            </a:r>
            <a:r>
              <a:rPr lang="en-US" sz="2000" dirty="0" err="1"/>
              <a:t>sisanya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Disain</a:t>
            </a:r>
            <a:r>
              <a:rPr lang="en-US" sz="2000" dirty="0"/>
              <a:t> Visual. </a:t>
            </a:r>
            <a:r>
              <a:rPr lang="en-US" sz="2000" dirty="0" err="1"/>
              <a:t>Profesional</a:t>
            </a:r>
            <a:r>
              <a:rPr lang="en-US" sz="2000" dirty="0"/>
              <a:t> yang </a:t>
            </a:r>
            <a:r>
              <a:rPr lang="en-US" sz="2000" dirty="0" err="1"/>
              <a:t>terpilih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Juri</a:t>
            </a:r>
            <a:r>
              <a:rPr lang="en-US" sz="2000" dirty="0"/>
              <a:t> 1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Juri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dan </a:t>
            </a:r>
            <a:r>
              <a:rPr lang="en-US" sz="2000" dirty="0" err="1"/>
              <a:t>sisanya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D2CA2-60D0-4248-AAB8-9844B0E1A06F}"/>
              </a:ext>
            </a:extLst>
          </p:cNvPr>
          <p:cNvSpPr txBox="1"/>
          <p:nvPr/>
        </p:nvSpPr>
        <p:spPr>
          <a:xfrm>
            <a:off x="1030355" y="2123508"/>
            <a:ext cx="2935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Sebutkan</a:t>
            </a:r>
            <a:r>
              <a:rPr lang="en-US" sz="2000" b="1" dirty="0"/>
              <a:t> Ruang </a:t>
            </a:r>
            <a:r>
              <a:rPr lang="en-US" sz="2000" b="1" dirty="0" err="1"/>
              <a:t>Sampel</a:t>
            </a:r>
            <a:r>
              <a:rPr lang="en-US" sz="2000" b="1" dirty="0"/>
              <a:t> S</a:t>
            </a:r>
            <a:endParaRPr lang="en-ID" sz="20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837947-F1BD-4E2C-A77E-88BE71A54709}"/>
              </a:ext>
            </a:extLst>
          </p:cNvPr>
          <p:cNvSpPr/>
          <p:nvPr/>
        </p:nvSpPr>
        <p:spPr>
          <a:xfrm>
            <a:off x="4135254" y="2046358"/>
            <a:ext cx="397565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C8B8F-3F68-4D0E-B400-04AEE98B557E}"/>
              </a:ext>
            </a:extLst>
          </p:cNvPr>
          <p:cNvSpPr txBox="1"/>
          <p:nvPr/>
        </p:nvSpPr>
        <p:spPr>
          <a:xfrm>
            <a:off x="4532819" y="2084842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Jawab</a:t>
            </a:r>
            <a:endParaRPr lang="en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6254D-6BCA-4125-91CB-428ABA4F059F}"/>
              </a:ext>
            </a:extLst>
          </p:cNvPr>
          <p:cNvSpPr txBox="1"/>
          <p:nvPr/>
        </p:nvSpPr>
        <p:spPr>
          <a:xfrm>
            <a:off x="654326" y="4932171"/>
            <a:ext cx="112110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0070C0"/>
                </a:solidFill>
              </a:rPr>
              <a:t>Jika </a:t>
            </a:r>
            <a:r>
              <a:rPr lang="en-US" sz="2300" b="1" dirty="0" err="1">
                <a:solidFill>
                  <a:srgbClr val="0070C0"/>
                </a:solidFill>
              </a:rPr>
              <a:t>ada</a:t>
            </a:r>
            <a:r>
              <a:rPr lang="en-US" sz="2300" b="1" dirty="0">
                <a:solidFill>
                  <a:srgbClr val="0070C0"/>
                </a:solidFill>
              </a:rPr>
              <a:t> </a:t>
            </a:r>
            <a:r>
              <a:rPr lang="en-US" sz="2300" b="1" dirty="0" err="1">
                <a:solidFill>
                  <a:srgbClr val="0070C0"/>
                </a:solidFill>
              </a:rPr>
              <a:t>kejadian</a:t>
            </a:r>
            <a:r>
              <a:rPr lang="en-US" sz="2300" b="1" dirty="0">
                <a:solidFill>
                  <a:srgbClr val="0070C0"/>
                </a:solidFill>
              </a:rPr>
              <a:t>  Y  yang </a:t>
            </a:r>
            <a:r>
              <a:rPr lang="en-US" sz="2300" b="1" dirty="0" err="1">
                <a:solidFill>
                  <a:srgbClr val="0070C0"/>
                </a:solidFill>
              </a:rPr>
              <a:t>menyatakan</a:t>
            </a:r>
            <a:r>
              <a:rPr lang="en-US" sz="2300" dirty="0"/>
              <a:t>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Ketua</a:t>
            </a:r>
            <a:r>
              <a:rPr lang="en-US" sz="2300" dirty="0"/>
              <a:t> </a:t>
            </a:r>
            <a:r>
              <a:rPr lang="en-US" sz="2300" dirty="0" err="1"/>
              <a:t>Juri</a:t>
            </a:r>
            <a:r>
              <a:rPr lang="en-US" sz="2300" dirty="0"/>
              <a:t> </a:t>
            </a:r>
            <a:r>
              <a:rPr lang="en-US" sz="2300" dirty="0" err="1"/>
              <a:t>haruslah</a:t>
            </a:r>
            <a:r>
              <a:rPr lang="en-US" sz="2300" dirty="0"/>
              <a:t> D.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Hitung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Y</a:t>
            </a:r>
            <a:endParaRPr lang="en-ID" sz="2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621D2-3CFF-46EB-9C2A-83E8548E2F56}"/>
              </a:ext>
            </a:extLst>
          </p:cNvPr>
          <p:cNvSpPr txBox="1"/>
          <p:nvPr/>
        </p:nvSpPr>
        <p:spPr>
          <a:xfrm>
            <a:off x="833355" y="3630117"/>
            <a:ext cx="392948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Banyaknya</a:t>
            </a:r>
            <a:r>
              <a:rPr lang="en-US" sz="2000" dirty="0"/>
              <a:t> Ruang </a:t>
            </a:r>
            <a:r>
              <a:rPr lang="en-US" sz="2000" dirty="0" err="1"/>
              <a:t>Sampel</a:t>
            </a:r>
            <a:r>
              <a:rPr lang="en-US" sz="2000" dirty="0"/>
              <a:t> S , N= 12</a:t>
            </a:r>
            <a:endParaRPr lang="en-ID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960B740-8EF2-4ADE-B454-5286DF5F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31966"/>
              </p:ext>
            </p:extLst>
          </p:nvPr>
        </p:nvGraphicFramePr>
        <p:xfrm>
          <a:off x="839890" y="2616497"/>
          <a:ext cx="9037977" cy="707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229">
                  <a:extLst>
                    <a:ext uri="{9D8B030D-6E8A-4147-A177-3AD203B41FA5}">
                      <a16:colId xmlns:a16="http://schemas.microsoft.com/office/drawing/2014/main" val="207919973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037306824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644058623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62361078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139730609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262256924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3507923170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135699743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1445934245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250120691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58893470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807068688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3946273923"/>
                    </a:ext>
                  </a:extLst>
                </a:gridCol>
              </a:tblGrid>
              <a:tr h="35394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JURI 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2533825"/>
                  </a:ext>
                </a:extLst>
              </a:tr>
              <a:tr h="35394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JURI 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4201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3FC52B-D304-4322-8F46-030111D35477}"/>
              </a:ext>
            </a:extLst>
          </p:cNvPr>
          <p:cNvSpPr txBox="1"/>
          <p:nvPr/>
        </p:nvSpPr>
        <p:spPr>
          <a:xfrm>
            <a:off x="833355" y="4180160"/>
            <a:ext cx="62649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S= {AB, AC, BA, CA , AD, DA, BC, CB, CD, DC, BD, DB}</a:t>
            </a:r>
            <a:endParaRPr lang="en-ID" sz="2300" dirty="0"/>
          </a:p>
        </p:txBody>
      </p:sp>
    </p:spTree>
    <p:extLst>
      <p:ext uri="{BB962C8B-B14F-4D97-AF65-F5344CB8AC3E}">
        <p14:creationId xmlns:p14="http://schemas.microsoft.com/office/powerpoint/2010/main" val="8373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5A2FE-5F30-4D57-B615-D06ADB01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PROBABILITAS (PELUANG)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38DC51C-8957-42AB-90B7-E0F1E3DCBE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253331"/>
                <a:ext cx="5715000" cy="4351338"/>
              </a:xfrm>
              <a:ln w="12700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Probabilitas (</a:t>
                </a:r>
                <a:r>
                  <a:rPr lang="en-US" b="1" dirty="0" err="1"/>
                  <a:t>Peluang</a:t>
                </a:r>
                <a:r>
                  <a:rPr lang="en-US" b="1" dirty="0"/>
                  <a:t>)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 err="1"/>
                  <a:t>Bila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suatu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percobaan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dalam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ruang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sampel</a:t>
                </a:r>
                <a:r>
                  <a:rPr lang="en-US" sz="2600" dirty="0"/>
                  <a:t> (S)  </a:t>
                </a:r>
                <a:r>
                  <a:rPr lang="en-US" sz="2600" dirty="0" err="1"/>
                  <a:t>mempunyai</a:t>
                </a:r>
                <a:r>
                  <a:rPr lang="en-US" sz="2600" dirty="0"/>
                  <a:t> </a:t>
                </a:r>
                <a:r>
                  <a:rPr lang="en-US" sz="2600" i="1" dirty="0"/>
                  <a:t>N </a:t>
                </a:r>
                <a:r>
                  <a:rPr lang="en-US" sz="2600" dirty="0" err="1"/>
                  <a:t>hasil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percobaan</a:t>
                </a:r>
                <a:r>
                  <a:rPr lang="en-US" sz="2600" dirty="0"/>
                  <a:t> yang </a:t>
                </a:r>
                <a:r>
                  <a:rPr lang="en-US" sz="2600" dirty="0" err="1"/>
                  <a:t>berbeda</a:t>
                </a:r>
                <a:r>
                  <a:rPr lang="en-US" sz="2600" dirty="0"/>
                  <a:t> dan masing-masing </a:t>
                </a:r>
                <a:r>
                  <a:rPr lang="en-US" sz="2600" dirty="0" err="1"/>
                  <a:t>mempunyai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kemungkinan</a:t>
                </a:r>
                <a:r>
                  <a:rPr lang="en-US" sz="2600" dirty="0"/>
                  <a:t>  yang </a:t>
                </a:r>
                <a:r>
                  <a:rPr lang="en-US" sz="2600" dirty="0" err="1"/>
                  <a:t>sama</a:t>
                </a:r>
                <a:r>
                  <a:rPr lang="en-US" sz="2600" dirty="0"/>
                  <a:t>, dan </a:t>
                </a:r>
                <a:r>
                  <a:rPr lang="en-US" sz="2600" dirty="0" err="1">
                    <a:highlight>
                      <a:srgbClr val="FFFF00"/>
                    </a:highlight>
                  </a:rPr>
                  <a:t>bila</a:t>
                </a:r>
                <a:r>
                  <a:rPr lang="en-US" sz="2600" dirty="0">
                    <a:highlight>
                      <a:srgbClr val="FFFF00"/>
                    </a:highlight>
                  </a:rPr>
                  <a:t> </a:t>
                </a:r>
                <a:r>
                  <a:rPr lang="en-US" sz="2600" dirty="0" err="1">
                    <a:highlight>
                      <a:srgbClr val="FFFF00"/>
                    </a:highlight>
                  </a:rPr>
                  <a:t>terdapat</a:t>
                </a:r>
                <a:r>
                  <a:rPr lang="en-US" sz="2600" dirty="0">
                    <a:highlight>
                      <a:srgbClr val="FFFF00"/>
                    </a:highlight>
                  </a:rPr>
                  <a:t> </a:t>
                </a:r>
                <a:r>
                  <a:rPr lang="en-US" sz="2600" dirty="0" err="1">
                    <a:highlight>
                      <a:srgbClr val="FFFF00"/>
                    </a:highlight>
                  </a:rPr>
                  <a:t>suatu</a:t>
                </a:r>
                <a:r>
                  <a:rPr lang="en-US" sz="2600" dirty="0">
                    <a:highlight>
                      <a:srgbClr val="FFFF00"/>
                    </a:highlight>
                  </a:rPr>
                  <a:t>  </a:t>
                </a:r>
                <a:r>
                  <a:rPr lang="en-US" sz="2600" dirty="0" err="1">
                    <a:highlight>
                      <a:srgbClr val="FFFF00"/>
                    </a:highlight>
                  </a:rPr>
                  <a:t>kejadian</a:t>
                </a:r>
                <a:r>
                  <a:rPr lang="en-US" sz="2600" dirty="0">
                    <a:highlight>
                      <a:srgbClr val="FFFF00"/>
                    </a:highlight>
                  </a:rPr>
                  <a:t> </a:t>
                </a:r>
                <a:r>
                  <a:rPr lang="en-US" sz="2600" dirty="0" err="1"/>
                  <a:t>sebut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bernama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kejadian</a:t>
                </a:r>
                <a:r>
                  <a:rPr lang="en-US" sz="2600" dirty="0"/>
                  <a:t> C  yang </a:t>
                </a:r>
                <a:r>
                  <a:rPr lang="en-US" sz="2600" dirty="0" err="1"/>
                  <a:t>mempunyai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anggota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sampel</a:t>
                </a:r>
                <a:endParaRPr lang="en-US" sz="26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 err="1"/>
                  <a:t>Maka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besarnya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probabilitas</a:t>
                </a:r>
                <a:r>
                  <a:rPr lang="en-US" sz="2600" dirty="0"/>
                  <a:t> (</a:t>
                </a:r>
                <a:r>
                  <a:rPr lang="en-US" sz="2600" dirty="0" err="1"/>
                  <a:t>peluang</a:t>
                </a:r>
                <a:r>
                  <a:rPr lang="en-US" sz="2600" dirty="0"/>
                  <a:t>) </a:t>
                </a:r>
                <a:r>
                  <a:rPr lang="en-US" sz="2600" dirty="0" err="1"/>
                  <a:t>kejadian</a:t>
                </a:r>
                <a:r>
                  <a:rPr lang="en-US" sz="2600" dirty="0"/>
                  <a:t>  C </a:t>
                </a:r>
                <a:r>
                  <a:rPr lang="en-US" sz="2600" dirty="0" err="1"/>
                  <a:t>adalah</a:t>
                </a: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38DC51C-8957-42AB-90B7-E0F1E3DCB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253331"/>
                <a:ext cx="5715000" cy="4351338"/>
              </a:xfrm>
              <a:blipFill>
                <a:blip r:embed="rId2"/>
                <a:stretch>
                  <a:fillRect l="-1809" t="-2238" r="-3085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17969A-55FA-45AC-B735-27474B35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7938" y="1064489"/>
            <a:ext cx="4595191" cy="435133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Gambar Diagram Venn : Ruang </a:t>
            </a:r>
            <a:r>
              <a:rPr lang="en-US" sz="2000" dirty="0" err="1"/>
              <a:t>Sampel</a:t>
            </a:r>
            <a:r>
              <a:rPr lang="en-US" sz="2000" dirty="0"/>
              <a:t> dan </a:t>
            </a:r>
            <a:r>
              <a:rPr lang="en-US" sz="2000" dirty="0" err="1"/>
              <a:t>Kejadian</a:t>
            </a:r>
            <a:endParaRPr lang="en-ID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7B9DA-C4DC-4DE1-9B4C-B9859CFC5F37}"/>
              </a:ext>
            </a:extLst>
          </p:cNvPr>
          <p:cNvSpPr/>
          <p:nvPr/>
        </p:nvSpPr>
        <p:spPr>
          <a:xfrm>
            <a:off x="7345017" y="1412357"/>
            <a:ext cx="3180522" cy="29320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3368CD-E680-43F7-BFA3-F27A501B6DDA}"/>
              </a:ext>
            </a:extLst>
          </p:cNvPr>
          <p:cNvSpPr/>
          <p:nvPr/>
        </p:nvSpPr>
        <p:spPr>
          <a:xfrm>
            <a:off x="7543801" y="2335696"/>
            <a:ext cx="2504661" cy="1289394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C</a:t>
            </a:r>
            <a:endParaRPr lang="en-ID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1858-0F1A-47DF-82B4-79D4C73DA149}"/>
              </a:ext>
            </a:extLst>
          </p:cNvPr>
          <p:cNvSpPr txBox="1"/>
          <p:nvPr/>
        </p:nvSpPr>
        <p:spPr>
          <a:xfrm>
            <a:off x="7345017" y="1464789"/>
            <a:ext cx="19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Banyaknya</a:t>
            </a:r>
            <a:r>
              <a:rPr lang="en-US" sz="2400" dirty="0"/>
              <a:t>  </a:t>
            </a:r>
            <a:r>
              <a:rPr lang="en-US" sz="2400" i="1" dirty="0"/>
              <a:t>N</a:t>
            </a:r>
            <a:endParaRPr lang="en-ID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A04393-87ED-4897-ABAC-9D80F9C2D008}"/>
                  </a:ext>
                </a:extLst>
              </p:cNvPr>
              <p:cNvSpPr txBox="1"/>
              <p:nvPr/>
            </p:nvSpPr>
            <p:spPr>
              <a:xfrm>
                <a:off x="4974580" y="3821180"/>
                <a:ext cx="6582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D" sz="27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A04393-87ED-4897-ABAC-9D80F9C2D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80" y="3821180"/>
                <a:ext cx="65825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C1E0C6-5788-43D7-B397-7FB81022AA8A}"/>
              </a:ext>
            </a:extLst>
          </p:cNvPr>
          <p:cNvSpPr txBox="1"/>
          <p:nvPr/>
        </p:nvSpPr>
        <p:spPr>
          <a:xfrm>
            <a:off x="7971182" y="3040103"/>
            <a:ext cx="19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Banyaknya</a:t>
            </a:r>
            <a:endParaRPr lang="en-ID" sz="20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2FF0D1-8623-42C3-A22D-12EDFF8CAF79}"/>
                  </a:ext>
                </a:extLst>
              </p:cNvPr>
              <p:cNvSpPr txBox="1"/>
              <p:nvPr/>
            </p:nvSpPr>
            <p:spPr>
              <a:xfrm>
                <a:off x="9135621" y="2978548"/>
                <a:ext cx="6582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D" sz="27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2FF0D1-8623-42C3-A22D-12EDFF8CA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621" y="2978548"/>
                <a:ext cx="65825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8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34C32B-65C1-4448-A959-8BFD9AF8C1AD}"/>
              </a:ext>
            </a:extLst>
          </p:cNvPr>
          <p:cNvSpPr txBox="1"/>
          <p:nvPr/>
        </p:nvSpPr>
        <p:spPr>
          <a:xfrm>
            <a:off x="581174" y="607314"/>
            <a:ext cx="112110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0070C0"/>
                </a:solidFill>
              </a:rPr>
              <a:t>Jika </a:t>
            </a:r>
            <a:r>
              <a:rPr lang="en-US" sz="2300" b="1" dirty="0" err="1">
                <a:solidFill>
                  <a:srgbClr val="0070C0"/>
                </a:solidFill>
              </a:rPr>
              <a:t>ada</a:t>
            </a:r>
            <a:r>
              <a:rPr lang="en-US" sz="2300" b="1" dirty="0">
                <a:solidFill>
                  <a:srgbClr val="0070C0"/>
                </a:solidFill>
              </a:rPr>
              <a:t> </a:t>
            </a:r>
            <a:r>
              <a:rPr lang="en-US" sz="2300" b="1" dirty="0" err="1">
                <a:solidFill>
                  <a:srgbClr val="0070C0"/>
                </a:solidFill>
              </a:rPr>
              <a:t>kejadian</a:t>
            </a:r>
            <a:r>
              <a:rPr lang="en-US" sz="2300" b="1" dirty="0">
                <a:solidFill>
                  <a:srgbClr val="0070C0"/>
                </a:solidFill>
              </a:rPr>
              <a:t>  Y  yang </a:t>
            </a:r>
            <a:r>
              <a:rPr lang="en-US" sz="2300" b="1" dirty="0" err="1">
                <a:solidFill>
                  <a:srgbClr val="0070C0"/>
                </a:solidFill>
              </a:rPr>
              <a:t>menyatakan</a:t>
            </a:r>
            <a:r>
              <a:rPr lang="en-US" sz="2300" dirty="0"/>
              <a:t>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Ketua</a:t>
            </a:r>
            <a:r>
              <a:rPr lang="en-US" sz="2300" dirty="0"/>
              <a:t> </a:t>
            </a:r>
            <a:r>
              <a:rPr lang="en-US" sz="2300" dirty="0" err="1"/>
              <a:t>Juri</a:t>
            </a:r>
            <a:r>
              <a:rPr lang="en-US" sz="2300" dirty="0"/>
              <a:t> </a:t>
            </a:r>
            <a:r>
              <a:rPr lang="en-US" sz="2300" dirty="0" err="1"/>
              <a:t>haruslah</a:t>
            </a:r>
            <a:r>
              <a:rPr lang="en-US" sz="2300" dirty="0"/>
              <a:t> D.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Hitung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Y</a:t>
            </a:r>
            <a:endParaRPr lang="en-ID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25DAD-B7C4-42DA-8BD4-99CAB47873D3}"/>
              </a:ext>
            </a:extLst>
          </p:cNvPr>
          <p:cNvSpPr txBox="1"/>
          <p:nvPr/>
        </p:nvSpPr>
        <p:spPr>
          <a:xfrm>
            <a:off x="681758" y="1266571"/>
            <a:ext cx="21037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Y ={ DA, DB, DC}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E971E1-E023-4257-BB9E-B5224C5BA065}"/>
                  </a:ext>
                </a:extLst>
              </p:cNvPr>
              <p:cNvSpPr txBox="1"/>
              <p:nvPr/>
            </p:nvSpPr>
            <p:spPr>
              <a:xfrm>
                <a:off x="3817620" y="1266571"/>
                <a:ext cx="685444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D" sz="2300" dirty="0"/>
                  <a:t>=3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E971E1-E023-4257-BB9E-B5224C5BA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20" y="1266571"/>
                <a:ext cx="685444" cy="353943"/>
              </a:xfrm>
              <a:prstGeom prst="rect">
                <a:avLst/>
              </a:prstGeom>
              <a:blipFill>
                <a:blip r:embed="rId2"/>
                <a:stretch>
                  <a:fillRect l="-10619" t="-25862" r="-24779" b="-5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5DB93-25B6-48BA-8CD3-39531CA80455}"/>
                  </a:ext>
                </a:extLst>
              </p:cNvPr>
              <p:cNvSpPr txBox="1"/>
              <p:nvPr/>
            </p:nvSpPr>
            <p:spPr>
              <a:xfrm>
                <a:off x="955548" y="2130552"/>
                <a:ext cx="1198598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D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5DB93-25B6-48BA-8CD3-39531CA8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48" y="2130552"/>
                <a:ext cx="1198598" cy="522322"/>
              </a:xfrm>
              <a:prstGeom prst="rect">
                <a:avLst/>
              </a:prstGeom>
              <a:blipFill>
                <a:blip r:embed="rId3"/>
                <a:stretch>
                  <a:fillRect t="-3529" b="-21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5F42BB0-2F33-A84F-9C23-A5D015640255}"/>
              </a:ext>
            </a:extLst>
          </p:cNvPr>
          <p:cNvSpPr txBox="1"/>
          <p:nvPr/>
        </p:nvSpPr>
        <p:spPr>
          <a:xfrm>
            <a:off x="490480" y="3466211"/>
            <a:ext cx="112110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0070C0"/>
                </a:solidFill>
              </a:rPr>
              <a:t>Jika </a:t>
            </a:r>
            <a:r>
              <a:rPr lang="en-US" sz="2300" b="1" dirty="0" err="1">
                <a:solidFill>
                  <a:srgbClr val="0070C0"/>
                </a:solidFill>
              </a:rPr>
              <a:t>ada</a:t>
            </a:r>
            <a:r>
              <a:rPr lang="en-US" sz="2300" b="1" dirty="0">
                <a:solidFill>
                  <a:srgbClr val="0070C0"/>
                </a:solidFill>
              </a:rPr>
              <a:t> </a:t>
            </a:r>
            <a:r>
              <a:rPr lang="en-US" sz="2300" b="1" dirty="0" err="1">
                <a:solidFill>
                  <a:srgbClr val="0070C0"/>
                </a:solidFill>
              </a:rPr>
              <a:t>kejadian</a:t>
            </a:r>
            <a:r>
              <a:rPr lang="en-US" sz="2300" b="1" dirty="0">
                <a:solidFill>
                  <a:srgbClr val="0070C0"/>
                </a:solidFill>
              </a:rPr>
              <a:t>  Z  yang </a:t>
            </a:r>
            <a:r>
              <a:rPr lang="en-US" sz="2300" b="1" dirty="0" err="1">
                <a:solidFill>
                  <a:srgbClr val="0070C0"/>
                </a:solidFill>
              </a:rPr>
              <a:t>menyatakan</a:t>
            </a:r>
            <a:r>
              <a:rPr lang="en-US" sz="2300" dirty="0"/>
              <a:t>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Ketua</a:t>
            </a:r>
            <a:r>
              <a:rPr lang="en-US" sz="2300" dirty="0"/>
              <a:t> </a:t>
            </a:r>
            <a:r>
              <a:rPr lang="en-US" sz="2300" dirty="0" err="1"/>
              <a:t>Juri</a:t>
            </a:r>
            <a:r>
              <a:rPr lang="en-US" sz="2300" dirty="0"/>
              <a:t> B </a:t>
            </a:r>
            <a:r>
              <a:rPr lang="en-US" sz="2300" dirty="0" err="1"/>
              <a:t>maka</a:t>
            </a:r>
            <a:r>
              <a:rPr lang="en-US" sz="2300" dirty="0"/>
              <a:t> D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ingin</a:t>
            </a:r>
            <a:r>
              <a:rPr lang="en-US" sz="2300" dirty="0"/>
              <a:t> </a:t>
            </a:r>
            <a:r>
              <a:rPr lang="en-US" sz="2300" dirty="0" err="1"/>
              <a:t>menjadi</a:t>
            </a:r>
            <a:r>
              <a:rPr lang="en-US" sz="2300" dirty="0"/>
              <a:t> </a:t>
            </a:r>
            <a:r>
              <a:rPr lang="en-US" sz="2300" dirty="0" err="1"/>
              <a:t>anggota</a:t>
            </a:r>
            <a:endParaRPr lang="en-ID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09EE8-5566-56B3-E119-D31147518324}"/>
              </a:ext>
            </a:extLst>
          </p:cNvPr>
          <p:cNvSpPr txBox="1"/>
          <p:nvPr/>
        </p:nvSpPr>
        <p:spPr>
          <a:xfrm>
            <a:off x="1209040" y="4850051"/>
            <a:ext cx="6543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Z  = {AB,  AC,  AD,  BA,  BC,   CA, CB, CD,  DA, DB,  DC}  </a:t>
            </a:r>
            <a:endParaRPr lang="en-ID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999C-1AA6-8718-54A4-3F4DB212B522}"/>
              </a:ext>
            </a:extLst>
          </p:cNvPr>
          <p:cNvSpPr txBox="1"/>
          <p:nvPr/>
        </p:nvSpPr>
        <p:spPr>
          <a:xfrm>
            <a:off x="7934960" y="4803884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nZ</a:t>
            </a:r>
            <a:r>
              <a:rPr lang="en-US" sz="2200" dirty="0"/>
              <a:t>=11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8A9133-7555-B131-E1F1-CC78E57535DB}"/>
                  </a:ext>
                </a:extLst>
              </p:cNvPr>
              <p:cNvSpPr txBox="1"/>
              <p:nvPr/>
            </p:nvSpPr>
            <p:spPr>
              <a:xfrm>
                <a:off x="1554847" y="5497472"/>
                <a:ext cx="1195392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ID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8A9133-7555-B131-E1F1-CC78E575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47" y="5497472"/>
                <a:ext cx="1195392" cy="522322"/>
              </a:xfrm>
              <a:prstGeom prst="rect">
                <a:avLst/>
              </a:prstGeom>
              <a:blipFill>
                <a:blip r:embed="rId4"/>
                <a:stretch>
                  <a:fillRect t="-3529" b="-21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5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83AC-CB14-400E-92F0-4C05045CB6ED}"/>
              </a:ext>
            </a:extLst>
          </p:cNvPr>
          <p:cNvSpPr txBox="1"/>
          <p:nvPr/>
        </p:nvSpPr>
        <p:spPr>
          <a:xfrm>
            <a:off x="1781044" y="238539"/>
            <a:ext cx="7062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Dalil</a:t>
            </a:r>
            <a:r>
              <a:rPr lang="en-US" sz="3200" dirty="0"/>
              <a:t>  dan </a:t>
            </a:r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Penyekatan</a:t>
            </a:r>
            <a:r>
              <a:rPr lang="en-US" sz="3200" dirty="0"/>
              <a:t> - </a:t>
            </a:r>
            <a:r>
              <a:rPr lang="en-US" sz="3200" dirty="0" err="1"/>
              <a:t>kombinasi</a:t>
            </a:r>
            <a:endParaRPr lang="en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097D02-6AE0-471E-A3BF-DF69A84DD21C}"/>
                  </a:ext>
                </a:extLst>
              </p:cNvPr>
              <p:cNvSpPr txBox="1"/>
              <p:nvPr/>
            </p:nvSpPr>
            <p:spPr>
              <a:xfrm>
                <a:off x="283265" y="1137457"/>
                <a:ext cx="11625469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DEFINISI </a:t>
                </a:r>
              </a:p>
              <a:p>
                <a:r>
                  <a:rPr lang="en-US" sz="2200" b="1" dirty="0"/>
                  <a:t>Jika </a:t>
                </a:r>
                <a:r>
                  <a:rPr lang="en-US" sz="2200" b="1" dirty="0" err="1"/>
                  <a:t>diketahui</a:t>
                </a:r>
                <a:r>
                  <a:rPr lang="en-US" sz="2200" b="1" dirty="0"/>
                  <a:t> </a:t>
                </a:r>
                <a:r>
                  <a:rPr lang="en-US" sz="2200" b="1" dirty="0" err="1"/>
                  <a:t>terdapat</a:t>
                </a:r>
                <a:r>
                  <a:rPr lang="en-US" sz="2200" b="1" dirty="0"/>
                  <a:t> k </a:t>
                </a:r>
                <a:r>
                  <a:rPr lang="en-US" sz="2200" b="1" dirty="0" err="1"/>
                  <a:t>sekat</a:t>
                </a:r>
                <a:r>
                  <a:rPr lang="en-US" sz="2200" b="1" dirty="0"/>
                  <a:t>/</a:t>
                </a:r>
                <a:r>
                  <a:rPr lang="en-US" sz="2200" b="1" dirty="0" err="1"/>
                  <a:t>kelompok</a:t>
                </a:r>
                <a:r>
                  <a:rPr lang="en-US" sz="2200" b="1" dirty="0"/>
                  <a:t> </a:t>
                </a:r>
                <a:r>
                  <a:rPr lang="en-US" sz="2200" b="1" dirty="0" err="1"/>
                  <a:t>dari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  </a:t>
                </a:r>
                <a:r>
                  <a:rPr lang="en-US" sz="2200" dirty="0" err="1"/>
                  <a:t>benda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berbeda</a:t>
                </a:r>
                <a:r>
                  <a:rPr lang="en-US" sz="2200" dirty="0"/>
                  <a:t>.  </a:t>
                </a:r>
                <a:r>
                  <a:rPr lang="en-US" sz="2200" dirty="0" err="1"/>
                  <a:t>Kelompok</a:t>
                </a:r>
                <a:r>
                  <a:rPr lang="en-US" sz="2200" dirty="0"/>
                  <a:t> 1 (</a:t>
                </a:r>
                <a:r>
                  <a:rPr lang="en-US" sz="2200" dirty="0" err="1"/>
                  <a:t>Sebut</a:t>
                </a:r>
                <a:r>
                  <a:rPr lang="en-US" sz="2200" dirty="0"/>
                  <a:t> G1) 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 </a:t>
                </a:r>
                <a:r>
                  <a:rPr lang="en-US" sz="2200" dirty="0" err="1"/>
                  <a:t>kelompok</a:t>
                </a:r>
                <a:r>
                  <a:rPr lang="en-US" sz="2200" dirty="0"/>
                  <a:t> 2 (</a:t>
                </a:r>
                <a:r>
                  <a:rPr lang="en-US" sz="2200" dirty="0" err="1"/>
                  <a:t>Sebut</a:t>
                </a:r>
                <a:r>
                  <a:rPr lang="en-US" sz="2200" dirty="0"/>
                  <a:t> G2) ada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dan </a:t>
                </a:r>
                <a:r>
                  <a:rPr lang="en-US" sz="2200" dirty="0" err="1"/>
                  <a:t>seterusnya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sehingga</a:t>
                </a:r>
                <a:r>
                  <a:rPr lang="en-US" sz="22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.</a:t>
                </a:r>
              </a:p>
              <a:p>
                <a:r>
                  <a:rPr lang="en-US" sz="2200" dirty="0"/>
                  <a:t>Jika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dari 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  </a:t>
                </a:r>
                <a:r>
                  <a:rPr lang="en-US" sz="2200" dirty="0" err="1"/>
                  <a:t>benda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berbeda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diambil</a:t>
                </a:r>
                <a:r>
                  <a:rPr lang="en-US" sz="2200" dirty="0"/>
                  <a:t> sebanyak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Kelompok</a:t>
                </a:r>
                <a:r>
                  <a:rPr lang="en-US" sz="2200" dirty="0"/>
                  <a:t> 1 (</a:t>
                </a:r>
                <a:r>
                  <a:rPr lang="en-US" sz="2200" dirty="0" err="1"/>
                  <a:t>Sebut</a:t>
                </a:r>
                <a:r>
                  <a:rPr lang="en-US" sz="2200" dirty="0"/>
                  <a:t> G1) </a:t>
                </a:r>
                <a:r>
                  <a:rPr lang="en-US" sz="2200" dirty="0" err="1"/>
                  <a:t>diambil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Kelompok 1 (</a:t>
                </a:r>
                <a:r>
                  <a:rPr lang="en-US" sz="2200" dirty="0" err="1"/>
                  <a:t>Sebut</a:t>
                </a:r>
                <a:r>
                  <a:rPr lang="en-US" sz="2200" dirty="0"/>
                  <a:t> G1) </a:t>
                </a:r>
                <a:r>
                  <a:rPr lang="en-US" sz="2200" dirty="0" err="1"/>
                  <a:t>diambil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sehingga</a:t>
                </a:r>
                <a:r>
                  <a:rPr lang="en-US" sz="2200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 err="1"/>
                  <a:t>Banyaknya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kominasi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dibentuk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pengelompokan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 </a:t>
                </a:r>
                <a:endParaRPr lang="en-ID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097D02-6AE0-471E-A3BF-DF69A84D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5" y="1137457"/>
                <a:ext cx="11625469" cy="5170646"/>
              </a:xfrm>
              <a:prstGeom prst="rect">
                <a:avLst/>
              </a:prstGeom>
              <a:blipFill>
                <a:blip r:embed="rId2"/>
                <a:stretch>
                  <a:fillRect l="-681" t="-825" r="-2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CFC1C-AE7C-4348-913F-824EE7D049CF}"/>
                  </a:ext>
                </a:extLst>
              </p:cNvPr>
              <p:cNvSpPr txBox="1"/>
              <p:nvPr/>
            </p:nvSpPr>
            <p:spPr>
              <a:xfrm>
                <a:off x="283265" y="4085448"/>
                <a:ext cx="7889671" cy="707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…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D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D" sz="2400" dirty="0"/>
                  <a:t>……….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CFC1C-AE7C-4348-913F-824EE7D0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5" y="4085448"/>
                <a:ext cx="7889671" cy="707245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16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792F11-D0D7-5E22-77D5-3D0D113CB1CA}"/>
              </a:ext>
            </a:extLst>
          </p:cNvPr>
          <p:cNvSpPr/>
          <p:nvPr/>
        </p:nvSpPr>
        <p:spPr>
          <a:xfrm>
            <a:off x="2712720" y="1158240"/>
            <a:ext cx="3464560" cy="283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A25E31-AE9A-022E-06B9-05AC8F6B5A9E}"/>
              </a:ext>
            </a:extLst>
          </p:cNvPr>
          <p:cNvSpPr/>
          <p:nvPr/>
        </p:nvSpPr>
        <p:spPr>
          <a:xfrm rot="2009570">
            <a:off x="3205480" y="1803400"/>
            <a:ext cx="247904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B6E18-267D-026F-9F79-35BEFCA59B27}"/>
              </a:ext>
            </a:extLst>
          </p:cNvPr>
          <p:cNvCxnSpPr/>
          <p:nvPr/>
        </p:nvCxnSpPr>
        <p:spPr>
          <a:xfrm flipH="1">
            <a:off x="2712720" y="1109449"/>
            <a:ext cx="3180080" cy="23937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AC433A-6986-B396-76C2-449C6CF8B886}"/>
              </a:ext>
            </a:extLst>
          </p:cNvPr>
          <p:cNvSpPr txBox="1"/>
          <p:nvPr/>
        </p:nvSpPr>
        <p:spPr>
          <a:xfrm>
            <a:off x="2875280" y="1463040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0D2A-80D2-4E34-831D-1F8A523A18B3}"/>
              </a:ext>
            </a:extLst>
          </p:cNvPr>
          <p:cNvSpPr txBox="1"/>
          <p:nvPr/>
        </p:nvSpPr>
        <p:spPr>
          <a:xfrm>
            <a:off x="5496560" y="3429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8E026-79E7-8F3D-99B6-0C977219F83B}"/>
              </a:ext>
            </a:extLst>
          </p:cNvPr>
          <p:cNvSpPr txBox="1"/>
          <p:nvPr/>
        </p:nvSpPr>
        <p:spPr>
          <a:xfrm>
            <a:off x="3007360" y="22334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10D42-B2D8-FD00-D896-A7BA0AC22A73}"/>
              </a:ext>
            </a:extLst>
          </p:cNvPr>
          <p:cNvSpPr txBox="1"/>
          <p:nvPr/>
        </p:nvSpPr>
        <p:spPr>
          <a:xfrm>
            <a:off x="4839884" y="32443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3E271-F282-E249-0DF9-38AE9F0F2DDA}"/>
              </a:ext>
            </a:extLst>
          </p:cNvPr>
          <p:cNvSpPr txBox="1"/>
          <p:nvPr/>
        </p:nvSpPr>
        <p:spPr>
          <a:xfrm>
            <a:off x="848061" y="1864109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=n1 + n2</a:t>
            </a:r>
            <a:endParaRPr lang="en-ID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92C25-AA5E-3DDD-C533-6F8CC5CDCC93}"/>
              </a:ext>
            </a:extLst>
          </p:cNvPr>
          <p:cNvSpPr txBox="1"/>
          <p:nvPr/>
        </p:nvSpPr>
        <p:spPr>
          <a:xfrm>
            <a:off x="3582930" y="167692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A6E68-261E-46EB-0288-C8E5C49F83F8}"/>
              </a:ext>
            </a:extLst>
          </p:cNvPr>
          <p:cNvSpPr txBox="1"/>
          <p:nvPr/>
        </p:nvSpPr>
        <p:spPr>
          <a:xfrm>
            <a:off x="4648966" y="2233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F8F892-BBAC-9540-6E5B-F8FEE0F50207}"/>
              </a:ext>
            </a:extLst>
          </p:cNvPr>
          <p:cNvSpPr txBox="1"/>
          <p:nvPr/>
        </p:nvSpPr>
        <p:spPr>
          <a:xfrm>
            <a:off x="960120" y="296265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r1 + r2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283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64416-ECEA-41BF-B3FF-7802615DF592}"/>
              </a:ext>
            </a:extLst>
          </p:cNvPr>
          <p:cNvSpPr txBox="1"/>
          <p:nvPr/>
        </p:nvSpPr>
        <p:spPr>
          <a:xfrm>
            <a:off x="1179576" y="103327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 3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48065-C11A-4801-97CD-3E7568101CBD}"/>
              </a:ext>
            </a:extLst>
          </p:cNvPr>
          <p:cNvSpPr/>
          <p:nvPr/>
        </p:nvSpPr>
        <p:spPr>
          <a:xfrm>
            <a:off x="3512820" y="740081"/>
            <a:ext cx="5166360" cy="22128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GRUP 1</a:t>
            </a:r>
            <a:endParaRPr lang="en-ID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643773-0587-4251-8A6F-549F0958F7F2}"/>
              </a:ext>
            </a:extLst>
          </p:cNvPr>
          <p:cNvCxnSpPr/>
          <p:nvPr/>
        </p:nvCxnSpPr>
        <p:spPr>
          <a:xfrm>
            <a:off x="5239512" y="658368"/>
            <a:ext cx="0" cy="23134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91EC70-B843-482D-AB48-8EB47D511C4E}"/>
              </a:ext>
            </a:extLst>
          </p:cNvPr>
          <p:cNvCxnSpPr>
            <a:cxnSpLocks/>
          </p:cNvCxnSpPr>
          <p:nvPr/>
        </p:nvCxnSpPr>
        <p:spPr>
          <a:xfrm>
            <a:off x="5239512" y="1503188"/>
            <a:ext cx="343966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DB842-0B5E-43F2-B6E4-B7FBA1F72EC0}"/>
              </a:ext>
            </a:extLst>
          </p:cNvPr>
          <p:cNvSpPr txBox="1"/>
          <p:nvPr/>
        </p:nvSpPr>
        <p:spPr>
          <a:xfrm>
            <a:off x="3694176" y="113385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GRUP 2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8D55D-DB66-4C95-BE75-A6BE10235FF6}"/>
              </a:ext>
            </a:extLst>
          </p:cNvPr>
          <p:cNvSpPr txBox="1"/>
          <p:nvPr/>
        </p:nvSpPr>
        <p:spPr>
          <a:xfrm>
            <a:off x="5447462" y="74673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GRUP 3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E0B2E-FF9F-4F14-BFE2-39C26BC14C7E}"/>
              </a:ext>
            </a:extLst>
          </p:cNvPr>
          <p:cNvSpPr txBox="1"/>
          <p:nvPr/>
        </p:nvSpPr>
        <p:spPr>
          <a:xfrm>
            <a:off x="5541264" y="23774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n1</a:t>
            </a:r>
            <a:endParaRPr lang="en-ID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B000A-8A36-46C3-AD17-B4D8F0FB530F}"/>
              </a:ext>
            </a:extLst>
          </p:cNvPr>
          <p:cNvSpPr txBox="1"/>
          <p:nvPr/>
        </p:nvSpPr>
        <p:spPr>
          <a:xfrm>
            <a:off x="3630168" y="19293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n2</a:t>
            </a:r>
            <a:endParaRPr lang="en-ID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03C7D-BDDE-435C-9776-0E629CBE02CC}"/>
              </a:ext>
            </a:extLst>
          </p:cNvPr>
          <p:cNvSpPr txBox="1"/>
          <p:nvPr/>
        </p:nvSpPr>
        <p:spPr>
          <a:xfrm>
            <a:off x="6577717" y="7662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n3</a:t>
            </a:r>
            <a:endParaRPr lang="en-ID" dirty="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A1AE8-3C17-4801-BC6B-977BEFD6332F}"/>
              </a:ext>
            </a:extLst>
          </p:cNvPr>
          <p:cNvSpPr txBox="1"/>
          <p:nvPr/>
        </p:nvSpPr>
        <p:spPr>
          <a:xfrm>
            <a:off x="758517" y="2952929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n1  + n2  + </a:t>
            </a:r>
            <a:r>
              <a:rPr lang="en-US" sz="2000" dirty="0">
                <a:highlight>
                  <a:srgbClr val="00FFFF"/>
                </a:highlight>
              </a:rPr>
              <a:t>n3</a:t>
            </a:r>
            <a:r>
              <a:rPr lang="en-US" dirty="0">
                <a:highlight>
                  <a:srgbClr val="00FFFF"/>
                </a:highlight>
              </a:rPr>
              <a:t> =n</a:t>
            </a:r>
            <a:endParaRPr lang="en-ID" dirty="0">
              <a:highlight>
                <a:srgbClr val="00FFFF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30BECE-7DE5-470F-A529-EF12C8D1F43C}"/>
              </a:ext>
            </a:extLst>
          </p:cNvPr>
          <p:cNvSpPr/>
          <p:nvPr/>
        </p:nvSpPr>
        <p:spPr>
          <a:xfrm>
            <a:off x="4489704" y="1033272"/>
            <a:ext cx="1475074" cy="10154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F91F5A-5357-4461-85E1-DDACDAC9BDCE}"/>
              </a:ext>
            </a:extLst>
          </p:cNvPr>
          <p:cNvCxnSpPr>
            <a:endCxn id="16" idx="4"/>
          </p:cNvCxnSpPr>
          <p:nvPr/>
        </p:nvCxnSpPr>
        <p:spPr>
          <a:xfrm flipH="1">
            <a:off x="5227241" y="1033272"/>
            <a:ext cx="12271" cy="101548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534540-5CA6-48A6-968A-3DC68167AE1D}"/>
              </a:ext>
            </a:extLst>
          </p:cNvPr>
          <p:cNvCxnSpPr/>
          <p:nvPr/>
        </p:nvCxnSpPr>
        <p:spPr>
          <a:xfrm>
            <a:off x="5227241" y="1503188"/>
            <a:ext cx="737537" cy="0"/>
          </a:xfrm>
          <a:prstGeom prst="line">
            <a:avLst/>
          </a:prstGeom>
          <a:ln w="381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0FE68E-795B-4043-84AF-A326396BD95D}"/>
              </a:ext>
            </a:extLst>
          </p:cNvPr>
          <p:cNvCxnSpPr/>
          <p:nvPr/>
        </p:nvCxnSpPr>
        <p:spPr>
          <a:xfrm flipH="1">
            <a:off x="4261104" y="1664208"/>
            <a:ext cx="685800" cy="225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818101-ACB6-4F77-8249-8CA7C36F7DF8}"/>
              </a:ext>
            </a:extLst>
          </p:cNvPr>
          <p:cNvSpPr txBox="1"/>
          <p:nvPr/>
        </p:nvSpPr>
        <p:spPr>
          <a:xfrm>
            <a:off x="3911371" y="3936493"/>
            <a:ext cx="4572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D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B8EBE2-B7CD-47A8-A455-21D76827BB66}"/>
              </a:ext>
            </a:extLst>
          </p:cNvPr>
          <p:cNvCxnSpPr>
            <a:cxnSpLocks/>
          </p:cNvCxnSpPr>
          <p:nvPr/>
        </p:nvCxnSpPr>
        <p:spPr>
          <a:xfrm flipV="1">
            <a:off x="5447462" y="1050649"/>
            <a:ext cx="4272610" cy="2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630666-6961-44FF-A276-3115F063C7F1}"/>
              </a:ext>
            </a:extLst>
          </p:cNvPr>
          <p:cNvSpPr txBox="1"/>
          <p:nvPr/>
        </p:nvSpPr>
        <p:spPr>
          <a:xfrm>
            <a:off x="10003536" y="848606"/>
            <a:ext cx="38183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  <a:endParaRPr lang="en-ID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409210-33C7-45DF-956D-B213F569FD9C}"/>
              </a:ext>
            </a:extLst>
          </p:cNvPr>
          <p:cNvCxnSpPr/>
          <p:nvPr/>
        </p:nvCxnSpPr>
        <p:spPr>
          <a:xfrm>
            <a:off x="5596009" y="1737360"/>
            <a:ext cx="2094095" cy="199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064656-65C0-4799-ACA2-DEE9356D5A6C}"/>
              </a:ext>
            </a:extLst>
          </p:cNvPr>
          <p:cNvSpPr txBox="1"/>
          <p:nvPr/>
        </p:nvSpPr>
        <p:spPr>
          <a:xfrm>
            <a:off x="7891272" y="3732538"/>
            <a:ext cx="38183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645B46-73A6-47F6-B6DD-6A58A9BF5DC4}"/>
              </a:ext>
            </a:extLst>
          </p:cNvPr>
          <p:cNvSpPr txBox="1"/>
          <p:nvPr/>
        </p:nvSpPr>
        <p:spPr>
          <a:xfrm>
            <a:off x="1066725" y="4121159"/>
            <a:ext cx="14061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 +r2 +r3 =r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A692CA-A701-4AA8-95C0-828C449766CE}"/>
                  </a:ext>
                </a:extLst>
              </p:cNvPr>
              <p:cNvSpPr txBox="1"/>
              <p:nvPr/>
            </p:nvSpPr>
            <p:spPr>
              <a:xfrm>
                <a:off x="3181501" y="4568218"/>
                <a:ext cx="7889671" cy="707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D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A692CA-A701-4AA8-95C0-828C4497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01" y="4568218"/>
                <a:ext cx="7889671" cy="707245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09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69109-F23B-4B22-8EFE-7F05CE809ADD}"/>
              </a:ext>
            </a:extLst>
          </p:cNvPr>
          <p:cNvSpPr txBox="1"/>
          <p:nvPr/>
        </p:nvSpPr>
        <p:spPr>
          <a:xfrm>
            <a:off x="806000" y="444094"/>
            <a:ext cx="152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Contoh</a:t>
            </a:r>
            <a:r>
              <a:rPr lang="en-US" sz="2800" b="1" dirty="0"/>
              <a:t> 4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20598-D262-4034-8E99-70DC25BD2BEF}"/>
              </a:ext>
            </a:extLst>
          </p:cNvPr>
          <p:cNvSpPr txBox="1"/>
          <p:nvPr/>
        </p:nvSpPr>
        <p:spPr>
          <a:xfrm>
            <a:off x="2542256" y="1070609"/>
            <a:ext cx="8867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6  flash disk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musik</a:t>
            </a:r>
            <a:r>
              <a:rPr lang="en-US" sz="2400" dirty="0"/>
              <a:t>. Flash disk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>
                <a:highlight>
                  <a:srgbClr val="00FF00"/>
                </a:highlight>
              </a:rPr>
              <a:t>isinya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dirty="0" err="1">
                <a:highlight>
                  <a:srgbClr val="00FF00"/>
                </a:highlight>
              </a:rPr>
              <a:t>berbeda</a:t>
            </a:r>
            <a:r>
              <a:rPr lang="en-US" sz="2400" dirty="0">
                <a:highlight>
                  <a:srgbClr val="00FF00"/>
                </a:highlight>
              </a:rPr>
              <a:t>,</a:t>
            </a:r>
            <a:r>
              <a:rPr lang="en-US" sz="2400" dirty="0"/>
              <a:t> 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bentuknya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FCF2F-6C78-4B6F-AC81-6D436A90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0" y="1167425"/>
            <a:ext cx="1559257" cy="911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334EC-9CD9-4C42-82B4-C2A4EE071C15}"/>
              </a:ext>
            </a:extLst>
          </p:cNvPr>
          <p:cNvSpPr txBox="1"/>
          <p:nvPr/>
        </p:nvSpPr>
        <p:spPr>
          <a:xfrm>
            <a:off x="2462743" y="1982450"/>
            <a:ext cx="9402418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Dari 6 flash disk, </a:t>
            </a:r>
            <a:r>
              <a:rPr lang="en-US" sz="2200" dirty="0" err="1"/>
              <a:t>ada</a:t>
            </a:r>
            <a:r>
              <a:rPr lang="en-US" sz="2200" dirty="0"/>
              <a:t> 2 yang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musik</a:t>
            </a:r>
            <a:r>
              <a:rPr lang="en-US" sz="2200" dirty="0"/>
              <a:t> jazz </a:t>
            </a:r>
            <a:r>
              <a:rPr lang="en-US" sz="2200" dirty="0" err="1"/>
              <a:t>yaitu</a:t>
            </a:r>
            <a:r>
              <a:rPr lang="en-US" sz="2200" dirty="0"/>
              <a:t> jazz </a:t>
            </a:r>
            <a:r>
              <a:rPr lang="en-US" sz="2200" dirty="0" err="1"/>
              <a:t>dengan</a:t>
            </a:r>
            <a:r>
              <a:rPr lang="en-US" sz="2200" dirty="0"/>
              <a:t>  </a:t>
            </a:r>
            <a:r>
              <a:rPr lang="en-US" sz="2200" dirty="0" err="1"/>
              <a:t>penyanyi</a:t>
            </a:r>
            <a:r>
              <a:rPr lang="en-US" sz="2200" dirty="0"/>
              <a:t> Wanita dan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jazz </a:t>
            </a:r>
            <a:r>
              <a:rPr lang="en-US" sz="2200" dirty="0" err="1"/>
              <a:t>dengan</a:t>
            </a:r>
            <a:r>
              <a:rPr lang="en-US" sz="2200" dirty="0"/>
              <a:t>  </a:t>
            </a:r>
            <a:r>
              <a:rPr lang="en-US" sz="2200" dirty="0" err="1"/>
              <a:t>penyanyi</a:t>
            </a:r>
            <a:r>
              <a:rPr lang="en-US" sz="2200" dirty="0"/>
              <a:t> </a:t>
            </a:r>
            <a:r>
              <a:rPr lang="en-US" sz="2200" dirty="0" err="1"/>
              <a:t>Pria</a:t>
            </a:r>
            <a:r>
              <a:rPr lang="en-US" sz="2200" dirty="0"/>
              <a:t>.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3 </a:t>
            </a:r>
            <a:r>
              <a:rPr lang="en-US" sz="2200" dirty="0" err="1"/>
              <a:t>musik</a:t>
            </a:r>
            <a:r>
              <a:rPr lang="en-US" sz="2200" dirty="0"/>
              <a:t> Pop Rock yang </a:t>
            </a:r>
            <a:r>
              <a:rPr lang="en-US" sz="2200" dirty="0" err="1"/>
              <a:t>dinyayikan</a:t>
            </a:r>
            <a:r>
              <a:rPr lang="en-US" sz="2200" dirty="0"/>
              <a:t> </a:t>
            </a:r>
            <a:r>
              <a:rPr lang="en-US" sz="2200" dirty="0" err="1"/>
              <a:t>penyanyi</a:t>
            </a:r>
            <a:r>
              <a:rPr lang="en-US" sz="2200" dirty="0"/>
              <a:t> </a:t>
            </a:r>
            <a:r>
              <a:rPr lang="en-US" sz="2200" dirty="0" err="1"/>
              <a:t>legendaris</a:t>
            </a:r>
            <a:r>
              <a:rPr lang="en-US" sz="2200" dirty="0"/>
              <a:t>  </a:t>
            </a:r>
            <a:r>
              <a:rPr lang="en-US" sz="2200" dirty="0" err="1"/>
              <a:t>berbeda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penyanyi</a:t>
            </a:r>
            <a:r>
              <a:rPr lang="en-US" sz="2200" dirty="0"/>
              <a:t> Aa, Bb, dan Dd.  </a:t>
            </a:r>
            <a:r>
              <a:rPr lang="en-US" sz="2200" dirty="0" err="1">
                <a:highlight>
                  <a:srgbClr val="FFFF00"/>
                </a:highlight>
              </a:rPr>
              <a:t>Sisanya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berisi</a:t>
            </a:r>
            <a:r>
              <a:rPr lang="en-US" sz="2200" dirty="0">
                <a:highlight>
                  <a:srgbClr val="FFFF00"/>
                </a:highlight>
              </a:rPr>
              <a:t>  music pop Indonesia</a:t>
            </a:r>
            <a:endParaRPr lang="en-ID" sz="2200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22214-52EE-4136-ABD8-5140C723150E}"/>
              </a:ext>
            </a:extLst>
          </p:cNvPr>
          <p:cNvSpPr txBox="1"/>
          <p:nvPr/>
        </p:nvSpPr>
        <p:spPr>
          <a:xfrm>
            <a:off x="586549" y="3703332"/>
            <a:ext cx="104955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Jika </a:t>
            </a:r>
            <a:r>
              <a:rPr lang="en-US" sz="2200" b="1" dirty="0" err="1">
                <a:solidFill>
                  <a:srgbClr val="0000FF"/>
                </a:solidFill>
              </a:rPr>
              <a:t>diambil</a:t>
            </a:r>
            <a:r>
              <a:rPr lang="en-US" sz="2200" b="1" dirty="0">
                <a:solidFill>
                  <a:srgbClr val="0000FF"/>
                </a:solidFill>
              </a:rPr>
              <a:t> 3  </a:t>
            </a:r>
            <a:r>
              <a:rPr lang="en-US" sz="2200" b="1" dirty="0" err="1">
                <a:solidFill>
                  <a:srgbClr val="0000FF"/>
                </a:solidFill>
              </a:rPr>
              <a:t>dari</a:t>
            </a:r>
            <a:r>
              <a:rPr lang="en-US" sz="2200" b="1" dirty="0">
                <a:solidFill>
                  <a:srgbClr val="0000FF"/>
                </a:solidFill>
              </a:rPr>
              <a:t> 6  flash disk  </a:t>
            </a:r>
            <a:r>
              <a:rPr lang="en-US" sz="2200" dirty="0" err="1"/>
              <a:t>tersebut</a:t>
            </a:r>
            <a:r>
              <a:rPr lang="en-US" sz="2200" dirty="0"/>
              <a:t>, </a:t>
            </a:r>
          </a:p>
          <a:p>
            <a:pPr marL="342900" indent="-342900">
              <a:buAutoNum type="arabicPeriod"/>
            </a:pP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>
                <a:highlight>
                  <a:srgbClr val="FFFF00"/>
                </a:highlight>
              </a:rPr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musik</a:t>
            </a:r>
            <a:r>
              <a:rPr lang="en-US" sz="2200" dirty="0"/>
              <a:t> Pop Indonesia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endParaRPr lang="en-US" sz="2200" dirty="0"/>
          </a:p>
          <a:p>
            <a:pPr marL="342900" indent="-342900">
              <a:buFontTx/>
              <a:buAutoNum type="arabicPeriod"/>
            </a:pP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masing-masing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endParaRPr lang="en-US" sz="2200" dirty="0"/>
          </a:p>
          <a:p>
            <a:pPr marL="342900" indent="-342900">
              <a:buFontTx/>
              <a:buAutoNum type="arabicPeriod"/>
            </a:pP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musik</a:t>
            </a:r>
            <a:r>
              <a:rPr lang="en-US" sz="2200" dirty="0"/>
              <a:t> Pop Rock paling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r>
              <a:rPr lang="en-US" sz="2200" dirty="0"/>
              <a:t> 2</a:t>
            </a:r>
          </a:p>
          <a:p>
            <a:pPr marL="342900" indent="-342900">
              <a:buFontTx/>
              <a:buAutoNum type="arabicPeriod"/>
            </a:pP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ingin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r>
              <a:rPr lang="en-US" sz="2200" dirty="0"/>
              <a:t> music jazz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penyanyi</a:t>
            </a:r>
            <a:r>
              <a:rPr lang="en-US" sz="2200" dirty="0"/>
              <a:t> </a:t>
            </a:r>
            <a:r>
              <a:rPr lang="en-US" sz="2200" dirty="0" err="1"/>
              <a:t>pria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84C91-038D-38D6-6AF1-1559CFB8CD41}"/>
                  </a:ext>
                </a:extLst>
              </p:cNvPr>
              <p:cNvSpPr txBox="1"/>
              <p:nvPr/>
            </p:nvSpPr>
            <p:spPr>
              <a:xfrm>
                <a:off x="1233928" y="5488435"/>
                <a:ext cx="2588264" cy="56887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84C91-038D-38D6-6AF1-1559CFB8C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28" y="5488435"/>
                <a:ext cx="2588264" cy="568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12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EA086-E91F-4C4E-82A3-9938A428905D}"/>
              </a:ext>
            </a:extLst>
          </p:cNvPr>
          <p:cNvSpPr txBox="1"/>
          <p:nvPr/>
        </p:nvSpPr>
        <p:spPr>
          <a:xfrm>
            <a:off x="1023730" y="303469"/>
            <a:ext cx="8244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JAWAB: (</a:t>
            </a:r>
            <a:r>
              <a:rPr lang="en-US" sz="2200" b="1" dirty="0">
                <a:solidFill>
                  <a:srgbClr val="6600FF"/>
                </a:solidFill>
              </a:rPr>
              <a:t>1</a:t>
            </a:r>
            <a:r>
              <a:rPr lang="en-US" sz="2200" b="1" dirty="0"/>
              <a:t>) </a:t>
            </a: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musik</a:t>
            </a:r>
            <a:r>
              <a:rPr lang="en-US" sz="2200" dirty="0"/>
              <a:t> Pop Indonesia </a:t>
            </a:r>
            <a:r>
              <a:rPr lang="en-US" sz="2200" dirty="0" err="1">
                <a:highlight>
                  <a:srgbClr val="FF0000"/>
                </a:highlight>
              </a:rPr>
              <a:t>harus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endParaRPr lang="en-US" sz="2200" dirty="0"/>
          </a:p>
          <a:p>
            <a:endParaRPr lang="en-ID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1E8E1-A432-4D56-9DD0-8E1D71381A99}"/>
              </a:ext>
            </a:extLst>
          </p:cNvPr>
          <p:cNvSpPr txBox="1"/>
          <p:nvPr/>
        </p:nvSpPr>
        <p:spPr>
          <a:xfrm>
            <a:off x="912742" y="1183511"/>
            <a:ext cx="103665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highlight>
                  <a:srgbClr val="FF00FF"/>
                </a:highlight>
              </a:rPr>
              <a:t>Misal</a:t>
            </a:r>
            <a:r>
              <a:rPr lang="en-US" sz="2200" dirty="0">
                <a:highlight>
                  <a:srgbClr val="FF00FF"/>
                </a:highlight>
              </a:rPr>
              <a:t>  </a:t>
            </a:r>
            <a:r>
              <a:rPr lang="en-US" sz="2200" dirty="0" err="1">
                <a:highlight>
                  <a:srgbClr val="FF00FF"/>
                </a:highlight>
              </a:rPr>
              <a:t>ada</a:t>
            </a:r>
            <a:r>
              <a:rPr lang="en-US" sz="2200" dirty="0">
                <a:highlight>
                  <a:srgbClr val="FF00FF"/>
                </a:highlight>
              </a:rPr>
              <a:t> </a:t>
            </a:r>
            <a:r>
              <a:rPr lang="en-US" sz="2200" dirty="0" err="1">
                <a:highlight>
                  <a:srgbClr val="FF00FF"/>
                </a:highlight>
              </a:rPr>
              <a:t>kejadian</a:t>
            </a:r>
            <a:r>
              <a:rPr lang="en-US" sz="2200" dirty="0">
                <a:highlight>
                  <a:srgbClr val="FF00FF"/>
                </a:highlight>
              </a:rPr>
              <a:t> E</a:t>
            </a:r>
            <a:r>
              <a:rPr lang="en-US" sz="2200" dirty="0"/>
              <a:t>, </a:t>
            </a:r>
            <a:r>
              <a:rPr lang="en-US" sz="2200" dirty="0" err="1"/>
              <a:t>bahwa</a:t>
            </a:r>
            <a:r>
              <a:rPr lang="en-US" sz="2200" dirty="0"/>
              <a:t>  music pop Indonesia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8F39B2-8725-4126-AFDC-BD80155ED48E}"/>
                  </a:ext>
                </a:extLst>
              </p:cNvPr>
              <p:cNvSpPr txBox="1"/>
              <p:nvPr/>
            </p:nvSpPr>
            <p:spPr>
              <a:xfrm>
                <a:off x="1123016" y="2861009"/>
                <a:ext cx="5151783" cy="7568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N=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6.5.4.3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 (6−3)!</m:t>
                        </m:r>
                      </m:den>
                    </m:f>
                  </m:oMath>
                </a14:m>
                <a:r>
                  <a:rPr lang="en-ID" sz="2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ID" sz="2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8F39B2-8725-4126-AFDC-BD80155E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16" y="2861009"/>
                <a:ext cx="5151783" cy="756874"/>
              </a:xfrm>
              <a:prstGeom prst="rect">
                <a:avLst/>
              </a:prstGeom>
              <a:blipFill>
                <a:blip r:embed="rId2"/>
                <a:stretch>
                  <a:fillRect l="-2130" b="-40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51C688-E7ED-4622-B3A1-47758251DE5E}"/>
                  </a:ext>
                </a:extLst>
              </p:cNvPr>
              <p:cNvSpPr txBox="1"/>
              <p:nvPr/>
            </p:nvSpPr>
            <p:spPr>
              <a:xfrm>
                <a:off x="3189139" y="4029228"/>
                <a:ext cx="6584078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3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ID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!3!</m:t>
                        </m:r>
                      </m:den>
                    </m:f>
                  </m:oMath>
                </a14:m>
                <a:r>
                  <a:rPr lang="en-ID" sz="2300" dirty="0"/>
                  <a:t>  = 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.4.3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!3!</m:t>
                        </m:r>
                      </m:den>
                    </m:f>
                  </m:oMath>
                </a14:m>
                <a:r>
                  <a:rPr lang="en-ID" sz="2300" dirty="0"/>
                  <a:t> =10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51C688-E7ED-4622-B3A1-47758251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139" y="4029228"/>
                <a:ext cx="6584078" cy="745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C47700A-735F-426E-B126-A6FEA349AF14}"/>
              </a:ext>
            </a:extLst>
          </p:cNvPr>
          <p:cNvSpPr/>
          <p:nvPr/>
        </p:nvSpPr>
        <p:spPr>
          <a:xfrm>
            <a:off x="9002862" y="1830780"/>
            <a:ext cx="2387384" cy="2291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C1264-CEEA-4B13-8FA7-FDDB01AB2B3A}"/>
              </a:ext>
            </a:extLst>
          </p:cNvPr>
          <p:cNvSpPr/>
          <p:nvPr/>
        </p:nvSpPr>
        <p:spPr>
          <a:xfrm>
            <a:off x="9537192" y="2267712"/>
            <a:ext cx="1115568" cy="1161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295B4-D10A-4B6A-82B1-3B4F84DD48A0}"/>
              </a:ext>
            </a:extLst>
          </p:cNvPr>
          <p:cNvSpPr/>
          <p:nvPr/>
        </p:nvSpPr>
        <p:spPr>
          <a:xfrm>
            <a:off x="2507754" y="5170616"/>
            <a:ext cx="1161730" cy="11684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Musik</a:t>
            </a:r>
            <a:r>
              <a:rPr lang="en-US" dirty="0">
                <a:solidFill>
                  <a:schemeClr val="tx1"/>
                </a:solidFill>
              </a:rPr>
              <a:t> Pop Indonesia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BAB15-C8E0-425A-99DC-632C1FA9AB6F}"/>
              </a:ext>
            </a:extLst>
          </p:cNvPr>
          <p:cNvSpPr/>
          <p:nvPr/>
        </p:nvSpPr>
        <p:spPr>
          <a:xfrm>
            <a:off x="3669484" y="5200417"/>
            <a:ext cx="1161730" cy="1168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pop </a:t>
            </a:r>
            <a:r>
              <a:rPr lang="en-US" dirty="0" err="1">
                <a:solidFill>
                  <a:schemeClr val="tx1"/>
                </a:solidFill>
              </a:rPr>
              <a:t>indonesia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7EBFE9-4919-4601-8607-2581C029727B}"/>
              </a:ext>
            </a:extLst>
          </p:cNvPr>
          <p:cNvCxnSpPr/>
          <p:nvPr/>
        </p:nvCxnSpPr>
        <p:spPr>
          <a:xfrm>
            <a:off x="2996862" y="3306296"/>
            <a:ext cx="283464" cy="36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F47C4B-BFB1-4CFF-9528-2EEAC2307FF6}"/>
              </a:ext>
            </a:extLst>
          </p:cNvPr>
          <p:cNvCxnSpPr/>
          <p:nvPr/>
        </p:nvCxnSpPr>
        <p:spPr>
          <a:xfrm>
            <a:off x="2469924" y="3323773"/>
            <a:ext cx="283464" cy="36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944AB4-19DA-4581-BDC2-FD6BA65916D7}"/>
              </a:ext>
            </a:extLst>
          </p:cNvPr>
          <p:cNvCxnSpPr/>
          <p:nvPr/>
        </p:nvCxnSpPr>
        <p:spPr>
          <a:xfrm>
            <a:off x="2469924" y="2824037"/>
            <a:ext cx="283464" cy="36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64281-40F0-4812-90C8-0D9EBBD3A946}"/>
              </a:ext>
            </a:extLst>
          </p:cNvPr>
          <p:cNvCxnSpPr/>
          <p:nvPr/>
        </p:nvCxnSpPr>
        <p:spPr>
          <a:xfrm>
            <a:off x="3116629" y="2825409"/>
            <a:ext cx="283464" cy="36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E76744-1E88-4438-96C0-466C601C323C}"/>
              </a:ext>
            </a:extLst>
          </p:cNvPr>
          <p:cNvSpPr txBox="1"/>
          <p:nvPr/>
        </p:nvSpPr>
        <p:spPr>
          <a:xfrm>
            <a:off x="9118488" y="2043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11A2C2-EDEE-434A-BA70-46D5AAB890CB}"/>
                  </a:ext>
                </a:extLst>
              </p:cNvPr>
              <p:cNvSpPr txBox="1"/>
              <p:nvPr/>
            </p:nvSpPr>
            <p:spPr>
              <a:xfrm>
                <a:off x="927591" y="4487073"/>
                <a:ext cx="1458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!=3.2.1=6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11A2C2-EDEE-434A-BA70-46D5AAB8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91" y="4487073"/>
                <a:ext cx="1458733" cy="276999"/>
              </a:xfrm>
              <a:prstGeom prst="rect">
                <a:avLst/>
              </a:prstGeom>
              <a:blipFill>
                <a:blip r:embed="rId6"/>
                <a:stretch>
                  <a:fillRect l="-3347" r="-3766" b="-65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629A31F-618C-436D-A088-19BC02B507CD}"/>
              </a:ext>
            </a:extLst>
          </p:cNvPr>
          <p:cNvSpPr txBox="1"/>
          <p:nvPr/>
        </p:nvSpPr>
        <p:spPr>
          <a:xfrm>
            <a:off x="698961" y="41624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ingat</a:t>
            </a:r>
            <a:endParaRPr lang="en-ID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22F43B-050B-4752-A951-2F7B846E922E}"/>
              </a:ext>
            </a:extLst>
          </p:cNvPr>
          <p:cNvCxnSpPr/>
          <p:nvPr/>
        </p:nvCxnSpPr>
        <p:spPr>
          <a:xfrm>
            <a:off x="7210154" y="4443409"/>
            <a:ext cx="283464" cy="36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A764EF-99A1-4639-97EB-46FF7B5128DD}"/>
              </a:ext>
            </a:extLst>
          </p:cNvPr>
          <p:cNvCxnSpPr/>
          <p:nvPr/>
        </p:nvCxnSpPr>
        <p:spPr>
          <a:xfrm>
            <a:off x="7170135" y="4029228"/>
            <a:ext cx="283464" cy="36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FF652-C044-13F0-A6EF-6238C165A223}"/>
              </a:ext>
            </a:extLst>
          </p:cNvPr>
          <p:cNvSpPr txBox="1"/>
          <p:nvPr/>
        </p:nvSpPr>
        <p:spPr>
          <a:xfrm>
            <a:off x="912742" y="1795558"/>
            <a:ext cx="755320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dan </a:t>
            </a:r>
            <a:r>
              <a:rPr lang="en-US" sz="2000" dirty="0" err="1"/>
              <a:t>menghitung</a:t>
            </a:r>
            <a:r>
              <a:rPr lang="en-US" sz="2000" dirty="0"/>
              <a:t> N: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kalimat</a:t>
            </a:r>
            <a:r>
              <a:rPr lang="en-US" sz="2000" dirty="0"/>
              <a:t>: </a:t>
            </a:r>
            <a:r>
              <a:rPr lang="en-US" sz="2000" dirty="0" err="1"/>
              <a:t>ada</a:t>
            </a:r>
            <a:r>
              <a:rPr lang="en-US" sz="2000" dirty="0"/>
              <a:t> 6 </a:t>
            </a:r>
            <a:r>
              <a:rPr lang="en-US" sz="2000" dirty="0" err="1"/>
              <a:t>flasf</a:t>
            </a:r>
            <a:r>
              <a:rPr lang="en-US" sz="2000" dirty="0"/>
              <a:t> disk </a:t>
            </a:r>
            <a:r>
              <a:rPr lang="en-US" sz="2000" dirty="0" err="1"/>
              <a:t>diambil</a:t>
            </a:r>
            <a:r>
              <a:rPr lang="en-US" sz="2000" dirty="0"/>
              <a:t> 3  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1A7E5-4B00-FD7A-0E6F-4216A80999E2}"/>
                  </a:ext>
                </a:extLst>
              </p:cNvPr>
              <p:cNvSpPr txBox="1"/>
              <p:nvPr/>
            </p:nvSpPr>
            <p:spPr>
              <a:xfrm>
                <a:off x="5188482" y="5129910"/>
                <a:ext cx="5734390" cy="573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Probabilitas (</a:t>
                </a:r>
                <a:r>
                  <a:rPr lang="en-US" sz="2200" dirty="0" err="1"/>
                  <a:t>peluang</a:t>
                </a:r>
                <a:r>
                  <a:rPr lang="en-US" sz="2200" dirty="0"/>
                  <a:t>) E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1A7E5-4B00-FD7A-0E6F-4216A8099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82" y="5129910"/>
                <a:ext cx="5734390" cy="573234"/>
              </a:xfrm>
              <a:prstGeom prst="rect">
                <a:avLst/>
              </a:prstGeom>
              <a:blipFill>
                <a:blip r:embed="rId7"/>
                <a:stretch>
                  <a:fillRect l="-1382" b="-85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21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7EFF91-2160-4F1B-9766-5EAA3858FDCB}"/>
              </a:ext>
            </a:extLst>
          </p:cNvPr>
          <p:cNvSpPr txBox="1"/>
          <p:nvPr/>
        </p:nvSpPr>
        <p:spPr>
          <a:xfrm>
            <a:off x="1162877" y="306637"/>
            <a:ext cx="8935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JAWAB: (2) </a:t>
            </a: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masing-masing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81155-FD7F-47B7-80CB-F35D60198F29}"/>
              </a:ext>
            </a:extLst>
          </p:cNvPr>
          <p:cNvSpPr txBox="1"/>
          <p:nvPr/>
        </p:nvSpPr>
        <p:spPr>
          <a:xfrm>
            <a:off x="3173895" y="812345"/>
            <a:ext cx="584420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Kelompok</a:t>
            </a:r>
            <a:r>
              <a:rPr lang="en-US" sz="2300" dirty="0"/>
              <a:t> 1 </a:t>
            </a:r>
            <a:r>
              <a:rPr lang="en-US" sz="2300" dirty="0" err="1"/>
              <a:t>adalah</a:t>
            </a:r>
            <a:r>
              <a:rPr lang="en-US" sz="2300" dirty="0"/>
              <a:t> music jazz,  n1= 2</a:t>
            </a:r>
          </a:p>
          <a:p>
            <a:r>
              <a:rPr lang="en-US" sz="2300" dirty="0" err="1"/>
              <a:t>Kelompok</a:t>
            </a:r>
            <a:r>
              <a:rPr lang="en-US" sz="2300" dirty="0"/>
              <a:t> 2 </a:t>
            </a:r>
            <a:r>
              <a:rPr lang="en-US" sz="2300" dirty="0" err="1"/>
              <a:t>adalah</a:t>
            </a:r>
            <a:r>
              <a:rPr lang="en-US" sz="2300" dirty="0"/>
              <a:t> music pop rock, n2=3</a:t>
            </a:r>
          </a:p>
          <a:p>
            <a:r>
              <a:rPr lang="en-US" sz="2300" dirty="0" err="1"/>
              <a:t>Kelompok</a:t>
            </a:r>
            <a:r>
              <a:rPr lang="en-US" sz="2300" dirty="0"/>
              <a:t> 3 </a:t>
            </a:r>
            <a:r>
              <a:rPr lang="en-US" sz="2300" dirty="0" err="1"/>
              <a:t>adalah</a:t>
            </a:r>
            <a:r>
              <a:rPr lang="en-US" sz="2300" dirty="0"/>
              <a:t> music pop Indonesia, n3=1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CFE00-9D5F-47D0-92B6-5A20D8C3C4AD}"/>
              </a:ext>
            </a:extLst>
          </p:cNvPr>
          <p:cNvSpPr txBox="1"/>
          <p:nvPr/>
        </p:nvSpPr>
        <p:spPr>
          <a:xfrm>
            <a:off x="1262642" y="2313449"/>
            <a:ext cx="1036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Misal</a:t>
            </a:r>
            <a:r>
              <a:rPr lang="en-US" sz="2300" dirty="0"/>
              <a:t>  </a:t>
            </a:r>
            <a:r>
              <a:rPr lang="en-US" sz="2300" dirty="0" err="1"/>
              <a:t>ada</a:t>
            </a:r>
            <a:r>
              <a:rPr lang="en-US" sz="2300" dirty="0"/>
              <a:t> </a:t>
            </a:r>
            <a:r>
              <a:rPr lang="en-US" sz="2300" b="1" dirty="0" err="1">
                <a:solidFill>
                  <a:srgbClr val="6600FF"/>
                </a:solidFill>
              </a:rPr>
              <a:t>kejadian</a:t>
            </a:r>
            <a:r>
              <a:rPr lang="en-US" sz="2300" b="1" dirty="0">
                <a:solidFill>
                  <a:srgbClr val="6600FF"/>
                </a:solidFill>
              </a:rPr>
              <a:t> Z</a:t>
            </a:r>
            <a:r>
              <a:rPr lang="en-US" sz="2300" dirty="0"/>
              <a:t>,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400" b="1" dirty="0"/>
              <a:t>masing-masing </a:t>
            </a:r>
            <a:r>
              <a:rPr lang="en-US" sz="2400" b="1" dirty="0" err="1"/>
              <a:t>jenis</a:t>
            </a:r>
            <a:r>
              <a:rPr lang="en-US" sz="2400" b="1" dirty="0"/>
              <a:t> </a:t>
            </a:r>
            <a:r>
              <a:rPr lang="en-US" sz="2400" b="1" dirty="0" err="1"/>
              <a:t>terambil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endParaRPr lang="en-ID" sz="2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FC1A5-0669-4728-84BF-91AD30757F9D}"/>
                  </a:ext>
                </a:extLst>
              </p:cNvPr>
              <p:cNvSpPr txBox="1"/>
              <p:nvPr/>
            </p:nvSpPr>
            <p:spPr>
              <a:xfrm>
                <a:off x="1721588" y="3836949"/>
                <a:ext cx="6172459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Z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FC1A5-0669-4728-84BF-91AD3075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8" y="3836949"/>
                <a:ext cx="6172459" cy="614655"/>
              </a:xfrm>
              <a:prstGeom prst="rect">
                <a:avLst/>
              </a:prstGeom>
              <a:blipFill>
                <a:blip r:embed="rId2"/>
                <a:stretch>
                  <a:fillRect l="-1481" b="-99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6F3FD-1140-4C22-83C9-0768D9CBBD4D}"/>
                  </a:ext>
                </a:extLst>
              </p:cNvPr>
              <p:cNvSpPr txBox="1"/>
              <p:nvPr/>
            </p:nvSpPr>
            <p:spPr>
              <a:xfrm>
                <a:off x="2143570" y="2975158"/>
                <a:ext cx="7485062" cy="56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!1!</m:t>
                        </m:r>
                      </m:den>
                    </m:f>
                  </m:oMath>
                </a14:m>
                <a:r>
                  <a:rPr lang="en-ID" sz="22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!2!</m:t>
                        </m:r>
                      </m:den>
                    </m:f>
                  </m:oMath>
                </a14:m>
                <a:r>
                  <a:rPr lang="en-ID" sz="2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200" dirty="0"/>
                  <a:t> =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.3=6</m:t>
                    </m:r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6F3FD-1140-4C22-83C9-0768D9CB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570" y="2975158"/>
                <a:ext cx="7485062" cy="562333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1F5D556-D625-4802-BEB5-0E09AFE9B0C7}"/>
              </a:ext>
            </a:extLst>
          </p:cNvPr>
          <p:cNvSpPr/>
          <p:nvPr/>
        </p:nvSpPr>
        <p:spPr>
          <a:xfrm>
            <a:off x="1556996" y="4906653"/>
            <a:ext cx="859536" cy="742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jazz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DA325-7147-4A30-9CC2-7D889078090E}"/>
              </a:ext>
            </a:extLst>
          </p:cNvPr>
          <p:cNvSpPr/>
          <p:nvPr/>
        </p:nvSpPr>
        <p:spPr>
          <a:xfrm>
            <a:off x="2442375" y="4906654"/>
            <a:ext cx="859536" cy="742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 rock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80DC3-2AF7-4BAB-A241-8316FBC17977}"/>
              </a:ext>
            </a:extLst>
          </p:cNvPr>
          <p:cNvSpPr/>
          <p:nvPr/>
        </p:nvSpPr>
        <p:spPr>
          <a:xfrm>
            <a:off x="3301910" y="4906654"/>
            <a:ext cx="767169" cy="742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 Indo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116960-E700-4E6F-B0E3-7F4D2ED4CF5A}"/>
              </a:ext>
            </a:extLst>
          </p:cNvPr>
          <p:cNvCxnSpPr/>
          <p:nvPr/>
        </p:nvCxnSpPr>
        <p:spPr>
          <a:xfrm>
            <a:off x="5367528" y="2887826"/>
            <a:ext cx="118872" cy="367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6E83BE-9DF2-4B1F-94D0-ABDAB4208E7D}"/>
              </a:ext>
            </a:extLst>
          </p:cNvPr>
          <p:cNvCxnSpPr/>
          <p:nvPr/>
        </p:nvCxnSpPr>
        <p:spPr>
          <a:xfrm>
            <a:off x="5426964" y="3342291"/>
            <a:ext cx="118872" cy="367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E6E33-60A6-497D-B61E-86D1903EC76D}"/>
              </a:ext>
            </a:extLst>
          </p:cNvPr>
          <p:cNvSpPr/>
          <p:nvPr/>
        </p:nvSpPr>
        <p:spPr>
          <a:xfrm>
            <a:off x="9692640" y="2327315"/>
            <a:ext cx="1801368" cy="2029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D27F95-FD68-4887-8392-B83835FAED94}"/>
              </a:ext>
            </a:extLst>
          </p:cNvPr>
          <p:cNvSpPr/>
          <p:nvPr/>
        </p:nvSpPr>
        <p:spPr>
          <a:xfrm>
            <a:off x="10048430" y="2478024"/>
            <a:ext cx="1198690" cy="56233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A74559-4234-49BF-A43E-DC0CAE45F6D7}"/>
              </a:ext>
            </a:extLst>
          </p:cNvPr>
          <p:cNvSpPr txBox="1"/>
          <p:nvPr/>
        </p:nvSpPr>
        <p:spPr>
          <a:xfrm>
            <a:off x="9628632" y="1054352"/>
            <a:ext cx="115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Jika </a:t>
            </a:r>
            <a:r>
              <a:rPr lang="en-US" sz="1800" b="1" dirty="0" err="1">
                <a:solidFill>
                  <a:srgbClr val="0000FF"/>
                </a:solidFill>
              </a:rPr>
              <a:t>diambil</a:t>
            </a:r>
            <a:r>
              <a:rPr lang="en-US" sz="1800" b="1" dirty="0">
                <a:solidFill>
                  <a:srgbClr val="0000FF"/>
                </a:solidFill>
              </a:rPr>
              <a:t> 3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520EED-1F90-3EEA-EF26-F1F7531CE641}"/>
              </a:ext>
            </a:extLst>
          </p:cNvPr>
          <p:cNvSpPr/>
          <p:nvPr/>
        </p:nvSpPr>
        <p:spPr>
          <a:xfrm>
            <a:off x="8829592" y="941628"/>
            <a:ext cx="559904" cy="676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45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7EFF91-2160-4F1B-9766-5EAA3858FDCB}"/>
              </a:ext>
            </a:extLst>
          </p:cNvPr>
          <p:cNvSpPr txBox="1"/>
          <p:nvPr/>
        </p:nvSpPr>
        <p:spPr>
          <a:xfrm>
            <a:off x="1162877" y="306637"/>
            <a:ext cx="8935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JAWAB: (3) </a:t>
            </a: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musik</a:t>
            </a:r>
            <a:r>
              <a:rPr lang="en-US" sz="2200" dirty="0"/>
              <a:t> </a:t>
            </a:r>
            <a:r>
              <a:rPr lang="en-US" sz="2200" b="1" dirty="0"/>
              <a:t>Pop Rock </a:t>
            </a:r>
            <a:r>
              <a:rPr lang="en-US" sz="2200" dirty="0"/>
              <a:t>paling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r>
              <a:rPr lang="en-US" sz="2200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81155-FD7F-47B7-80CB-F35D60198F29}"/>
              </a:ext>
            </a:extLst>
          </p:cNvPr>
          <p:cNvSpPr txBox="1"/>
          <p:nvPr/>
        </p:nvSpPr>
        <p:spPr>
          <a:xfrm>
            <a:off x="3173895" y="812345"/>
            <a:ext cx="5844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Kelompok</a:t>
            </a:r>
            <a:r>
              <a:rPr lang="en-US" sz="2200" dirty="0"/>
              <a:t> 1 </a:t>
            </a:r>
            <a:r>
              <a:rPr lang="en-US" sz="2200" dirty="0" err="1"/>
              <a:t>adalah</a:t>
            </a:r>
            <a:r>
              <a:rPr lang="en-US" sz="2200" dirty="0"/>
              <a:t> music jazz,  n1= 2</a:t>
            </a:r>
          </a:p>
          <a:p>
            <a:r>
              <a:rPr lang="en-US" sz="2200" dirty="0" err="1"/>
              <a:t>Kelompok</a:t>
            </a:r>
            <a:r>
              <a:rPr lang="en-US" sz="2200" dirty="0"/>
              <a:t> 2 </a:t>
            </a:r>
            <a:r>
              <a:rPr lang="en-US" sz="2200" dirty="0" err="1"/>
              <a:t>adalah</a:t>
            </a:r>
            <a:r>
              <a:rPr lang="en-US" sz="2200" dirty="0"/>
              <a:t> music pop rock, n2=3</a:t>
            </a:r>
          </a:p>
          <a:p>
            <a:r>
              <a:rPr lang="en-US" sz="2200" dirty="0" err="1"/>
              <a:t>Kelompok</a:t>
            </a:r>
            <a:r>
              <a:rPr lang="en-US" sz="2200" dirty="0"/>
              <a:t> 3 </a:t>
            </a:r>
            <a:r>
              <a:rPr lang="en-US" sz="2200" dirty="0" err="1"/>
              <a:t>adalah</a:t>
            </a:r>
            <a:r>
              <a:rPr lang="en-US" sz="2200" dirty="0"/>
              <a:t> music pop Indonesia, n3=1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CFE00-9D5F-47D0-92B6-5A20D8C3C4AD}"/>
              </a:ext>
            </a:extLst>
          </p:cNvPr>
          <p:cNvSpPr txBox="1"/>
          <p:nvPr/>
        </p:nvSpPr>
        <p:spPr>
          <a:xfrm>
            <a:off x="1162877" y="2014907"/>
            <a:ext cx="10366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Misal</a:t>
            </a:r>
            <a:r>
              <a:rPr lang="en-US" sz="2200" dirty="0"/>
              <a:t> 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W,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musik</a:t>
            </a:r>
            <a:r>
              <a:rPr lang="en-US" sz="2200" dirty="0"/>
              <a:t> Pop Rock paling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terambil</a:t>
            </a:r>
            <a:r>
              <a:rPr lang="en-US" sz="2200" dirty="0"/>
              <a:t> 2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FC1A5-0669-4728-84BF-91AD30757F9D}"/>
                  </a:ext>
                </a:extLst>
              </p:cNvPr>
              <p:cNvSpPr txBox="1"/>
              <p:nvPr/>
            </p:nvSpPr>
            <p:spPr>
              <a:xfrm>
                <a:off x="1381514" y="3939559"/>
                <a:ext cx="6487995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W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FC1A5-0669-4728-84BF-91AD3075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14" y="3939559"/>
                <a:ext cx="6487995" cy="613886"/>
              </a:xfrm>
              <a:prstGeom prst="rect">
                <a:avLst/>
              </a:prstGeom>
              <a:blipFill>
                <a:blip r:embed="rId2"/>
                <a:stretch>
                  <a:fillRect l="-1504" b="-99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9CF5BA-01D4-44E1-B3DB-FD3749DFBF34}"/>
              </a:ext>
            </a:extLst>
          </p:cNvPr>
          <p:cNvSpPr/>
          <p:nvPr/>
        </p:nvSpPr>
        <p:spPr>
          <a:xfrm>
            <a:off x="930411" y="4752687"/>
            <a:ext cx="1757926" cy="10992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27AF8-F979-4F38-982E-7FAF35F703A6}"/>
              </a:ext>
            </a:extLst>
          </p:cNvPr>
          <p:cNvSpPr/>
          <p:nvPr/>
        </p:nvSpPr>
        <p:spPr>
          <a:xfrm>
            <a:off x="2753478" y="4752687"/>
            <a:ext cx="1829372" cy="1099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Pop Rock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E3C06-E333-496D-A50D-77DFFEA31AA6}"/>
              </a:ext>
            </a:extLst>
          </p:cNvPr>
          <p:cNvSpPr txBox="1"/>
          <p:nvPr/>
        </p:nvSpPr>
        <p:spPr>
          <a:xfrm flipH="1">
            <a:off x="930410" y="4762046"/>
            <a:ext cx="10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 Rock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9D759-492E-4898-AE05-B53BB96CCA76}"/>
              </a:ext>
            </a:extLst>
          </p:cNvPr>
          <p:cNvSpPr txBox="1"/>
          <p:nvPr/>
        </p:nvSpPr>
        <p:spPr>
          <a:xfrm>
            <a:off x="8357616" y="899800"/>
            <a:ext cx="31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Jika </a:t>
            </a:r>
            <a:r>
              <a:rPr lang="en-US" sz="1800" b="1" dirty="0" err="1">
                <a:solidFill>
                  <a:srgbClr val="0000FF"/>
                </a:solidFill>
              </a:rPr>
              <a:t>diambil</a:t>
            </a:r>
            <a:r>
              <a:rPr lang="en-US" sz="1800" b="1" dirty="0">
                <a:solidFill>
                  <a:srgbClr val="0000FF"/>
                </a:solidFill>
              </a:rPr>
              <a:t> 3  </a:t>
            </a:r>
            <a:r>
              <a:rPr lang="en-US" sz="1800" b="1" dirty="0" err="1">
                <a:solidFill>
                  <a:schemeClr val="bg1"/>
                </a:solidFill>
              </a:rPr>
              <a:t>dari</a:t>
            </a:r>
            <a:r>
              <a:rPr lang="en-US" sz="1800" b="1" dirty="0">
                <a:solidFill>
                  <a:schemeClr val="bg1"/>
                </a:solidFill>
              </a:rPr>
              <a:t> 6  flash disk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ECFBF-960E-F6C0-FBCA-1A26F16E5176}"/>
              </a:ext>
            </a:extLst>
          </p:cNvPr>
          <p:cNvSpPr txBox="1"/>
          <p:nvPr/>
        </p:nvSpPr>
        <p:spPr>
          <a:xfrm>
            <a:off x="1162877" y="2462625"/>
            <a:ext cx="535454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Catatan</a:t>
            </a:r>
            <a:r>
              <a:rPr lang="en-US" sz="2000" dirty="0"/>
              <a:t> : </a:t>
            </a:r>
            <a:r>
              <a:rPr lang="en-US" sz="2000" dirty="0" err="1"/>
              <a:t>Musik</a:t>
            </a:r>
            <a:r>
              <a:rPr lang="en-US" sz="2000" dirty="0"/>
              <a:t> </a:t>
            </a:r>
            <a:r>
              <a:rPr lang="en-US" sz="2000" dirty="0" err="1"/>
              <a:t>popo</a:t>
            </a:r>
            <a:r>
              <a:rPr lang="en-US" sz="2000" dirty="0"/>
              <a:t> rock yang </a:t>
            </a:r>
            <a:r>
              <a:rPr lang="en-US" sz="2000" dirty="0" err="1"/>
              <a:t>terambil</a:t>
            </a:r>
            <a:r>
              <a:rPr lang="en-US" sz="2000" dirty="0"/>
              <a:t>: 0, 1, 2 )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FE4B0D-379D-3E11-24FD-43950E3763EF}"/>
                  </a:ext>
                </a:extLst>
              </p:cNvPr>
              <p:cNvSpPr txBox="1"/>
              <p:nvPr/>
            </p:nvSpPr>
            <p:spPr>
              <a:xfrm>
                <a:off x="1061474" y="2971335"/>
                <a:ext cx="10247644" cy="5902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3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3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3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300" dirty="0"/>
                  <a:t> =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!3!</m:t>
                        </m:r>
                      </m:den>
                    </m:f>
                  </m:oMath>
                </a14:m>
                <a:r>
                  <a:rPr lang="en-ID" sz="2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</m:oMath>
                </a14:m>
                <a:r>
                  <a:rPr lang="en-ID" sz="2300" dirty="0"/>
                  <a:t>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!2!</m:t>
                        </m:r>
                      </m:den>
                    </m:f>
                  </m:oMath>
                </a14:m>
                <a:r>
                  <a:rPr lang="en-ID" sz="2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!1!</m:t>
                        </m:r>
                      </m:den>
                    </m:f>
                  </m:oMath>
                </a14:m>
                <a:r>
                  <a:rPr lang="en-ID" sz="2300" dirty="0"/>
                  <a:t>   +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!1!</m:t>
                        </m:r>
                      </m:den>
                    </m:f>
                  </m:oMath>
                </a14:m>
                <a:r>
                  <a:rPr lang="en-ID" sz="2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!2!</m:t>
                        </m:r>
                      </m:den>
                    </m:f>
                  </m:oMath>
                </a14:m>
                <a:r>
                  <a:rPr lang="en-ID" sz="2300" dirty="0"/>
                  <a:t> = 1.1 + 3.3 +3.3 = 19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FE4B0D-379D-3E11-24FD-43950E376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74" y="2971335"/>
                <a:ext cx="10247644" cy="590226"/>
              </a:xfrm>
              <a:prstGeom prst="rect">
                <a:avLst/>
              </a:prstGeom>
              <a:blipFill>
                <a:blip r:embed="rId3"/>
                <a:stretch>
                  <a:fillRect r="-476" b="-113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25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7EFF91-2160-4F1B-9766-5EAA3858FDCB}"/>
              </a:ext>
            </a:extLst>
          </p:cNvPr>
          <p:cNvSpPr txBox="1"/>
          <p:nvPr/>
        </p:nvSpPr>
        <p:spPr>
          <a:xfrm>
            <a:off x="1162877" y="306637"/>
            <a:ext cx="10466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JAWAB: (4) </a:t>
            </a: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tidak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ingin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 err="1"/>
              <a:t>terambil</a:t>
            </a:r>
            <a:r>
              <a:rPr lang="en-US" sz="2200" dirty="0"/>
              <a:t> music jazz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penyanyi</a:t>
            </a:r>
            <a:r>
              <a:rPr lang="en-US" sz="2200" dirty="0"/>
              <a:t> </a:t>
            </a:r>
            <a:r>
              <a:rPr lang="en-US" sz="2200" dirty="0" err="1"/>
              <a:t>pria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81155-FD7F-47B7-80CB-F35D60198F29}"/>
              </a:ext>
            </a:extLst>
          </p:cNvPr>
          <p:cNvSpPr txBox="1"/>
          <p:nvPr/>
        </p:nvSpPr>
        <p:spPr>
          <a:xfrm>
            <a:off x="3173895" y="812345"/>
            <a:ext cx="584420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Kelompok</a:t>
            </a:r>
            <a:r>
              <a:rPr lang="en-US" sz="2300" dirty="0"/>
              <a:t> 1 </a:t>
            </a:r>
            <a:r>
              <a:rPr lang="en-US" sz="2300" dirty="0" err="1"/>
              <a:t>adalah</a:t>
            </a:r>
            <a:r>
              <a:rPr lang="en-US" sz="2300" dirty="0"/>
              <a:t> music jazz,  n1= 1</a:t>
            </a:r>
          </a:p>
          <a:p>
            <a:r>
              <a:rPr lang="en-US" sz="2300" dirty="0" err="1"/>
              <a:t>Kelompok</a:t>
            </a:r>
            <a:r>
              <a:rPr lang="en-US" sz="2300" dirty="0"/>
              <a:t> 2 </a:t>
            </a:r>
            <a:r>
              <a:rPr lang="en-US" sz="2300" dirty="0" err="1"/>
              <a:t>adalah</a:t>
            </a:r>
            <a:r>
              <a:rPr lang="en-US" sz="2300" dirty="0"/>
              <a:t> music pop rock, n2=3</a:t>
            </a:r>
          </a:p>
          <a:p>
            <a:r>
              <a:rPr lang="en-US" sz="2300" dirty="0" err="1"/>
              <a:t>Kelompok</a:t>
            </a:r>
            <a:r>
              <a:rPr lang="en-US" sz="2300" dirty="0"/>
              <a:t> 3 </a:t>
            </a:r>
            <a:r>
              <a:rPr lang="en-US" sz="2300" dirty="0" err="1"/>
              <a:t>adalah</a:t>
            </a:r>
            <a:r>
              <a:rPr lang="en-US" sz="2300" dirty="0"/>
              <a:t> music pop Indonesia, n3=1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CFE00-9D5F-47D0-92B6-5A20D8C3C4AD}"/>
              </a:ext>
            </a:extLst>
          </p:cNvPr>
          <p:cNvSpPr txBox="1"/>
          <p:nvPr/>
        </p:nvSpPr>
        <p:spPr>
          <a:xfrm>
            <a:off x="576470" y="2313449"/>
            <a:ext cx="1105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Misal</a:t>
            </a:r>
            <a:r>
              <a:rPr lang="en-US" sz="2300" dirty="0"/>
              <a:t>  </a:t>
            </a:r>
            <a:r>
              <a:rPr lang="en-US" sz="2300" dirty="0" err="1"/>
              <a:t>ada</a:t>
            </a:r>
            <a:r>
              <a:rPr lang="en-US" sz="2300" dirty="0"/>
              <a:t> </a:t>
            </a:r>
            <a:r>
              <a:rPr lang="en-US" sz="2300" dirty="0" err="1"/>
              <a:t>kejadian</a:t>
            </a:r>
            <a:r>
              <a:rPr lang="en-US" sz="2300" dirty="0"/>
              <a:t> R,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terambil</a:t>
            </a:r>
            <a:r>
              <a:rPr lang="en-US" sz="2400" dirty="0"/>
              <a:t> music jazz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penyanyi</a:t>
            </a:r>
            <a:r>
              <a:rPr lang="en-US" sz="2400" dirty="0"/>
              <a:t> </a:t>
            </a:r>
            <a:r>
              <a:rPr lang="en-US" sz="2400" dirty="0" err="1"/>
              <a:t>pria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FC1A5-0669-4728-84BF-91AD30757F9D}"/>
                  </a:ext>
                </a:extLst>
              </p:cNvPr>
              <p:cNvSpPr txBox="1"/>
              <p:nvPr/>
            </p:nvSpPr>
            <p:spPr>
              <a:xfrm>
                <a:off x="1262642" y="4351039"/>
                <a:ext cx="6215676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R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FC1A5-0669-4728-84BF-91AD3075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42" y="4351039"/>
                <a:ext cx="6215676" cy="613886"/>
              </a:xfrm>
              <a:prstGeom prst="rect">
                <a:avLst/>
              </a:prstGeom>
              <a:blipFill>
                <a:blip r:embed="rId2"/>
                <a:stretch>
                  <a:fillRect l="-1471" b="-11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6F3FD-1140-4C22-83C9-0768D9CBBD4D}"/>
                  </a:ext>
                </a:extLst>
              </p:cNvPr>
              <p:cNvSpPr txBox="1"/>
              <p:nvPr/>
            </p:nvSpPr>
            <p:spPr>
              <a:xfrm>
                <a:off x="1162877" y="3417383"/>
                <a:ext cx="3377648" cy="6259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5.4.3 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!2!</m:t>
                        </m:r>
                      </m:den>
                    </m:f>
                  </m:oMath>
                </a14:m>
                <a:r>
                  <a:rPr lang="en-ID" sz="2300" dirty="0"/>
                  <a:t> = 10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6F3FD-1140-4C22-83C9-0768D9CB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77" y="3417383"/>
                <a:ext cx="3377648" cy="625941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C9C1C99-1D2A-4651-8BD0-52DF135CF1B6}"/>
              </a:ext>
            </a:extLst>
          </p:cNvPr>
          <p:cNvSpPr txBox="1"/>
          <p:nvPr/>
        </p:nvSpPr>
        <p:spPr>
          <a:xfrm>
            <a:off x="8339328" y="786822"/>
            <a:ext cx="31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Jika </a:t>
            </a:r>
            <a:r>
              <a:rPr lang="en-US" sz="1800" b="1" dirty="0" err="1">
                <a:solidFill>
                  <a:srgbClr val="0000FF"/>
                </a:solidFill>
              </a:rPr>
              <a:t>diambil</a:t>
            </a:r>
            <a:r>
              <a:rPr lang="en-US" sz="1800" b="1" dirty="0">
                <a:solidFill>
                  <a:srgbClr val="0000FF"/>
                </a:solidFill>
              </a:rPr>
              <a:t> 3  </a:t>
            </a:r>
            <a:r>
              <a:rPr lang="en-US" sz="1800" b="1" dirty="0" err="1">
                <a:solidFill>
                  <a:srgbClr val="0000FF"/>
                </a:solidFill>
              </a:rPr>
              <a:t>dari</a:t>
            </a:r>
            <a:r>
              <a:rPr lang="en-US" sz="1800" b="1" dirty="0">
                <a:solidFill>
                  <a:srgbClr val="0000FF"/>
                </a:solidFill>
              </a:rPr>
              <a:t> 6  flash disk</a:t>
            </a:r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E16EC8-A289-4B62-9744-24A55019A3DC}"/>
              </a:ext>
            </a:extLst>
          </p:cNvPr>
          <p:cNvCxnSpPr>
            <a:stCxn id="2" idx="0"/>
          </p:cNvCxnSpPr>
          <p:nvPr/>
        </p:nvCxnSpPr>
        <p:spPr>
          <a:xfrm>
            <a:off x="2851701" y="3417383"/>
            <a:ext cx="322194" cy="312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A1C812-A2CA-4AE9-93CB-442B24A8C497}"/>
              </a:ext>
            </a:extLst>
          </p:cNvPr>
          <p:cNvCxnSpPr/>
          <p:nvPr/>
        </p:nvCxnSpPr>
        <p:spPr>
          <a:xfrm>
            <a:off x="2690604" y="3784472"/>
            <a:ext cx="322194" cy="312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36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C4209-D021-44B8-9184-AD54C485643D}"/>
              </a:ext>
            </a:extLst>
          </p:cNvPr>
          <p:cNvSpPr txBox="1"/>
          <p:nvPr/>
        </p:nvSpPr>
        <p:spPr>
          <a:xfrm>
            <a:off x="974035" y="506048"/>
            <a:ext cx="9359293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KAIDAH PENJUMLAHAN PELUANG DAN PELUANG BERSYARAT </a:t>
            </a:r>
            <a:endParaRPr lang="en-ID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026F4-7EE4-44E7-8F5E-DA1548DA2576}"/>
                  </a:ext>
                </a:extLst>
              </p:cNvPr>
              <p:cNvSpPr txBox="1"/>
              <p:nvPr/>
            </p:nvSpPr>
            <p:spPr>
              <a:xfrm>
                <a:off x="954156" y="1756139"/>
                <a:ext cx="1018760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Jika </a:t>
                </a:r>
                <a:r>
                  <a:rPr lang="en-US" sz="2200" dirty="0" err="1"/>
                  <a:t>diketahui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2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sebut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 A dan B, </a:t>
                </a:r>
                <a:r>
                  <a:rPr lang="en-US" sz="2200" dirty="0" err="1"/>
                  <a:t>maka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kaidah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penjumlahan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2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tersebut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2200" dirty="0"/>
                  <a:t> =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2200" dirty="0"/>
                  <a:t> +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2200" dirty="0"/>
                  <a:t> -  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026F4-7EE4-44E7-8F5E-DA1548DA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6" y="1756139"/>
                <a:ext cx="10187608" cy="1107996"/>
              </a:xfrm>
              <a:prstGeom prst="rect">
                <a:avLst/>
              </a:prstGeom>
              <a:blipFill>
                <a:blip r:embed="rId2"/>
                <a:stretch>
                  <a:fillRect l="-778" t="-3846" b="-104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E1491E-16ED-483C-A052-AC3A90E6F3C2}"/>
                  </a:ext>
                </a:extLst>
              </p:cNvPr>
              <p:cNvSpPr txBox="1"/>
              <p:nvPr/>
            </p:nvSpPr>
            <p:spPr>
              <a:xfrm>
                <a:off x="639418" y="5026067"/>
                <a:ext cx="489667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/>
                  <a:t>apabila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 A dan B </a:t>
                </a:r>
                <a:r>
                  <a:rPr lang="en-US" sz="2200" dirty="0" err="1"/>
                  <a:t>saling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terpisah</a:t>
                </a:r>
                <a:r>
                  <a:rPr lang="en-US" sz="2200" dirty="0"/>
                  <a:t> , </a:t>
                </a:r>
                <a:r>
                  <a:rPr lang="en-US" sz="2200" dirty="0" err="1"/>
                  <a:t>maka</a:t>
                </a:r>
                <a:endParaRPr lang="en-US" sz="2200" dirty="0"/>
              </a:p>
              <a:p>
                <a:r>
                  <a:rPr lang="en-US" sz="2200" dirty="0"/>
                  <a:t>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2200" dirty="0"/>
                  <a:t> =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2200" dirty="0"/>
                  <a:t> +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E1491E-16ED-483C-A052-AC3A90E6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8" y="5026067"/>
                <a:ext cx="4896678" cy="1446550"/>
              </a:xfrm>
              <a:prstGeom prst="rect">
                <a:avLst/>
              </a:prstGeom>
              <a:blipFill>
                <a:blip r:embed="rId3"/>
                <a:stretch>
                  <a:fillRect l="-1619" t="-2521" r="-498" b="-75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E2BC5A8-DB0C-4A3B-B8E1-8AD174486096}"/>
              </a:ext>
            </a:extLst>
          </p:cNvPr>
          <p:cNvSpPr txBox="1"/>
          <p:nvPr/>
        </p:nvSpPr>
        <p:spPr>
          <a:xfrm>
            <a:off x="974035" y="1204304"/>
            <a:ext cx="60976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KAIDAH PENJUMLAHAN PELUANG </a:t>
            </a:r>
            <a:endParaRPr lang="en-ID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E24C4-B45D-472A-9736-672F26C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821" y="2912900"/>
            <a:ext cx="3035162" cy="20644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9073C-8B76-4730-BEBB-4BCD9B1D0A94}"/>
              </a:ext>
            </a:extLst>
          </p:cNvPr>
          <p:cNvSpPr/>
          <p:nvPr/>
        </p:nvSpPr>
        <p:spPr>
          <a:xfrm>
            <a:off x="6096000" y="5526157"/>
            <a:ext cx="3177209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7753D8-3DEB-4800-BF6C-EE58FAB3D06E}"/>
              </a:ext>
            </a:extLst>
          </p:cNvPr>
          <p:cNvSpPr/>
          <p:nvPr/>
        </p:nvSpPr>
        <p:spPr>
          <a:xfrm>
            <a:off x="6539948" y="5653696"/>
            <a:ext cx="531743" cy="6982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84F402-26E1-4FEA-BBBB-85DD536BCF99}"/>
              </a:ext>
            </a:extLst>
          </p:cNvPr>
          <p:cNvSpPr/>
          <p:nvPr/>
        </p:nvSpPr>
        <p:spPr>
          <a:xfrm>
            <a:off x="7543071" y="5864087"/>
            <a:ext cx="1151283" cy="4878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38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8CC44716-AA36-44CD-9E1D-CA7AF02E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CATATAN TENTANG PROBABILITAS (PELUANG)</a:t>
            </a:r>
            <a:endParaRPr lang="en-ID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B9AE0-F66C-4BF3-89B4-BD5FD828AD33}"/>
                  </a:ext>
                </a:extLst>
              </p:cNvPr>
              <p:cNvSpPr txBox="1"/>
              <p:nvPr/>
            </p:nvSpPr>
            <p:spPr>
              <a:xfrm>
                <a:off x="921853" y="1468855"/>
                <a:ext cx="1105479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Besarnya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suatu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kejadian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misal</a:t>
                </a:r>
                <a:r>
                  <a:rPr lang="en-US" sz="2400" dirty="0"/>
                  <a:t> Bernama </a:t>
                </a:r>
                <a:r>
                  <a:rPr lang="en-US" sz="2400" dirty="0" err="1"/>
                  <a:t>kejadian</a:t>
                </a:r>
                <a:r>
                  <a:rPr lang="en-US" sz="2400" dirty="0"/>
                  <a:t> C)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B9AE0-F66C-4BF3-89B4-BD5FD828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53" y="1468855"/>
                <a:ext cx="11054799" cy="830997"/>
              </a:xfrm>
              <a:prstGeom prst="rect">
                <a:avLst/>
              </a:prstGeom>
              <a:blipFill>
                <a:blip r:embed="rId2"/>
                <a:stretch>
                  <a:fillRect l="-827" t="-5882" b="-95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91F83C-A7EE-450D-BC45-B6AF4A6766A9}"/>
                  </a:ext>
                </a:extLst>
              </p:cNvPr>
              <p:cNvSpPr txBox="1"/>
              <p:nvPr/>
            </p:nvSpPr>
            <p:spPr>
              <a:xfrm>
                <a:off x="838200" y="2598003"/>
                <a:ext cx="110547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Besarnya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suatu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91F83C-A7EE-450D-BC45-B6AF4A67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8003"/>
                <a:ext cx="11054799" cy="461665"/>
              </a:xfrm>
              <a:prstGeom prst="rect">
                <a:avLst/>
              </a:prstGeom>
              <a:blipFill>
                <a:blip r:embed="rId3"/>
                <a:stretch>
                  <a:fillRect l="-883"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45E7-AEE6-48E4-B305-77789B434B8D}"/>
                  </a:ext>
                </a:extLst>
              </p:cNvPr>
              <p:cNvSpPr txBox="1"/>
              <p:nvPr/>
            </p:nvSpPr>
            <p:spPr>
              <a:xfrm>
                <a:off x="921853" y="3567500"/>
                <a:ext cx="71487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Besarnya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suatu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45E7-AEE6-48E4-B305-77789B434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53" y="3567500"/>
                <a:ext cx="7148721" cy="461665"/>
              </a:xfrm>
              <a:prstGeom prst="rect">
                <a:avLst/>
              </a:prstGeom>
              <a:blipFill>
                <a:blip r:embed="rId4"/>
                <a:stretch>
                  <a:fillRect l="-1279"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F0E794-F8A6-4B41-ADE6-C52B6AA21A1D}"/>
                  </a:ext>
                </a:extLst>
              </p:cNvPr>
              <p:cNvSpPr txBox="1"/>
              <p:nvPr/>
            </p:nvSpPr>
            <p:spPr>
              <a:xfrm>
                <a:off x="921853" y="4467423"/>
                <a:ext cx="6983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Besarnya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: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F0E794-F8A6-4B41-ADE6-C52B6AA21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53" y="4467423"/>
                <a:ext cx="6983897" cy="461665"/>
              </a:xfrm>
              <a:prstGeom prst="rect">
                <a:avLst/>
              </a:prstGeom>
              <a:blipFill>
                <a:blip r:embed="rId5"/>
                <a:stretch>
                  <a:fillRect l="-1309"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071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16A9A-1DD5-4B4F-B58B-D91523F89DA2}"/>
              </a:ext>
            </a:extLst>
          </p:cNvPr>
          <p:cNvSpPr txBox="1"/>
          <p:nvPr/>
        </p:nvSpPr>
        <p:spPr>
          <a:xfrm>
            <a:off x="974034" y="477078"/>
            <a:ext cx="239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CONTOH SOAL: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F954B-4216-43A9-BA80-E13035C8658F}"/>
              </a:ext>
            </a:extLst>
          </p:cNvPr>
          <p:cNvSpPr txBox="1"/>
          <p:nvPr/>
        </p:nvSpPr>
        <p:spPr>
          <a:xfrm>
            <a:off x="974034" y="1143411"/>
            <a:ext cx="98993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150 </a:t>
            </a:r>
            <a:r>
              <a:rPr lang="en-US" sz="2200" dirty="0" err="1"/>
              <a:t>siswa</a:t>
            </a:r>
            <a:r>
              <a:rPr lang="en-US" sz="2200" dirty="0"/>
              <a:t> SMU yang  </a:t>
            </a:r>
            <a:r>
              <a:rPr lang="en-US" sz="2200" dirty="0" err="1"/>
              <a:t>sedang</a:t>
            </a:r>
            <a:r>
              <a:rPr lang="en-US" sz="2200" dirty="0"/>
              <a:t> </a:t>
            </a:r>
            <a:r>
              <a:rPr lang="en-US" sz="2200" dirty="0" err="1"/>
              <a:t>mengikuti</a:t>
            </a:r>
            <a:r>
              <a:rPr lang="en-US" sz="2200" dirty="0"/>
              <a:t> </a:t>
            </a:r>
            <a:r>
              <a:rPr lang="en-US" sz="2200" dirty="0" err="1"/>
              <a:t>simulasi</a:t>
            </a:r>
            <a:r>
              <a:rPr lang="en-US" sz="2200" dirty="0"/>
              <a:t> </a:t>
            </a:r>
            <a:r>
              <a:rPr lang="en-US" sz="2200" dirty="0" err="1"/>
              <a:t>Ujian</a:t>
            </a:r>
            <a:r>
              <a:rPr lang="en-US" sz="2200" dirty="0"/>
              <a:t> Negara. Dari 150  </a:t>
            </a:r>
            <a:r>
              <a:rPr lang="en-US" sz="2200" dirty="0" err="1"/>
              <a:t>siswa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yang lulus </a:t>
            </a:r>
            <a:r>
              <a:rPr lang="en-US" sz="2200" dirty="0" err="1">
                <a:highlight>
                  <a:srgbClr val="FFFF00"/>
                </a:highlight>
              </a:rPr>
              <a:t>pelajaran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Matematika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/>
              <a:t>adalah</a:t>
            </a:r>
            <a:r>
              <a:rPr lang="en-US" sz="2200" dirty="0"/>
              <a:t> 90, yang lulus </a:t>
            </a:r>
            <a:r>
              <a:rPr lang="en-US" sz="2200" dirty="0" err="1"/>
              <a:t>pelajaran</a:t>
            </a:r>
            <a:r>
              <a:rPr lang="en-US" sz="2200" dirty="0"/>
              <a:t> Bahasa </a:t>
            </a:r>
            <a:r>
              <a:rPr lang="en-US" sz="2200" dirty="0" err="1"/>
              <a:t>Inggris</a:t>
            </a:r>
            <a:r>
              <a:rPr lang="en-US" sz="2200" dirty="0"/>
              <a:t>  120 dan yang lulus </a:t>
            </a:r>
            <a:r>
              <a:rPr lang="en-US" sz="2200" dirty="0" err="1"/>
              <a:t>dua-duanya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80.</a:t>
            </a:r>
          </a:p>
          <a:p>
            <a:endParaRPr lang="en-US" sz="2200" dirty="0"/>
          </a:p>
          <a:p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</a:t>
            </a:r>
            <a:r>
              <a:rPr lang="en-US" sz="2200" dirty="0" err="1"/>
              <a:t>siswa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00FFFF"/>
                </a:highlight>
              </a:rPr>
              <a:t>lulus paling </a:t>
            </a:r>
            <a:r>
              <a:rPr lang="en-US" sz="2200" dirty="0" err="1">
                <a:highlight>
                  <a:srgbClr val="00FFFF"/>
                </a:highlight>
              </a:rPr>
              <a:t>sedikit</a:t>
            </a:r>
            <a:r>
              <a:rPr lang="en-US" sz="2200" dirty="0">
                <a:highlight>
                  <a:srgbClr val="00FFFF"/>
                </a:highlight>
              </a:rPr>
              <a:t> </a:t>
            </a:r>
            <a:r>
              <a:rPr lang="en-US" sz="2200" dirty="0" err="1">
                <a:highlight>
                  <a:srgbClr val="00FFFF"/>
                </a:highlight>
              </a:rPr>
              <a:t>satu</a:t>
            </a:r>
            <a:r>
              <a:rPr lang="en-US" sz="2200" dirty="0">
                <a:highlight>
                  <a:srgbClr val="00FFFF"/>
                </a:highlight>
              </a:rPr>
              <a:t> </a:t>
            </a:r>
            <a:r>
              <a:rPr lang="en-US" sz="2200" dirty="0" err="1"/>
              <a:t>pelajaran</a:t>
            </a:r>
            <a:endParaRPr lang="en-ID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6A56A-5A74-4731-9870-CF81E5A6B03C}"/>
              </a:ext>
            </a:extLst>
          </p:cNvPr>
          <p:cNvSpPr txBox="1"/>
          <p:nvPr/>
        </p:nvSpPr>
        <p:spPr>
          <a:xfrm>
            <a:off x="974034" y="3133184"/>
            <a:ext cx="89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JAWAB: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339DE4-C038-461D-A0FA-F7CE61B5152B}"/>
                  </a:ext>
                </a:extLst>
              </p:cNvPr>
              <p:cNvSpPr txBox="1"/>
              <p:nvPr/>
            </p:nvSpPr>
            <p:spPr>
              <a:xfrm>
                <a:off x="2102711" y="3212327"/>
                <a:ext cx="52602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Kejadian A: </a:t>
                </a:r>
                <a:r>
                  <a:rPr lang="en-US" dirty="0" err="1"/>
                  <a:t>Siswa</a:t>
                </a:r>
                <a:r>
                  <a:rPr lang="en-US" dirty="0"/>
                  <a:t> lulus </a:t>
                </a:r>
                <a:r>
                  <a:rPr lang="en-US" dirty="0" err="1"/>
                  <a:t>Matematika</a:t>
                </a:r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1800" dirty="0"/>
                  <a:t> </a:t>
                </a:r>
                <a:r>
                  <a:rPr lang="en-US" dirty="0"/>
                  <a:t>= 90/150</a:t>
                </a:r>
              </a:p>
              <a:p>
                <a:r>
                  <a:rPr lang="en-US" dirty="0" err="1"/>
                  <a:t>Kejadian</a:t>
                </a:r>
                <a:r>
                  <a:rPr lang="en-US" dirty="0"/>
                  <a:t> B: </a:t>
                </a:r>
                <a:r>
                  <a:rPr lang="en-US" dirty="0" err="1"/>
                  <a:t>Siswa</a:t>
                </a:r>
                <a:r>
                  <a:rPr lang="en-US" dirty="0"/>
                  <a:t> lulus Bahasa </a:t>
                </a:r>
                <a:r>
                  <a:rPr lang="en-US" dirty="0" err="1"/>
                  <a:t>Inggris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1800" dirty="0"/>
                  <a:t> =</a:t>
                </a:r>
                <a:r>
                  <a:rPr lang="en-US" dirty="0"/>
                  <a:t>120/150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80/150</a:t>
                </a:r>
              </a:p>
              <a:p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339DE4-C038-461D-A0FA-F7CE61B51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711" y="3212327"/>
                <a:ext cx="5260286" cy="1200329"/>
              </a:xfrm>
              <a:prstGeom prst="rect">
                <a:avLst/>
              </a:prstGeom>
              <a:blipFill>
                <a:blip r:embed="rId2"/>
                <a:stretch>
                  <a:fillRect l="-1043" t="-3046" r="-1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4D720-4718-4453-ADD1-B59F9886AEA1}"/>
                  </a:ext>
                </a:extLst>
              </p:cNvPr>
              <p:cNvSpPr txBox="1"/>
              <p:nvPr/>
            </p:nvSpPr>
            <p:spPr>
              <a:xfrm>
                <a:off x="1666637" y="4417904"/>
                <a:ext cx="94963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1800" dirty="0">
                    <a:solidFill>
                      <a:schemeClr val="tx1"/>
                    </a:solidFill>
                  </a:rPr>
                  <a:t> = 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1800" dirty="0">
                    <a:solidFill>
                      <a:schemeClr val="tx1"/>
                    </a:solidFill>
                  </a:rPr>
                  <a:t> + 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1800" dirty="0">
                    <a:solidFill>
                      <a:schemeClr val="tx1"/>
                    </a:solidFill>
                  </a:rPr>
                  <a:t> -   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dirty="0">
                    <a:solidFill>
                      <a:schemeClr val="tx1"/>
                    </a:solidFill>
                  </a:rPr>
                  <a:t> = 90/150 + 120/150 -80/150= 130/150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4D720-4718-4453-ADD1-B59F9886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637" y="4417904"/>
                <a:ext cx="949639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80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7819D-E745-4001-81C2-22DAD330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82687" cy="559214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Contoh</a:t>
            </a:r>
            <a:r>
              <a:rPr lang="en-US" sz="3000" b="1" dirty="0"/>
              <a:t> </a:t>
            </a:r>
            <a:r>
              <a:rPr lang="en-US" sz="3000" b="1" dirty="0" err="1"/>
              <a:t>Soal</a:t>
            </a:r>
            <a:endParaRPr lang="en-ID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5FF3B-CB5A-4FFE-93B1-419F4CB3D913}"/>
              </a:ext>
            </a:extLst>
          </p:cNvPr>
          <p:cNvSpPr txBox="1"/>
          <p:nvPr/>
        </p:nvSpPr>
        <p:spPr>
          <a:xfrm>
            <a:off x="2628900" y="866374"/>
            <a:ext cx="8005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buah</a:t>
            </a:r>
            <a:r>
              <a:rPr lang="en-US" sz="2200" dirty="0"/>
              <a:t> </a:t>
            </a:r>
            <a:r>
              <a:rPr lang="en-US" sz="2200" dirty="0" err="1"/>
              <a:t>dadu</a:t>
            </a:r>
            <a:r>
              <a:rPr lang="en-US" sz="2200" dirty="0"/>
              <a:t> </a:t>
            </a:r>
            <a:r>
              <a:rPr lang="en-US" sz="2200" dirty="0" err="1"/>
              <a:t>berwarna</a:t>
            </a:r>
            <a:r>
              <a:rPr lang="en-US" sz="2200" dirty="0"/>
              <a:t> </a:t>
            </a:r>
            <a:r>
              <a:rPr lang="en-US" sz="2200" dirty="0" err="1"/>
              <a:t>merah</a:t>
            </a:r>
            <a:r>
              <a:rPr lang="en-US" sz="2200" dirty="0"/>
              <a:t> dan </a:t>
            </a:r>
            <a:r>
              <a:rPr lang="en-US" sz="2200" dirty="0" err="1"/>
              <a:t>berwarna</a:t>
            </a:r>
            <a:r>
              <a:rPr lang="en-US" sz="2200" dirty="0"/>
              <a:t> </a:t>
            </a:r>
            <a:r>
              <a:rPr lang="en-US" sz="2200" dirty="0" err="1"/>
              <a:t>putih</a:t>
            </a:r>
            <a:r>
              <a:rPr lang="en-US" sz="2200" dirty="0"/>
              <a:t>, </a:t>
            </a:r>
            <a:r>
              <a:rPr lang="en-US" sz="2200" dirty="0" err="1"/>
              <a:t>dilempar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kali Bersama </a:t>
            </a:r>
            <a:r>
              <a:rPr lang="en-US" sz="2200" dirty="0" err="1"/>
              <a:t>sama</a:t>
            </a:r>
            <a:r>
              <a:rPr lang="en-US" sz="2200" dirty="0"/>
              <a:t>  </a:t>
            </a:r>
            <a:endParaRPr lang="en-ID" sz="2200" dirty="0"/>
          </a:p>
        </p:txBody>
      </p:sp>
      <p:pic>
        <p:nvPicPr>
          <p:cNvPr id="2052" name="Picture 4" descr="Dua Dadu Gambar PNG | File Vektor dan PSD | Unduh Gratis di Pngtree">
            <a:extLst>
              <a:ext uri="{FF2B5EF4-FFF2-40B4-BE49-F238E27FC236}">
                <a16:creationId xmlns:a16="http://schemas.microsoft.com/office/drawing/2014/main" id="{2C883E14-783B-413F-ADC9-3EBAA3AD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4" y="924340"/>
            <a:ext cx="1422952" cy="142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30C8F-0279-4824-8C96-C6049E41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99" y="1425588"/>
            <a:ext cx="7235201" cy="3245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AF54F-21FC-4936-8D2E-62E8C94C63D7}"/>
              </a:ext>
            </a:extLst>
          </p:cNvPr>
          <p:cNvSpPr txBox="1"/>
          <p:nvPr/>
        </p:nvSpPr>
        <p:spPr>
          <a:xfrm>
            <a:off x="1131404" y="4920617"/>
            <a:ext cx="900964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HITUNGLAH :</a:t>
            </a:r>
          </a:p>
          <a:p>
            <a:pPr marL="342900" indent="-342900">
              <a:buAutoNum type="arabicPeriod"/>
            </a:pPr>
            <a:r>
              <a:rPr lang="en-US" sz="2300" dirty="0" err="1"/>
              <a:t>Peluang</a:t>
            </a:r>
            <a:r>
              <a:rPr lang="en-US" sz="2300" dirty="0"/>
              <a:t> </a:t>
            </a:r>
            <a:r>
              <a:rPr lang="en-US" sz="2300" dirty="0" err="1"/>
              <a:t>muka</a:t>
            </a:r>
            <a:r>
              <a:rPr lang="en-US" sz="2300" dirty="0"/>
              <a:t> </a:t>
            </a:r>
            <a:r>
              <a:rPr lang="en-US" sz="2300" dirty="0" err="1"/>
              <a:t>dua</a:t>
            </a:r>
            <a:r>
              <a:rPr lang="en-US" sz="2300" dirty="0"/>
              <a:t> </a:t>
            </a:r>
            <a:r>
              <a:rPr lang="en-US" sz="2300" dirty="0" err="1"/>
              <a:t>dadu</a:t>
            </a:r>
            <a:r>
              <a:rPr lang="en-US" sz="2300" dirty="0"/>
              <a:t> </a:t>
            </a:r>
            <a:r>
              <a:rPr lang="en-US" sz="2300" dirty="0" err="1"/>
              <a:t>tersebut</a:t>
            </a:r>
            <a:r>
              <a:rPr lang="en-US" sz="2300" dirty="0"/>
              <a:t> yang </a:t>
            </a:r>
            <a:r>
              <a:rPr lang="en-US" sz="2300" dirty="0" err="1"/>
              <a:t>muncul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sama</a:t>
            </a:r>
            <a:r>
              <a:rPr lang="en-US" sz="2300" dirty="0"/>
              <a:t> </a:t>
            </a:r>
          </a:p>
          <a:p>
            <a:pPr marL="342900" indent="-342900">
              <a:buAutoNum type="arabicPeriod"/>
            </a:pPr>
            <a:r>
              <a:rPr lang="en-US" sz="2300" dirty="0" err="1"/>
              <a:t>Peluang</a:t>
            </a:r>
            <a:r>
              <a:rPr lang="en-US" sz="2300" dirty="0"/>
              <a:t> </a:t>
            </a:r>
            <a:r>
              <a:rPr lang="en-US" sz="2300" dirty="0" err="1"/>
              <a:t>jumlah</a:t>
            </a:r>
            <a:r>
              <a:rPr lang="en-US" sz="2300" dirty="0"/>
              <a:t>  </a:t>
            </a:r>
            <a:r>
              <a:rPr lang="en-US" sz="2300" dirty="0" err="1"/>
              <a:t>dua</a:t>
            </a:r>
            <a:r>
              <a:rPr lang="en-US" sz="2300" dirty="0"/>
              <a:t> </a:t>
            </a:r>
            <a:r>
              <a:rPr lang="en-US" sz="2300" dirty="0" err="1"/>
              <a:t>dadu</a:t>
            </a:r>
            <a:r>
              <a:rPr lang="en-US" sz="2300" dirty="0"/>
              <a:t> </a:t>
            </a:r>
            <a:r>
              <a:rPr lang="en-US" sz="2300" dirty="0" err="1"/>
              <a:t>tersebut</a:t>
            </a:r>
            <a:r>
              <a:rPr lang="en-US" sz="2300" dirty="0"/>
              <a:t> yang </a:t>
            </a:r>
            <a:r>
              <a:rPr lang="en-US" sz="2300" dirty="0" err="1"/>
              <a:t>muncul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kecil</a:t>
            </a:r>
            <a:r>
              <a:rPr lang="en-US" sz="2300" dirty="0"/>
              <a:t> 7</a:t>
            </a:r>
          </a:p>
          <a:p>
            <a:pPr marL="342900" indent="-342900">
              <a:buFontTx/>
              <a:buAutoNum type="arabicPeriod"/>
            </a:pPr>
            <a:r>
              <a:rPr lang="en-US" sz="2300" dirty="0" err="1"/>
              <a:t>Peluang</a:t>
            </a:r>
            <a:r>
              <a:rPr lang="en-US" sz="2300" dirty="0"/>
              <a:t> </a:t>
            </a:r>
            <a:r>
              <a:rPr lang="en-US" sz="2300" b="1" dirty="0" err="1"/>
              <a:t>jumlah</a:t>
            </a:r>
            <a:r>
              <a:rPr lang="en-US" sz="2300" b="1" dirty="0"/>
              <a:t> </a:t>
            </a:r>
            <a:r>
              <a:rPr lang="en-US" sz="2300" b="1" dirty="0" err="1"/>
              <a:t>muka</a:t>
            </a:r>
            <a:r>
              <a:rPr lang="en-US" sz="2300" b="1" dirty="0"/>
              <a:t>  </a:t>
            </a:r>
            <a:r>
              <a:rPr lang="en-US" sz="2300" b="1" dirty="0" err="1"/>
              <a:t>dua</a:t>
            </a:r>
            <a:r>
              <a:rPr lang="en-US" sz="2300" b="1" dirty="0"/>
              <a:t> </a:t>
            </a:r>
            <a:r>
              <a:rPr lang="en-US" sz="2300" b="1" dirty="0" err="1"/>
              <a:t>dadu</a:t>
            </a:r>
            <a:r>
              <a:rPr lang="en-US" sz="2300" b="1" dirty="0"/>
              <a:t> </a:t>
            </a:r>
            <a:r>
              <a:rPr lang="en-US" sz="2300" b="1" dirty="0" err="1"/>
              <a:t>tersebut</a:t>
            </a:r>
            <a:r>
              <a:rPr lang="en-US" sz="2300" b="1" dirty="0"/>
              <a:t> </a:t>
            </a:r>
            <a:r>
              <a:rPr lang="en-US" sz="2300" dirty="0"/>
              <a:t>yang </a:t>
            </a:r>
            <a:r>
              <a:rPr lang="en-US" sz="2300" dirty="0" err="1"/>
              <a:t>muncul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genap</a:t>
            </a:r>
            <a:r>
              <a:rPr lang="en-US" sz="2300" dirty="0"/>
              <a:t>   </a:t>
            </a:r>
            <a:endParaRPr lang="en-ID" sz="23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980E53-65D8-42A3-9EB8-183D83559CC9}"/>
              </a:ext>
            </a:extLst>
          </p:cNvPr>
          <p:cNvCxnSpPr>
            <a:cxnSpLocks/>
          </p:cNvCxnSpPr>
          <p:nvPr/>
        </p:nvCxnSpPr>
        <p:spPr>
          <a:xfrm>
            <a:off x="1243584" y="2794785"/>
            <a:ext cx="1979665" cy="839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0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860B1-5F4A-43DA-B42A-279C0EDF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188"/>
          </a:xfrm>
        </p:spPr>
        <p:txBody>
          <a:bodyPr>
            <a:noAutofit/>
          </a:bodyPr>
          <a:lstStyle/>
          <a:p>
            <a:r>
              <a:rPr lang="en-US" sz="2800" b="1" dirty="0"/>
              <a:t>CATATAN UNTUK PENGERTIAN</a:t>
            </a:r>
            <a:endParaRPr lang="en-ID" sz="2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A6763D-C60D-468B-8D9C-FF88DFBF5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70701"/>
              </p:ext>
            </p:extLst>
          </p:nvPr>
        </p:nvGraphicFramePr>
        <p:xfrm>
          <a:off x="2443024" y="765560"/>
          <a:ext cx="5970105" cy="2852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345">
                  <a:extLst>
                    <a:ext uri="{9D8B030D-6E8A-4147-A177-3AD203B41FA5}">
                      <a16:colId xmlns:a16="http://schemas.microsoft.com/office/drawing/2014/main" val="1775184721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2531779153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374329056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4066175743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1216610800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640502470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1493774789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1807359685"/>
                    </a:ext>
                  </a:extLst>
                </a:gridCol>
                <a:gridCol w="663345">
                  <a:extLst>
                    <a:ext uri="{9D8B030D-6E8A-4147-A177-3AD203B41FA5}">
                      <a16:colId xmlns:a16="http://schemas.microsoft.com/office/drawing/2014/main" val="2178605111"/>
                    </a:ext>
                  </a:extLst>
                </a:gridCol>
              </a:tblGrid>
              <a:tr h="213789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284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4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5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6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24810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1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( 1,1)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 ( 1,2)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( 1,3)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( 1,4)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( 1,5)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( 1,6)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69160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2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( 2,1)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( 2,2)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( 2,3)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( 2,4)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(2,5)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( 2,6)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51028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3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( 3,1)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(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3,2)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( 3,3)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( 3,4)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(3,5)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( 3,6)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8689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4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( 4,1)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( 4,2)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( 4,3)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( 4,4)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( 4,5)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( 4,6)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20615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5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( 5,1</a:t>
                      </a:r>
                      <a:r>
                        <a:rPr lang="en-ID" sz="1600" u="none" strike="noStrike" dirty="0">
                          <a:effectLst/>
                        </a:rPr>
                        <a:t>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( 5,2)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( 5,3)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 ( 5,4)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(5,5)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( 5,6)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1358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effectLst/>
                        </a:rPr>
                        <a:t>6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( 6,1)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( 6,2)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6,3)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( 6,4)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(6,5)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 ( 6,6)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88037"/>
                  </a:ext>
                </a:extLst>
              </a:tr>
              <a:tr h="213789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641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843B15-F0F0-4EDF-BF8D-E72DA3ADFB09}"/>
              </a:ext>
            </a:extLst>
          </p:cNvPr>
          <p:cNvSpPr txBox="1"/>
          <p:nvPr/>
        </p:nvSpPr>
        <p:spPr>
          <a:xfrm flipH="1">
            <a:off x="8982295" y="485030"/>
            <a:ext cx="10356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1,1</a:t>
            </a:r>
          </a:p>
          <a:p>
            <a:r>
              <a:rPr lang="en-US" dirty="0"/>
              <a:t>1,3</a:t>
            </a:r>
          </a:p>
          <a:p>
            <a:r>
              <a:rPr lang="en-US" dirty="0"/>
              <a:t>1,5</a:t>
            </a:r>
          </a:p>
          <a:p>
            <a:r>
              <a:rPr lang="en-US" dirty="0">
                <a:highlight>
                  <a:srgbClr val="FFFF00"/>
                </a:highlight>
              </a:rPr>
              <a:t>2,2</a:t>
            </a:r>
          </a:p>
          <a:p>
            <a:r>
              <a:rPr lang="en-US" dirty="0"/>
              <a:t>2.4</a:t>
            </a:r>
          </a:p>
          <a:p>
            <a:r>
              <a:rPr lang="en-US" dirty="0"/>
              <a:t>2,6</a:t>
            </a:r>
          </a:p>
          <a:p>
            <a:r>
              <a:rPr lang="en-US" dirty="0"/>
              <a:t>3,1</a:t>
            </a:r>
          </a:p>
          <a:p>
            <a:r>
              <a:rPr lang="en-US" dirty="0">
                <a:highlight>
                  <a:srgbClr val="FFFF00"/>
                </a:highlight>
              </a:rPr>
              <a:t>3,3</a:t>
            </a:r>
          </a:p>
          <a:p>
            <a:r>
              <a:rPr lang="en-US" dirty="0"/>
              <a:t>3,5</a:t>
            </a:r>
          </a:p>
          <a:p>
            <a:r>
              <a:rPr lang="en-US" dirty="0"/>
              <a:t>4,2</a:t>
            </a:r>
          </a:p>
          <a:p>
            <a:r>
              <a:rPr lang="en-US" dirty="0"/>
              <a:t>4,4</a:t>
            </a:r>
          </a:p>
          <a:p>
            <a:r>
              <a:rPr lang="en-US" dirty="0"/>
              <a:t>4,6</a:t>
            </a:r>
          </a:p>
          <a:p>
            <a:r>
              <a:rPr lang="en-US" dirty="0"/>
              <a:t>5,1</a:t>
            </a:r>
          </a:p>
          <a:p>
            <a:r>
              <a:rPr lang="en-US" dirty="0"/>
              <a:t>5,3</a:t>
            </a:r>
          </a:p>
          <a:p>
            <a:r>
              <a:rPr lang="en-US" dirty="0"/>
              <a:t>5,5</a:t>
            </a:r>
          </a:p>
          <a:p>
            <a:r>
              <a:rPr lang="en-US" dirty="0"/>
              <a:t>6,2</a:t>
            </a:r>
          </a:p>
          <a:p>
            <a:r>
              <a:rPr lang="en-US" dirty="0"/>
              <a:t>6,4</a:t>
            </a:r>
          </a:p>
          <a:p>
            <a:r>
              <a:rPr lang="en-US" dirty="0"/>
              <a:t>6,6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8467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A37CD-0F6E-41FC-A3A8-821CB0156B68}"/>
              </a:ext>
            </a:extLst>
          </p:cNvPr>
          <p:cNvSpPr txBox="1"/>
          <p:nvPr/>
        </p:nvSpPr>
        <p:spPr>
          <a:xfrm>
            <a:off x="804342" y="404227"/>
            <a:ext cx="9215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JAWAB: (1) </a:t>
            </a: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muka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dadu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yang </a:t>
            </a:r>
            <a:r>
              <a:rPr lang="en-US" sz="2200" dirty="0" err="1"/>
              <a:t>muncul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FE9F8-AE50-4DFF-9A7B-C43E9891C64C}"/>
              </a:ext>
            </a:extLst>
          </p:cNvPr>
          <p:cNvSpPr txBox="1"/>
          <p:nvPr/>
        </p:nvSpPr>
        <p:spPr>
          <a:xfrm>
            <a:off x="728866" y="961752"/>
            <a:ext cx="10366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Misal</a:t>
            </a:r>
            <a:r>
              <a:rPr lang="en-US" sz="2200" dirty="0"/>
              <a:t>  A  </a:t>
            </a:r>
            <a:r>
              <a:rPr lang="en-US" sz="2200" dirty="0" err="1"/>
              <a:t>kejadian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muka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dadu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yang </a:t>
            </a:r>
            <a:r>
              <a:rPr lang="en-US" sz="2200" dirty="0" err="1"/>
              <a:t>muncul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9875F-6353-4D63-A3F4-6DC9867B5943}"/>
                  </a:ext>
                </a:extLst>
              </p:cNvPr>
              <p:cNvSpPr txBox="1"/>
              <p:nvPr/>
            </p:nvSpPr>
            <p:spPr>
              <a:xfrm>
                <a:off x="1180870" y="1706207"/>
                <a:ext cx="133055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=36      </m:t>
                      </m:r>
                    </m:oMath>
                  </m:oMathPara>
                </a14:m>
                <a:endParaRPr lang="en-ID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9875F-6353-4D63-A3F4-6DC9867B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70" y="1706207"/>
                <a:ext cx="1330557" cy="338554"/>
              </a:xfrm>
              <a:prstGeom prst="rect">
                <a:avLst/>
              </a:prstGeom>
              <a:blipFill>
                <a:blip r:embed="rId2"/>
                <a:stretch>
                  <a:fillRect l="-4587" b="-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32C7A-1953-41AC-A2FC-560845C0C480}"/>
                  </a:ext>
                </a:extLst>
              </p:cNvPr>
              <p:cNvSpPr txBox="1"/>
              <p:nvPr/>
            </p:nvSpPr>
            <p:spPr>
              <a:xfrm>
                <a:off x="1180870" y="2895108"/>
                <a:ext cx="64569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D" sz="2200" dirty="0"/>
                  <a:t>=6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32C7A-1953-41AC-A2FC-560845C0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70" y="2895108"/>
                <a:ext cx="645690" cy="338554"/>
              </a:xfrm>
              <a:prstGeom prst="rect">
                <a:avLst/>
              </a:prstGeom>
              <a:blipFill>
                <a:blip r:embed="rId3"/>
                <a:stretch>
                  <a:fillRect l="-11321" t="-25455" r="-25472" b="-509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D519E4-1282-43E1-9BD8-747D9777BA6E}"/>
              </a:ext>
            </a:extLst>
          </p:cNvPr>
          <p:cNvSpPr txBox="1"/>
          <p:nvPr/>
        </p:nvSpPr>
        <p:spPr>
          <a:xfrm>
            <a:off x="1021844" y="2291020"/>
            <a:ext cx="407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= {1,1 ; 2,2 ; 3,3  ; 4,4  ; 5,5  ;  6,6}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F7AE0-52E5-43E1-B93D-D577A4856181}"/>
                  </a:ext>
                </a:extLst>
              </p:cNvPr>
              <p:cNvSpPr txBox="1"/>
              <p:nvPr/>
            </p:nvSpPr>
            <p:spPr>
              <a:xfrm>
                <a:off x="1021844" y="3500667"/>
                <a:ext cx="6309035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A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F7AE0-52E5-43E1-B93D-D577A485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44" y="3500667"/>
                <a:ext cx="6309035" cy="616964"/>
              </a:xfrm>
              <a:prstGeom prst="rect">
                <a:avLst/>
              </a:prstGeom>
              <a:blipFill>
                <a:blip r:embed="rId4"/>
                <a:stretch>
                  <a:fillRect l="-1546" b="-99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92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A37CD-0F6E-41FC-A3A8-821CB0156B68}"/>
              </a:ext>
            </a:extLst>
          </p:cNvPr>
          <p:cNvSpPr txBox="1"/>
          <p:nvPr/>
        </p:nvSpPr>
        <p:spPr>
          <a:xfrm>
            <a:off x="804342" y="404227"/>
            <a:ext cx="8592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JAWAB: (2)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dadu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yang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7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FE9F8-AE50-4DFF-9A7B-C43E9891C64C}"/>
              </a:ext>
            </a:extLst>
          </p:cNvPr>
          <p:cNvSpPr txBox="1"/>
          <p:nvPr/>
        </p:nvSpPr>
        <p:spPr>
          <a:xfrm>
            <a:off x="912742" y="926374"/>
            <a:ext cx="10366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Misal</a:t>
            </a:r>
            <a:r>
              <a:rPr lang="en-US" sz="2200" dirty="0"/>
              <a:t>  B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muka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dadu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yang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7</a:t>
            </a:r>
          </a:p>
          <a:p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9875F-6353-4D63-A3F4-6DC9867B5943}"/>
                  </a:ext>
                </a:extLst>
              </p:cNvPr>
              <p:cNvSpPr txBox="1"/>
              <p:nvPr/>
            </p:nvSpPr>
            <p:spPr>
              <a:xfrm>
                <a:off x="1180870" y="1706207"/>
                <a:ext cx="13930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=36       </m:t>
                      </m:r>
                    </m:oMath>
                  </m:oMathPara>
                </a14:m>
                <a:endParaRPr lang="en-ID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9875F-6353-4D63-A3F4-6DC9867B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70" y="1706207"/>
                <a:ext cx="1393074" cy="338554"/>
              </a:xfrm>
              <a:prstGeom prst="rect">
                <a:avLst/>
              </a:prstGeom>
              <a:blipFill>
                <a:blip r:embed="rId2"/>
                <a:stretch>
                  <a:fillRect l="-4386" b="-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32C7A-1953-41AC-A2FC-560845C0C480}"/>
                  </a:ext>
                </a:extLst>
              </p:cNvPr>
              <p:cNvSpPr txBox="1"/>
              <p:nvPr/>
            </p:nvSpPr>
            <p:spPr>
              <a:xfrm>
                <a:off x="5300389" y="2290465"/>
                <a:ext cx="138621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2200" dirty="0"/>
                  <a:t>= 15     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32C7A-1953-41AC-A2FC-560845C0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89" y="2290465"/>
                <a:ext cx="1386213" cy="338554"/>
              </a:xfrm>
              <a:prstGeom prst="rect">
                <a:avLst/>
              </a:prstGeom>
              <a:blipFill>
                <a:blip r:embed="rId3"/>
                <a:stretch>
                  <a:fillRect l="-4825" t="-27273" r="-10965" b="-509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D519E4-1282-43E1-9BD8-747D9777BA6E}"/>
              </a:ext>
            </a:extLst>
          </p:cNvPr>
          <p:cNvSpPr txBox="1"/>
          <p:nvPr/>
        </p:nvSpPr>
        <p:spPr>
          <a:xfrm>
            <a:off x="1180870" y="2254491"/>
            <a:ext cx="3865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 = {     </a:t>
            </a:r>
            <a:r>
              <a:rPr lang="en-US" sz="2200" dirty="0" err="1"/>
              <a:t>coba</a:t>
            </a:r>
            <a:r>
              <a:rPr lang="en-US" sz="2200" dirty="0"/>
              <a:t> </a:t>
            </a:r>
            <a:r>
              <a:rPr lang="en-US" sz="2200" dirty="0" err="1"/>
              <a:t>diuraikan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 }  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F7AE0-52E5-43E1-B93D-D577A4856181}"/>
                  </a:ext>
                </a:extLst>
              </p:cNvPr>
              <p:cNvSpPr txBox="1"/>
              <p:nvPr/>
            </p:nvSpPr>
            <p:spPr>
              <a:xfrm>
                <a:off x="1021844" y="3500667"/>
                <a:ext cx="6279027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B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F7AE0-52E5-43E1-B93D-D577A485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44" y="3500667"/>
                <a:ext cx="6279027" cy="619913"/>
              </a:xfrm>
              <a:prstGeom prst="rect">
                <a:avLst/>
              </a:prstGeom>
              <a:blipFill>
                <a:blip r:embed="rId4"/>
                <a:stretch>
                  <a:fillRect l="-1553"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1B9D613-335A-3052-F386-60DD210E8577}"/>
              </a:ext>
            </a:extLst>
          </p:cNvPr>
          <p:cNvSpPr txBox="1"/>
          <p:nvPr/>
        </p:nvSpPr>
        <p:spPr>
          <a:xfrm>
            <a:off x="731191" y="4364103"/>
            <a:ext cx="9994918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SOAL TAMBAHAN :</a:t>
            </a: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2 </a:t>
            </a:r>
            <a:r>
              <a:rPr lang="en-US" sz="2200" dirty="0" err="1"/>
              <a:t>muka</a:t>
            </a:r>
            <a:r>
              <a:rPr lang="en-US" sz="2200" dirty="0"/>
              <a:t> yang </a:t>
            </a:r>
            <a:r>
              <a:rPr lang="en-US" sz="2200" dirty="0" err="1"/>
              <a:t>muncul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bermuka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b="1" dirty="0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r>
              <a:rPr lang="en-US" sz="2200" dirty="0"/>
              <a:t> 7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904554-2DF8-0488-3E0C-21DA45359F8D}"/>
                  </a:ext>
                </a:extLst>
              </p:cNvPr>
              <p:cNvSpPr txBox="1"/>
              <p:nvPr/>
            </p:nvSpPr>
            <p:spPr>
              <a:xfrm>
                <a:off x="912742" y="5377068"/>
                <a:ext cx="949639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2100" dirty="0"/>
                  <a:t> = 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2100" dirty="0"/>
                  <a:t> + 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2100" dirty="0"/>
                  <a:t> -   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D" sz="2100" dirty="0"/>
                  <a:t> = 6/36 +  15/36 – 3/36  =18/36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904554-2DF8-0488-3E0C-21DA4535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42" y="5377068"/>
                <a:ext cx="9496392" cy="430887"/>
              </a:xfrm>
              <a:prstGeom prst="rect">
                <a:avLst/>
              </a:prstGeom>
              <a:blipFill>
                <a:blip r:embed="rId5"/>
                <a:stretch>
                  <a:fillRect l="-64" t="-8451" b="-239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468F691-9557-ABDC-2F07-6BD518CCD815}"/>
              </a:ext>
            </a:extLst>
          </p:cNvPr>
          <p:cNvSpPr txBox="1"/>
          <p:nvPr/>
        </p:nvSpPr>
        <p:spPr>
          <a:xfrm flipH="1">
            <a:off x="10872412" y="58846"/>
            <a:ext cx="588397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1,1</a:t>
            </a:r>
          </a:p>
          <a:p>
            <a:r>
              <a:rPr lang="en-US" dirty="0">
                <a:highlight>
                  <a:srgbClr val="FFFF00"/>
                </a:highlight>
              </a:rPr>
              <a:t>1,2</a:t>
            </a:r>
          </a:p>
          <a:p>
            <a:r>
              <a:rPr lang="en-US" dirty="0">
                <a:highlight>
                  <a:srgbClr val="FFFF00"/>
                </a:highlight>
              </a:rPr>
              <a:t>1,3</a:t>
            </a:r>
          </a:p>
          <a:p>
            <a:r>
              <a:rPr lang="en-US" dirty="0">
                <a:highlight>
                  <a:srgbClr val="FFFF00"/>
                </a:highlight>
              </a:rPr>
              <a:t>1,4</a:t>
            </a:r>
          </a:p>
          <a:p>
            <a:r>
              <a:rPr lang="en-US" dirty="0">
                <a:highlight>
                  <a:srgbClr val="FFFF00"/>
                </a:highlight>
              </a:rPr>
              <a:t>1,5</a:t>
            </a:r>
          </a:p>
          <a:p>
            <a:r>
              <a:rPr lang="en-US" dirty="0">
                <a:highlight>
                  <a:srgbClr val="FFFF00"/>
                </a:highlight>
              </a:rPr>
              <a:t>2,1</a:t>
            </a:r>
          </a:p>
          <a:p>
            <a:r>
              <a:rPr lang="en-US" dirty="0">
                <a:highlight>
                  <a:srgbClr val="FFFF00"/>
                </a:highlight>
              </a:rPr>
              <a:t>2,2</a:t>
            </a:r>
          </a:p>
          <a:p>
            <a:r>
              <a:rPr lang="en-US" dirty="0">
                <a:highlight>
                  <a:srgbClr val="FFFF00"/>
                </a:highlight>
              </a:rPr>
              <a:t>2,3</a:t>
            </a:r>
          </a:p>
          <a:p>
            <a:r>
              <a:rPr lang="en-US" dirty="0">
                <a:highlight>
                  <a:srgbClr val="FFFF00"/>
                </a:highlight>
              </a:rPr>
              <a:t>2.4</a:t>
            </a:r>
          </a:p>
          <a:p>
            <a:r>
              <a:rPr lang="en-US" dirty="0"/>
              <a:t>2,6</a:t>
            </a:r>
          </a:p>
          <a:p>
            <a:r>
              <a:rPr lang="en-US" dirty="0">
                <a:highlight>
                  <a:srgbClr val="FFFF00"/>
                </a:highlight>
              </a:rPr>
              <a:t>3,1</a:t>
            </a:r>
          </a:p>
          <a:p>
            <a:r>
              <a:rPr lang="en-US" dirty="0">
                <a:highlight>
                  <a:srgbClr val="FFFF00"/>
                </a:highlight>
              </a:rPr>
              <a:t>3,2</a:t>
            </a:r>
          </a:p>
          <a:p>
            <a:r>
              <a:rPr lang="en-US" dirty="0">
                <a:highlight>
                  <a:srgbClr val="FFFF00"/>
                </a:highlight>
              </a:rPr>
              <a:t>3,3</a:t>
            </a:r>
          </a:p>
          <a:p>
            <a:r>
              <a:rPr lang="en-US" dirty="0"/>
              <a:t>3,5</a:t>
            </a:r>
          </a:p>
          <a:p>
            <a:r>
              <a:rPr lang="en-US" dirty="0">
                <a:highlight>
                  <a:srgbClr val="FFFF00"/>
                </a:highlight>
              </a:rPr>
              <a:t>4,1</a:t>
            </a:r>
          </a:p>
          <a:p>
            <a:r>
              <a:rPr lang="en-US" dirty="0">
                <a:highlight>
                  <a:srgbClr val="FFFF00"/>
                </a:highlight>
              </a:rPr>
              <a:t>4,2</a:t>
            </a:r>
          </a:p>
          <a:p>
            <a:r>
              <a:rPr lang="en-US" dirty="0"/>
              <a:t>4,4</a:t>
            </a:r>
          </a:p>
          <a:p>
            <a:r>
              <a:rPr lang="en-US" dirty="0"/>
              <a:t>4,6</a:t>
            </a:r>
          </a:p>
          <a:p>
            <a:r>
              <a:rPr lang="en-US" dirty="0">
                <a:highlight>
                  <a:srgbClr val="FFFF00"/>
                </a:highlight>
              </a:rPr>
              <a:t>5,1</a:t>
            </a:r>
          </a:p>
          <a:p>
            <a:r>
              <a:rPr lang="en-US" dirty="0"/>
              <a:t>5,3</a:t>
            </a:r>
          </a:p>
          <a:p>
            <a:r>
              <a:rPr lang="en-US" dirty="0"/>
              <a:t>5,5</a:t>
            </a:r>
          </a:p>
          <a:p>
            <a:r>
              <a:rPr lang="en-US" dirty="0"/>
              <a:t>6,2</a:t>
            </a:r>
          </a:p>
          <a:p>
            <a:r>
              <a:rPr lang="en-US" dirty="0"/>
              <a:t>6,4</a:t>
            </a:r>
          </a:p>
          <a:p>
            <a:r>
              <a:rPr lang="en-US" dirty="0"/>
              <a:t>6,6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6356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A37CD-0F6E-41FC-A3A8-821CB0156B68}"/>
              </a:ext>
            </a:extLst>
          </p:cNvPr>
          <p:cNvSpPr txBox="1"/>
          <p:nvPr/>
        </p:nvSpPr>
        <p:spPr>
          <a:xfrm>
            <a:off x="804342" y="404227"/>
            <a:ext cx="8823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JAWAB: (3)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>
                <a:highlight>
                  <a:srgbClr val="FFFF00"/>
                </a:highlight>
              </a:rPr>
              <a:t>jumlah</a:t>
            </a:r>
            <a:r>
              <a:rPr lang="en-US" sz="2200" dirty="0">
                <a:highlight>
                  <a:srgbClr val="FFFF00"/>
                </a:highlight>
              </a:rPr>
              <a:t> 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dadu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yang </a:t>
            </a:r>
            <a:r>
              <a:rPr lang="en-US" sz="2200" dirty="0" err="1"/>
              <a:t>muncul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genap</a:t>
            </a:r>
            <a:r>
              <a:rPr lang="en-US" sz="2200" dirty="0"/>
              <a:t>   </a:t>
            </a:r>
            <a:endParaRPr lang="en-ID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FE9F8-AE50-4DFF-9A7B-C43E9891C64C}"/>
              </a:ext>
            </a:extLst>
          </p:cNvPr>
          <p:cNvSpPr txBox="1"/>
          <p:nvPr/>
        </p:nvSpPr>
        <p:spPr>
          <a:xfrm>
            <a:off x="728866" y="961752"/>
            <a:ext cx="10366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Misal</a:t>
            </a:r>
            <a:r>
              <a:rPr lang="en-US" sz="2200" b="1" dirty="0"/>
              <a:t>  C </a:t>
            </a:r>
            <a:r>
              <a:rPr lang="en-US" sz="2200" b="1" dirty="0" err="1"/>
              <a:t>bahwa</a:t>
            </a:r>
            <a:r>
              <a:rPr lang="en-US" sz="2200" b="1" dirty="0"/>
              <a:t> </a:t>
            </a:r>
            <a:r>
              <a:rPr lang="en-US" sz="2200" b="1" dirty="0" err="1"/>
              <a:t>jumlah</a:t>
            </a:r>
            <a:r>
              <a:rPr lang="en-US" sz="2200" b="1" dirty="0"/>
              <a:t>  </a:t>
            </a:r>
            <a:r>
              <a:rPr lang="en-US" sz="2200" b="1" dirty="0" err="1"/>
              <a:t>dua</a:t>
            </a:r>
            <a:r>
              <a:rPr lang="en-US" sz="2200" b="1" dirty="0"/>
              <a:t> </a:t>
            </a:r>
            <a:r>
              <a:rPr lang="en-US" sz="2200" b="1" dirty="0" err="1"/>
              <a:t>dadu</a:t>
            </a:r>
            <a:r>
              <a:rPr lang="en-US" sz="2200" b="1" dirty="0"/>
              <a:t> </a:t>
            </a:r>
            <a:r>
              <a:rPr lang="en-US" sz="2200" b="1" dirty="0" err="1"/>
              <a:t>tersebut</a:t>
            </a:r>
            <a:r>
              <a:rPr lang="en-US" sz="2200" b="1" dirty="0"/>
              <a:t> yang </a:t>
            </a:r>
            <a:r>
              <a:rPr lang="en-US" sz="2200" b="1" dirty="0" err="1"/>
              <a:t>muncul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genap</a:t>
            </a:r>
            <a:r>
              <a:rPr lang="en-US" sz="2200" b="1" dirty="0"/>
              <a:t> </a:t>
            </a:r>
            <a:endParaRPr lang="en-ID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9875F-6353-4D63-A3F4-6DC9867B5943}"/>
                  </a:ext>
                </a:extLst>
              </p:cNvPr>
              <p:cNvSpPr txBox="1"/>
              <p:nvPr/>
            </p:nvSpPr>
            <p:spPr>
              <a:xfrm>
                <a:off x="1180870" y="1706207"/>
                <a:ext cx="13930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=36       </m:t>
                      </m:r>
                    </m:oMath>
                  </m:oMathPara>
                </a14:m>
                <a:endParaRPr lang="en-ID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9875F-6353-4D63-A3F4-6DC9867B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70" y="1706207"/>
                <a:ext cx="1393074" cy="338554"/>
              </a:xfrm>
              <a:prstGeom prst="rect">
                <a:avLst/>
              </a:prstGeom>
              <a:blipFill>
                <a:blip r:embed="rId2"/>
                <a:stretch>
                  <a:fillRect l="-4386" b="-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32C7A-1953-41AC-A2FC-560845C0C480}"/>
                  </a:ext>
                </a:extLst>
              </p:cNvPr>
              <p:cNvSpPr txBox="1"/>
              <p:nvPr/>
            </p:nvSpPr>
            <p:spPr>
              <a:xfrm>
                <a:off x="4786073" y="2291020"/>
                <a:ext cx="261985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D" sz="2200" dirty="0"/>
                  <a:t>=18</a:t>
                </a:r>
              </a:p>
              <a:p>
                <a:endParaRPr lang="en-ID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32C7A-1953-41AC-A2FC-560845C0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73" y="2291020"/>
                <a:ext cx="2619853" cy="677108"/>
              </a:xfrm>
              <a:prstGeom prst="rect">
                <a:avLst/>
              </a:prstGeom>
              <a:blipFill>
                <a:blip r:embed="rId3"/>
                <a:stretch>
                  <a:fillRect l="-2558" t="-126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D519E4-1282-43E1-9BD8-747D9777BA6E}"/>
              </a:ext>
            </a:extLst>
          </p:cNvPr>
          <p:cNvSpPr txBox="1"/>
          <p:nvPr/>
        </p:nvSpPr>
        <p:spPr>
          <a:xfrm>
            <a:off x="1180870" y="2254491"/>
            <a:ext cx="3250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 = {   </a:t>
            </a:r>
            <a:r>
              <a:rPr lang="en-US" sz="2200" dirty="0" err="1"/>
              <a:t>diuraikan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   }  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F7AE0-52E5-43E1-B93D-D577A4856181}"/>
                  </a:ext>
                </a:extLst>
              </p:cNvPr>
              <p:cNvSpPr txBox="1"/>
              <p:nvPr/>
            </p:nvSpPr>
            <p:spPr>
              <a:xfrm>
                <a:off x="936572" y="2884204"/>
                <a:ext cx="6194516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C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F7AE0-52E5-43E1-B93D-D577A485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72" y="2884204"/>
                <a:ext cx="6194516" cy="613886"/>
              </a:xfrm>
              <a:prstGeom prst="rect">
                <a:avLst/>
              </a:prstGeom>
              <a:blipFill>
                <a:blip r:embed="rId4"/>
                <a:stretch>
                  <a:fillRect l="-1575" b="-99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FF9596-40B0-416A-895F-33DD6BCCEDEE}"/>
              </a:ext>
            </a:extLst>
          </p:cNvPr>
          <p:cNvSpPr txBox="1"/>
          <p:nvPr/>
        </p:nvSpPr>
        <p:spPr>
          <a:xfrm flipH="1">
            <a:off x="10799261" y="525228"/>
            <a:ext cx="588397" cy="5078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  <a:p>
            <a:r>
              <a:rPr lang="en-US" dirty="0"/>
              <a:t>1,3</a:t>
            </a:r>
          </a:p>
          <a:p>
            <a:r>
              <a:rPr lang="en-US" dirty="0"/>
              <a:t>1,5</a:t>
            </a:r>
          </a:p>
          <a:p>
            <a:r>
              <a:rPr lang="en-US" dirty="0"/>
              <a:t>2,2</a:t>
            </a:r>
          </a:p>
          <a:p>
            <a:r>
              <a:rPr lang="en-US" dirty="0"/>
              <a:t>2.4</a:t>
            </a:r>
          </a:p>
          <a:p>
            <a:r>
              <a:rPr lang="en-US" dirty="0"/>
              <a:t>2,6</a:t>
            </a:r>
          </a:p>
          <a:p>
            <a:r>
              <a:rPr lang="en-US" dirty="0"/>
              <a:t>3,1</a:t>
            </a:r>
          </a:p>
          <a:p>
            <a:r>
              <a:rPr lang="en-US" dirty="0"/>
              <a:t>3,3</a:t>
            </a:r>
          </a:p>
          <a:p>
            <a:r>
              <a:rPr lang="en-US" dirty="0"/>
              <a:t>3,5</a:t>
            </a:r>
          </a:p>
          <a:p>
            <a:r>
              <a:rPr lang="en-US" dirty="0"/>
              <a:t>4,2</a:t>
            </a:r>
          </a:p>
          <a:p>
            <a:r>
              <a:rPr lang="en-US" dirty="0"/>
              <a:t>4,4</a:t>
            </a:r>
          </a:p>
          <a:p>
            <a:r>
              <a:rPr lang="en-US" dirty="0"/>
              <a:t>4,6</a:t>
            </a:r>
          </a:p>
          <a:p>
            <a:r>
              <a:rPr lang="en-US" dirty="0"/>
              <a:t>5,1</a:t>
            </a:r>
          </a:p>
          <a:p>
            <a:r>
              <a:rPr lang="en-US" dirty="0"/>
              <a:t>5,3</a:t>
            </a:r>
          </a:p>
          <a:p>
            <a:r>
              <a:rPr lang="en-US" dirty="0"/>
              <a:t>5,5</a:t>
            </a:r>
          </a:p>
          <a:p>
            <a:r>
              <a:rPr lang="en-US" dirty="0"/>
              <a:t>6,2</a:t>
            </a:r>
          </a:p>
          <a:p>
            <a:r>
              <a:rPr lang="en-US" dirty="0"/>
              <a:t>6,4</a:t>
            </a:r>
          </a:p>
          <a:p>
            <a:r>
              <a:rPr lang="en-US" dirty="0"/>
              <a:t>6,6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BA25F-2DCF-3CCB-019B-0FF91F6A9A9C}"/>
              </a:ext>
            </a:extLst>
          </p:cNvPr>
          <p:cNvSpPr txBox="1"/>
          <p:nvPr/>
        </p:nvSpPr>
        <p:spPr>
          <a:xfrm>
            <a:off x="728866" y="3866509"/>
            <a:ext cx="8744318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err="1"/>
              <a:t>Soal</a:t>
            </a:r>
            <a:r>
              <a:rPr lang="en-US" sz="2200" dirty="0"/>
              <a:t> </a:t>
            </a:r>
            <a:r>
              <a:rPr lang="en-US" sz="2200" dirty="0" err="1"/>
              <a:t>Tambahan</a:t>
            </a:r>
            <a:r>
              <a:rPr lang="en-US" sz="2200" dirty="0"/>
              <a:t>: </a:t>
            </a:r>
            <a:r>
              <a:rPr lang="en-US" sz="2200" dirty="0" err="1"/>
              <a:t>Hitung</a:t>
            </a:r>
            <a:r>
              <a:rPr lang="en-US" sz="2200" dirty="0"/>
              <a:t> </a:t>
            </a:r>
            <a:r>
              <a:rPr lang="en-US" sz="2200" dirty="0" err="1"/>
              <a:t>peluang</a:t>
            </a:r>
            <a:r>
              <a:rPr lang="en-US" sz="2200" dirty="0"/>
              <a:t>  </a:t>
            </a:r>
            <a:r>
              <a:rPr lang="en-US" sz="2200" dirty="0" err="1"/>
              <a:t>jumlah</a:t>
            </a:r>
            <a:r>
              <a:rPr lang="en-US" sz="2200" dirty="0"/>
              <a:t> 2 </a:t>
            </a:r>
            <a:r>
              <a:rPr lang="en-US" sz="2200" dirty="0" err="1"/>
              <a:t>muka</a:t>
            </a:r>
            <a:r>
              <a:rPr lang="en-US" sz="2200" dirty="0"/>
              <a:t> yang </a:t>
            </a:r>
            <a:r>
              <a:rPr lang="en-US" sz="2200" dirty="0" err="1"/>
              <a:t>muncul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genap</a:t>
            </a:r>
            <a:r>
              <a:rPr lang="en-US" sz="2200" dirty="0"/>
              <a:t>  ATAU </a:t>
            </a:r>
            <a:r>
              <a:rPr lang="en-US" sz="2200" dirty="0" err="1"/>
              <a:t>bermuka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28A932-A80F-3619-9D77-6E5C6EDC6F5C}"/>
                  </a:ext>
                </a:extLst>
              </p:cNvPr>
              <p:cNvSpPr txBox="1"/>
              <p:nvPr/>
            </p:nvSpPr>
            <p:spPr>
              <a:xfrm>
                <a:off x="936572" y="4949244"/>
                <a:ext cx="7841668" cy="408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1800" dirty="0"/>
                  <a:t> =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D" sz="1800" dirty="0"/>
                  <a:t> +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1800" dirty="0"/>
                  <a:t> -  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1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1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dirty="0">
                    <a:highlight>
                      <a:srgbClr val="FFFF00"/>
                    </a:highlight>
                  </a:rPr>
                  <a:t> </a:t>
                </a:r>
                <a:r>
                  <a:rPr lang="en-ID" dirty="0"/>
                  <a:t>= 18/36 +  6/36 – 6/36  =18/36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28A932-A80F-3619-9D77-6E5C6EDC6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72" y="4949244"/>
                <a:ext cx="7841668" cy="408060"/>
              </a:xfrm>
              <a:prstGeom prst="rect">
                <a:avLst/>
              </a:prstGeom>
              <a:blipFill>
                <a:blip r:embed="rId5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4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B74D48-1AE5-48B7-9694-DEE9949E75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52" y="267418"/>
            <a:ext cx="4585551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PELUANG BERSYARAT </a:t>
            </a:r>
            <a:endParaRPr lang="en-ID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AFDDA4-9A43-4447-A758-3FB246A4EA20}"/>
                  </a:ext>
                </a:extLst>
              </p:cNvPr>
              <p:cNvSpPr txBox="1"/>
              <p:nvPr/>
            </p:nvSpPr>
            <p:spPr>
              <a:xfrm>
                <a:off x="699052" y="1222512"/>
                <a:ext cx="11241156" cy="1151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Diketahui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dua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sebut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 A dan B</a:t>
                </a:r>
              </a:p>
              <a:p>
                <a:r>
                  <a:rPr lang="en-US" sz="2200" dirty="0" err="1"/>
                  <a:t>Peluang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  B </a:t>
                </a:r>
                <a:r>
                  <a:rPr lang="en-US" sz="2200" dirty="0" err="1"/>
                  <a:t>bila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suatu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 lain A </a:t>
                </a:r>
                <a:r>
                  <a:rPr lang="en-US" sz="2200" dirty="0" err="1"/>
                  <a:t>telah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dahulu</a:t>
                </a:r>
                <a:r>
                  <a:rPr lang="en-US" sz="2200" dirty="0"/>
                  <a:t> (</a:t>
                </a:r>
                <a:r>
                  <a:rPr lang="en-US" sz="2200" dirty="0" err="1"/>
                  <a:t>atau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kejadian</a:t>
                </a:r>
                <a:r>
                  <a:rPr lang="en-US" sz="2200" dirty="0"/>
                  <a:t> lain A </a:t>
                </a:r>
                <a:r>
                  <a:rPr lang="en-US" sz="2200" dirty="0" err="1"/>
                  <a:t>telah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diketahui</a:t>
                </a:r>
                <a:r>
                  <a:rPr lang="en-US" sz="2200" dirty="0"/>
                  <a:t>)  </a:t>
                </a:r>
                <a:r>
                  <a:rPr lang="en-US" sz="2200" dirty="0" err="1"/>
                  <a:t>disebut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peluang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bersyarat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AFDDA4-9A43-4447-A758-3FB246A4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2" y="1222512"/>
                <a:ext cx="11241156" cy="1151597"/>
              </a:xfrm>
              <a:prstGeom prst="rect">
                <a:avLst/>
              </a:prstGeom>
              <a:blipFill>
                <a:blip r:embed="rId2"/>
                <a:stretch>
                  <a:fillRect l="-705" t="-3723" b="-638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E663CF9-4AD3-4342-B2CA-565EB51EF17F}"/>
              </a:ext>
            </a:extLst>
          </p:cNvPr>
          <p:cNvSpPr txBox="1"/>
          <p:nvPr/>
        </p:nvSpPr>
        <p:spPr>
          <a:xfrm>
            <a:off x="5284603" y="2682872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106D92-F7C0-4CE1-860A-F928A65A9189}"/>
                  </a:ext>
                </a:extLst>
              </p:cNvPr>
              <p:cNvSpPr txBox="1"/>
              <p:nvPr/>
            </p:nvSpPr>
            <p:spPr>
              <a:xfrm>
                <a:off x="6772026" y="2574619"/>
                <a:ext cx="152714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2200" dirty="0"/>
                  <a:t> &gt;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106D92-F7C0-4CE1-860A-F928A65A9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26" y="2574619"/>
                <a:ext cx="1527148" cy="430887"/>
              </a:xfrm>
              <a:prstGeom prst="rect">
                <a:avLst/>
              </a:prstGeom>
              <a:blipFill>
                <a:blip r:embed="rId3"/>
                <a:stretch>
                  <a:fillRect l="-400" t="-8451" b="-281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283347D-E6FB-4467-A6FA-FF8AB53CB29A}"/>
              </a:ext>
            </a:extLst>
          </p:cNvPr>
          <p:cNvSpPr txBox="1"/>
          <p:nvPr/>
        </p:nvSpPr>
        <p:spPr>
          <a:xfrm>
            <a:off x="699052" y="3339031"/>
            <a:ext cx="14459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artinya</a:t>
            </a:r>
            <a:r>
              <a:rPr lang="en-US" sz="2300" dirty="0"/>
              <a:t> 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45808C-6071-4BE9-95B2-0B4934E3C5E8}"/>
                  </a:ext>
                </a:extLst>
              </p:cNvPr>
              <p:cNvSpPr txBox="1"/>
              <p:nvPr/>
            </p:nvSpPr>
            <p:spPr>
              <a:xfrm>
                <a:off x="1053697" y="2574619"/>
                <a:ext cx="4054636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∩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45808C-6071-4BE9-95B2-0B4934E3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97" y="2574619"/>
                <a:ext cx="4054636" cy="680699"/>
              </a:xfrm>
              <a:prstGeom prst="rect">
                <a:avLst/>
              </a:prstGeom>
              <a:blipFill>
                <a:blip r:embed="rId4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27E049-E638-4551-829F-3C35792B3ACF}"/>
                  </a:ext>
                </a:extLst>
              </p:cNvPr>
              <p:cNvSpPr txBox="1"/>
              <p:nvPr/>
            </p:nvSpPr>
            <p:spPr>
              <a:xfrm>
                <a:off x="2364462" y="3470761"/>
                <a:ext cx="568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2400" dirty="0"/>
                  <a:t>*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27E049-E638-4551-829F-3C35792B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462" y="3470761"/>
                <a:ext cx="5681720" cy="461665"/>
              </a:xfrm>
              <a:prstGeom prst="rect">
                <a:avLst/>
              </a:prstGeom>
              <a:blipFill>
                <a:blip r:embed="rId5"/>
                <a:stretch>
                  <a:fillRect l="-322"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330B9-0303-4DB3-94E0-E8021CEADF54}"/>
                  </a:ext>
                </a:extLst>
              </p:cNvPr>
              <p:cNvSpPr txBox="1"/>
              <p:nvPr/>
            </p:nvSpPr>
            <p:spPr>
              <a:xfrm>
                <a:off x="2457669" y="4576198"/>
                <a:ext cx="290553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D" sz="2200" dirty="0"/>
                  <a:t> =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330B9-0303-4DB3-94E0-E8021CEA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669" y="4576198"/>
                <a:ext cx="2905539" cy="430887"/>
              </a:xfrm>
              <a:prstGeom prst="rect">
                <a:avLst/>
              </a:prstGeom>
              <a:blipFill>
                <a:blip r:embed="rId6"/>
                <a:stretch>
                  <a:fillRect l="-210" t="-10000" b="-285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2D81B31-7A51-47FE-A0ED-CAEBD2C04563}"/>
              </a:ext>
            </a:extLst>
          </p:cNvPr>
          <p:cNvSpPr txBox="1"/>
          <p:nvPr/>
        </p:nvSpPr>
        <p:spPr>
          <a:xfrm>
            <a:off x="1028904" y="4247857"/>
            <a:ext cx="1335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CATATAN :</a:t>
            </a:r>
            <a:endParaRPr lang="en-ID" sz="2200" dirty="0"/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BAC5B9BF-A3EF-4F68-BC5B-FDE1872A0938}"/>
              </a:ext>
            </a:extLst>
          </p:cNvPr>
          <p:cNvSpPr/>
          <p:nvPr/>
        </p:nvSpPr>
        <p:spPr>
          <a:xfrm>
            <a:off x="127221" y="2682872"/>
            <a:ext cx="571831" cy="10462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24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3BEDD-22FB-4A84-A464-A6744F72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51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5A2FE-5F30-4D57-B615-D06ADB01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PROBABILITAS (PELUANG)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38DC51C-8957-42AB-90B7-E0F1E3DCBE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253331"/>
                <a:ext cx="5715000" cy="4351338"/>
              </a:xfrm>
              <a:ln w="12700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Probabilitas (</a:t>
                </a:r>
                <a:r>
                  <a:rPr lang="en-US" b="1" dirty="0" err="1"/>
                  <a:t>Peluang</a:t>
                </a:r>
                <a:r>
                  <a:rPr lang="en-US" b="1" dirty="0"/>
                  <a:t>)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 err="1"/>
                  <a:t>Bila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suatu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percobaan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dalam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ruang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sampel</a:t>
                </a:r>
                <a:r>
                  <a:rPr lang="en-US" sz="2600" dirty="0"/>
                  <a:t>   </a:t>
                </a:r>
                <a:r>
                  <a:rPr lang="en-US" sz="2600" dirty="0" err="1"/>
                  <a:t>mempunyai</a:t>
                </a:r>
                <a:r>
                  <a:rPr lang="en-US" sz="2600" dirty="0"/>
                  <a:t> </a:t>
                </a:r>
                <a:r>
                  <a:rPr lang="en-US" sz="2600" i="1" dirty="0"/>
                  <a:t>N </a:t>
                </a:r>
                <a:r>
                  <a:rPr lang="en-US" sz="2600" dirty="0" err="1"/>
                  <a:t>hasil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percobaan</a:t>
                </a:r>
                <a:r>
                  <a:rPr lang="en-US" sz="2600" dirty="0"/>
                  <a:t> yang </a:t>
                </a:r>
                <a:r>
                  <a:rPr lang="en-US" sz="2600" dirty="0" err="1"/>
                  <a:t>berbeda</a:t>
                </a:r>
                <a:r>
                  <a:rPr lang="en-US" sz="2600" dirty="0"/>
                  <a:t> dan masing-masing </a:t>
                </a:r>
                <a:r>
                  <a:rPr lang="en-US" sz="2600" dirty="0" err="1"/>
                  <a:t>mempunyai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kemungkinan</a:t>
                </a:r>
                <a:r>
                  <a:rPr lang="en-US" sz="2600" dirty="0"/>
                  <a:t>  yang </a:t>
                </a:r>
                <a:r>
                  <a:rPr lang="en-US" sz="2600" dirty="0" err="1"/>
                  <a:t>sama</a:t>
                </a:r>
                <a:r>
                  <a:rPr lang="en-US" sz="2600" dirty="0"/>
                  <a:t>, dan </a:t>
                </a:r>
                <a:r>
                  <a:rPr lang="en-US" sz="2600" dirty="0" err="1"/>
                  <a:t>bila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terdapat</a:t>
                </a:r>
                <a:r>
                  <a:rPr lang="en-US" sz="2600" dirty="0"/>
                  <a:t>  </a:t>
                </a:r>
                <a:r>
                  <a:rPr lang="en-US" sz="2600" dirty="0" err="1"/>
                  <a:t>kejadian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sebut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bernama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kejadian</a:t>
                </a:r>
                <a:r>
                  <a:rPr lang="en-US" sz="2600" dirty="0"/>
                  <a:t> C  yang </a:t>
                </a:r>
                <a:r>
                  <a:rPr lang="en-US" sz="2600" dirty="0" err="1"/>
                  <a:t>mempunyai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anggota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sampel</a:t>
                </a:r>
                <a:endParaRPr lang="en-US" sz="26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 err="1"/>
                  <a:t>Maka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besarnya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probabilitas</a:t>
                </a:r>
                <a:r>
                  <a:rPr lang="en-US" sz="2600" dirty="0"/>
                  <a:t> (</a:t>
                </a:r>
                <a:r>
                  <a:rPr lang="en-US" sz="2600" dirty="0" err="1"/>
                  <a:t>peluang</a:t>
                </a:r>
                <a:r>
                  <a:rPr lang="en-US" sz="2600" dirty="0"/>
                  <a:t>) C </a:t>
                </a:r>
                <a:r>
                  <a:rPr lang="en-US" sz="2600" dirty="0" err="1"/>
                  <a:t>adalah</a:t>
                </a: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38DC51C-8957-42AB-90B7-E0F1E3DCB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253331"/>
                <a:ext cx="5715000" cy="4351338"/>
              </a:xfrm>
              <a:blipFill>
                <a:blip r:embed="rId2"/>
                <a:stretch>
                  <a:fillRect l="-1809" t="-2238" r="-170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17969A-55FA-45AC-B735-27474B35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7938" y="1064489"/>
            <a:ext cx="4595191" cy="435133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Gambar Diagram Venn : Ruang </a:t>
            </a:r>
            <a:r>
              <a:rPr lang="en-US" sz="2000" dirty="0" err="1"/>
              <a:t>Sampel</a:t>
            </a:r>
            <a:r>
              <a:rPr lang="en-US" sz="2000" dirty="0"/>
              <a:t> dan </a:t>
            </a:r>
            <a:r>
              <a:rPr lang="en-US" sz="2000" dirty="0" err="1"/>
              <a:t>Kejadian</a:t>
            </a:r>
            <a:endParaRPr lang="en-ID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7B9DA-C4DC-4DE1-9B4C-B9859CFC5F37}"/>
              </a:ext>
            </a:extLst>
          </p:cNvPr>
          <p:cNvSpPr/>
          <p:nvPr/>
        </p:nvSpPr>
        <p:spPr>
          <a:xfrm>
            <a:off x="7345017" y="1412357"/>
            <a:ext cx="3180522" cy="29320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3368CD-E680-43F7-BFA3-F27A501B6DDA}"/>
              </a:ext>
            </a:extLst>
          </p:cNvPr>
          <p:cNvSpPr/>
          <p:nvPr/>
        </p:nvSpPr>
        <p:spPr>
          <a:xfrm>
            <a:off x="7543801" y="2335696"/>
            <a:ext cx="2504661" cy="1289394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C</a:t>
            </a:r>
            <a:endParaRPr lang="en-ID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1858-0F1A-47DF-82B4-79D4C73DA149}"/>
              </a:ext>
            </a:extLst>
          </p:cNvPr>
          <p:cNvSpPr txBox="1"/>
          <p:nvPr/>
        </p:nvSpPr>
        <p:spPr>
          <a:xfrm>
            <a:off x="7345017" y="1464789"/>
            <a:ext cx="19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Banyaknya</a:t>
            </a:r>
            <a:r>
              <a:rPr lang="en-US" sz="2400" dirty="0"/>
              <a:t>  </a:t>
            </a:r>
            <a:r>
              <a:rPr lang="en-US" sz="2400" i="1" dirty="0"/>
              <a:t>N</a:t>
            </a:r>
            <a:endParaRPr lang="en-ID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A04393-87ED-4897-ABAC-9D80F9C2D008}"/>
                  </a:ext>
                </a:extLst>
              </p:cNvPr>
              <p:cNvSpPr txBox="1"/>
              <p:nvPr/>
            </p:nvSpPr>
            <p:spPr>
              <a:xfrm>
                <a:off x="3274989" y="3821180"/>
                <a:ext cx="6582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D" sz="27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A04393-87ED-4897-ABAC-9D80F9C2D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89" y="3821180"/>
                <a:ext cx="65825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C1E0C6-5788-43D7-B397-7FB81022AA8A}"/>
              </a:ext>
            </a:extLst>
          </p:cNvPr>
          <p:cNvSpPr txBox="1"/>
          <p:nvPr/>
        </p:nvSpPr>
        <p:spPr>
          <a:xfrm>
            <a:off x="7971182" y="3040103"/>
            <a:ext cx="19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Banyaknya</a:t>
            </a:r>
            <a:endParaRPr lang="en-ID" sz="20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2FF0D1-8623-42C3-A22D-12EDFF8CAF79}"/>
                  </a:ext>
                </a:extLst>
              </p:cNvPr>
              <p:cNvSpPr txBox="1"/>
              <p:nvPr/>
            </p:nvSpPr>
            <p:spPr>
              <a:xfrm>
                <a:off x="9135621" y="2978548"/>
                <a:ext cx="6582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D" sz="27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2FF0D1-8623-42C3-A22D-12EDFF8CA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621" y="2978548"/>
                <a:ext cx="65825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5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  </a:t>
            </a:r>
            <a:r>
              <a:rPr lang="en-US" sz="2800" dirty="0" err="1"/>
              <a:t>Soal</a:t>
            </a:r>
            <a:r>
              <a:rPr lang="en-US" sz="2800" dirty="0"/>
              <a:t> </a:t>
            </a:r>
            <a:r>
              <a:rPr lang="en-US" sz="2800" dirty="0" err="1"/>
              <a:t>Probababilitas</a:t>
            </a:r>
            <a:r>
              <a:rPr lang="en-US" sz="2800" dirty="0"/>
              <a:t> -1A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654326" y="910167"/>
            <a:ext cx="10883348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percobaan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wawancara</a:t>
            </a:r>
            <a:r>
              <a:rPr lang="en-US" sz="2200" b="1" dirty="0">
                <a:solidFill>
                  <a:srgbClr val="0070C0"/>
                </a:solidFill>
              </a:rPr>
              <a:t>  </a:t>
            </a:r>
            <a:r>
              <a:rPr lang="en-US" sz="2200" b="1" dirty="0" err="1">
                <a:solidFill>
                  <a:srgbClr val="0070C0"/>
                </a:solidFill>
              </a:rPr>
              <a:t>terhadap</a:t>
            </a:r>
            <a:r>
              <a:rPr lang="en-US" sz="2200" b="1" dirty="0">
                <a:solidFill>
                  <a:srgbClr val="0070C0"/>
                </a:solidFill>
              </a:rPr>
              <a:t> 3 orang </a:t>
            </a:r>
            <a:r>
              <a:rPr lang="en-US" sz="2200" b="1" dirty="0" err="1">
                <a:solidFill>
                  <a:srgbClr val="0070C0"/>
                </a:solidFill>
              </a:rPr>
              <a:t>ibu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rumah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tangga</a:t>
            </a:r>
            <a:r>
              <a:rPr lang="en-US" sz="2200" b="1" dirty="0">
                <a:solidFill>
                  <a:srgbClr val="0070C0"/>
                </a:solidFill>
              </a:rPr>
              <a:t>, </a:t>
            </a:r>
            <a:r>
              <a:rPr lang="en-US" sz="2200" b="1" dirty="0" err="1">
                <a:solidFill>
                  <a:srgbClr val="0070C0"/>
                </a:solidFill>
              </a:rPr>
              <a:t>apakah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memasak</a:t>
            </a:r>
            <a:r>
              <a:rPr lang="en-US" sz="2200" b="1" dirty="0">
                <a:solidFill>
                  <a:srgbClr val="0070C0"/>
                </a:solidFill>
              </a:rPr>
              <a:t>  </a:t>
            </a:r>
            <a:r>
              <a:rPr lang="en-US" sz="2200" b="1" dirty="0" err="1">
                <a:solidFill>
                  <a:srgbClr val="0070C0"/>
                </a:solidFill>
              </a:rPr>
              <a:t>menggunakan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minyak</a:t>
            </a:r>
            <a:r>
              <a:rPr lang="en-US" sz="2200" b="1" dirty="0">
                <a:solidFill>
                  <a:srgbClr val="0070C0"/>
                </a:solidFill>
              </a:rPr>
              <a:t> goreng BM</a:t>
            </a:r>
            <a:r>
              <a:rPr lang="en-US" sz="2200" b="1" dirty="0">
                <a:solidFill>
                  <a:srgbClr val="00B050"/>
                </a:solidFill>
              </a:rPr>
              <a:t>.</a:t>
            </a:r>
            <a:endParaRPr lang="en-ID" sz="22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83B08-DC60-4725-8982-3AA40E395C65}"/>
              </a:ext>
            </a:extLst>
          </p:cNvPr>
          <p:cNvSpPr txBox="1"/>
          <p:nvPr/>
        </p:nvSpPr>
        <p:spPr>
          <a:xfrm>
            <a:off x="2036733" y="2431114"/>
            <a:ext cx="5212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Hitunglah</a:t>
            </a:r>
            <a:r>
              <a:rPr lang="en-US" sz="2200" dirty="0"/>
              <a:t> </a:t>
            </a:r>
            <a:r>
              <a:rPr lang="en-US" sz="2200" dirty="0" err="1"/>
              <a:t>Probabilitas</a:t>
            </a:r>
            <a:r>
              <a:rPr lang="en-US" sz="2200" dirty="0"/>
              <a:t> (</a:t>
            </a:r>
            <a:r>
              <a:rPr lang="en-US" sz="2200" dirty="0" err="1"/>
              <a:t>Peluang</a:t>
            </a:r>
            <a:r>
              <a:rPr lang="en-US" sz="2200" dirty="0"/>
              <a:t>) </a:t>
            </a:r>
            <a:r>
              <a:rPr lang="en-US" sz="2200" b="1" dirty="0" err="1"/>
              <a:t>kejadian</a:t>
            </a:r>
            <a:r>
              <a:rPr lang="en-US" sz="2200" b="1" dirty="0"/>
              <a:t> M</a:t>
            </a:r>
            <a:endParaRPr lang="en-ID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75421B-578B-476E-ACED-151E9EB74510}"/>
                  </a:ext>
                </a:extLst>
              </p:cNvPr>
              <p:cNvSpPr txBox="1"/>
              <p:nvPr/>
            </p:nvSpPr>
            <p:spPr>
              <a:xfrm>
                <a:off x="1196008" y="4207104"/>
                <a:ext cx="650257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Berapa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banyaknya</a:t>
                </a:r>
                <a:r>
                  <a:rPr lang="en-US" sz="2400" dirty="0"/>
                  <a:t>  Ruang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S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8</a:t>
                </a:r>
                <a:endParaRPr lang="en-ID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75421B-578B-476E-ACED-151E9EB7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08" y="4207104"/>
                <a:ext cx="6502579" cy="461665"/>
              </a:xfrm>
              <a:prstGeom prst="rect">
                <a:avLst/>
              </a:prstGeom>
              <a:blipFill>
                <a:blip r:embed="rId2"/>
                <a:stretch>
                  <a:fillRect l="-1310" t="-8974" b="-26923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A86FC66-8945-4946-9205-200EF2CAA000}"/>
              </a:ext>
            </a:extLst>
          </p:cNvPr>
          <p:cNvSpPr txBox="1"/>
          <p:nvPr/>
        </p:nvSpPr>
        <p:spPr>
          <a:xfrm flipH="1">
            <a:off x="1311963" y="5776318"/>
            <a:ext cx="62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S= { </a:t>
            </a:r>
            <a:r>
              <a:rPr lang="en-US" sz="2400" dirty="0">
                <a:highlight>
                  <a:srgbClr val="FFFF00"/>
                </a:highlight>
              </a:rPr>
              <a:t>YYT, </a:t>
            </a:r>
            <a:r>
              <a:rPr lang="en-US" sz="2400" dirty="0"/>
              <a:t>YTT, YTY, TTT, YYY, TYT, TYY, TTY }</a:t>
            </a:r>
            <a:endParaRPr lang="en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796D5-24D7-4745-BD1B-E19FA545A8BC}"/>
              </a:ext>
            </a:extLst>
          </p:cNvPr>
          <p:cNvSpPr txBox="1"/>
          <p:nvPr/>
        </p:nvSpPr>
        <p:spPr>
          <a:xfrm>
            <a:off x="838200" y="2974119"/>
            <a:ext cx="119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JAWAB: 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31E19E-4AF0-4369-ADFF-754BD2D3F75B}"/>
                  </a:ext>
                </a:extLst>
              </p:cNvPr>
              <p:cNvSpPr txBox="1"/>
              <p:nvPr/>
            </p:nvSpPr>
            <p:spPr>
              <a:xfrm>
                <a:off x="1913138" y="3290761"/>
                <a:ext cx="6618671" cy="5845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Rumus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M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31E19E-4AF0-4369-ADFF-754BD2D3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38" y="3290761"/>
                <a:ext cx="6618671" cy="584584"/>
              </a:xfrm>
              <a:prstGeom prst="rect">
                <a:avLst/>
              </a:prstGeom>
              <a:blipFill>
                <a:blip r:embed="rId3"/>
                <a:stretch>
                  <a:fillRect l="-1473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845A813-0799-4923-8AA6-A400C5361B93}"/>
              </a:ext>
            </a:extLst>
          </p:cNvPr>
          <p:cNvSpPr txBox="1"/>
          <p:nvPr/>
        </p:nvSpPr>
        <p:spPr>
          <a:xfrm>
            <a:off x="1311968" y="5070058"/>
            <a:ext cx="6502578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Deskripsikan</a:t>
            </a:r>
            <a:r>
              <a:rPr lang="en-US" sz="2400" dirty="0"/>
              <a:t> Ruang </a:t>
            </a:r>
            <a:r>
              <a:rPr lang="en-US" sz="2400" dirty="0" err="1"/>
              <a:t>Sampel</a:t>
            </a:r>
            <a:r>
              <a:rPr lang="en-US" sz="2400" dirty="0"/>
              <a:t> S.</a:t>
            </a:r>
            <a:endParaRPr lang="en-ID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6C95B-3100-456E-A484-5032D662C1D5}"/>
              </a:ext>
            </a:extLst>
          </p:cNvPr>
          <p:cNvSpPr txBox="1"/>
          <p:nvPr/>
        </p:nvSpPr>
        <p:spPr>
          <a:xfrm>
            <a:off x="568960" y="1866197"/>
            <a:ext cx="113588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Jika </a:t>
            </a:r>
            <a:r>
              <a:rPr lang="en-US" sz="2200" b="1" dirty="0" err="1"/>
              <a:t>diketahui</a:t>
            </a:r>
            <a:r>
              <a:rPr lang="en-US" sz="2200" b="1" dirty="0"/>
              <a:t> </a:t>
            </a:r>
            <a:r>
              <a:rPr lang="en-US" sz="2200" b="1" dirty="0" err="1"/>
              <a:t>kejadian</a:t>
            </a:r>
            <a:r>
              <a:rPr lang="en-US" sz="2200" b="1" dirty="0"/>
              <a:t> M : </a:t>
            </a:r>
            <a:r>
              <a:rPr lang="en-US" sz="2200" dirty="0">
                <a:highlight>
                  <a:srgbClr val="FFFF00"/>
                </a:highlight>
              </a:rPr>
              <a:t>paling </a:t>
            </a:r>
            <a:r>
              <a:rPr lang="en-US" sz="2200" dirty="0" err="1">
                <a:highlight>
                  <a:srgbClr val="FFFF00"/>
                </a:highlight>
              </a:rPr>
              <a:t>banyak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ada</a:t>
            </a:r>
            <a:r>
              <a:rPr lang="en-US" sz="2200" dirty="0">
                <a:highlight>
                  <a:srgbClr val="FFFF00"/>
                </a:highlight>
              </a:rPr>
              <a:t> 2  </a:t>
            </a:r>
            <a:r>
              <a:rPr lang="en-US" sz="2200" dirty="0" err="1">
                <a:highlight>
                  <a:srgbClr val="FFFF00"/>
                </a:highlight>
              </a:rPr>
              <a:t>ibu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/>
              <a:t>memasak</a:t>
            </a:r>
            <a:r>
              <a:rPr lang="en-US" sz="2200" dirty="0"/>
              <a:t> 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minyak</a:t>
            </a:r>
            <a:r>
              <a:rPr lang="en-US" sz="2200" dirty="0"/>
              <a:t> goreng BM</a:t>
            </a:r>
            <a:r>
              <a:rPr lang="en-US" sz="2200" b="1" dirty="0"/>
              <a:t> 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14693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3F390-AAA8-419D-AC26-7E0A181D6556}"/>
                  </a:ext>
                </a:extLst>
              </p:cNvPr>
              <p:cNvSpPr txBox="1"/>
              <p:nvPr/>
            </p:nvSpPr>
            <p:spPr>
              <a:xfrm>
                <a:off x="1146313" y="1060694"/>
                <a:ext cx="650257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Berapa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banyaknya</a:t>
                </a:r>
                <a:r>
                  <a:rPr lang="en-US" sz="2400" dirty="0"/>
                  <a:t>  </a:t>
                </a:r>
                <a:r>
                  <a:rPr lang="en-US" sz="2400" dirty="0" err="1"/>
                  <a:t>kejadian</a:t>
                </a:r>
                <a:r>
                  <a:rPr lang="en-US" sz="2400" dirty="0"/>
                  <a:t> 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D" sz="2400" dirty="0"/>
                  <a:t> =7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3F390-AAA8-419D-AC26-7E0A181D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13" y="1060694"/>
                <a:ext cx="6502579" cy="461665"/>
              </a:xfrm>
              <a:prstGeom prst="rect">
                <a:avLst/>
              </a:prstGeom>
              <a:blipFill>
                <a:blip r:embed="rId2"/>
                <a:stretch>
                  <a:fillRect l="-1310" t="-8974" b="-26923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FC2658-2BEC-46F3-8544-9BF9FD77D666}"/>
              </a:ext>
            </a:extLst>
          </p:cNvPr>
          <p:cNvSpPr txBox="1"/>
          <p:nvPr/>
        </p:nvSpPr>
        <p:spPr>
          <a:xfrm flipH="1">
            <a:off x="1044167" y="2340330"/>
            <a:ext cx="627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{  YYT, YTY, TYY, YTT, TYT, TTY, TTT   }</a:t>
            </a:r>
            <a:endParaRPr lang="en-ID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CABCA-C706-4FB2-A966-AD300FE3DDA7}"/>
              </a:ext>
            </a:extLst>
          </p:cNvPr>
          <p:cNvSpPr txBox="1"/>
          <p:nvPr/>
        </p:nvSpPr>
        <p:spPr>
          <a:xfrm>
            <a:off x="1146313" y="1700512"/>
            <a:ext cx="3632214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Deskripsikan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 M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13EC9-85C1-4C88-94EC-132AD226D85A}"/>
                  </a:ext>
                </a:extLst>
              </p:cNvPr>
              <p:cNvSpPr txBox="1"/>
              <p:nvPr/>
            </p:nvSpPr>
            <p:spPr>
              <a:xfrm>
                <a:off x="1044167" y="3005596"/>
                <a:ext cx="5748240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Probabilitas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M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13EC9-85C1-4C88-94EC-132AD226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67" y="3005596"/>
                <a:ext cx="5748240" cy="584584"/>
              </a:xfrm>
              <a:prstGeom prst="rect">
                <a:avLst/>
              </a:prstGeom>
              <a:blipFill>
                <a:blip r:embed="rId3"/>
                <a:stretch>
                  <a:fillRect l="-1591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BF9092-D8AD-4307-B606-AAD05AEB4889}"/>
                  </a:ext>
                </a:extLst>
              </p:cNvPr>
              <p:cNvSpPr txBox="1"/>
              <p:nvPr/>
            </p:nvSpPr>
            <p:spPr>
              <a:xfrm>
                <a:off x="1146313" y="3717559"/>
                <a:ext cx="5587107" cy="612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Probabilitas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M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BF9092-D8AD-4307-B606-AAD05AEB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13" y="3717559"/>
                <a:ext cx="5587107" cy="612540"/>
              </a:xfrm>
              <a:prstGeom prst="rect">
                <a:avLst/>
              </a:prstGeom>
              <a:blipFill>
                <a:blip r:embed="rId4"/>
                <a:stretch>
                  <a:fillRect l="-1636" b="-1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6CCBCD-6AA3-F351-75A8-A7DF1A5D0B0A}"/>
              </a:ext>
            </a:extLst>
          </p:cNvPr>
          <p:cNvSpPr txBox="1"/>
          <p:nvPr/>
        </p:nvSpPr>
        <p:spPr>
          <a:xfrm>
            <a:off x="111760" y="297174"/>
            <a:ext cx="113588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Jika </a:t>
            </a:r>
            <a:r>
              <a:rPr lang="en-US" sz="2200" b="1" dirty="0" err="1"/>
              <a:t>diketahui</a:t>
            </a:r>
            <a:r>
              <a:rPr lang="en-US" sz="2200" b="1" dirty="0"/>
              <a:t> </a:t>
            </a:r>
            <a:r>
              <a:rPr lang="en-US" sz="2200" b="1" dirty="0" err="1"/>
              <a:t>kejadian</a:t>
            </a:r>
            <a:r>
              <a:rPr lang="en-US" sz="2200" b="1" dirty="0"/>
              <a:t> M : </a:t>
            </a:r>
            <a:r>
              <a:rPr lang="en-US" sz="2200" dirty="0">
                <a:highlight>
                  <a:srgbClr val="FFFF00"/>
                </a:highlight>
              </a:rPr>
              <a:t>paling </a:t>
            </a:r>
            <a:r>
              <a:rPr lang="en-US" sz="2200" dirty="0" err="1">
                <a:highlight>
                  <a:srgbClr val="FFFF00"/>
                </a:highlight>
              </a:rPr>
              <a:t>banyak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ada</a:t>
            </a:r>
            <a:r>
              <a:rPr lang="en-US" sz="2200" dirty="0">
                <a:highlight>
                  <a:srgbClr val="FFFF00"/>
                </a:highlight>
              </a:rPr>
              <a:t> 2  </a:t>
            </a:r>
            <a:r>
              <a:rPr lang="en-US" sz="2200" dirty="0" err="1">
                <a:highlight>
                  <a:srgbClr val="FFFF00"/>
                </a:highlight>
              </a:rPr>
              <a:t>ibu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/>
              <a:t>memasak</a:t>
            </a:r>
            <a:r>
              <a:rPr lang="en-US" sz="2200" dirty="0"/>
              <a:t> 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minyak</a:t>
            </a:r>
            <a:r>
              <a:rPr lang="en-US" sz="2200" dirty="0"/>
              <a:t> goreng BM</a:t>
            </a:r>
            <a:r>
              <a:rPr lang="en-US" sz="2200" b="1" dirty="0"/>
              <a:t> 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77878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  </a:t>
            </a:r>
            <a:r>
              <a:rPr lang="en-US" sz="2800" dirty="0" err="1"/>
              <a:t>Soal</a:t>
            </a:r>
            <a:r>
              <a:rPr lang="en-US" sz="2800" dirty="0"/>
              <a:t> </a:t>
            </a:r>
            <a:r>
              <a:rPr lang="en-US" sz="2800" dirty="0" err="1"/>
              <a:t>Probababilitas</a:t>
            </a:r>
            <a:r>
              <a:rPr lang="en-US" sz="2800" dirty="0"/>
              <a:t> -1B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654326" y="913129"/>
            <a:ext cx="1088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percobaan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wawancara</a:t>
            </a:r>
            <a:r>
              <a:rPr lang="en-US" sz="2200" dirty="0"/>
              <a:t>  </a:t>
            </a:r>
            <a:r>
              <a:rPr lang="en-US" sz="2200" dirty="0" err="1"/>
              <a:t>terhadap</a:t>
            </a:r>
            <a:r>
              <a:rPr lang="en-US" sz="2200" dirty="0"/>
              <a:t> 3 orang </a:t>
            </a:r>
            <a:r>
              <a:rPr lang="en-US" sz="2200" dirty="0" err="1"/>
              <a:t>ibu</a:t>
            </a:r>
            <a:r>
              <a:rPr lang="en-US" sz="2200" dirty="0"/>
              <a:t> </a:t>
            </a:r>
            <a:r>
              <a:rPr lang="en-US" sz="2200" dirty="0" err="1"/>
              <a:t>rumah</a:t>
            </a:r>
            <a:r>
              <a:rPr lang="en-US" sz="2200" dirty="0"/>
              <a:t> </a:t>
            </a:r>
            <a:r>
              <a:rPr lang="en-US" sz="2200" dirty="0" err="1"/>
              <a:t>tangga</a:t>
            </a:r>
            <a:r>
              <a:rPr lang="en-US" sz="2200" dirty="0"/>
              <a:t>,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memasak</a:t>
            </a:r>
            <a:r>
              <a:rPr lang="en-US" sz="2200" dirty="0"/>
              <a:t> 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minyak</a:t>
            </a:r>
            <a:r>
              <a:rPr lang="en-US" sz="2200" dirty="0"/>
              <a:t> goreng BM.</a:t>
            </a:r>
            <a:endParaRPr lang="en-ID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B7C55-6C71-4803-A3B6-5DD737EC31D6}"/>
              </a:ext>
            </a:extLst>
          </p:cNvPr>
          <p:cNvSpPr txBox="1"/>
          <p:nvPr/>
        </p:nvSpPr>
        <p:spPr>
          <a:xfrm>
            <a:off x="1182089" y="1995426"/>
            <a:ext cx="105444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Jika </a:t>
            </a:r>
            <a:r>
              <a:rPr lang="en-US" sz="2200" b="1" dirty="0" err="1"/>
              <a:t>diketahui</a:t>
            </a:r>
            <a:r>
              <a:rPr lang="en-US" sz="2200" b="1" dirty="0"/>
              <a:t> </a:t>
            </a:r>
            <a:r>
              <a:rPr lang="en-US" sz="2200" b="1" dirty="0" err="1"/>
              <a:t>kejadian</a:t>
            </a:r>
            <a:r>
              <a:rPr lang="en-US" sz="2200" b="1" dirty="0"/>
              <a:t> U: </a:t>
            </a:r>
            <a:r>
              <a:rPr lang="en-US" sz="2200" dirty="0" err="1">
                <a:highlight>
                  <a:srgbClr val="FFFF00"/>
                </a:highlight>
              </a:rPr>
              <a:t>Semua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>
                <a:highlight>
                  <a:srgbClr val="FFFF00"/>
                </a:highlight>
              </a:rPr>
              <a:t>ibu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 err="1"/>
              <a:t>memasak</a:t>
            </a:r>
            <a:r>
              <a:rPr lang="en-US" sz="2200" dirty="0"/>
              <a:t> 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minyak</a:t>
            </a:r>
            <a:r>
              <a:rPr lang="en-US" sz="2200" dirty="0"/>
              <a:t> goreng BM</a:t>
            </a:r>
            <a:r>
              <a:rPr lang="en-US" sz="2200" b="1" dirty="0"/>
              <a:t> </a:t>
            </a:r>
            <a:endParaRPr lang="en-ID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0D6E-B4AA-48E9-9C5A-CB4FEA2B5CA0}"/>
              </a:ext>
            </a:extLst>
          </p:cNvPr>
          <p:cNvSpPr txBox="1"/>
          <p:nvPr/>
        </p:nvSpPr>
        <p:spPr>
          <a:xfrm>
            <a:off x="1285460" y="2695027"/>
            <a:ext cx="38030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err="1"/>
              <a:t>Hitunglah</a:t>
            </a:r>
            <a:r>
              <a:rPr lang="en-US" sz="2300" dirty="0"/>
              <a:t> </a:t>
            </a:r>
            <a:r>
              <a:rPr lang="en-US" sz="2300" dirty="0" err="1"/>
              <a:t>Peluang</a:t>
            </a:r>
            <a:r>
              <a:rPr lang="en-US" sz="2300" dirty="0"/>
              <a:t> </a:t>
            </a:r>
            <a:r>
              <a:rPr lang="en-US" sz="2300" b="1" dirty="0" err="1"/>
              <a:t>kejadian</a:t>
            </a:r>
            <a:r>
              <a:rPr lang="en-US" sz="2300" b="1" dirty="0"/>
              <a:t>  U</a:t>
            </a:r>
            <a:endParaRPr lang="en-ID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69983B-21C1-4171-A0F7-60E942CBBA3F}"/>
                  </a:ext>
                </a:extLst>
              </p:cNvPr>
              <p:cNvSpPr txBox="1"/>
              <p:nvPr/>
            </p:nvSpPr>
            <p:spPr>
              <a:xfrm>
                <a:off x="1683026" y="4048533"/>
                <a:ext cx="650257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Berapa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banyaknya</a:t>
                </a:r>
                <a:r>
                  <a:rPr lang="en-US" sz="2400" dirty="0"/>
                  <a:t>  Ruang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S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8</a:t>
                </a:r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69983B-21C1-4171-A0F7-60E942CB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6" y="4048533"/>
                <a:ext cx="6502579" cy="461665"/>
              </a:xfrm>
              <a:prstGeom prst="rect">
                <a:avLst/>
              </a:prstGeom>
              <a:blipFill>
                <a:blip r:embed="rId2"/>
                <a:stretch>
                  <a:fillRect l="-1310" t="-8974" b="-26923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AC80F4-9A57-4A4C-BBE2-8913F9C5FA05}"/>
                  </a:ext>
                </a:extLst>
              </p:cNvPr>
              <p:cNvSpPr txBox="1"/>
              <p:nvPr/>
            </p:nvSpPr>
            <p:spPr>
              <a:xfrm>
                <a:off x="1624979" y="3245276"/>
                <a:ext cx="6618671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Rumus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U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AC80F4-9A57-4A4C-BBE2-8913F9C5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79" y="3245276"/>
                <a:ext cx="6618671" cy="584584"/>
              </a:xfrm>
              <a:prstGeom prst="rect">
                <a:avLst/>
              </a:prstGeom>
              <a:blipFill>
                <a:blip r:embed="rId3"/>
                <a:stretch>
                  <a:fillRect l="-1475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C032894-2EDD-45CD-B2B9-EAB596452775}"/>
              </a:ext>
            </a:extLst>
          </p:cNvPr>
          <p:cNvSpPr txBox="1"/>
          <p:nvPr/>
        </p:nvSpPr>
        <p:spPr>
          <a:xfrm>
            <a:off x="1683027" y="4728872"/>
            <a:ext cx="6502578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Deskripsikan</a:t>
            </a:r>
            <a:r>
              <a:rPr lang="en-US" sz="2400" dirty="0"/>
              <a:t> Ruang </a:t>
            </a:r>
            <a:r>
              <a:rPr lang="en-US" sz="2400" dirty="0" err="1"/>
              <a:t>Sampel</a:t>
            </a:r>
            <a:r>
              <a:rPr lang="en-US" sz="2400" dirty="0"/>
              <a:t> S.</a:t>
            </a:r>
            <a:endParaRPr lang="en-ID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531BD-2978-4EEB-817A-54D2EA27B363}"/>
              </a:ext>
            </a:extLst>
          </p:cNvPr>
          <p:cNvSpPr txBox="1"/>
          <p:nvPr/>
        </p:nvSpPr>
        <p:spPr>
          <a:xfrm flipH="1">
            <a:off x="1510746" y="5369186"/>
            <a:ext cx="62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S= { YYT, YTT, YTY, TTT, YYY, TYT, TYY, TTY }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33248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253DCB-E189-49D8-959A-05EB1581790F}"/>
                  </a:ext>
                </a:extLst>
              </p:cNvPr>
              <p:cNvSpPr txBox="1"/>
              <p:nvPr/>
            </p:nvSpPr>
            <p:spPr>
              <a:xfrm>
                <a:off x="1146313" y="1060694"/>
                <a:ext cx="650257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Berapa </a:t>
                </a:r>
                <a:r>
                  <a:rPr lang="en-US" sz="2400" dirty="0" err="1"/>
                  <a:t>banyaknya</a:t>
                </a:r>
                <a:r>
                  <a:rPr lang="en-US" sz="2400" dirty="0"/>
                  <a:t>  </a:t>
                </a:r>
                <a:r>
                  <a:rPr lang="en-US" sz="2400" dirty="0" err="1"/>
                  <a:t>kejadian</a:t>
                </a:r>
                <a:r>
                  <a:rPr lang="en-US" sz="2400" dirty="0"/>
                  <a:t>  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ID" sz="2400" dirty="0"/>
                  <a:t> =1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253DCB-E189-49D8-959A-05EB15817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13" y="1060694"/>
                <a:ext cx="6502579" cy="461665"/>
              </a:xfrm>
              <a:prstGeom prst="rect">
                <a:avLst/>
              </a:prstGeom>
              <a:blipFill>
                <a:blip r:embed="rId2"/>
                <a:stretch>
                  <a:fillRect l="-1310" t="-8974" b="-26923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6F956B-CBEE-43CA-A6A4-973A2EFCD3C6}"/>
              </a:ext>
            </a:extLst>
          </p:cNvPr>
          <p:cNvSpPr txBox="1"/>
          <p:nvPr/>
        </p:nvSpPr>
        <p:spPr>
          <a:xfrm flipH="1">
            <a:off x="1146313" y="2340826"/>
            <a:ext cx="627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U= {  YYY   }</a:t>
            </a:r>
            <a:endParaRPr lang="en-ID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9185B-CF45-4DC0-AE95-2EE5AF67C1AD}"/>
              </a:ext>
            </a:extLst>
          </p:cNvPr>
          <p:cNvSpPr txBox="1"/>
          <p:nvPr/>
        </p:nvSpPr>
        <p:spPr>
          <a:xfrm>
            <a:off x="1146313" y="1700512"/>
            <a:ext cx="3632214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Deskripsikan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 U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782B1D-AE38-43E4-A52D-15014781AD87}"/>
                  </a:ext>
                </a:extLst>
              </p:cNvPr>
              <p:cNvSpPr txBox="1"/>
              <p:nvPr/>
            </p:nvSpPr>
            <p:spPr>
              <a:xfrm>
                <a:off x="1044167" y="3005596"/>
                <a:ext cx="5748240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dirty="0" err="1"/>
                  <a:t>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U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782B1D-AE38-43E4-A52D-15014781A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67" y="3005596"/>
                <a:ext cx="5748240" cy="584584"/>
              </a:xfrm>
              <a:prstGeom prst="rect">
                <a:avLst/>
              </a:prstGeom>
              <a:blipFill>
                <a:blip r:embed="rId3"/>
                <a:stretch>
                  <a:fillRect l="-1591" b="-10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3CFFF5-986E-4991-A91D-06D1A758324C}"/>
                  </a:ext>
                </a:extLst>
              </p:cNvPr>
              <p:cNvSpPr txBox="1"/>
              <p:nvPr/>
            </p:nvSpPr>
            <p:spPr>
              <a:xfrm>
                <a:off x="1044167" y="3948007"/>
                <a:ext cx="5470215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dirty="0" err="1"/>
                  <a:t>robabilitas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peluang</a:t>
                </a:r>
                <a:r>
                  <a:rPr lang="en-US" sz="2400" dirty="0"/>
                  <a:t>) U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3CFFF5-986E-4991-A91D-06D1A758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67" y="3948007"/>
                <a:ext cx="5470215" cy="613886"/>
              </a:xfrm>
              <a:prstGeom prst="rect">
                <a:avLst/>
              </a:prstGeom>
              <a:blipFill>
                <a:blip r:embed="rId4"/>
                <a:stretch>
                  <a:fillRect l="-1670" b="-11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97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5A36B-7F1D-468A-91B4-D8FA58D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  </a:t>
            </a:r>
            <a:r>
              <a:rPr lang="en-US" sz="2800" dirty="0" err="1"/>
              <a:t>Soal</a:t>
            </a:r>
            <a:r>
              <a:rPr lang="en-US" sz="2800" dirty="0"/>
              <a:t> </a:t>
            </a:r>
            <a:r>
              <a:rPr lang="en-US" sz="2800" dirty="0" err="1"/>
              <a:t>Probababilitas</a:t>
            </a:r>
            <a:r>
              <a:rPr lang="en-US" sz="2800" dirty="0"/>
              <a:t> -1C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9F51-6783-4FB1-A9F8-4856CD65E61D}"/>
              </a:ext>
            </a:extLst>
          </p:cNvPr>
          <p:cNvSpPr txBox="1"/>
          <p:nvPr/>
        </p:nvSpPr>
        <p:spPr>
          <a:xfrm>
            <a:off x="654326" y="910167"/>
            <a:ext cx="1088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wawancara</a:t>
            </a:r>
            <a:r>
              <a:rPr lang="en-US" sz="2000" dirty="0"/>
              <a:t>  </a:t>
            </a:r>
            <a:r>
              <a:rPr lang="en-US" sz="2000" dirty="0" err="1"/>
              <a:t>terhadap</a:t>
            </a:r>
            <a:r>
              <a:rPr lang="en-US" sz="2000" dirty="0"/>
              <a:t> 3 orang </a:t>
            </a:r>
            <a:r>
              <a:rPr lang="en-US" sz="2000" dirty="0" err="1"/>
              <a:t>ibu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tangga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memasak</a:t>
            </a:r>
            <a:r>
              <a:rPr lang="en-US" sz="2000" dirty="0"/>
              <a:t> 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goreng BM.</a:t>
            </a:r>
            <a:endParaRPr lang="en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BC323-E378-4025-AD61-090DCB0DF2B4}"/>
              </a:ext>
            </a:extLst>
          </p:cNvPr>
          <p:cNvSpPr txBox="1"/>
          <p:nvPr/>
        </p:nvSpPr>
        <p:spPr>
          <a:xfrm>
            <a:off x="838200" y="1887850"/>
            <a:ext cx="11109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Jika </a:t>
            </a:r>
            <a:r>
              <a:rPr lang="en-US" sz="2000" b="1" dirty="0" err="1"/>
              <a:t>diketahui</a:t>
            </a:r>
            <a:r>
              <a:rPr lang="en-US" sz="2000" b="1" dirty="0"/>
              <a:t> </a:t>
            </a:r>
            <a:r>
              <a:rPr lang="en-US" sz="2000" b="1" dirty="0" err="1"/>
              <a:t>kejadian</a:t>
            </a:r>
            <a:r>
              <a:rPr lang="en-US" sz="2000" b="1" dirty="0"/>
              <a:t> Z : </a:t>
            </a:r>
            <a:r>
              <a:rPr lang="en-US" sz="2000" dirty="0">
                <a:highlight>
                  <a:srgbClr val="FFFF00"/>
                </a:highlight>
              </a:rPr>
              <a:t>paling </a:t>
            </a:r>
            <a:r>
              <a:rPr lang="en-US" sz="2000" dirty="0" err="1">
                <a:highlight>
                  <a:srgbClr val="FFFF00"/>
                </a:highlight>
              </a:rPr>
              <a:t>sedikit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seorang</a:t>
            </a:r>
            <a:r>
              <a:rPr lang="en-US" sz="2000" dirty="0">
                <a:highlight>
                  <a:srgbClr val="FFFF00"/>
                </a:highlight>
              </a:rPr>
              <a:t>   </a:t>
            </a:r>
            <a:r>
              <a:rPr lang="en-US" sz="2000" dirty="0" err="1">
                <a:highlight>
                  <a:srgbClr val="FFFF00"/>
                </a:highlight>
              </a:rPr>
              <a:t>ibu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/>
              <a:t>memasak</a:t>
            </a:r>
            <a:r>
              <a:rPr lang="en-US" sz="2000" dirty="0"/>
              <a:t> 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goreng BM</a:t>
            </a:r>
            <a:r>
              <a:rPr lang="en-US" sz="2000" b="1" dirty="0"/>
              <a:t> </a:t>
            </a:r>
            <a:endParaRPr lang="en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83B08-DC60-4725-8982-3AA40E395C65}"/>
              </a:ext>
            </a:extLst>
          </p:cNvPr>
          <p:cNvSpPr txBox="1"/>
          <p:nvPr/>
        </p:nvSpPr>
        <p:spPr>
          <a:xfrm>
            <a:off x="1133060" y="2524660"/>
            <a:ext cx="3224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Hitunglah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b="1" dirty="0" err="1"/>
              <a:t>kejadian</a:t>
            </a:r>
            <a:r>
              <a:rPr lang="en-US" sz="2000" b="1" dirty="0"/>
              <a:t> Z</a:t>
            </a:r>
            <a:endParaRPr lang="en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B7C55-6C71-4803-A3B6-5DD737EC31D6}"/>
              </a:ext>
            </a:extLst>
          </p:cNvPr>
          <p:cNvSpPr txBox="1"/>
          <p:nvPr/>
        </p:nvSpPr>
        <p:spPr>
          <a:xfrm>
            <a:off x="993245" y="4169931"/>
            <a:ext cx="10544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Jika </a:t>
            </a:r>
            <a:r>
              <a:rPr lang="en-US" sz="2000" b="1" dirty="0" err="1"/>
              <a:t>diketahui</a:t>
            </a:r>
            <a:r>
              <a:rPr lang="en-US" sz="2000" b="1" dirty="0"/>
              <a:t> </a:t>
            </a:r>
            <a:r>
              <a:rPr lang="en-US" sz="2000" b="1" dirty="0" err="1"/>
              <a:t>kejadian</a:t>
            </a:r>
            <a:r>
              <a:rPr lang="en-US" sz="2000" b="1" dirty="0"/>
              <a:t> G: </a:t>
            </a:r>
            <a:r>
              <a:rPr lang="en-US" sz="2000" b="1" dirty="0" err="1">
                <a:highlight>
                  <a:srgbClr val="FFFF00"/>
                </a:highlight>
              </a:rPr>
              <a:t>tidak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satupun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ibu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/>
              <a:t>memasak</a:t>
            </a:r>
            <a:r>
              <a:rPr lang="en-US" sz="2000" dirty="0"/>
              <a:t> 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goreng BM</a:t>
            </a:r>
            <a:r>
              <a:rPr lang="en-US" sz="2000" b="1" dirty="0"/>
              <a:t> </a:t>
            </a: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0D6E-B4AA-48E9-9C5A-CB4FEA2B5CA0}"/>
              </a:ext>
            </a:extLst>
          </p:cNvPr>
          <p:cNvSpPr txBox="1"/>
          <p:nvPr/>
        </p:nvSpPr>
        <p:spPr>
          <a:xfrm>
            <a:off x="932120" y="4924969"/>
            <a:ext cx="3266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Hitunglah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b="1" dirty="0" err="1"/>
              <a:t>kejadian</a:t>
            </a:r>
            <a:r>
              <a:rPr lang="en-US" sz="2000" b="1" dirty="0"/>
              <a:t> G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972D2-0A3D-2FAF-4F19-A993AAD1F1F4}"/>
                  </a:ext>
                </a:extLst>
              </p:cNvPr>
              <p:cNvSpPr txBox="1"/>
              <p:nvPr/>
            </p:nvSpPr>
            <p:spPr>
              <a:xfrm>
                <a:off x="4303644" y="2353105"/>
                <a:ext cx="2097156" cy="527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972D2-0A3D-2FAF-4F19-A993AAD1F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4" y="2353105"/>
                <a:ext cx="2097156" cy="527965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84E487-5B7A-1ACB-D3C3-603CD9C885D2}"/>
              </a:ext>
            </a:extLst>
          </p:cNvPr>
          <p:cNvSpPr txBox="1"/>
          <p:nvPr/>
        </p:nvSpPr>
        <p:spPr>
          <a:xfrm>
            <a:off x="838200" y="3163789"/>
            <a:ext cx="4847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</a:t>
            </a:r>
            <a:r>
              <a:rPr lang="en-US" sz="2000" dirty="0"/>
              <a:t>= { YYY, YYT, YTY, TYY, TYT, TTT, TTY, YTT} =  8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39E3A-8D0E-F2BB-F116-35A7274A84FD}"/>
                  </a:ext>
                </a:extLst>
              </p:cNvPr>
              <p:cNvSpPr txBox="1"/>
              <p:nvPr/>
            </p:nvSpPr>
            <p:spPr>
              <a:xfrm>
                <a:off x="6400799" y="3199515"/>
                <a:ext cx="4735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D" sz="2000" dirty="0"/>
                  <a:t>={  YYT, YTY, TYY, TYT, TTY, YTT, YYY} 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39E3A-8D0E-F2BB-F116-35A7274A8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3199515"/>
                <a:ext cx="4735033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8F1D04-1EC9-D445-5CEF-C7FE7AC1BFFE}"/>
                  </a:ext>
                </a:extLst>
              </p:cNvPr>
              <p:cNvSpPr txBox="1"/>
              <p:nvPr/>
            </p:nvSpPr>
            <p:spPr>
              <a:xfrm>
                <a:off x="4145744" y="4771653"/>
                <a:ext cx="2097156" cy="529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sz="2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8F1D04-1EC9-D445-5CEF-C7FE7AC1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44" y="4771653"/>
                <a:ext cx="2097156" cy="529056"/>
              </a:xfrm>
              <a:prstGeom prst="rect">
                <a:avLst/>
              </a:prstGeom>
              <a:blipFill>
                <a:blip r:embed="rId4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4B5EC9-C81C-B386-29C1-7BE32CA66AFF}"/>
                  </a:ext>
                </a:extLst>
              </p:cNvPr>
              <p:cNvSpPr txBox="1"/>
              <p:nvPr/>
            </p:nvSpPr>
            <p:spPr>
              <a:xfrm>
                <a:off x="7081926" y="4873426"/>
                <a:ext cx="17778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D" sz="2000" dirty="0"/>
                  <a:t> = {TTT}=1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4B5EC9-C81C-B386-29C1-7BE32CA66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26" y="4873426"/>
                <a:ext cx="1777829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CA1B7C-9F35-5E9B-578F-543311E9EE9A}"/>
              </a:ext>
            </a:extLst>
          </p:cNvPr>
          <p:cNvSpPr txBox="1"/>
          <p:nvPr/>
        </p:nvSpPr>
        <p:spPr>
          <a:xfrm>
            <a:off x="6265459" y="4924969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581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5" ma:contentTypeDescription="Create a new document." ma:contentTypeScope="" ma:versionID="43536dfc41862755861aad32c246f74d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cb03342e872389300b2a82d68caf7e04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9C9B7-B3D9-4522-8B8D-C15E6FDD06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70BCBC-F99C-47DD-8A55-852934021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D26F9-1061-4BB8-9994-8F336D28F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de03bc-2bf8-4483-84d2-de8f126d8457"/>
    <ds:schemaRef ds:uri="316ab0cf-5cdc-43c8-ae81-5077c1659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2948</Words>
  <Application>Microsoft Office PowerPoint</Application>
  <PresentationFormat>Widescreen</PresentationFormat>
  <Paragraphs>472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PROBABILITAS (PELUANG)</vt:lpstr>
      <vt:lpstr>CATATAN TENTANG PROBABILITAS (PELUANG)</vt:lpstr>
      <vt:lpstr>PROBABILITAS (PELUANG)</vt:lpstr>
      <vt:lpstr>Contoh   Soal Probababilitas -1A</vt:lpstr>
      <vt:lpstr>PowerPoint Presentation</vt:lpstr>
      <vt:lpstr>Contoh   Soal Probababilitas -1B</vt:lpstr>
      <vt:lpstr>PowerPoint Presentation</vt:lpstr>
      <vt:lpstr>Contoh   Soal Probababilitas -1C</vt:lpstr>
      <vt:lpstr>Contoh   Soal Probababilitas -1D</vt:lpstr>
      <vt:lpstr>Contoh   Soal Probababilitas -1E</vt:lpstr>
      <vt:lpstr>PowerPoint Presentation</vt:lpstr>
      <vt:lpstr>LATIHAN  SOAL 2A</vt:lpstr>
      <vt:lpstr>PowerPoint Presentation</vt:lpstr>
      <vt:lpstr>LATIHAN  SOAL 2B</vt:lpstr>
      <vt:lpstr>LATIHAN  SOAL 2C</vt:lpstr>
      <vt:lpstr>LATIHAN  SOAL 3A</vt:lpstr>
      <vt:lpstr>PowerPoint Presentation</vt:lpstr>
      <vt:lpstr>LATIHAN  SOAL 3B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Soal</vt:lpstr>
      <vt:lpstr>CATATAN UNTUK PENGERTIAN</vt:lpstr>
      <vt:lpstr>PowerPoint Presentation</vt:lpstr>
      <vt:lpstr>PowerPoint Presentation</vt:lpstr>
      <vt:lpstr>PowerPoint Presentation</vt:lpstr>
      <vt:lpstr>PELUANG BERSYARAT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Dyah Erny Herwindiati</cp:lastModifiedBy>
  <cp:revision>118</cp:revision>
  <dcterms:created xsi:type="dcterms:W3CDTF">2020-06-08T01:30:48Z</dcterms:created>
  <dcterms:modified xsi:type="dcterms:W3CDTF">2023-10-08T16:35:15Z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