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65" r:id="rId3"/>
    <p:sldId id="267" r:id="rId4"/>
    <p:sldId id="266" r:id="rId5"/>
    <p:sldId id="284" r:id="rId6"/>
    <p:sldId id="268" r:id="rId7"/>
    <p:sldId id="269" r:id="rId8"/>
    <p:sldId id="270" r:id="rId9"/>
    <p:sldId id="271" r:id="rId10"/>
    <p:sldId id="272" r:id="rId11"/>
    <p:sldId id="274" r:id="rId12"/>
    <p:sldId id="273" r:id="rId13"/>
    <p:sldId id="275" r:id="rId14"/>
    <p:sldId id="276" r:id="rId15"/>
    <p:sldId id="277" r:id="rId16"/>
    <p:sldId id="278" r:id="rId17"/>
    <p:sldId id="285" r:id="rId18"/>
    <p:sldId id="286" r:id="rId19"/>
    <p:sldId id="287" r:id="rId20"/>
    <p:sldId id="288" r:id="rId21"/>
    <p:sldId id="281" r:id="rId22"/>
    <p:sldId id="282" r:id="rId23"/>
    <p:sldId id="283" r:id="rId24"/>
    <p:sldId id="279" r:id="rId25"/>
    <p:sldId id="263" r:id="rId2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5F7"/>
    <a:srgbClr val="262FE6"/>
    <a:srgbClr val="291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548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01233-DF4A-476D-B299-73805F6620CE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EFD31-6986-4EAB-A1E9-5F089474E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0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EFD31-6986-4EAB-A1E9-5F089474EC7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586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50079"/>
            <a:ext cx="9144000" cy="690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386079"/>
            <a:ext cx="2387600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62280" y="2931159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10160">
            <a:solidFill>
              <a:srgbClr val="00B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5134" y="2235898"/>
            <a:ext cx="825373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33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33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798310" y="2530019"/>
            <a:ext cx="4335529" cy="2610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4680" y="2301239"/>
            <a:ext cx="1858645" cy="0"/>
          </a:xfrm>
          <a:custGeom>
            <a:avLst/>
            <a:gdLst/>
            <a:ahLst/>
            <a:cxnLst/>
            <a:rect l="l" t="t" r="r" b="b"/>
            <a:pathLst>
              <a:path w="1858645">
                <a:moveTo>
                  <a:pt x="0" y="0"/>
                </a:moveTo>
                <a:lnTo>
                  <a:pt x="1858645" y="0"/>
                </a:lnTo>
              </a:path>
            </a:pathLst>
          </a:custGeom>
          <a:ln w="10160">
            <a:solidFill>
              <a:srgbClr val="00A3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299200" y="386079"/>
            <a:ext cx="2377440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33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1000" y="4699000"/>
            <a:ext cx="8384540" cy="0"/>
          </a:xfrm>
          <a:custGeom>
            <a:avLst/>
            <a:gdLst/>
            <a:ahLst/>
            <a:cxnLst/>
            <a:rect l="l" t="t" r="r" b="b"/>
            <a:pathLst>
              <a:path w="8384540">
                <a:moveTo>
                  <a:pt x="0" y="0"/>
                </a:moveTo>
                <a:lnTo>
                  <a:pt x="8384158" y="0"/>
                </a:lnTo>
              </a:path>
            </a:pathLst>
          </a:custGeom>
          <a:ln w="10160">
            <a:solidFill>
              <a:srgbClr val="00B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87919" y="4775200"/>
            <a:ext cx="1280159" cy="274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0709" y="1648523"/>
            <a:ext cx="794258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33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97" y="840231"/>
            <a:ext cx="8404225" cy="304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ustdial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134" y="2375629"/>
            <a:ext cx="717042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-40" dirty="0" smtClean="0">
                <a:solidFill>
                  <a:srgbClr val="00339F"/>
                </a:solidFill>
                <a:latin typeface="Arial"/>
                <a:cs typeface="Arial"/>
              </a:rPr>
              <a:t>Group 5 : BUG HUNTERS </a:t>
            </a:r>
            <a:endParaRPr sz="2400" b="1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134" y="4754244"/>
            <a:ext cx="772795" cy="12311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5" dirty="0">
                <a:solidFill>
                  <a:srgbClr val="FFFFFF"/>
                </a:solidFill>
                <a:latin typeface="Arial"/>
                <a:cs typeface="Arial"/>
              </a:rPr>
              <a:t>© </a:t>
            </a:r>
            <a:r>
              <a:rPr sz="700" spc="5" dirty="0" smtClean="0">
                <a:solidFill>
                  <a:srgbClr val="FFFFFF"/>
                </a:solidFill>
                <a:latin typeface="Arial"/>
                <a:cs typeface="Arial"/>
              </a:rPr>
              <a:t>202</a:t>
            </a:r>
            <a:r>
              <a:rPr lang="en-IN" sz="700" spc="5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700" spc="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5" dirty="0">
                <a:solidFill>
                  <a:srgbClr val="FFFFFF"/>
                </a:solidFill>
                <a:latin typeface="Arial"/>
                <a:cs typeface="Arial"/>
              </a:rPr>
              <a:t>Cognizant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9818" y="1411243"/>
            <a:ext cx="8253730" cy="514350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b="1" spc="-40" dirty="0" smtClean="0">
                <a:solidFill>
                  <a:srgbClr val="00339F"/>
                </a:solidFill>
              </a:rPr>
              <a:t>HACKATHON PROJECT</a:t>
            </a:r>
            <a:endParaRPr lang="en-IN" sz="2800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4"/>
          </p:nvPr>
        </p:nvSpPr>
        <p:spPr>
          <a:xfrm>
            <a:off x="439818" y="3015222"/>
            <a:ext cx="2379582" cy="1415772"/>
          </a:xfrm>
        </p:spPr>
        <p:txBody>
          <a:bodyPr/>
          <a:lstStyle/>
          <a:p>
            <a:r>
              <a:rPr lang="en-IN" sz="1400" b="1" spc="-40" dirty="0">
                <a:solidFill>
                  <a:srgbClr val="00339F"/>
                </a:solidFill>
                <a:latin typeface="Arial"/>
                <a:cs typeface="Arial"/>
              </a:rPr>
              <a:t>Group </a:t>
            </a:r>
            <a:r>
              <a:rPr lang="en-IN" sz="1400" b="1" spc="-40" dirty="0" smtClean="0">
                <a:solidFill>
                  <a:srgbClr val="00339F"/>
                </a:solidFill>
                <a:latin typeface="Arial"/>
                <a:cs typeface="Arial"/>
              </a:rPr>
              <a:t>Members –</a:t>
            </a:r>
          </a:p>
          <a:p>
            <a:r>
              <a:rPr lang="en-IN" sz="1200" b="1" spc="-40" dirty="0" smtClean="0">
                <a:solidFill>
                  <a:srgbClr val="00339F"/>
                </a:solidFill>
                <a:latin typeface="Arial"/>
                <a:cs typeface="Arial"/>
              </a:rPr>
              <a:t>934175</a:t>
            </a:r>
            <a:r>
              <a:rPr lang="en-IN" sz="1200" spc="-40" dirty="0" smtClean="0">
                <a:solidFill>
                  <a:srgbClr val="00339F"/>
                </a:solidFill>
                <a:latin typeface="Arial"/>
                <a:cs typeface="Arial"/>
              </a:rPr>
              <a:t>  SATYAM </a:t>
            </a:r>
            <a:r>
              <a:rPr lang="en-IN" sz="1200" spc="-40" dirty="0">
                <a:solidFill>
                  <a:srgbClr val="00339F"/>
                </a:solidFill>
                <a:latin typeface="Arial"/>
                <a:cs typeface="Arial"/>
              </a:rPr>
              <a:t>BHANU </a:t>
            </a:r>
            <a:endParaRPr lang="en-IN" sz="1200" spc="-40" dirty="0" smtClean="0">
              <a:solidFill>
                <a:srgbClr val="00339F"/>
              </a:solidFill>
              <a:latin typeface="Arial"/>
              <a:cs typeface="Arial"/>
            </a:endParaRPr>
          </a:p>
          <a:p>
            <a:r>
              <a:rPr lang="en-IN" sz="1200" b="1" spc="-40" dirty="0" smtClean="0">
                <a:solidFill>
                  <a:srgbClr val="00339F"/>
                </a:solidFill>
                <a:latin typeface="Arial"/>
                <a:cs typeface="Arial"/>
              </a:rPr>
              <a:t>934176</a:t>
            </a:r>
            <a:r>
              <a:rPr lang="en-IN" sz="1200" spc="-40" dirty="0" smtClean="0">
                <a:solidFill>
                  <a:srgbClr val="00339F"/>
                </a:solidFill>
                <a:latin typeface="Arial"/>
                <a:cs typeface="Arial"/>
              </a:rPr>
              <a:t>  SNEH SPARSH</a:t>
            </a:r>
          </a:p>
          <a:p>
            <a:r>
              <a:rPr lang="en-IN" sz="1200" b="1" spc="-40" dirty="0">
                <a:solidFill>
                  <a:srgbClr val="00339F"/>
                </a:solidFill>
                <a:latin typeface="Arial"/>
                <a:cs typeface="Arial"/>
              </a:rPr>
              <a:t>934192</a:t>
            </a:r>
            <a:r>
              <a:rPr lang="en-IN" sz="1200" spc="-40" dirty="0">
                <a:solidFill>
                  <a:srgbClr val="00339F"/>
                </a:solidFill>
                <a:latin typeface="Arial"/>
                <a:cs typeface="Arial"/>
              </a:rPr>
              <a:t>  KUSHAGRA AGRAWAL</a:t>
            </a:r>
          </a:p>
          <a:p>
            <a:r>
              <a:rPr lang="en-IN" sz="1200" b="1" spc="-40" dirty="0">
                <a:solidFill>
                  <a:srgbClr val="00339F"/>
                </a:solidFill>
                <a:latin typeface="Arial"/>
                <a:cs typeface="Arial"/>
              </a:rPr>
              <a:t>935054</a:t>
            </a:r>
            <a:r>
              <a:rPr lang="en-IN" sz="1200" spc="-40" dirty="0">
                <a:solidFill>
                  <a:srgbClr val="00339F"/>
                </a:solidFill>
                <a:latin typeface="Arial"/>
                <a:cs typeface="Arial"/>
              </a:rPr>
              <a:t>  ISHUTOSH </a:t>
            </a:r>
            <a:r>
              <a:rPr lang="en-IN" sz="1200" spc="-40" dirty="0" smtClean="0">
                <a:solidFill>
                  <a:srgbClr val="00339F"/>
                </a:solidFill>
                <a:latin typeface="Arial"/>
                <a:cs typeface="Arial"/>
              </a:rPr>
              <a:t>NARAYAN</a:t>
            </a:r>
          </a:p>
          <a:p>
            <a:r>
              <a:rPr lang="en-IN" sz="1200" b="1" spc="-40" dirty="0" smtClean="0">
                <a:solidFill>
                  <a:srgbClr val="00339F"/>
                </a:solidFill>
                <a:latin typeface="Arial"/>
                <a:cs typeface="Arial"/>
              </a:rPr>
              <a:t>935055</a:t>
            </a:r>
            <a:r>
              <a:rPr lang="en-IN" sz="1200" spc="-40" dirty="0">
                <a:solidFill>
                  <a:srgbClr val="00339F"/>
                </a:solidFill>
                <a:latin typeface="Arial"/>
                <a:cs typeface="Arial"/>
              </a:rPr>
              <a:t> </a:t>
            </a:r>
            <a:r>
              <a:rPr lang="en-IN" sz="1200" spc="-40" dirty="0" smtClean="0">
                <a:solidFill>
                  <a:srgbClr val="00339F"/>
                </a:solidFill>
                <a:latin typeface="Arial"/>
                <a:cs typeface="Arial"/>
              </a:rPr>
              <a:t> RITABRATA GHORAI</a:t>
            </a:r>
          </a:p>
          <a:p>
            <a:endParaRPr lang="en-IN" spc="-40" dirty="0" smtClean="0">
              <a:solidFill>
                <a:srgbClr val="00339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596"/>
            <a:ext cx="7942580" cy="830997"/>
          </a:xfrm>
        </p:spPr>
        <p:txBody>
          <a:bodyPr/>
          <a:lstStyle/>
          <a:p>
            <a:r>
              <a:rPr lang="en-IN" sz="1800" dirty="0"/>
              <a:t>Extracting and displaying </a:t>
            </a:r>
            <a:r>
              <a:rPr lang="en-IN" sz="1800" dirty="0" smtClean="0"/>
              <a:t>the </a:t>
            </a:r>
            <a:r>
              <a:rPr lang="en-US" sz="1800" dirty="0" smtClean="0"/>
              <a:t>Car </a:t>
            </a:r>
            <a:r>
              <a:rPr lang="en-US" sz="1800" dirty="0"/>
              <a:t>washing services name and phone numbers, near your location with highest rating (more than 4) on top &amp; Customer Votes more than </a:t>
            </a:r>
            <a:r>
              <a:rPr lang="en-US" sz="1800" dirty="0" smtClean="0"/>
              <a:t>20.</a:t>
            </a: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00150"/>
            <a:ext cx="6488854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697" y="314561"/>
            <a:ext cx="7942580" cy="615553"/>
          </a:xfrm>
        </p:spPr>
        <p:txBody>
          <a:bodyPr/>
          <a:lstStyle/>
          <a:p>
            <a:r>
              <a:rPr lang="en-IN" sz="2000" b="1" dirty="0" smtClean="0"/>
              <a:t>Scenario 2</a:t>
            </a:r>
            <a:r>
              <a:rPr lang="en-IN" sz="2000" dirty="0" smtClean="0"/>
              <a:t>: </a:t>
            </a:r>
            <a:r>
              <a:rPr lang="en-US" sz="2000" dirty="0"/>
              <a:t> Try to register for Free Listing, fill the form with any one input invalid (example: phone); Capture the error message &amp; display 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23951"/>
            <a:ext cx="5680931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530" y="514350"/>
            <a:ext cx="7942580" cy="492443"/>
          </a:xfrm>
        </p:spPr>
        <p:txBody>
          <a:bodyPr/>
          <a:lstStyle/>
          <a:p>
            <a:r>
              <a:rPr lang="en-IN" b="1" dirty="0" smtClean="0"/>
              <a:t>Workflow: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632" y="1504950"/>
            <a:ext cx="5867400" cy="22621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400" dirty="0" smtClean="0">
                <a:solidFill>
                  <a:srgbClr val="00339F"/>
                </a:solidFill>
                <a:latin typeface="Arial"/>
                <a:ea typeface="+mj-ea"/>
                <a:cs typeface="Arial"/>
              </a:rPr>
              <a:t>1.Click on Free Listing from the Homepage.</a:t>
            </a:r>
          </a:p>
          <a:p>
            <a:pPr>
              <a:lnSpc>
                <a:spcPct val="150000"/>
              </a:lnSpc>
            </a:pPr>
            <a:r>
              <a:rPr lang="en-IN" sz="1400" dirty="0" smtClean="0">
                <a:solidFill>
                  <a:srgbClr val="00339F"/>
                </a:solidFill>
                <a:latin typeface="Arial"/>
                <a:ea typeface="+mj-ea"/>
                <a:cs typeface="Arial"/>
              </a:rPr>
              <a:t>2.All the details in Free Listing Form will be given by a excel as we are using data driven approach with any one input invalid such as invalid mobile number to capture the error message.</a:t>
            </a:r>
          </a:p>
          <a:p>
            <a:pPr>
              <a:lnSpc>
                <a:spcPct val="150000"/>
              </a:lnSpc>
            </a:pPr>
            <a:r>
              <a:rPr lang="en-IN" sz="1400" dirty="0" smtClean="0">
                <a:solidFill>
                  <a:srgbClr val="00339F"/>
                </a:solidFill>
                <a:latin typeface="Arial"/>
                <a:ea typeface="+mj-ea"/>
                <a:cs typeface="Arial"/>
              </a:rPr>
              <a:t>3.Click on “Submit” .</a:t>
            </a:r>
          </a:p>
          <a:p>
            <a:pPr>
              <a:lnSpc>
                <a:spcPct val="150000"/>
              </a:lnSpc>
            </a:pPr>
            <a:r>
              <a:rPr lang="en-IN" sz="1400" dirty="0" smtClean="0">
                <a:solidFill>
                  <a:srgbClr val="00339F"/>
                </a:solidFill>
                <a:latin typeface="Arial"/>
                <a:ea typeface="+mj-ea"/>
                <a:cs typeface="Arial"/>
              </a:rPr>
              <a:t>4.Error message will be captured and displayed in the console.</a:t>
            </a:r>
          </a:p>
          <a:p>
            <a:pPr>
              <a:lnSpc>
                <a:spcPct val="150000"/>
              </a:lnSpc>
            </a:pPr>
            <a:r>
              <a:rPr lang="en-IN" sz="1400" dirty="0" smtClean="0">
                <a:solidFill>
                  <a:srgbClr val="00339F"/>
                </a:solidFill>
                <a:latin typeface="Arial"/>
                <a:ea typeface="+mj-ea"/>
                <a:cs typeface="Arial"/>
              </a:rPr>
              <a:t>5.Navigate back to Homepage.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74886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14350"/>
            <a:ext cx="7942580" cy="369332"/>
          </a:xfrm>
        </p:spPr>
        <p:txBody>
          <a:bodyPr/>
          <a:lstStyle/>
          <a:p>
            <a:r>
              <a:rPr lang="en-IN" sz="2400" dirty="0" smtClean="0"/>
              <a:t>Capturing and displaying the error message in console.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1504950"/>
            <a:ext cx="4191000" cy="129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0" r="17358"/>
          <a:stretch/>
        </p:blipFill>
        <p:spPr>
          <a:xfrm>
            <a:off x="228600" y="1504950"/>
            <a:ext cx="4267200" cy="297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8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352550"/>
            <a:ext cx="3429000" cy="1538883"/>
          </a:xfrm>
        </p:spPr>
        <p:txBody>
          <a:bodyPr/>
          <a:lstStyle/>
          <a:p>
            <a:r>
              <a:rPr lang="en-IN" sz="2000" b="1" dirty="0"/>
              <a:t>Scenario </a:t>
            </a:r>
            <a:r>
              <a:rPr lang="en-IN" sz="2000" b="1" dirty="0" smtClean="0"/>
              <a:t>3</a:t>
            </a:r>
            <a:r>
              <a:rPr lang="en-IN" sz="2000" dirty="0" smtClean="0"/>
              <a:t>: </a:t>
            </a:r>
            <a:br>
              <a:rPr lang="en-IN" sz="2000" dirty="0" smtClean="0"/>
            </a:br>
            <a:r>
              <a:rPr lang="en-US" sz="2000" dirty="0" smtClean="0"/>
              <a:t>From </a:t>
            </a:r>
            <a:r>
              <a:rPr lang="en-US" sz="2000" dirty="0"/>
              <a:t>Fitness, go to Gym and retrieve all sub-menu items and store in a List; Display the same</a:t>
            </a:r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435" y="209550"/>
            <a:ext cx="418356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3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7942580" cy="492443"/>
          </a:xfrm>
        </p:spPr>
        <p:txBody>
          <a:bodyPr/>
          <a:lstStyle/>
          <a:p>
            <a:r>
              <a:rPr lang="en-IN" b="1" dirty="0" smtClean="0"/>
              <a:t>Workflow:</a:t>
            </a:r>
            <a:endParaRPr lang="en-IN" b="1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8404225" cy="304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kern="0" dirty="0" smtClean="0">
                <a:solidFill>
                  <a:srgbClr val="00339F"/>
                </a:solidFill>
                <a:latin typeface="Arial"/>
                <a:ea typeface="+mj-ea"/>
                <a:cs typeface="Arial"/>
              </a:rPr>
              <a:t>1.Scoll down in Homepage.</a:t>
            </a:r>
          </a:p>
          <a:p>
            <a:pPr>
              <a:lnSpc>
                <a:spcPct val="150000"/>
              </a:lnSpc>
            </a:pPr>
            <a:r>
              <a:rPr lang="en-US" kern="0" dirty="0" smtClean="0">
                <a:solidFill>
                  <a:srgbClr val="00339F"/>
                </a:solidFill>
                <a:latin typeface="Arial"/>
                <a:ea typeface="+mj-ea"/>
                <a:cs typeface="Arial"/>
              </a:rPr>
              <a:t>2.Click on Fitness Tab.</a:t>
            </a:r>
          </a:p>
          <a:p>
            <a:pPr>
              <a:lnSpc>
                <a:spcPct val="150000"/>
              </a:lnSpc>
            </a:pPr>
            <a:r>
              <a:rPr lang="en-US" kern="0" dirty="0" smtClean="0">
                <a:solidFill>
                  <a:srgbClr val="00339F"/>
                </a:solidFill>
                <a:latin typeface="Arial"/>
                <a:ea typeface="+mj-ea"/>
                <a:cs typeface="Arial"/>
              </a:rPr>
              <a:t>3.Click on Gym Tab in sub-menu of Fitness.</a:t>
            </a:r>
          </a:p>
          <a:p>
            <a:pPr>
              <a:lnSpc>
                <a:spcPct val="150000"/>
              </a:lnSpc>
            </a:pPr>
            <a:r>
              <a:rPr lang="en-US" kern="0" dirty="0" smtClean="0">
                <a:solidFill>
                  <a:srgbClr val="00339F"/>
                </a:solidFill>
                <a:latin typeface="Arial"/>
                <a:ea typeface="+mj-ea"/>
                <a:cs typeface="Arial"/>
              </a:rPr>
              <a:t>4.Extract all the sub-menu of Gym tab and Display in the console.</a:t>
            </a:r>
          </a:p>
          <a:p>
            <a:pPr>
              <a:lnSpc>
                <a:spcPct val="150000"/>
              </a:lnSpc>
            </a:pPr>
            <a:r>
              <a:rPr lang="en-US" kern="0" dirty="0" smtClean="0">
                <a:solidFill>
                  <a:srgbClr val="00339F"/>
                </a:solidFill>
                <a:latin typeface="Arial"/>
                <a:ea typeface="+mj-ea"/>
                <a:cs typeface="Arial"/>
              </a:rPr>
              <a:t>5.Browser will be closed.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153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8305800" cy="369332"/>
          </a:xfrm>
        </p:spPr>
        <p:txBody>
          <a:bodyPr/>
          <a:lstStyle/>
          <a:p>
            <a:r>
              <a:rPr lang="en-IN" sz="2400" dirty="0" smtClean="0"/>
              <a:t>Extracting and displaying the sub-menu items of Gym.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47750"/>
            <a:ext cx="5715000" cy="338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7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71550"/>
            <a:ext cx="8229600" cy="37338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7942580" cy="492443"/>
          </a:xfrm>
        </p:spPr>
        <p:txBody>
          <a:bodyPr/>
          <a:lstStyle/>
          <a:p>
            <a:r>
              <a:rPr lang="en-IN" b="1" dirty="0" smtClean="0"/>
              <a:t>Jenkins Implementation: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1325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"/>
            <a:ext cx="9144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" y="0"/>
            <a:ext cx="9144000" cy="477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9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285750"/>
            <a:ext cx="8305800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spc="-40" dirty="0" smtClean="0">
                <a:solidFill>
                  <a:srgbClr val="00339F"/>
                </a:solidFill>
                <a:latin typeface="Arial"/>
                <a:cs typeface="Arial"/>
              </a:rPr>
              <a:t>Problem Statement : Identify Car Wash Services.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1000" b="1" spc="-40" dirty="0">
              <a:solidFill>
                <a:srgbClr val="00339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400" spc="-40" dirty="0" smtClean="0">
                <a:solidFill>
                  <a:srgbClr val="00339F"/>
                </a:solidFill>
                <a:latin typeface="Arial"/>
                <a:cs typeface="Arial"/>
              </a:rPr>
              <a:t>Display </a:t>
            </a:r>
            <a:r>
              <a:rPr lang="en-US" sz="1400" spc="-40" dirty="0">
                <a:solidFill>
                  <a:srgbClr val="00339F"/>
                </a:solidFill>
                <a:latin typeface="Arial"/>
                <a:cs typeface="Arial"/>
              </a:rPr>
              <a:t>5 Car washing services name and phone numbers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spc="-40" dirty="0">
                <a:solidFill>
                  <a:srgbClr val="00339F"/>
                </a:solidFill>
                <a:latin typeface="Arial"/>
                <a:cs typeface="Arial"/>
              </a:rPr>
              <a:t>1. Car washing services near you with highest rating on top.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spc="-40" dirty="0">
                <a:solidFill>
                  <a:srgbClr val="00339F"/>
                </a:solidFill>
                <a:latin typeface="Arial"/>
                <a:cs typeface="Arial"/>
              </a:rPr>
              <a:t>2. Rating should be more than 4*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spc="-40" dirty="0">
                <a:solidFill>
                  <a:srgbClr val="00339F"/>
                </a:solidFill>
                <a:latin typeface="Arial"/>
                <a:cs typeface="Arial"/>
              </a:rPr>
              <a:t>3. Customer Votes should be more than 20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spc="-40" dirty="0">
                <a:solidFill>
                  <a:srgbClr val="00339F"/>
                </a:solidFill>
                <a:latin typeface="Arial"/>
                <a:cs typeface="Arial"/>
              </a:rPr>
              <a:t>(Suggested Site: </a:t>
            </a:r>
            <a:r>
              <a:rPr lang="en-US" sz="1400" spc="-40" dirty="0" smtClean="0">
                <a:solidFill>
                  <a:srgbClr val="00339F"/>
                </a:solidFill>
                <a:latin typeface="Arial"/>
                <a:cs typeface="Arial"/>
              </a:rPr>
              <a:t>justdial.com)</a:t>
            </a:r>
            <a:endParaRPr lang="en-US" sz="1400" spc="-40" dirty="0">
              <a:solidFill>
                <a:srgbClr val="00339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b="1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b="1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spc="-40" dirty="0" smtClean="0">
                <a:solidFill>
                  <a:srgbClr val="00339F"/>
                </a:solidFill>
                <a:latin typeface="Arial"/>
                <a:cs typeface="Arial"/>
              </a:rPr>
              <a:t>Detailed </a:t>
            </a:r>
            <a:r>
              <a:rPr lang="en-IN" b="1" spc="-40" dirty="0">
                <a:solidFill>
                  <a:srgbClr val="00339F"/>
                </a:solidFill>
                <a:latin typeface="Arial"/>
                <a:cs typeface="Arial"/>
              </a:rPr>
              <a:t>Description: </a:t>
            </a:r>
            <a:endParaRPr lang="en-IN" sz="1600" b="1" spc="-40" dirty="0" smtClean="0">
              <a:solidFill>
                <a:srgbClr val="00339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800" b="1" spc="-40" dirty="0" smtClean="0">
              <a:solidFill>
                <a:srgbClr val="00339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spc="-40" dirty="0" smtClean="0">
                <a:solidFill>
                  <a:srgbClr val="00339F"/>
                </a:solidFill>
                <a:latin typeface="Arial"/>
                <a:cs typeface="Arial"/>
              </a:rPr>
              <a:t>1.Display </a:t>
            </a:r>
            <a:r>
              <a:rPr lang="en-US" sz="1400" spc="-40" dirty="0">
                <a:solidFill>
                  <a:srgbClr val="00339F"/>
                </a:solidFill>
                <a:latin typeface="Arial"/>
                <a:cs typeface="Arial"/>
              </a:rPr>
              <a:t>5 Car washing services name and phone numbers, near your location with highest rating (more than </a:t>
            </a:r>
            <a:r>
              <a:rPr lang="en-US" sz="1400" spc="-40" dirty="0" smtClean="0">
                <a:solidFill>
                  <a:srgbClr val="00339F"/>
                </a:solidFill>
                <a:latin typeface="Arial"/>
                <a:cs typeface="Arial"/>
              </a:rPr>
              <a:t>on </a:t>
            </a:r>
            <a:r>
              <a:rPr lang="en-US" sz="1400" spc="-40" dirty="0">
                <a:solidFill>
                  <a:srgbClr val="00339F"/>
                </a:solidFill>
                <a:latin typeface="Arial"/>
                <a:cs typeface="Arial"/>
              </a:rPr>
              <a:t>top </a:t>
            </a:r>
            <a:r>
              <a:rPr lang="en-US" sz="1400" spc="-40" dirty="0" smtClean="0">
                <a:solidFill>
                  <a:srgbClr val="00339F"/>
                </a:solidFill>
                <a:latin typeface="Arial"/>
                <a:cs typeface="Arial"/>
              </a:rPr>
              <a:t>&amp; Customer </a:t>
            </a:r>
            <a:r>
              <a:rPr lang="en-US" sz="1400" spc="-40" dirty="0">
                <a:solidFill>
                  <a:srgbClr val="00339F"/>
                </a:solidFill>
                <a:latin typeface="Arial"/>
                <a:cs typeface="Arial"/>
              </a:rPr>
              <a:t>Votes more than </a:t>
            </a:r>
            <a:r>
              <a:rPr lang="en-US" sz="1400" spc="-40" dirty="0" smtClean="0">
                <a:solidFill>
                  <a:srgbClr val="00339F"/>
                </a:solidFill>
                <a:latin typeface="Arial"/>
                <a:cs typeface="Arial"/>
              </a:rPr>
              <a:t>20.</a:t>
            </a:r>
            <a:endParaRPr lang="en-US" sz="1400" spc="-40" dirty="0">
              <a:solidFill>
                <a:srgbClr val="00339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spc="-40" dirty="0">
                <a:solidFill>
                  <a:srgbClr val="00339F"/>
                </a:solidFill>
                <a:latin typeface="Arial"/>
                <a:cs typeface="Arial"/>
              </a:rPr>
              <a:t>2. Try to register for Free Listing, fill the form with any one input invalid (example: phone); Capture the error message &amp; display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spc="-40" dirty="0">
                <a:solidFill>
                  <a:srgbClr val="00339F"/>
                </a:solidFill>
                <a:latin typeface="Arial"/>
                <a:cs typeface="Arial"/>
              </a:rPr>
              <a:t>3. From Fitness, go to Gym and retrieve all sub-menu items and store in a </a:t>
            </a:r>
            <a:r>
              <a:rPr lang="en-US" sz="1400" spc="-40" dirty="0" smtClean="0">
                <a:solidFill>
                  <a:srgbClr val="00339F"/>
                </a:solidFill>
                <a:latin typeface="Arial"/>
                <a:cs typeface="Arial"/>
              </a:rPr>
              <a:t>List and Display </a:t>
            </a:r>
            <a:r>
              <a:rPr lang="en-US" sz="1400" spc="-40" dirty="0">
                <a:solidFill>
                  <a:srgbClr val="00339F"/>
                </a:solidFill>
                <a:latin typeface="Arial"/>
                <a:cs typeface="Arial"/>
              </a:rPr>
              <a:t>the </a:t>
            </a:r>
            <a:r>
              <a:rPr lang="en-US" sz="1400" spc="-40" dirty="0" smtClean="0">
                <a:solidFill>
                  <a:srgbClr val="00339F"/>
                </a:solidFill>
                <a:latin typeface="Arial"/>
                <a:cs typeface="Arial"/>
              </a:rPr>
              <a:t>same.</a:t>
            </a:r>
            <a:endParaRPr lang="en-IN" sz="1400" spc="-40" dirty="0" smtClean="0">
              <a:solidFill>
                <a:srgbClr val="00339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b="1" spc="-40" dirty="0">
              <a:solidFill>
                <a:srgbClr val="00339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b="1" spc="-40" dirty="0" smtClean="0">
              <a:solidFill>
                <a:srgbClr val="00339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b="1" spc="-40" dirty="0">
              <a:solidFill>
                <a:srgbClr val="00339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b="1" spc="-40" dirty="0" smtClean="0">
              <a:solidFill>
                <a:srgbClr val="00339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b="1" spc="-40" dirty="0">
              <a:solidFill>
                <a:srgbClr val="00339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056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550"/>
            <a:ext cx="8412109" cy="435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7788"/>
            <a:ext cx="7942580" cy="1969770"/>
          </a:xfrm>
        </p:spPr>
        <p:txBody>
          <a:bodyPr/>
          <a:lstStyle/>
          <a:p>
            <a:r>
              <a:rPr lang="en-IN" b="1" dirty="0" smtClean="0"/>
              <a:t>Extent Report:</a:t>
            </a:r>
            <a:br>
              <a:rPr lang="en-IN" b="1" dirty="0" smtClean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8333"/>
          <a:stretch/>
        </p:blipFill>
        <p:spPr>
          <a:xfrm>
            <a:off x="685800" y="1123950"/>
            <a:ext cx="7268566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9675"/>
          <a:stretch/>
        </p:blipFill>
        <p:spPr>
          <a:xfrm>
            <a:off x="685800" y="361950"/>
            <a:ext cx="7696200" cy="43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7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550"/>
            <a:ext cx="7257832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7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697" y="506223"/>
            <a:ext cx="7942580" cy="492443"/>
          </a:xfrm>
        </p:spPr>
        <p:txBody>
          <a:bodyPr/>
          <a:lstStyle/>
          <a:p>
            <a:r>
              <a:rPr lang="en-IN" b="1" dirty="0" smtClean="0"/>
              <a:t>Key </a:t>
            </a:r>
            <a:r>
              <a:rPr lang="en-IN" b="1" dirty="0"/>
              <a:t>Automation </a:t>
            </a:r>
            <a:r>
              <a:rPr lang="en-IN" b="1" dirty="0" smtClean="0"/>
              <a:t>Scope: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697" y="1428750"/>
            <a:ext cx="8404225" cy="207749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339F"/>
                </a:solidFill>
                <a:latin typeface="Arial"/>
                <a:ea typeface="+mj-ea"/>
                <a:cs typeface="Arial"/>
              </a:rPr>
              <a:t>Handling </a:t>
            </a:r>
            <a:r>
              <a:rPr lang="en-US" dirty="0">
                <a:solidFill>
                  <a:srgbClr val="00339F"/>
                </a:solidFill>
                <a:latin typeface="Arial"/>
                <a:ea typeface="+mj-ea"/>
                <a:cs typeface="Arial"/>
              </a:rPr>
              <a:t>Alert, search option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339F"/>
                </a:solidFill>
                <a:latin typeface="Arial"/>
                <a:ea typeface="+mj-ea"/>
                <a:cs typeface="Arial"/>
              </a:rPr>
              <a:t>Filling </a:t>
            </a:r>
            <a:r>
              <a:rPr lang="en-US" dirty="0">
                <a:solidFill>
                  <a:srgbClr val="00339F"/>
                </a:solidFill>
                <a:latin typeface="Arial"/>
                <a:ea typeface="+mj-ea"/>
                <a:cs typeface="Arial"/>
              </a:rPr>
              <a:t>form (in different objects in web page)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339F"/>
                </a:solidFill>
                <a:latin typeface="Arial"/>
                <a:ea typeface="+mj-ea"/>
                <a:cs typeface="Arial"/>
              </a:rPr>
              <a:t>Capture warning message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339F"/>
                </a:solidFill>
                <a:latin typeface="Arial"/>
                <a:ea typeface="+mj-ea"/>
                <a:cs typeface="Arial"/>
              </a:rPr>
              <a:t>Extract menu items &amp; store in collections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339F"/>
                </a:solidFill>
                <a:latin typeface="Arial"/>
                <a:ea typeface="+mj-ea"/>
                <a:cs typeface="Arial"/>
              </a:rPr>
              <a:t>Navigating back to home page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47657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709" y="1648523"/>
            <a:ext cx="19088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Thank</a:t>
            </a:r>
            <a:r>
              <a:rPr spc="150" dirty="0"/>
              <a:t> </a:t>
            </a:r>
            <a:r>
              <a:rPr spc="-35" dirty="0"/>
              <a:t>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85750"/>
            <a:ext cx="7942580" cy="492443"/>
          </a:xfrm>
        </p:spPr>
        <p:txBody>
          <a:bodyPr/>
          <a:lstStyle/>
          <a:p>
            <a:r>
              <a:rPr lang="en-IN" b="1" dirty="0" smtClean="0"/>
              <a:t>APPROACH: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047749"/>
            <a:ext cx="731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spc="-40" dirty="0" smtClean="0">
                <a:solidFill>
                  <a:srgbClr val="00339F"/>
                </a:solidFill>
                <a:latin typeface="Arial"/>
                <a:cs typeface="Arial"/>
              </a:rPr>
              <a:t>1.The hackathon problem statement that is given automated by selenium.</a:t>
            </a:r>
          </a:p>
          <a:p>
            <a:pPr>
              <a:lnSpc>
                <a:spcPct val="150000"/>
              </a:lnSpc>
            </a:pPr>
            <a:r>
              <a:rPr lang="en-US" sz="1600" spc="-40" dirty="0" smtClean="0">
                <a:solidFill>
                  <a:srgbClr val="00339F"/>
                </a:solidFill>
                <a:latin typeface="Arial"/>
                <a:cs typeface="Arial"/>
              </a:rPr>
              <a:t>2. Language used for automation is Java.</a:t>
            </a:r>
          </a:p>
          <a:p>
            <a:pPr>
              <a:lnSpc>
                <a:spcPct val="150000"/>
              </a:lnSpc>
            </a:pPr>
            <a:r>
              <a:rPr lang="en-US" sz="1600" spc="-40" dirty="0" smtClean="0">
                <a:solidFill>
                  <a:srgbClr val="00339F"/>
                </a:solidFill>
                <a:latin typeface="Arial"/>
                <a:cs typeface="Arial"/>
              </a:rPr>
              <a:t>3.Maven is used for architectural design and as a Dependency management Tool.</a:t>
            </a:r>
          </a:p>
          <a:p>
            <a:pPr>
              <a:lnSpc>
                <a:spcPct val="150000"/>
              </a:lnSpc>
            </a:pPr>
            <a:r>
              <a:rPr lang="en-US" sz="1600" spc="-40" dirty="0" smtClean="0">
                <a:solidFill>
                  <a:srgbClr val="00339F"/>
                </a:solidFill>
                <a:latin typeface="Arial"/>
                <a:cs typeface="Arial"/>
              </a:rPr>
              <a:t>4.TestNG testing framework is used for Test Execution using TestNG annotation.</a:t>
            </a:r>
          </a:p>
          <a:p>
            <a:pPr>
              <a:lnSpc>
                <a:spcPct val="150000"/>
              </a:lnSpc>
            </a:pPr>
            <a:r>
              <a:rPr lang="en-US" sz="1600" spc="-40" dirty="0" smtClean="0">
                <a:solidFill>
                  <a:srgbClr val="00339F"/>
                </a:solidFill>
                <a:latin typeface="Arial"/>
                <a:cs typeface="Arial"/>
              </a:rPr>
              <a:t>5.Extent Report is used for generate </a:t>
            </a:r>
            <a:r>
              <a:rPr lang="en-US" sz="1600" spc="-40" dirty="0">
                <a:solidFill>
                  <a:srgbClr val="00339F"/>
                </a:solidFill>
                <a:latin typeface="Arial"/>
                <a:cs typeface="Arial"/>
              </a:rPr>
              <a:t>an HTML report on the user-specified </a:t>
            </a:r>
            <a:r>
              <a:rPr lang="en-US" sz="1600" spc="-40" dirty="0" smtClean="0">
                <a:solidFill>
                  <a:srgbClr val="00339F"/>
                </a:solidFill>
                <a:latin typeface="Arial"/>
                <a:cs typeface="Arial"/>
              </a:rPr>
              <a:t>path.</a:t>
            </a:r>
          </a:p>
          <a:p>
            <a:pPr>
              <a:lnSpc>
                <a:spcPct val="150000"/>
              </a:lnSpc>
            </a:pPr>
            <a:r>
              <a:rPr lang="en-US" sz="1600" spc="-40" dirty="0" smtClean="0">
                <a:solidFill>
                  <a:srgbClr val="00339F"/>
                </a:solidFill>
                <a:latin typeface="Arial"/>
                <a:cs typeface="Arial"/>
              </a:rPr>
              <a:t>6.Test Design Technique used is POM and Data Driven using Excel. </a:t>
            </a:r>
          </a:p>
          <a:p>
            <a:pPr>
              <a:lnSpc>
                <a:spcPct val="150000"/>
              </a:lnSpc>
            </a:pPr>
            <a:r>
              <a:rPr lang="en-US" sz="1600" spc="-40" dirty="0" smtClean="0">
                <a:solidFill>
                  <a:srgbClr val="00339F"/>
                </a:solidFill>
                <a:latin typeface="Arial"/>
                <a:cs typeface="Arial"/>
              </a:rPr>
              <a:t>7. </a:t>
            </a:r>
            <a:r>
              <a:rPr lang="en-US" sz="1600" spc="-40" dirty="0">
                <a:solidFill>
                  <a:srgbClr val="00339F"/>
                </a:solidFill>
                <a:latin typeface="Arial"/>
                <a:cs typeface="Arial"/>
              </a:rPr>
              <a:t>For </a:t>
            </a:r>
            <a:r>
              <a:rPr lang="en-US" sz="1600" spc="-40" dirty="0" smtClean="0">
                <a:solidFill>
                  <a:srgbClr val="00339F"/>
                </a:solidFill>
                <a:latin typeface="Arial"/>
                <a:cs typeface="Arial"/>
              </a:rPr>
              <a:t>building</a:t>
            </a:r>
            <a:r>
              <a:rPr lang="en-US" sz="1600" spc="-40" dirty="0">
                <a:solidFill>
                  <a:srgbClr val="00339F"/>
                </a:solidFill>
                <a:latin typeface="Arial"/>
                <a:cs typeface="Arial"/>
              </a:rPr>
              <a:t>, testing, and deploying, facilitating continuous integration and continuous delivery, Jenkins </a:t>
            </a:r>
            <a:r>
              <a:rPr lang="en-US" sz="1600" spc="-40" dirty="0" smtClean="0">
                <a:solidFill>
                  <a:srgbClr val="00339F"/>
                </a:solidFill>
                <a:latin typeface="Arial"/>
                <a:cs typeface="Arial"/>
              </a:rPr>
              <a:t>open </a:t>
            </a:r>
            <a:r>
              <a:rPr lang="en-US" sz="1600" spc="-40" dirty="0">
                <a:solidFill>
                  <a:srgbClr val="00339F"/>
                </a:solidFill>
                <a:latin typeface="Arial"/>
                <a:cs typeface="Arial"/>
              </a:rPr>
              <a:t>source automation </a:t>
            </a:r>
            <a:r>
              <a:rPr lang="en-US" sz="1600" spc="-40" dirty="0" smtClean="0">
                <a:solidFill>
                  <a:srgbClr val="00339F"/>
                </a:solidFill>
                <a:latin typeface="Arial"/>
                <a:cs typeface="Arial"/>
              </a:rPr>
              <a:t>server is used.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4513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3350"/>
            <a:ext cx="7942580" cy="492443"/>
          </a:xfrm>
        </p:spPr>
        <p:txBody>
          <a:bodyPr/>
          <a:lstStyle/>
          <a:p>
            <a:r>
              <a:rPr lang="en-IN" b="1" dirty="0" smtClean="0"/>
              <a:t>Framework Structure:</a:t>
            </a:r>
            <a:endParaRPr lang="en-IN" b="1" dirty="0"/>
          </a:p>
        </p:txBody>
      </p:sp>
      <p:sp>
        <p:nvSpPr>
          <p:cNvPr id="14" name="Rectangle 13"/>
          <p:cNvSpPr/>
          <p:nvPr/>
        </p:nvSpPr>
        <p:spPr>
          <a:xfrm>
            <a:off x="5412298" y="971533"/>
            <a:ext cx="381000" cy="3339380"/>
          </a:xfrm>
          <a:prstGeom prst="rect">
            <a:avLst/>
          </a:prstGeom>
          <a:solidFill>
            <a:srgbClr val="3015F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Arrow 15"/>
          <p:cNvSpPr/>
          <p:nvPr/>
        </p:nvSpPr>
        <p:spPr>
          <a:xfrm>
            <a:off x="4799047" y="2473224"/>
            <a:ext cx="552922" cy="304800"/>
          </a:xfrm>
          <a:prstGeom prst="rightArrow">
            <a:avLst/>
          </a:prstGeom>
          <a:solidFill>
            <a:srgbClr val="262F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/>
          <p:cNvCxnSpPr>
            <a:stCxn id="19" idx="2"/>
          </p:cNvCxnSpPr>
          <p:nvPr/>
        </p:nvCxnSpPr>
        <p:spPr>
          <a:xfrm>
            <a:off x="3381323" y="2168182"/>
            <a:ext cx="104525" cy="37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-Right Arrow 33"/>
          <p:cNvSpPr/>
          <p:nvPr/>
        </p:nvSpPr>
        <p:spPr>
          <a:xfrm>
            <a:off x="3060564" y="2082038"/>
            <a:ext cx="283506" cy="152124"/>
          </a:xfrm>
          <a:prstGeom prst="leftRightArrow">
            <a:avLst/>
          </a:prstGeom>
          <a:solidFill>
            <a:srgbClr val="291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1" name="Group 70"/>
          <p:cNvGrpSpPr/>
          <p:nvPr/>
        </p:nvGrpSpPr>
        <p:grpSpPr>
          <a:xfrm>
            <a:off x="5988484" y="1773388"/>
            <a:ext cx="1697205" cy="676111"/>
            <a:chOff x="6037119" y="1092816"/>
            <a:chExt cx="1697205" cy="676111"/>
          </a:xfrm>
        </p:grpSpPr>
        <p:grpSp>
          <p:nvGrpSpPr>
            <p:cNvPr id="7" name="Group 6"/>
            <p:cNvGrpSpPr/>
            <p:nvPr/>
          </p:nvGrpSpPr>
          <p:grpSpPr>
            <a:xfrm>
              <a:off x="6037119" y="1172509"/>
              <a:ext cx="1579847" cy="596418"/>
              <a:chOff x="6560288" y="1441930"/>
              <a:chExt cx="1579847" cy="59641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990047" y="1441930"/>
                <a:ext cx="1150088" cy="596418"/>
              </a:xfrm>
              <a:prstGeom prst="rect">
                <a:avLst/>
              </a:prstGeom>
              <a:solidFill>
                <a:srgbClr val="262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 smtClean="0"/>
                  <a:t>Page Objects</a:t>
                </a:r>
                <a:endParaRPr lang="en-IN" sz="1600" dirty="0"/>
              </a:p>
            </p:txBody>
          </p:sp>
          <p:sp>
            <p:nvSpPr>
              <p:cNvPr id="6" name="Trapezoid 5"/>
              <p:cNvSpPr/>
              <p:nvPr/>
            </p:nvSpPr>
            <p:spPr>
              <a:xfrm rot="16200000">
                <a:off x="6487136" y="1515082"/>
                <a:ext cx="596418" cy="450114"/>
              </a:xfrm>
              <a:prstGeom prst="trapezoid">
                <a:avLst/>
              </a:prstGeom>
              <a:solidFill>
                <a:srgbClr val="301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/>
              </a:p>
            </p:txBody>
          </p:sp>
        </p:grpSp>
        <p:sp>
          <p:nvSpPr>
            <p:cNvPr id="55" name="Oval 54"/>
            <p:cNvSpPr/>
            <p:nvPr/>
          </p:nvSpPr>
          <p:spPr>
            <a:xfrm>
              <a:off x="7499607" y="1092816"/>
              <a:ext cx="234717" cy="194564"/>
            </a:xfrm>
            <a:prstGeom prst="ellipse">
              <a:avLst/>
            </a:prstGeom>
            <a:solidFill>
              <a:srgbClr val="291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/>
                <a:t>2</a:t>
              </a:r>
              <a:endParaRPr lang="en-IN" sz="11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978096" y="2649883"/>
            <a:ext cx="2701180" cy="693702"/>
            <a:chOff x="6037119" y="2245732"/>
            <a:chExt cx="2701180" cy="693702"/>
          </a:xfrm>
        </p:grpSpPr>
        <p:grpSp>
          <p:nvGrpSpPr>
            <p:cNvPr id="54" name="Group 53"/>
            <p:cNvGrpSpPr/>
            <p:nvPr/>
          </p:nvGrpSpPr>
          <p:grpSpPr>
            <a:xfrm>
              <a:off x="7687448" y="2412623"/>
              <a:ext cx="1050851" cy="457200"/>
              <a:chOff x="8043530" y="2399455"/>
              <a:chExt cx="1050851" cy="457200"/>
            </a:xfrm>
          </p:grpSpPr>
          <p:sp>
            <p:nvSpPr>
              <p:cNvPr id="29" name="Snip Diagonal Corner Rectangle 28"/>
              <p:cNvSpPr/>
              <p:nvPr/>
            </p:nvSpPr>
            <p:spPr>
              <a:xfrm>
                <a:off x="8348330" y="2399455"/>
                <a:ext cx="746051" cy="457200"/>
              </a:xfrm>
              <a:prstGeom prst="snip2DiagRect">
                <a:avLst/>
              </a:prstGeom>
              <a:solidFill>
                <a:srgbClr val="291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00" dirty="0" smtClean="0"/>
                  <a:t>Test Data</a:t>
                </a:r>
                <a:endParaRPr lang="en-IN" sz="1000" dirty="0"/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8043530" y="2517117"/>
                <a:ext cx="304800" cy="221876"/>
              </a:xfrm>
              <a:prstGeom prst="leftArrow">
                <a:avLst/>
              </a:prstGeom>
              <a:solidFill>
                <a:srgbClr val="262FE6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6037119" y="2245732"/>
              <a:ext cx="1650129" cy="693702"/>
              <a:chOff x="6037119" y="2245732"/>
              <a:chExt cx="1650129" cy="693702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037119" y="2343015"/>
                <a:ext cx="1579847" cy="596419"/>
                <a:chOff x="6560288" y="1441930"/>
                <a:chExt cx="1579847" cy="596419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6990047" y="1441931"/>
                  <a:ext cx="1150088" cy="596418"/>
                </a:xfrm>
                <a:prstGeom prst="rect">
                  <a:avLst/>
                </a:prstGeom>
                <a:solidFill>
                  <a:srgbClr val="262F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 smtClean="0"/>
                    <a:t>Utilities</a:t>
                  </a:r>
                  <a:endParaRPr lang="en-IN" sz="1600" dirty="0"/>
                </a:p>
              </p:txBody>
            </p:sp>
            <p:sp>
              <p:nvSpPr>
                <p:cNvPr id="53" name="Trapezoid 52"/>
                <p:cNvSpPr/>
                <p:nvPr/>
              </p:nvSpPr>
              <p:spPr>
                <a:xfrm rot="16200000">
                  <a:off x="6487136" y="1515082"/>
                  <a:ext cx="596418" cy="450114"/>
                </a:xfrm>
                <a:prstGeom prst="trapezoid">
                  <a:avLst/>
                </a:prstGeom>
                <a:solidFill>
                  <a:srgbClr val="3015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/>
                </a:p>
              </p:txBody>
            </p:sp>
          </p:grpSp>
          <p:sp>
            <p:nvSpPr>
              <p:cNvPr id="60" name="Oval 59"/>
              <p:cNvSpPr/>
              <p:nvPr/>
            </p:nvSpPr>
            <p:spPr>
              <a:xfrm>
                <a:off x="7452531" y="2245732"/>
                <a:ext cx="234717" cy="194564"/>
              </a:xfrm>
              <a:prstGeom prst="ellipse">
                <a:avLst/>
              </a:prstGeom>
              <a:solidFill>
                <a:srgbClr val="291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 smtClean="0"/>
                  <a:t>3</a:t>
                </a:r>
                <a:endParaRPr lang="en-IN" sz="1100" dirty="0"/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5982612" y="3481213"/>
            <a:ext cx="1645613" cy="683921"/>
            <a:chOff x="5994559" y="3398648"/>
            <a:chExt cx="1645613" cy="683921"/>
          </a:xfrm>
        </p:grpSpPr>
        <p:grpSp>
          <p:nvGrpSpPr>
            <p:cNvPr id="42" name="Group 41"/>
            <p:cNvGrpSpPr/>
            <p:nvPr/>
          </p:nvGrpSpPr>
          <p:grpSpPr>
            <a:xfrm>
              <a:off x="5994559" y="3486150"/>
              <a:ext cx="1579847" cy="596419"/>
              <a:chOff x="6560288" y="1441930"/>
              <a:chExt cx="1579847" cy="596419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6990047" y="1441931"/>
                <a:ext cx="1150088" cy="596418"/>
              </a:xfrm>
              <a:prstGeom prst="rect">
                <a:avLst/>
              </a:prstGeom>
              <a:solidFill>
                <a:srgbClr val="262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 smtClean="0"/>
                  <a:t>Config.files</a:t>
                </a:r>
                <a:endParaRPr lang="en-IN" sz="1600" dirty="0"/>
              </a:p>
            </p:txBody>
          </p:sp>
          <p:sp>
            <p:nvSpPr>
              <p:cNvPr id="44" name="Trapezoid 43"/>
              <p:cNvSpPr/>
              <p:nvPr/>
            </p:nvSpPr>
            <p:spPr>
              <a:xfrm rot="16200000">
                <a:off x="6487136" y="1515082"/>
                <a:ext cx="596418" cy="450114"/>
              </a:xfrm>
              <a:prstGeom prst="trapezoid">
                <a:avLst/>
              </a:prstGeom>
              <a:solidFill>
                <a:srgbClr val="301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/>
              </a:p>
            </p:txBody>
          </p:sp>
        </p:grpSp>
        <p:sp>
          <p:nvSpPr>
            <p:cNvPr id="61" name="Oval 60"/>
            <p:cNvSpPr/>
            <p:nvPr/>
          </p:nvSpPr>
          <p:spPr>
            <a:xfrm>
              <a:off x="7405455" y="3398648"/>
              <a:ext cx="234717" cy="194564"/>
            </a:xfrm>
            <a:prstGeom prst="ellipse">
              <a:avLst/>
            </a:prstGeom>
            <a:solidFill>
              <a:srgbClr val="291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/>
                <a:t>4</a:t>
              </a:r>
              <a:endParaRPr lang="en-IN" sz="11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381323" y="1789181"/>
            <a:ext cx="1366311" cy="1480820"/>
            <a:chOff x="3184396" y="1826322"/>
            <a:chExt cx="1366311" cy="1480820"/>
          </a:xfrm>
        </p:grpSpPr>
        <p:grpSp>
          <p:nvGrpSpPr>
            <p:cNvPr id="20" name="Group 19"/>
            <p:cNvGrpSpPr/>
            <p:nvPr/>
          </p:nvGrpSpPr>
          <p:grpSpPr>
            <a:xfrm>
              <a:off x="3184396" y="1948968"/>
              <a:ext cx="1366311" cy="1358174"/>
              <a:chOff x="3095875" y="1976115"/>
              <a:chExt cx="1366311" cy="1358174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095875" y="2488826"/>
                <a:ext cx="1366311" cy="845463"/>
              </a:xfrm>
              <a:prstGeom prst="rect">
                <a:avLst/>
              </a:prstGeom>
              <a:solidFill>
                <a:srgbClr val="262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/>
                  <a:t>TestCarWash.java</a:t>
                </a:r>
                <a:endParaRPr lang="en-IN" sz="1200" dirty="0"/>
              </a:p>
            </p:txBody>
          </p:sp>
          <p:sp>
            <p:nvSpPr>
              <p:cNvPr id="19" name="Snip Same Side Corner Rectangle 18"/>
              <p:cNvSpPr/>
              <p:nvPr/>
            </p:nvSpPr>
            <p:spPr>
              <a:xfrm>
                <a:off x="3095875" y="1976115"/>
                <a:ext cx="1366311" cy="512710"/>
              </a:xfrm>
              <a:prstGeom prst="snip2SameRect">
                <a:avLst/>
              </a:prstGeom>
              <a:solidFill>
                <a:srgbClr val="262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 smtClean="0"/>
                  <a:t>Test Cases</a:t>
                </a:r>
                <a:endParaRPr lang="en-IN" sz="1600" b="1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3234014" y="1826322"/>
              <a:ext cx="1143000" cy="662504"/>
              <a:chOff x="3234014" y="1826322"/>
              <a:chExt cx="1143000" cy="662504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234014" y="2488826"/>
                <a:ext cx="1143000" cy="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/>
              <p:cNvSpPr/>
              <p:nvPr/>
            </p:nvSpPr>
            <p:spPr>
              <a:xfrm>
                <a:off x="3750192" y="1826322"/>
                <a:ext cx="234717" cy="194564"/>
              </a:xfrm>
              <a:prstGeom prst="ellipse">
                <a:avLst/>
              </a:prstGeom>
              <a:solidFill>
                <a:srgbClr val="291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 smtClean="0"/>
                  <a:t>5</a:t>
                </a:r>
                <a:endParaRPr lang="en-IN" sz="1100" dirty="0"/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2119308" y="1795041"/>
            <a:ext cx="838200" cy="1807641"/>
            <a:chOff x="1991778" y="1768927"/>
            <a:chExt cx="838200" cy="1807641"/>
          </a:xfrm>
        </p:grpSpPr>
        <p:sp>
          <p:nvSpPr>
            <p:cNvPr id="36" name="Down Arrow 35"/>
            <p:cNvSpPr/>
            <p:nvPr/>
          </p:nvSpPr>
          <p:spPr>
            <a:xfrm>
              <a:off x="2326675" y="2475897"/>
              <a:ext cx="168405" cy="1100671"/>
            </a:xfrm>
            <a:prstGeom prst="downArrow">
              <a:avLst/>
            </a:prstGeom>
            <a:solidFill>
              <a:srgbClr val="291F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1991778" y="1768927"/>
              <a:ext cx="838200" cy="654635"/>
              <a:chOff x="1991778" y="1768927"/>
              <a:chExt cx="838200" cy="654635"/>
            </a:xfrm>
          </p:grpSpPr>
          <p:sp>
            <p:nvSpPr>
              <p:cNvPr id="35" name="Snip Diagonal Corner Rectangle 34"/>
              <p:cNvSpPr/>
              <p:nvPr/>
            </p:nvSpPr>
            <p:spPr>
              <a:xfrm>
                <a:off x="1991778" y="1910057"/>
                <a:ext cx="838200" cy="513505"/>
              </a:xfrm>
              <a:prstGeom prst="snip2DiagRect">
                <a:avLst/>
              </a:prstGeom>
              <a:solidFill>
                <a:srgbClr val="301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 smtClean="0"/>
                  <a:t>TestNG.XML</a:t>
                </a:r>
                <a:endParaRPr lang="en-IN" sz="1400" dirty="0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293518" y="1768927"/>
                <a:ext cx="234717" cy="194564"/>
              </a:xfrm>
              <a:prstGeom prst="ellipse">
                <a:avLst/>
              </a:prstGeom>
              <a:solidFill>
                <a:srgbClr val="291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 smtClean="0"/>
                  <a:t>6</a:t>
                </a:r>
                <a:endParaRPr lang="en-IN" sz="1100" dirty="0"/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201694" y="1768927"/>
            <a:ext cx="838200" cy="1784714"/>
            <a:chOff x="727307" y="1777636"/>
            <a:chExt cx="838200" cy="1784714"/>
          </a:xfrm>
        </p:grpSpPr>
        <p:sp>
          <p:nvSpPr>
            <p:cNvPr id="40" name="Down Arrow 39"/>
            <p:cNvSpPr/>
            <p:nvPr/>
          </p:nvSpPr>
          <p:spPr>
            <a:xfrm>
              <a:off x="1062204" y="2461679"/>
              <a:ext cx="168405" cy="1100671"/>
            </a:xfrm>
            <a:prstGeom prst="downArrow">
              <a:avLst/>
            </a:prstGeom>
            <a:solidFill>
              <a:srgbClr val="291F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727307" y="1777636"/>
              <a:ext cx="838200" cy="645926"/>
              <a:chOff x="727307" y="1777636"/>
              <a:chExt cx="838200" cy="645926"/>
            </a:xfrm>
          </p:grpSpPr>
          <p:sp>
            <p:nvSpPr>
              <p:cNvPr id="39" name="Snip Diagonal Corner Rectangle 38"/>
              <p:cNvSpPr/>
              <p:nvPr/>
            </p:nvSpPr>
            <p:spPr>
              <a:xfrm>
                <a:off x="727307" y="1910057"/>
                <a:ext cx="838200" cy="513505"/>
              </a:xfrm>
              <a:prstGeom prst="snip2DiagRect">
                <a:avLst/>
              </a:prstGeom>
              <a:solidFill>
                <a:srgbClr val="301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 smtClean="0"/>
                  <a:t>Jenkins</a:t>
                </a:r>
                <a:endParaRPr lang="en-IN" sz="1400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032735" y="1777636"/>
                <a:ext cx="216371" cy="243250"/>
              </a:xfrm>
              <a:prstGeom prst="ellipse">
                <a:avLst/>
              </a:prstGeom>
              <a:solidFill>
                <a:srgbClr val="291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/>
                  <a:t>8</a:t>
                </a:r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228601" y="3612012"/>
            <a:ext cx="2790198" cy="609319"/>
            <a:chOff x="228601" y="3612012"/>
            <a:chExt cx="2790198" cy="60931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228601" y="3730916"/>
              <a:ext cx="2790198" cy="490415"/>
            </a:xfrm>
            <a:prstGeom prst="snip2DiagRect">
              <a:avLst/>
            </a:prstGeom>
            <a:solidFill>
              <a:srgbClr val="3015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/>
                <a:t>Report</a:t>
              </a:r>
              <a:endParaRPr lang="en-IN" sz="1400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1391536" y="3612012"/>
              <a:ext cx="311464" cy="185815"/>
            </a:xfrm>
            <a:prstGeom prst="ellipse">
              <a:avLst/>
            </a:prstGeom>
            <a:solidFill>
              <a:srgbClr val="291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/>
                <a:t>7</a:t>
              </a:r>
              <a:endParaRPr lang="en-IN" sz="1100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168294" y="1761860"/>
            <a:ext cx="838200" cy="1812035"/>
            <a:chOff x="761946" y="1750315"/>
            <a:chExt cx="838200" cy="1812035"/>
          </a:xfrm>
        </p:grpSpPr>
        <p:sp>
          <p:nvSpPr>
            <p:cNvPr id="89" name="Down Arrow 88"/>
            <p:cNvSpPr/>
            <p:nvPr/>
          </p:nvSpPr>
          <p:spPr>
            <a:xfrm>
              <a:off x="1062204" y="2461679"/>
              <a:ext cx="168405" cy="1100671"/>
            </a:xfrm>
            <a:prstGeom prst="downArrow">
              <a:avLst/>
            </a:prstGeom>
            <a:solidFill>
              <a:srgbClr val="291F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761946" y="1750315"/>
              <a:ext cx="838200" cy="673247"/>
              <a:chOff x="761946" y="1750315"/>
              <a:chExt cx="838200" cy="673247"/>
            </a:xfrm>
          </p:grpSpPr>
          <p:sp>
            <p:nvSpPr>
              <p:cNvPr id="91" name="Snip Diagonal Corner Rectangle 90"/>
              <p:cNvSpPr/>
              <p:nvPr/>
            </p:nvSpPr>
            <p:spPr>
              <a:xfrm>
                <a:off x="761946" y="1910057"/>
                <a:ext cx="838200" cy="513505"/>
              </a:xfrm>
              <a:prstGeom prst="snip2DiagRect">
                <a:avLst/>
              </a:prstGeom>
              <a:solidFill>
                <a:srgbClr val="301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 smtClean="0"/>
                  <a:t>Extent Report</a:t>
                </a:r>
                <a:endParaRPr lang="en-IN" sz="1400" dirty="0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1062851" y="1750315"/>
                <a:ext cx="216371" cy="243250"/>
              </a:xfrm>
              <a:prstGeom prst="ellipse">
                <a:avLst/>
              </a:prstGeom>
              <a:solidFill>
                <a:srgbClr val="291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 smtClean="0"/>
                  <a:t>6</a:t>
                </a:r>
                <a:endParaRPr lang="en-IN" sz="1100" dirty="0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5988484" y="923051"/>
            <a:ext cx="1697205" cy="676111"/>
            <a:chOff x="6037119" y="1092816"/>
            <a:chExt cx="1697205" cy="676111"/>
          </a:xfrm>
        </p:grpSpPr>
        <p:grpSp>
          <p:nvGrpSpPr>
            <p:cNvPr id="57" name="Group 56"/>
            <p:cNvGrpSpPr/>
            <p:nvPr/>
          </p:nvGrpSpPr>
          <p:grpSpPr>
            <a:xfrm>
              <a:off x="6037119" y="1172509"/>
              <a:ext cx="1579847" cy="596418"/>
              <a:chOff x="6560288" y="1441930"/>
              <a:chExt cx="1579847" cy="596418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6990047" y="1441930"/>
                <a:ext cx="1150088" cy="596418"/>
              </a:xfrm>
              <a:prstGeom prst="rect">
                <a:avLst/>
              </a:prstGeom>
              <a:solidFill>
                <a:srgbClr val="262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 smtClean="0"/>
                  <a:t>Base Class</a:t>
                </a:r>
                <a:endParaRPr lang="en-IN" sz="1600" dirty="0"/>
              </a:p>
            </p:txBody>
          </p:sp>
          <p:sp>
            <p:nvSpPr>
              <p:cNvPr id="62" name="Trapezoid 61"/>
              <p:cNvSpPr/>
              <p:nvPr/>
            </p:nvSpPr>
            <p:spPr>
              <a:xfrm rot="16200000">
                <a:off x="6487136" y="1515082"/>
                <a:ext cx="596418" cy="450114"/>
              </a:xfrm>
              <a:prstGeom prst="trapezoid">
                <a:avLst/>
              </a:prstGeom>
              <a:solidFill>
                <a:srgbClr val="301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/>
              </a:p>
            </p:txBody>
          </p:sp>
        </p:grpSp>
        <p:sp>
          <p:nvSpPr>
            <p:cNvPr id="58" name="Oval 57"/>
            <p:cNvSpPr/>
            <p:nvPr/>
          </p:nvSpPr>
          <p:spPr>
            <a:xfrm>
              <a:off x="7499607" y="1092816"/>
              <a:ext cx="234717" cy="194564"/>
            </a:xfrm>
            <a:prstGeom prst="ellipse">
              <a:avLst/>
            </a:prstGeom>
            <a:solidFill>
              <a:srgbClr val="291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/>
                <a:t>1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765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202716" y="455771"/>
            <a:ext cx="1426683" cy="370030"/>
            <a:chOff x="5158562" y="456872"/>
            <a:chExt cx="1426683" cy="370030"/>
          </a:xfrm>
        </p:grpSpPr>
        <p:sp>
          <p:nvSpPr>
            <p:cNvPr id="5" name="Right Arrow 4"/>
            <p:cNvSpPr/>
            <p:nvPr/>
          </p:nvSpPr>
          <p:spPr>
            <a:xfrm>
              <a:off x="5158562" y="456872"/>
              <a:ext cx="1066800" cy="370030"/>
            </a:xfrm>
            <a:prstGeom prst="rightArrow">
              <a:avLst/>
            </a:prstGeom>
            <a:solidFill>
              <a:srgbClr val="262F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/>
                <a:t>Base Class</a:t>
              </a:r>
              <a:endParaRPr lang="en-IN" sz="1400" dirty="0"/>
            </a:p>
          </p:txBody>
        </p:sp>
        <p:sp>
          <p:nvSpPr>
            <p:cNvPr id="6" name="Left Brace 5"/>
            <p:cNvSpPr/>
            <p:nvPr/>
          </p:nvSpPr>
          <p:spPr>
            <a:xfrm>
              <a:off x="6280445" y="460197"/>
              <a:ext cx="304800" cy="36337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945999"/>
            <a:ext cx="1470837" cy="363379"/>
            <a:chOff x="5158563" y="455771"/>
            <a:chExt cx="1470837" cy="363379"/>
          </a:xfrm>
        </p:grpSpPr>
        <p:sp>
          <p:nvSpPr>
            <p:cNvPr id="9" name="Right Arrow 8"/>
            <p:cNvSpPr/>
            <p:nvPr/>
          </p:nvSpPr>
          <p:spPr>
            <a:xfrm>
              <a:off x="5158563" y="495100"/>
              <a:ext cx="1089837" cy="324049"/>
            </a:xfrm>
            <a:prstGeom prst="rightArrow">
              <a:avLst/>
            </a:prstGeom>
            <a:solidFill>
              <a:srgbClr val="262F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Page Objects</a:t>
              </a:r>
              <a:endParaRPr lang="en-IN" sz="1200" dirty="0"/>
            </a:p>
          </p:txBody>
        </p:sp>
        <p:sp>
          <p:nvSpPr>
            <p:cNvPr id="10" name="Left Brace 9"/>
            <p:cNvSpPr/>
            <p:nvPr/>
          </p:nvSpPr>
          <p:spPr>
            <a:xfrm>
              <a:off x="6324600" y="455771"/>
              <a:ext cx="304800" cy="36337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81600" y="1657350"/>
            <a:ext cx="1447799" cy="363379"/>
            <a:chOff x="5144183" y="455771"/>
            <a:chExt cx="1485217" cy="363379"/>
          </a:xfrm>
        </p:grpSpPr>
        <p:sp>
          <p:nvSpPr>
            <p:cNvPr id="12" name="Right Arrow 11"/>
            <p:cNvSpPr/>
            <p:nvPr/>
          </p:nvSpPr>
          <p:spPr>
            <a:xfrm>
              <a:off x="5144183" y="495101"/>
              <a:ext cx="1104217" cy="324049"/>
            </a:xfrm>
            <a:prstGeom prst="rightArrow">
              <a:avLst/>
            </a:prstGeom>
            <a:solidFill>
              <a:srgbClr val="262F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/>
                <a:t>Utilities</a:t>
              </a:r>
              <a:endParaRPr lang="en-IN" sz="1400" dirty="0"/>
            </a:p>
          </p:txBody>
        </p:sp>
        <p:sp>
          <p:nvSpPr>
            <p:cNvPr id="13" name="Left Brace 12"/>
            <p:cNvSpPr/>
            <p:nvPr/>
          </p:nvSpPr>
          <p:spPr>
            <a:xfrm>
              <a:off x="6324600" y="455771"/>
              <a:ext cx="304800" cy="36337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51768" y="2594423"/>
            <a:ext cx="1500669" cy="650677"/>
            <a:chOff x="5151768" y="2594423"/>
            <a:chExt cx="1500669" cy="650677"/>
          </a:xfrm>
        </p:grpSpPr>
        <p:sp>
          <p:nvSpPr>
            <p:cNvPr id="15" name="Right Arrow 14"/>
            <p:cNvSpPr/>
            <p:nvPr/>
          </p:nvSpPr>
          <p:spPr>
            <a:xfrm>
              <a:off x="5151768" y="2702410"/>
              <a:ext cx="1103720" cy="428307"/>
            </a:xfrm>
            <a:prstGeom prst="rightArrow">
              <a:avLst/>
            </a:prstGeom>
            <a:solidFill>
              <a:srgbClr val="262F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smtClean="0"/>
                <a:t>Extent Report</a:t>
              </a:r>
              <a:endParaRPr lang="en-IN" sz="1050" dirty="0"/>
            </a:p>
          </p:txBody>
        </p:sp>
        <p:sp>
          <p:nvSpPr>
            <p:cNvPr id="16" name="Left Brace 15"/>
            <p:cNvSpPr/>
            <p:nvPr/>
          </p:nvSpPr>
          <p:spPr>
            <a:xfrm>
              <a:off x="6319284" y="2594423"/>
              <a:ext cx="333153" cy="65067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76332" y="3388196"/>
            <a:ext cx="1440307" cy="319441"/>
            <a:chOff x="5176332" y="3388196"/>
            <a:chExt cx="1440307" cy="319441"/>
          </a:xfrm>
        </p:grpSpPr>
        <p:sp>
          <p:nvSpPr>
            <p:cNvPr id="18" name="Right Arrow 17"/>
            <p:cNvSpPr/>
            <p:nvPr/>
          </p:nvSpPr>
          <p:spPr>
            <a:xfrm>
              <a:off x="5176332" y="3388196"/>
              <a:ext cx="1054676" cy="319441"/>
            </a:xfrm>
            <a:prstGeom prst="rightArrow">
              <a:avLst/>
            </a:prstGeom>
            <a:solidFill>
              <a:srgbClr val="262F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Screenshots</a:t>
              </a:r>
              <a:endParaRPr lang="en-IN" sz="1200" dirty="0"/>
            </a:p>
          </p:txBody>
        </p:sp>
        <p:sp>
          <p:nvSpPr>
            <p:cNvPr id="19" name="Left Brace 18"/>
            <p:cNvSpPr/>
            <p:nvPr/>
          </p:nvSpPr>
          <p:spPr>
            <a:xfrm>
              <a:off x="6278357" y="3395612"/>
              <a:ext cx="338282" cy="31202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158742" y="4179269"/>
            <a:ext cx="1425838" cy="383981"/>
            <a:chOff x="5130070" y="445469"/>
            <a:chExt cx="1499330" cy="383981"/>
          </a:xfrm>
        </p:grpSpPr>
        <p:sp>
          <p:nvSpPr>
            <p:cNvPr id="21" name="Right Arrow 20"/>
            <p:cNvSpPr/>
            <p:nvPr/>
          </p:nvSpPr>
          <p:spPr>
            <a:xfrm>
              <a:off x="5130070" y="445469"/>
              <a:ext cx="1094292" cy="383981"/>
            </a:xfrm>
            <a:prstGeom prst="rightArrow">
              <a:avLst/>
            </a:prstGeom>
            <a:solidFill>
              <a:srgbClr val="262F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Config.Files</a:t>
              </a:r>
              <a:endParaRPr lang="en-IN" sz="1200" dirty="0"/>
            </a:p>
          </p:txBody>
        </p:sp>
        <p:sp>
          <p:nvSpPr>
            <p:cNvPr id="22" name="Left Brace 21"/>
            <p:cNvSpPr/>
            <p:nvPr/>
          </p:nvSpPr>
          <p:spPr>
            <a:xfrm>
              <a:off x="6324600" y="455771"/>
              <a:ext cx="304800" cy="36337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3" name="Right Arrow 22"/>
          <p:cNvSpPr/>
          <p:nvPr/>
        </p:nvSpPr>
        <p:spPr>
          <a:xfrm>
            <a:off x="5181600" y="1347882"/>
            <a:ext cx="1062664" cy="309468"/>
          </a:xfrm>
          <a:prstGeom prst="rightArrow">
            <a:avLst/>
          </a:prstGeom>
          <a:solidFill>
            <a:srgbClr val="262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Test classes</a:t>
            </a:r>
            <a:endParaRPr lang="en-IN" sz="12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327173" y="455771"/>
            <a:ext cx="4625827" cy="4173379"/>
            <a:chOff x="327173" y="455771"/>
            <a:chExt cx="4625827" cy="4173379"/>
          </a:xfrm>
        </p:grpSpPr>
        <p:sp>
          <p:nvSpPr>
            <p:cNvPr id="31" name="Left Brace 30"/>
            <p:cNvSpPr/>
            <p:nvPr/>
          </p:nvSpPr>
          <p:spPr>
            <a:xfrm>
              <a:off x="3886200" y="455771"/>
              <a:ext cx="1066800" cy="417337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7173" y="2009060"/>
              <a:ext cx="3429000" cy="1066800"/>
            </a:xfrm>
            <a:prstGeom prst="rect">
              <a:avLst/>
            </a:prstGeom>
            <a:solidFill>
              <a:srgbClr val="3015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600" b="1" dirty="0"/>
                <a:t>Project </a:t>
              </a:r>
              <a:r>
                <a:rPr lang="en-IN" sz="3600" b="1" dirty="0" smtClean="0"/>
                <a:t>Structure</a:t>
              </a:r>
              <a:endParaRPr lang="en-IN" sz="3600" b="1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919" y="296050"/>
            <a:ext cx="205707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6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1950"/>
            <a:ext cx="7942580" cy="492443"/>
          </a:xfrm>
        </p:spPr>
        <p:txBody>
          <a:bodyPr/>
          <a:lstStyle/>
          <a:p>
            <a:r>
              <a:rPr lang="en-IN" b="1" dirty="0" smtClean="0"/>
              <a:t>TEST SCENARIOS: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94" y="1133274"/>
            <a:ext cx="7602011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7942580" cy="430887"/>
          </a:xfrm>
        </p:spPr>
        <p:txBody>
          <a:bodyPr/>
          <a:lstStyle/>
          <a:p>
            <a:r>
              <a:rPr lang="en-IN" sz="2800" b="1" dirty="0" smtClean="0"/>
              <a:t>HOMEPAGE </a:t>
            </a:r>
            <a:r>
              <a:rPr lang="en-IN" sz="2800" b="1" dirty="0"/>
              <a:t>OF </a:t>
            </a:r>
            <a:r>
              <a:rPr lang="en-IN" sz="2800" b="1" dirty="0" smtClean="0"/>
              <a:t>“https</a:t>
            </a:r>
            <a:r>
              <a:rPr lang="en-IN" sz="2800" b="1" dirty="0"/>
              <a:t>://www.justdial.com</a:t>
            </a:r>
            <a:r>
              <a:rPr lang="en-IN" sz="2800" b="1" dirty="0" smtClean="0"/>
              <a:t>/”</a:t>
            </a:r>
            <a:endParaRPr lang="en-IN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895350"/>
            <a:ext cx="4953000" cy="367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3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697" y="314561"/>
            <a:ext cx="7942580" cy="492443"/>
          </a:xfrm>
        </p:spPr>
        <p:txBody>
          <a:bodyPr/>
          <a:lstStyle/>
          <a:p>
            <a:r>
              <a:rPr lang="en-IN" sz="1600" b="1" dirty="0" smtClean="0"/>
              <a:t>Scenario 1</a:t>
            </a:r>
            <a:r>
              <a:rPr lang="en-IN" sz="1600" dirty="0" smtClean="0"/>
              <a:t>: </a:t>
            </a:r>
            <a:r>
              <a:rPr lang="en-US" sz="1600" dirty="0"/>
              <a:t> Display 5 Car washing services name and phone numbers, near your location with highest rating (more than 4) on top &amp; Customer Votes more than 20</a:t>
            </a: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71550"/>
            <a:ext cx="4876799" cy="349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9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697" y="285750"/>
            <a:ext cx="7942580" cy="492443"/>
          </a:xfrm>
        </p:spPr>
        <p:txBody>
          <a:bodyPr/>
          <a:lstStyle/>
          <a:p>
            <a:r>
              <a:rPr lang="en-IN" b="1" dirty="0" smtClean="0"/>
              <a:t>Workflow: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697" y="1352550"/>
            <a:ext cx="8404225" cy="25853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400" dirty="0" smtClean="0">
                <a:solidFill>
                  <a:srgbClr val="00339F"/>
                </a:solidFill>
                <a:latin typeface="Arial"/>
                <a:ea typeface="+mj-ea"/>
                <a:cs typeface="Arial"/>
              </a:rPr>
              <a:t>1. Invoke Browser.</a:t>
            </a:r>
          </a:p>
          <a:p>
            <a:pPr>
              <a:lnSpc>
                <a:spcPct val="150000"/>
              </a:lnSpc>
            </a:pPr>
            <a:r>
              <a:rPr lang="en-IN" sz="1400" dirty="0" smtClean="0">
                <a:solidFill>
                  <a:srgbClr val="00339F"/>
                </a:solidFill>
                <a:latin typeface="Arial"/>
                <a:ea typeface="+mj-ea"/>
                <a:cs typeface="Arial"/>
              </a:rPr>
              <a:t>2.</a:t>
            </a:r>
            <a:r>
              <a:rPr lang="en-US" sz="1400" dirty="0">
                <a:solidFill>
                  <a:srgbClr val="00339F"/>
                </a:solidFill>
                <a:latin typeface="Arial"/>
                <a:ea typeface="+mj-ea"/>
                <a:cs typeface="Arial"/>
              </a:rPr>
              <a:t> Launch the website: </a:t>
            </a:r>
            <a:r>
              <a:rPr lang="en-US" sz="1400" dirty="0">
                <a:solidFill>
                  <a:srgbClr val="00339F"/>
                </a:solidFill>
                <a:latin typeface="Arial"/>
                <a:ea typeface="+mj-ea"/>
                <a:cs typeface="Arial"/>
                <a:hlinkClick r:id="rId2"/>
              </a:rPr>
              <a:t>https://www.justdial.com</a:t>
            </a:r>
            <a:r>
              <a:rPr lang="en-US" sz="1400" dirty="0" smtClean="0">
                <a:solidFill>
                  <a:srgbClr val="00339F"/>
                </a:solidFill>
                <a:latin typeface="Arial"/>
                <a:ea typeface="+mj-ea"/>
                <a:cs typeface="Arial"/>
                <a:hlinkClick r:id="rId2"/>
              </a:rPr>
              <a:t>/</a:t>
            </a:r>
            <a:r>
              <a:rPr lang="en-US" sz="1400" dirty="0" smtClean="0">
                <a:solidFill>
                  <a:srgbClr val="00339F"/>
                </a:solidFill>
                <a:latin typeface="Arial"/>
                <a:ea typeface="+mj-ea"/>
                <a:cs typeface="Arial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339F"/>
                </a:solidFill>
                <a:latin typeface="Arial"/>
                <a:ea typeface="+mj-ea"/>
                <a:cs typeface="Arial"/>
              </a:rPr>
              <a:t>3. Select </a:t>
            </a:r>
            <a:r>
              <a:rPr lang="en-US" sz="1400" dirty="0" smtClean="0">
                <a:solidFill>
                  <a:srgbClr val="00339F"/>
                </a:solidFill>
                <a:latin typeface="Arial"/>
                <a:ea typeface="+mj-ea"/>
                <a:cs typeface="Arial"/>
              </a:rPr>
              <a:t>city.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339F"/>
                </a:solidFill>
                <a:latin typeface="Arial"/>
                <a:ea typeface="+mj-ea"/>
                <a:cs typeface="Arial"/>
              </a:rPr>
              <a:t>4. Search </a:t>
            </a:r>
            <a:r>
              <a:rPr lang="en-US" sz="1400" dirty="0">
                <a:solidFill>
                  <a:srgbClr val="00339F"/>
                </a:solidFill>
                <a:latin typeface="Arial"/>
                <a:ea typeface="+mj-ea"/>
                <a:cs typeface="Arial"/>
              </a:rPr>
              <a:t>for “Car Washing Services</a:t>
            </a:r>
            <a:r>
              <a:rPr lang="en-US" sz="1400" dirty="0" smtClean="0">
                <a:solidFill>
                  <a:srgbClr val="00339F"/>
                </a:solidFill>
                <a:latin typeface="Arial"/>
                <a:ea typeface="+mj-ea"/>
                <a:cs typeface="Arial"/>
              </a:rPr>
              <a:t>”.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339F"/>
                </a:solidFill>
                <a:latin typeface="Arial"/>
                <a:ea typeface="+mj-ea"/>
                <a:cs typeface="Arial"/>
              </a:rPr>
              <a:t>5. Close the pop-up.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339F"/>
                </a:solidFill>
                <a:latin typeface="Arial"/>
                <a:ea typeface="+mj-ea"/>
                <a:cs typeface="Arial"/>
              </a:rPr>
              <a:t>6.Extract </a:t>
            </a:r>
            <a:r>
              <a:rPr lang="en-US" sz="1400" dirty="0">
                <a:solidFill>
                  <a:srgbClr val="00339F"/>
                </a:solidFill>
                <a:latin typeface="Arial"/>
                <a:ea typeface="+mj-ea"/>
                <a:cs typeface="Arial"/>
              </a:rPr>
              <a:t>the information of Car Washing </a:t>
            </a:r>
            <a:r>
              <a:rPr lang="en-US" sz="1400" dirty="0" smtClean="0">
                <a:solidFill>
                  <a:srgbClr val="00339F"/>
                </a:solidFill>
                <a:latin typeface="Arial"/>
                <a:ea typeface="+mj-ea"/>
                <a:cs typeface="Arial"/>
              </a:rPr>
              <a:t>Services that satisfies the given condition.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339F"/>
                </a:solidFill>
                <a:latin typeface="Arial"/>
                <a:ea typeface="+mj-ea"/>
                <a:cs typeface="Arial"/>
              </a:rPr>
              <a:t>7.Extracted information is displayed on the console.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339F"/>
                </a:solidFill>
                <a:latin typeface="Arial"/>
                <a:ea typeface="+mj-ea"/>
                <a:cs typeface="Arial"/>
              </a:rPr>
              <a:t>8.Navigate back to the Homepage.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80998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3B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</TotalTime>
  <Words>587</Words>
  <Application>Microsoft Office PowerPoint</Application>
  <PresentationFormat>On-screen Show (16:9)</PresentationFormat>
  <Paragraphs>102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 Theme</vt:lpstr>
      <vt:lpstr>HACKATHON PROJECT</vt:lpstr>
      <vt:lpstr>PowerPoint Presentation</vt:lpstr>
      <vt:lpstr>APPROACH:</vt:lpstr>
      <vt:lpstr>Framework Structure:</vt:lpstr>
      <vt:lpstr>PowerPoint Presentation</vt:lpstr>
      <vt:lpstr>TEST SCENARIOS:</vt:lpstr>
      <vt:lpstr>HOMEPAGE OF “https://www.justdial.com/”</vt:lpstr>
      <vt:lpstr>Scenario 1:  Display 5 Car washing services name and phone numbers, near your location with highest rating (more than 4) on top &amp; Customer Votes more than 20</vt:lpstr>
      <vt:lpstr>Workflow:</vt:lpstr>
      <vt:lpstr>Extracting and displaying the Car washing services name and phone numbers, near your location with highest rating (more than 4) on top &amp; Customer Votes more than 20.</vt:lpstr>
      <vt:lpstr>Scenario 2:  Try to register for Free Listing, fill the form with any one input invalid (example: phone); Capture the error message &amp; display </vt:lpstr>
      <vt:lpstr>Workflow:</vt:lpstr>
      <vt:lpstr>Capturing and displaying the error message in console.</vt:lpstr>
      <vt:lpstr>Scenario 3:  From Fitness, go to Gym and retrieve all sub-menu items and store in a List; Display the same</vt:lpstr>
      <vt:lpstr>Workflow:</vt:lpstr>
      <vt:lpstr>Extracting and displaying the sub-menu items of Gym.</vt:lpstr>
      <vt:lpstr>Jenkins Implementation:</vt:lpstr>
      <vt:lpstr>PowerPoint Presentation</vt:lpstr>
      <vt:lpstr>PowerPoint Presentation</vt:lpstr>
      <vt:lpstr>PowerPoint Presentation</vt:lpstr>
      <vt:lpstr>Extent Report:   </vt:lpstr>
      <vt:lpstr>PowerPoint Presentation</vt:lpstr>
      <vt:lpstr>PowerPoint Presentation</vt:lpstr>
      <vt:lpstr>Key Automation Scope: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PowerPoint Template</dc:title>
  <dc:creator>Cole, Ladawna (Cognizant)</dc:creator>
  <cp:lastModifiedBy>sneh sparsh</cp:lastModifiedBy>
  <cp:revision>91</cp:revision>
  <dcterms:created xsi:type="dcterms:W3CDTF">2021-06-29T17:59:19Z</dcterms:created>
  <dcterms:modified xsi:type="dcterms:W3CDTF">2021-07-22T18:57:48Z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2021-06-29T00:00:00Z</vt:filetime>
  </property>
</Properties>
</file>