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2" r:id="rId5"/>
    <p:sldId id="259" r:id="rId6"/>
    <p:sldId id="263" r:id="rId7"/>
    <p:sldId id="264"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p:scale>
          <a:sx n="70" d="100"/>
          <a:sy n="70" d="100"/>
        </p:scale>
        <p:origin x="-135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6DE807-5EA3-4A88-A460-561DFC301A26}" type="datetimeFigureOut">
              <a:rPr lang="en-US" smtClean="0"/>
              <a:pPr/>
              <a:t>29-Aug-17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548CFB-CF70-40B9-8660-D2B2C8FCF6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548CFB-CF70-40B9-8660-D2B2C8FCF664}"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29-Aug-17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29-Aug-17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29-Aug-17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29-Aug-17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29-Aug-17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29-Aug-17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29-Aug-17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29-Aug-17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29-Aug-17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29-Aug-17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29-Aug-17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29-Aug-17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hyperlink" Target="https://support.microsoft.com/" TargetMode="External"/><Relationship Id="rId1" Type="http://schemas.openxmlformats.org/officeDocument/2006/relationships/slideLayout" Target="../slideLayouts/slideLayout2.xml"/><Relationship Id="rId4" Type="http://schemas.openxmlformats.org/officeDocument/2006/relationships/hyperlink" Target="https://stackoverflow.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829761"/>
          </a:xfrm>
        </p:spPr>
        <p:txBody>
          <a:bodyPr/>
          <a:lstStyle/>
          <a:p>
            <a:r>
              <a:rPr lang="en-US" dirty="0" smtClean="0"/>
              <a:t>Page File Management in </a:t>
            </a:r>
            <a:r>
              <a:rPr lang="en-US" dirty="0" smtClean="0">
                <a:solidFill>
                  <a:srgbClr val="0070C0"/>
                </a:solidFill>
              </a:rPr>
              <a:t>Windows</a:t>
            </a:r>
            <a:endParaRPr lang="en-US" dirty="0">
              <a:solidFill>
                <a:srgbClr val="0070C0"/>
              </a:solidFill>
            </a:endParaRPr>
          </a:p>
        </p:txBody>
      </p:sp>
      <p:sp>
        <p:nvSpPr>
          <p:cNvPr id="3" name="Subtitle 2"/>
          <p:cNvSpPr>
            <a:spLocks noGrp="1"/>
          </p:cNvSpPr>
          <p:nvPr>
            <p:ph type="subTitle" idx="1"/>
          </p:nvPr>
        </p:nvSpPr>
        <p:spPr/>
        <p:txBody>
          <a:bodyPr/>
          <a:lstStyle/>
          <a:p>
            <a:r>
              <a:rPr lang="en-US" dirty="0" smtClean="0"/>
              <a:t>-Suprotik Dey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610600" cy="5486400"/>
          </a:xfrm>
        </p:spPr>
        <p:txBody>
          <a:bodyPr>
            <a:noAutofit/>
          </a:bodyPr>
          <a:lstStyle/>
          <a:p>
            <a:r>
              <a:rPr lang="en-US" sz="2400" u="sng" dirty="0" smtClean="0"/>
              <a:t>Paging</a:t>
            </a:r>
            <a:r>
              <a:rPr lang="en-US" sz="2400" dirty="0" smtClean="0"/>
              <a:t> is </a:t>
            </a:r>
            <a:r>
              <a:rPr lang="en-US" sz="2400" b="1" dirty="0" smtClean="0"/>
              <a:t>a </a:t>
            </a:r>
            <a:r>
              <a:rPr lang="en-US" sz="2400" b="1" dirty="0" smtClean="0">
                <a:solidFill>
                  <a:srgbClr val="0070C0"/>
                </a:solidFill>
              </a:rPr>
              <a:t>memory overflow management technique </a:t>
            </a:r>
            <a:r>
              <a:rPr lang="en-US" sz="2400" dirty="0" smtClean="0"/>
              <a:t>used by an </a:t>
            </a:r>
            <a:r>
              <a:rPr lang="en-US" sz="2400" b="1" dirty="0" smtClean="0"/>
              <a:t>Operating System</a:t>
            </a:r>
            <a:r>
              <a:rPr lang="en-US" sz="2400" dirty="0" smtClean="0"/>
              <a:t>. It behaves like a </a:t>
            </a:r>
            <a:r>
              <a:rPr lang="en-US" sz="2400" b="1" dirty="0" smtClean="0"/>
              <a:t>virtual</a:t>
            </a:r>
            <a:r>
              <a:rPr lang="en-US" sz="2400" dirty="0" smtClean="0"/>
              <a:t> memory.</a:t>
            </a:r>
          </a:p>
          <a:p>
            <a:pPr>
              <a:buNone/>
            </a:pPr>
            <a:endParaRPr lang="en-US" sz="2000" dirty="0" smtClean="0"/>
          </a:p>
          <a:p>
            <a:r>
              <a:rPr lang="en-IN" sz="2000" b="1" dirty="0" smtClean="0"/>
              <a:t>Ferranti</a:t>
            </a:r>
            <a:r>
              <a:rPr lang="en-IN" sz="2000" dirty="0" smtClean="0"/>
              <a:t> introduced paging on the </a:t>
            </a:r>
            <a:r>
              <a:rPr lang="en-IN" sz="2000" b="1" dirty="0" smtClean="0"/>
              <a:t>Atlas </a:t>
            </a:r>
            <a:r>
              <a:rPr lang="en-IN" sz="2000" dirty="0" smtClean="0"/>
              <a:t>in the </a:t>
            </a:r>
            <a:r>
              <a:rPr lang="en-IN" sz="2000" b="1" dirty="0" smtClean="0"/>
              <a:t>1970s</a:t>
            </a:r>
            <a:r>
              <a:rPr lang="en-IN" sz="2000" dirty="0" smtClean="0"/>
              <a:t>.</a:t>
            </a:r>
            <a:endParaRPr lang="en-US" sz="2000" dirty="0" smtClean="0"/>
          </a:p>
          <a:p>
            <a:endParaRPr lang="en-US" sz="1200" dirty="0" smtClean="0"/>
          </a:p>
          <a:p>
            <a:r>
              <a:rPr lang="en-IN" sz="2000" dirty="0" smtClean="0"/>
              <a:t>Paging has been a feature of </a:t>
            </a:r>
            <a:r>
              <a:rPr lang="en-IN" sz="2000" b="1" dirty="0" smtClean="0"/>
              <a:t>Microsoft Windows</a:t>
            </a:r>
            <a:r>
              <a:rPr lang="en-IN" sz="2000" dirty="0" smtClean="0"/>
              <a:t> since </a:t>
            </a:r>
            <a:r>
              <a:rPr lang="en-IN" sz="2000" b="1" dirty="0" smtClean="0"/>
              <a:t>Windows 3.0 in 1990</a:t>
            </a:r>
            <a:r>
              <a:rPr lang="en-IN" sz="2000" dirty="0" smtClean="0"/>
              <a:t>.</a:t>
            </a:r>
          </a:p>
          <a:p>
            <a:endParaRPr lang="en-IN" sz="1400" dirty="0" smtClean="0"/>
          </a:p>
          <a:p>
            <a:r>
              <a:rPr lang="en-IN" sz="2000" dirty="0" smtClean="0"/>
              <a:t>It continued as a feature in the current </a:t>
            </a:r>
            <a:r>
              <a:rPr lang="en-IN" sz="2000" b="1" dirty="0" smtClean="0"/>
              <a:t>Windows NT kernel </a:t>
            </a:r>
            <a:r>
              <a:rPr lang="en-IN" sz="2000" dirty="0" smtClean="0"/>
              <a:t>currently we see in action</a:t>
            </a:r>
            <a:r>
              <a:rPr lang="en-IN" sz="2000" dirty="0" smtClean="0"/>
              <a:t>.</a:t>
            </a:r>
          </a:p>
          <a:p>
            <a:endParaRPr lang="en-IN" sz="1200" dirty="0" smtClean="0"/>
          </a:p>
          <a:p>
            <a:r>
              <a:rPr lang="en-IN" sz="2000" dirty="0" smtClean="0"/>
              <a:t>It can be found as a hidden file in the root directory named </a:t>
            </a:r>
            <a:r>
              <a:rPr lang="en-IN" sz="2000" b="1" dirty="0" smtClean="0"/>
              <a:t>pagefile.sys</a:t>
            </a:r>
            <a:r>
              <a:rPr lang="en-IN" sz="2000" dirty="0" smtClean="0"/>
              <a:t>.</a:t>
            </a:r>
            <a:endParaRPr lang="en-US" sz="2000" dirty="0"/>
          </a:p>
        </p:txBody>
      </p:sp>
      <p:sp>
        <p:nvSpPr>
          <p:cNvPr id="3" name="Title 2"/>
          <p:cNvSpPr>
            <a:spLocks noGrp="1"/>
          </p:cNvSpPr>
          <p:nvPr>
            <p:ph type="title"/>
          </p:nvPr>
        </p:nvSpPr>
        <p:spPr>
          <a:xfrm>
            <a:off x="457200" y="122238"/>
            <a:ext cx="8229600" cy="944562"/>
          </a:xfrm>
        </p:spPr>
        <p:txBody>
          <a:bodyPr/>
          <a:lstStyle/>
          <a:p>
            <a:r>
              <a:rPr lang="en-US" u="sng" dirty="0" smtClean="0">
                <a:solidFill>
                  <a:srgbClr val="0070C0"/>
                </a:solidFill>
              </a:rPr>
              <a:t>What is Paging?</a:t>
            </a:r>
            <a:endParaRPr lang="en-US" u="sng" dirty="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953000"/>
          </a:xfrm>
        </p:spPr>
        <p:txBody>
          <a:bodyPr>
            <a:normAutofit lnSpcReduction="10000"/>
          </a:bodyPr>
          <a:lstStyle/>
          <a:p>
            <a:r>
              <a:rPr lang="en-US" sz="2400" dirty="0" smtClean="0"/>
              <a:t>In a </a:t>
            </a:r>
            <a:r>
              <a:rPr lang="en-US" sz="2400" b="1" dirty="0" smtClean="0"/>
              <a:t>multi-process</a:t>
            </a:r>
            <a:r>
              <a:rPr lang="en-US" sz="2400" dirty="0" smtClean="0"/>
              <a:t> OS like </a:t>
            </a:r>
            <a:r>
              <a:rPr lang="en-US" sz="2400" b="1" dirty="0" smtClean="0"/>
              <a:t>Windows</a:t>
            </a:r>
            <a:r>
              <a:rPr lang="en-US" sz="2400" dirty="0" smtClean="0"/>
              <a:t>, programs interact with the memory using </a:t>
            </a:r>
            <a:r>
              <a:rPr lang="en-US" sz="2400" b="1" dirty="0" smtClean="0"/>
              <a:t>virtual memory addresses</a:t>
            </a:r>
            <a:r>
              <a:rPr lang="en-US" sz="2400" dirty="0" smtClean="0"/>
              <a:t>, and the OS makes each and every process think that it has a huge chunk of logical address space.</a:t>
            </a:r>
          </a:p>
          <a:p>
            <a:endParaRPr lang="en-US" sz="2400" dirty="0" smtClean="0"/>
          </a:p>
          <a:p>
            <a:r>
              <a:rPr lang="en-US" sz="2400" dirty="0" smtClean="0"/>
              <a:t>The total amount of memory required to run all the programs simultaneously may be </a:t>
            </a:r>
            <a:r>
              <a:rPr lang="en-US" sz="2400" b="1" dirty="0" smtClean="0"/>
              <a:t>greater</a:t>
            </a:r>
            <a:r>
              <a:rPr lang="en-US" sz="2400" dirty="0" smtClean="0"/>
              <a:t> than the amount of physical memory required.</a:t>
            </a:r>
          </a:p>
          <a:p>
            <a:endParaRPr lang="en-US" sz="2400" dirty="0" smtClean="0"/>
          </a:p>
          <a:p>
            <a:r>
              <a:rPr lang="en-US" sz="2400" dirty="0" smtClean="0"/>
              <a:t>So, the idea is to take out the </a:t>
            </a:r>
            <a:r>
              <a:rPr lang="en-US" sz="2400" dirty="0" smtClean="0"/>
              <a:t>program memory chunks from </a:t>
            </a:r>
            <a:r>
              <a:rPr lang="en-US" sz="2400" dirty="0" smtClean="0"/>
              <a:t>RAM and store it in HDD, what is currently not required.</a:t>
            </a:r>
            <a:endParaRPr lang="en-US" sz="2400" dirty="0"/>
          </a:p>
        </p:txBody>
      </p:sp>
      <p:sp>
        <p:nvSpPr>
          <p:cNvPr id="3" name="Title 2"/>
          <p:cNvSpPr>
            <a:spLocks noGrp="1"/>
          </p:cNvSpPr>
          <p:nvPr>
            <p:ph type="title"/>
          </p:nvPr>
        </p:nvSpPr>
        <p:spPr>
          <a:xfrm>
            <a:off x="457200" y="228600"/>
            <a:ext cx="8229600" cy="762000"/>
          </a:xfrm>
        </p:spPr>
        <p:txBody>
          <a:bodyPr>
            <a:normAutofit/>
          </a:bodyPr>
          <a:lstStyle/>
          <a:p>
            <a:r>
              <a:rPr lang="en-US" u="sng" dirty="0" smtClean="0">
                <a:solidFill>
                  <a:srgbClr val="0070C0"/>
                </a:solidFill>
              </a:rPr>
              <a:t>Why do we need it?</a:t>
            </a:r>
            <a:endParaRPr lang="en-US" u="sng" dirty="0">
              <a:solidFill>
                <a:srgbClr val="0070C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r>
              <a:rPr lang="en-US" dirty="0" smtClean="0"/>
              <a:t>In Windows, the RAM is broken into equal 4KB blocks called page frames.</a:t>
            </a:r>
          </a:p>
          <a:p>
            <a:pPr>
              <a:buNone/>
            </a:pPr>
            <a:endParaRPr lang="en-US" dirty="0" smtClean="0"/>
          </a:p>
          <a:p>
            <a:r>
              <a:rPr lang="en-US" dirty="0" smtClean="0"/>
              <a:t>The memory </a:t>
            </a:r>
            <a:r>
              <a:rPr lang="en-US" dirty="0" smtClean="0"/>
              <a:t>chunk present </a:t>
            </a:r>
            <a:r>
              <a:rPr lang="en-US" dirty="0" smtClean="0"/>
              <a:t>in each frame is known as a page.</a:t>
            </a:r>
          </a:p>
          <a:p>
            <a:endParaRPr lang="en-US" dirty="0" smtClean="0"/>
          </a:p>
          <a:p>
            <a:r>
              <a:rPr lang="en-IN" dirty="0" smtClean="0"/>
              <a:t>When the memory being used by all the existing processes exceeds the available RAM, the OS moves pages of one or more virtual address spaces to the HDD. This frees RAM frames for new demands.</a:t>
            </a:r>
            <a:endParaRPr lang="en-US" dirty="0"/>
          </a:p>
        </p:txBody>
      </p:sp>
      <p:sp>
        <p:nvSpPr>
          <p:cNvPr id="3" name="Title 2"/>
          <p:cNvSpPr>
            <a:spLocks noGrp="1"/>
          </p:cNvSpPr>
          <p:nvPr>
            <p:ph type="title"/>
          </p:nvPr>
        </p:nvSpPr>
        <p:spPr/>
        <p:txBody>
          <a:bodyPr/>
          <a:lstStyle/>
          <a:p>
            <a:r>
              <a:rPr lang="en-US" u="sng" dirty="0" smtClean="0">
                <a:solidFill>
                  <a:srgbClr val="0070C0"/>
                </a:solidFill>
              </a:rPr>
              <a:t>How does it work?</a:t>
            </a:r>
            <a:endParaRPr lang="en-US" u="sng" dirty="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876800"/>
          </a:xfrm>
        </p:spPr>
        <p:txBody>
          <a:bodyPr>
            <a:normAutofit fontScale="92500" lnSpcReduction="10000"/>
          </a:bodyPr>
          <a:lstStyle/>
          <a:p>
            <a:r>
              <a:rPr lang="en-US" dirty="0" smtClean="0"/>
              <a:t>The OS manages the loading and storing of pages using a lookup page table with the help of MMU(Memory Management Unit</a:t>
            </a:r>
            <a:r>
              <a:rPr lang="en-US" dirty="0" smtClean="0"/>
              <a:t>).</a:t>
            </a:r>
          </a:p>
          <a:p>
            <a:endParaRPr lang="en-US" dirty="0" smtClean="0"/>
          </a:p>
          <a:p>
            <a:r>
              <a:rPr lang="en-US" dirty="0" smtClean="0"/>
              <a:t>Pages are swapped in following algorithms like demand fetch</a:t>
            </a:r>
            <a:r>
              <a:rPr lang="en-US" dirty="0" smtClean="0"/>
              <a:t>.</a:t>
            </a:r>
          </a:p>
          <a:p>
            <a:endParaRPr lang="en-US" dirty="0" smtClean="0"/>
          </a:p>
          <a:p>
            <a:r>
              <a:rPr lang="en-US" dirty="0" smtClean="0"/>
              <a:t>Pages are swapped out following algorithms like LRU.</a:t>
            </a:r>
          </a:p>
          <a:p>
            <a:endParaRPr lang="en-US" dirty="0" smtClean="0"/>
          </a:p>
          <a:p>
            <a:r>
              <a:rPr lang="en-US" b="1" dirty="0" smtClean="0">
                <a:solidFill>
                  <a:srgbClr val="0070C0"/>
                </a:solidFill>
              </a:rPr>
              <a:t>Page Faults </a:t>
            </a:r>
            <a:r>
              <a:rPr lang="en-US" dirty="0" smtClean="0"/>
              <a:t>– When page requested is not found in RAM.</a:t>
            </a:r>
          </a:p>
          <a:p>
            <a:endParaRPr lang="en-US" dirty="0"/>
          </a:p>
        </p:txBody>
      </p:sp>
      <p:sp>
        <p:nvSpPr>
          <p:cNvPr id="3" name="Title 2"/>
          <p:cNvSpPr>
            <a:spLocks noGrp="1"/>
          </p:cNvSpPr>
          <p:nvPr>
            <p:ph type="title"/>
          </p:nvPr>
        </p:nvSpPr>
        <p:spPr>
          <a:xfrm>
            <a:off x="457200" y="274638"/>
            <a:ext cx="8229600" cy="868362"/>
          </a:xfrm>
        </p:spPr>
        <p:txBody>
          <a:bodyPr/>
          <a:lstStyle/>
          <a:p>
            <a:r>
              <a:rPr lang="en-US" u="sng" dirty="0" smtClean="0">
                <a:solidFill>
                  <a:srgbClr val="0070C0"/>
                </a:solidFill>
              </a:rPr>
              <a:t>Who manages it?</a:t>
            </a:r>
            <a:endParaRPr lang="en-US" u="sng" dirty="0">
              <a:solidFill>
                <a:srgbClr val="0070C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srcRect/>
          <a:stretch>
            <a:fillRect/>
          </a:stretch>
        </p:blipFill>
        <p:spPr bwMode="auto">
          <a:xfrm>
            <a:off x="0" y="0"/>
            <a:ext cx="9144000" cy="6861621"/>
          </a:xfrm>
          <a:prstGeom prst="rect">
            <a:avLst/>
          </a:prstGeom>
          <a:noFill/>
          <a:ln w="9525">
            <a:noFill/>
            <a:miter lim="800000"/>
            <a:headEnd/>
            <a:tailEnd/>
          </a:ln>
          <a:effectLst/>
        </p:spPr>
      </p:pic>
      <p:sp>
        <p:nvSpPr>
          <p:cNvPr id="5" name="TextBox 4"/>
          <p:cNvSpPr txBox="1"/>
          <p:nvPr/>
        </p:nvSpPr>
        <p:spPr>
          <a:xfrm>
            <a:off x="762000" y="609600"/>
            <a:ext cx="3810000" cy="1200329"/>
          </a:xfrm>
          <a:prstGeom prst="rect">
            <a:avLst/>
          </a:prstGeom>
          <a:noFill/>
        </p:spPr>
        <p:txBody>
          <a:bodyPr wrap="square" rtlCol="0">
            <a:spAutoFit/>
          </a:bodyPr>
          <a:lstStyle/>
          <a:p>
            <a:r>
              <a:rPr lang="en-US" sz="3600" b="1" u="sng" dirty="0" smtClean="0"/>
              <a:t>Visualization of Paging</a:t>
            </a:r>
            <a:endParaRPr lang="en-US" sz="3600"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b/be/Page_table_actions.svg/625px-Page_table_actions.svg.png"/>
          <p:cNvPicPr>
            <a:picLocks noChangeAspect="1" noChangeArrowheads="1"/>
          </p:cNvPicPr>
          <p:nvPr/>
        </p:nvPicPr>
        <p:blipFill>
          <a:blip r:embed="rId2"/>
          <a:srcRect/>
          <a:stretch>
            <a:fillRect/>
          </a:stretch>
        </p:blipFill>
        <p:spPr bwMode="auto">
          <a:xfrm>
            <a:off x="609600" y="533400"/>
            <a:ext cx="8231481" cy="5334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lstStyle/>
          <a:p>
            <a:r>
              <a:rPr lang="en-US" dirty="0" smtClean="0"/>
              <a:t>Kernel cannot be moved out of the physical </a:t>
            </a:r>
            <a:r>
              <a:rPr lang="en-US" dirty="0" smtClean="0"/>
              <a:t>memory at any time.</a:t>
            </a:r>
          </a:p>
          <a:p>
            <a:endParaRPr lang="en-US" dirty="0" smtClean="0"/>
          </a:p>
          <a:p>
            <a:r>
              <a:rPr lang="en-US" b="1" dirty="0" smtClean="0"/>
              <a:t>Thrashing</a:t>
            </a:r>
            <a:r>
              <a:rPr lang="en-US" dirty="0" smtClean="0"/>
              <a:t> – When page faults are too frequent and CPU spends maximum time swapping. The system becomes unresponsive</a:t>
            </a:r>
            <a:r>
              <a:rPr lang="en-US" dirty="0" smtClean="0"/>
              <a:t>.</a:t>
            </a:r>
          </a:p>
          <a:p>
            <a:endParaRPr lang="en-US" dirty="0" smtClean="0"/>
          </a:p>
          <a:p>
            <a:r>
              <a:rPr lang="en-US" dirty="0" smtClean="0"/>
              <a:t>The </a:t>
            </a:r>
            <a:r>
              <a:rPr lang="en-US" dirty="0" err="1" smtClean="0"/>
              <a:t>pagefile</a:t>
            </a:r>
            <a:r>
              <a:rPr lang="en-US" dirty="0" smtClean="0"/>
              <a:t> is on the drive with heavy I/O.</a:t>
            </a:r>
          </a:p>
          <a:p>
            <a:endParaRPr lang="en-US" dirty="0" smtClean="0"/>
          </a:p>
          <a:p>
            <a:endParaRPr lang="en-US" dirty="0"/>
          </a:p>
        </p:txBody>
      </p:sp>
      <p:sp>
        <p:nvSpPr>
          <p:cNvPr id="3" name="Title 2"/>
          <p:cNvSpPr>
            <a:spLocks noGrp="1"/>
          </p:cNvSpPr>
          <p:nvPr>
            <p:ph type="title"/>
          </p:nvPr>
        </p:nvSpPr>
        <p:spPr/>
        <p:txBody>
          <a:bodyPr/>
          <a:lstStyle/>
          <a:p>
            <a:r>
              <a:rPr lang="en-US" u="sng" dirty="0" smtClean="0">
                <a:solidFill>
                  <a:srgbClr val="0070C0"/>
                </a:solidFill>
              </a:rPr>
              <a:t>What are the problems?</a:t>
            </a:r>
            <a:endParaRPr lang="en-US" u="sng"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https://support.microsoft.com</a:t>
            </a:r>
            <a:endParaRPr lang="en-US" dirty="0" smtClean="0"/>
          </a:p>
          <a:p>
            <a:r>
              <a:rPr lang="en-US" dirty="0" smtClean="0">
                <a:hlinkClick r:id="rId3"/>
              </a:rPr>
              <a:t>https://en.wikipedia.org</a:t>
            </a:r>
            <a:endParaRPr lang="en-US" dirty="0" smtClean="0"/>
          </a:p>
          <a:p>
            <a:r>
              <a:rPr lang="en-US" dirty="0" smtClean="0">
                <a:hlinkClick r:id="rId4"/>
              </a:rPr>
              <a:t>https://stackoverflow.com</a:t>
            </a:r>
            <a:endParaRPr lang="en-US" dirty="0" smtClean="0"/>
          </a:p>
          <a:p>
            <a:endParaRPr lang="en-US" dirty="0"/>
          </a:p>
        </p:txBody>
      </p:sp>
      <p:sp>
        <p:nvSpPr>
          <p:cNvPr id="3" name="Title 2"/>
          <p:cNvSpPr>
            <a:spLocks noGrp="1"/>
          </p:cNvSpPr>
          <p:nvPr>
            <p:ph type="title"/>
          </p:nvPr>
        </p:nvSpPr>
        <p:spPr/>
        <p:txBody>
          <a:bodyPr/>
          <a:lstStyle/>
          <a:p>
            <a:r>
              <a:rPr lang="en-US" dirty="0" smtClean="0">
                <a:solidFill>
                  <a:srgbClr val="0070C0"/>
                </a:solidFill>
              </a:rPr>
              <a:t>References</a:t>
            </a:r>
            <a:endParaRPr lang="en-US" dirty="0">
              <a:solidFill>
                <a:srgbClr val="0070C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282</TotalTime>
  <Words>315</Words>
  <Application>Microsoft Office PowerPoint</Application>
  <PresentationFormat>On-screen Show (4:3)</PresentationFormat>
  <Paragraphs>44</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Page File Management in Windows</vt:lpstr>
      <vt:lpstr>What is Paging?</vt:lpstr>
      <vt:lpstr>Why do we need it?</vt:lpstr>
      <vt:lpstr>How does it work?</vt:lpstr>
      <vt:lpstr>Who manages it?</vt:lpstr>
      <vt:lpstr>Slide 6</vt:lpstr>
      <vt:lpstr>Slide 7</vt:lpstr>
      <vt:lpstr>What are the problems?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Suprotik Dey</dc:creator>
  <cp:lastModifiedBy>Suprotik Dey</cp:lastModifiedBy>
  <cp:revision>60</cp:revision>
  <dcterms:created xsi:type="dcterms:W3CDTF">2006-08-16T00:00:00Z</dcterms:created>
  <dcterms:modified xsi:type="dcterms:W3CDTF">2017-08-29T19:24:20Z</dcterms:modified>
</cp:coreProperties>
</file>