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3" r:id="rId2"/>
    <p:sldId id="297" r:id="rId3"/>
    <p:sldId id="265" r:id="rId4"/>
    <p:sldId id="299" r:id="rId5"/>
    <p:sldId id="298" r:id="rId6"/>
    <p:sldId id="302" r:id="rId7"/>
    <p:sldId id="301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00" r:id="rId17"/>
    <p:sldId id="303" r:id="rId18"/>
    <p:sldId id="289" r:id="rId19"/>
    <p:sldId id="291" r:id="rId20"/>
    <p:sldId id="293" r:id="rId21"/>
    <p:sldId id="288" r:id="rId22"/>
    <p:sldId id="286" r:id="rId23"/>
    <p:sldId id="287" r:id="rId24"/>
    <p:sldId id="296" r:id="rId25"/>
    <p:sldId id="26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388C32-B94D-49CE-9BFC-2B9F4D031F16}" type="datetimeFigureOut">
              <a:rPr lang="en-IN" smtClean="0"/>
              <a:pPr/>
              <a:t>31-07-2017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E37C4D3-E1AF-4705-A80E-244976CC4B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8C32-B94D-49CE-9BFC-2B9F4D031F16}" type="datetimeFigureOut">
              <a:rPr lang="en-IN" smtClean="0"/>
              <a:pPr/>
              <a:t>31-07-2017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C4D3-E1AF-4705-A80E-244976CC4B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8C32-B94D-49CE-9BFC-2B9F4D031F16}" type="datetimeFigureOut">
              <a:rPr lang="en-IN" smtClean="0"/>
              <a:pPr/>
              <a:t>31-07-2017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C4D3-E1AF-4705-A80E-244976CC4B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8C32-B94D-49CE-9BFC-2B9F4D031F16}" type="datetimeFigureOut">
              <a:rPr lang="en-IN" smtClean="0"/>
              <a:pPr/>
              <a:t>31-07-2017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C4D3-E1AF-4705-A80E-244976CC4BF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8C32-B94D-49CE-9BFC-2B9F4D031F16}" type="datetimeFigureOut">
              <a:rPr lang="en-IN" smtClean="0"/>
              <a:pPr/>
              <a:t>31-07-2017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C4D3-E1AF-4705-A80E-244976CC4BF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8C32-B94D-49CE-9BFC-2B9F4D031F16}" type="datetimeFigureOut">
              <a:rPr lang="en-IN" smtClean="0"/>
              <a:pPr/>
              <a:t>31-07-2017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C4D3-E1AF-4705-A80E-244976CC4BF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8C32-B94D-49CE-9BFC-2B9F4D031F16}" type="datetimeFigureOut">
              <a:rPr lang="en-IN" smtClean="0"/>
              <a:pPr/>
              <a:t>31-07-2017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C4D3-E1AF-4705-A80E-244976CC4B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8C32-B94D-49CE-9BFC-2B9F4D031F16}" type="datetimeFigureOut">
              <a:rPr lang="en-IN" smtClean="0"/>
              <a:pPr/>
              <a:t>31-07-2017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C4D3-E1AF-4705-A80E-244976CC4BF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8C32-B94D-49CE-9BFC-2B9F4D031F16}" type="datetimeFigureOut">
              <a:rPr lang="en-IN" smtClean="0"/>
              <a:pPr/>
              <a:t>31-07-2017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C4D3-E1AF-4705-A80E-244976CC4B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9388C32-B94D-49CE-9BFC-2B9F4D031F16}" type="datetimeFigureOut">
              <a:rPr lang="en-IN" smtClean="0"/>
              <a:pPr/>
              <a:t>31-07-2017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C4D3-E1AF-4705-A80E-244976CC4B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9388C32-B94D-49CE-9BFC-2B9F4D031F16}" type="datetimeFigureOut">
              <a:rPr lang="en-IN" smtClean="0"/>
              <a:pPr/>
              <a:t>31-07-2017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E37C4D3-E1AF-4705-A80E-244976CC4BF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9388C32-B94D-49CE-9BFC-2B9F4D031F16}" type="datetimeFigureOut">
              <a:rPr lang="en-IN" smtClean="0"/>
              <a:pPr/>
              <a:t>31-07-2017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E37C4D3-E1AF-4705-A80E-244976CC4BF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robodarshan/" TargetMode="External"/><Relationship Id="rId2" Type="http://schemas.openxmlformats.org/officeDocument/2006/relationships/hyperlink" Target="http://robodarshan.i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2439362"/>
          </a:xfrm>
        </p:spPr>
        <p:txBody>
          <a:bodyPr>
            <a:normAutofit/>
          </a:bodyPr>
          <a:lstStyle/>
          <a:p>
            <a:r>
              <a:rPr lang="en-IN" dirty="0"/>
              <a:t>IIEST </a:t>
            </a:r>
            <a:br>
              <a:rPr lang="en-IN" dirty="0"/>
            </a:br>
            <a:r>
              <a:rPr lang="en-IN" dirty="0"/>
              <a:t>HUMANOID </a:t>
            </a:r>
            <a:br>
              <a:rPr lang="en-IN" dirty="0"/>
            </a:br>
            <a:r>
              <a:rPr lang="en-IN" dirty="0"/>
              <a:t>PROGRAMME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IN" b="1" dirty="0">
                <a:solidFill>
                  <a:schemeClr val="accent1"/>
                </a:solidFill>
              </a:rPr>
              <a:t>AN INITIATIVE OF </a:t>
            </a:r>
            <a:r>
              <a:rPr lang="en-IN" b="1" dirty="0">
                <a:solidFill>
                  <a:schemeClr val="accent3"/>
                </a:solidFill>
              </a:rPr>
              <a:t>ROBODARSHAN</a:t>
            </a:r>
            <a:r>
              <a:rPr lang="en-IN" b="1" dirty="0">
                <a:solidFill>
                  <a:schemeClr val="accent1"/>
                </a:solidFill>
              </a:rPr>
              <a:t>, IIEST SHIBPUR</a:t>
            </a:r>
          </a:p>
        </p:txBody>
      </p:sp>
    </p:spTree>
    <p:extLst>
      <p:ext uri="{BB962C8B-B14F-4D97-AF65-F5344CB8AC3E}">
        <p14:creationId xmlns="" xmlns:p14="http://schemas.microsoft.com/office/powerpoint/2010/main" val="42153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Speech is quite a hard task to achieve, so, currently, we are using Google’s Speech API</a:t>
            </a:r>
          </a:p>
          <a:p>
            <a:endParaRPr lang="en-US" dirty="0" smtClean="0"/>
          </a:p>
          <a:p>
            <a:r>
              <a:rPr lang="en-US" dirty="0" smtClean="0"/>
              <a:t>However, we are working on a model which can detect and </a:t>
            </a:r>
            <a:r>
              <a:rPr lang="en-US" dirty="0" err="1" smtClean="0"/>
              <a:t>synthesise</a:t>
            </a:r>
            <a:r>
              <a:rPr lang="en-US" dirty="0" smtClean="0"/>
              <a:t> speech offline.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Detection and Synthesis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built a face recognition model, which can store new faces and identify stored faces from the database quite accurately.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Recognition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tend to show a complex mix of emotions.</a:t>
            </a:r>
          </a:p>
          <a:p>
            <a:r>
              <a:rPr lang="en-US" dirty="0" smtClean="0"/>
              <a:t>We have developed a model to classify into 6 general types of emotions, but since we tend to show a mixture in any instance, the accuracy is low.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Emotion Recognition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classified all context into two major parts: Instructions and General Chatting.</a:t>
            </a:r>
          </a:p>
          <a:p>
            <a:endParaRPr lang="en-US" dirty="0" smtClean="0"/>
          </a:p>
          <a:p>
            <a:r>
              <a:rPr lang="en-US" dirty="0" smtClean="0"/>
              <a:t>The instructions will be handled by a simple model, while the complex chatting part will be done on </a:t>
            </a:r>
            <a:r>
              <a:rPr lang="en-US" dirty="0" err="1" smtClean="0"/>
              <a:t>cleverbot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. We will eventually replace it with an </a:t>
            </a:r>
            <a:r>
              <a:rPr lang="en-US" smtClean="0"/>
              <a:t>offline version.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finally aim to build a temporal model with vision and speech mapped together.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1249362"/>
          </a:xfrm>
        </p:spPr>
        <p:txBody>
          <a:bodyPr>
            <a:noAutofit/>
          </a:bodyPr>
          <a:lstStyle/>
          <a:p>
            <a:r>
              <a:rPr lang="en-US" sz="3200" dirty="0" smtClean="0"/>
              <a:t>Context Detection and General </a:t>
            </a:r>
            <a:r>
              <a:rPr lang="en-US" sz="3200" dirty="0" err="1" smtClean="0"/>
              <a:t>Behaviour</a:t>
            </a:r>
            <a:endParaRPr 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built an LED Matrix face capable of showing common emotions </a:t>
            </a:r>
            <a:r>
              <a:rPr lang="en-US" dirty="0" err="1" smtClean="0"/>
              <a:t>modelled</a:t>
            </a:r>
            <a:r>
              <a:rPr lang="en-US" dirty="0" smtClean="0"/>
              <a:t> in a natural way.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emotion expression</a:t>
            </a:r>
            <a:endParaRPr lang="en-US" dirty="0"/>
          </a:p>
        </p:txBody>
      </p:sp>
      <p:sp>
        <p:nvSpPr>
          <p:cNvPr id="36866" name="AutoShape 2" descr="blob:https://web.whatsapp.com/899e1e34-5006-41e8-b804-7ea541c7096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WhatsApp Image 2017-07-30 at 8.50.37 PM.jpeg"/>
          <p:cNvPicPr>
            <a:picLocks noChangeAspect="1"/>
          </p:cNvPicPr>
          <p:nvPr/>
        </p:nvPicPr>
        <p:blipFill>
          <a:blip r:embed="rId2"/>
          <a:srcRect l="34246" r="11750"/>
          <a:stretch>
            <a:fillRect/>
          </a:stretch>
        </p:blipFill>
        <p:spPr>
          <a:xfrm>
            <a:off x="3200400" y="3048000"/>
            <a:ext cx="2667000" cy="31020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Sonars</a:t>
            </a:r>
            <a:r>
              <a:rPr lang="en-US" dirty="0" smtClean="0"/>
              <a:t> and camera </a:t>
            </a:r>
            <a:r>
              <a:rPr lang="en-US" dirty="0" smtClean="0"/>
              <a:t>will help map nearby surroundings.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mapping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471" y="2806823"/>
            <a:ext cx="8229600" cy="1143000"/>
          </a:xfrm>
        </p:spPr>
        <p:txBody>
          <a:bodyPr/>
          <a:lstStyle/>
          <a:p>
            <a:r>
              <a:rPr lang="en-US" dirty="0" smtClean="0"/>
              <a:t>Next moves..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set up an aluminum chassis with servos for the whole body.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body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We intend to make our robot very much interactive with the environment, thus pressure points are to be set up all over.</a:t>
            </a:r>
          </a:p>
          <a:p>
            <a:endParaRPr lang="en-IN" sz="2400" dirty="0" smtClean="0"/>
          </a:p>
          <a:p>
            <a:r>
              <a:rPr lang="en-IN" sz="2400" dirty="0" smtClean="0"/>
              <a:t>The goal is to make a cheap pressure sensor</a:t>
            </a:r>
          </a:p>
          <a:p>
            <a:endParaRPr lang="en-IN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Pressure point development</a:t>
            </a:r>
            <a:endParaRPr lang="en-IN" dirty="0"/>
          </a:p>
        </p:txBody>
      </p:sp>
      <p:pic>
        <p:nvPicPr>
          <p:cNvPr id="2050" name="Picture 2" descr="Image result for capacitive pressure sens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733800"/>
            <a:ext cx="3429000" cy="25717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143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Rounded MT Bold" pitchFamily="34" charset="0"/>
              </a:rPr>
              <a:t>LOCOMOTION PLANNING</a:t>
            </a:r>
          </a:p>
          <a:p>
            <a:endParaRPr lang="en-US" sz="2800" dirty="0" smtClean="0">
              <a:latin typeface="Arial Rounded MT Bold" pitchFamily="34" charset="0"/>
            </a:endParaRPr>
          </a:p>
          <a:p>
            <a:r>
              <a:rPr lang="en-US" sz="2800" dirty="0" smtClean="0">
                <a:latin typeface="Arial Rounded MT Bold" pitchFamily="34" charset="0"/>
              </a:rPr>
              <a:t>CONTACT AND COLLISION DETECTION</a:t>
            </a:r>
          </a:p>
          <a:p>
            <a:endParaRPr lang="en-US" sz="2800" dirty="0" smtClean="0">
              <a:latin typeface="Arial Rounded MT Bold" pitchFamily="34" charset="0"/>
            </a:endParaRPr>
          </a:p>
          <a:p>
            <a:r>
              <a:rPr lang="en-US" sz="2800" dirty="0" smtClean="0">
                <a:latin typeface="Arial Rounded MT Bold" pitchFamily="34" charset="0"/>
              </a:rPr>
              <a:t>STATIC EQUILIBRIUM TEST</a:t>
            </a:r>
            <a:endParaRPr lang="en-IN" sz="2400" dirty="0">
              <a:latin typeface="Arial Rounded MT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Locomotion</a:t>
            </a:r>
            <a:endParaRPr lang="en-IN" dirty="0"/>
          </a:p>
        </p:txBody>
      </p:sp>
      <p:pic>
        <p:nvPicPr>
          <p:cNvPr id="31748" name="Picture 4" descr="digest-cb.png (748×351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3962400"/>
            <a:ext cx="5562600" cy="26102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143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3600"/>
            <a:ext cx="8281035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981200" y="914400"/>
            <a:ext cx="45352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Our Initiative</a:t>
            </a:r>
            <a:endParaRPr lang="en-US" sz="5400" b="1" u="sng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objective of this module is to develop new mechanisms and functions in order to realize natural bilateral interaction by expressing emotions, behaviours and personality in a human-like manner.</a:t>
            </a:r>
          </a:p>
          <a:p>
            <a:pPr>
              <a:buNone/>
            </a:pPr>
            <a:endParaRPr lang="en-IN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Behavioural Model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143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Overview of data flow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8305800" cy="4538471"/>
          </a:xfrm>
        </p:spPr>
        <p:txBody>
          <a:bodyPr/>
          <a:lstStyle/>
          <a:p>
            <a:r>
              <a:rPr lang="en-US" dirty="0" smtClean="0"/>
              <a:t>All lower level models like object detection, face recognition, etc will constantly supply data to higher models like the context analysis model.</a:t>
            </a:r>
          </a:p>
          <a:p>
            <a:endParaRPr lang="en-US" dirty="0" smtClean="0"/>
          </a:p>
          <a:p>
            <a:r>
              <a:rPr lang="en-US" dirty="0" smtClean="0"/>
              <a:t>Autonomous hardware routines like walking and balancing will run on microcontrollers.</a:t>
            </a:r>
          </a:p>
          <a:p>
            <a:endParaRPr lang="en-US" dirty="0" smtClean="0"/>
          </a:p>
          <a:p>
            <a:r>
              <a:rPr lang="en-US" dirty="0" smtClean="0"/>
              <a:t>Instructions will be fed from high level models to hardware through microcontrollers.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028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32362"/>
            <a:ext cx="8229600" cy="5224272"/>
          </a:xfrm>
        </p:spPr>
        <p:txBody>
          <a:bodyPr/>
          <a:lstStyle/>
          <a:p>
            <a:pPr marL="109728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HARDWARE IMPLEMENTATIONS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34591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149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ecx.images-amazon.com/images/I/71TQ2vfYxFL._SL1250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1905000" cy="1882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2" descr="http://ecx.images-amazon.com/images/I/41v-AkH3i7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0"/>
            <a:ext cx="2057400" cy="2057400"/>
          </a:xfrm>
          <a:prstGeom prst="rect">
            <a:avLst/>
          </a:prstGeom>
          <a:noFill/>
        </p:spPr>
      </p:pic>
      <p:pic>
        <p:nvPicPr>
          <p:cNvPr id="8" name="Picture 4" descr="https://n1.sdlcdn.com/imgs/a/u/a/Creative-1-3-Mega-Pixel-SDL828973385-1-0a12c.jpg"/>
          <p:cNvPicPr>
            <a:picLocks noChangeAspect="1" noChangeArrowheads="1"/>
          </p:cNvPicPr>
          <p:nvPr/>
        </p:nvPicPr>
        <p:blipFill>
          <a:blip r:embed="rId4" cstate="print"/>
          <a:srcRect l="30000" r="30000" b="33333"/>
          <a:stretch>
            <a:fillRect/>
          </a:stretch>
        </p:blipFill>
        <p:spPr bwMode="auto">
          <a:xfrm rot="5400000">
            <a:off x="4892040" y="-15240"/>
            <a:ext cx="1188720" cy="1981200"/>
          </a:xfrm>
          <a:prstGeom prst="rect">
            <a:avLst/>
          </a:prstGeom>
          <a:noFill/>
        </p:spPr>
      </p:pic>
      <p:pic>
        <p:nvPicPr>
          <p:cNvPr id="9" name="Picture 8" descr="http://ecx.images-amazon.com/images/I/61wrF4rnaTL._SL1250_.jpg"/>
          <p:cNvPicPr>
            <a:picLocks noChangeAspect="1" noChangeArrowheads="1"/>
          </p:cNvPicPr>
          <p:nvPr/>
        </p:nvPicPr>
        <p:blipFill>
          <a:blip r:embed="rId5" cstate="print"/>
          <a:srcRect b="42500"/>
          <a:stretch>
            <a:fillRect/>
          </a:stretch>
        </p:blipFill>
        <p:spPr bwMode="auto">
          <a:xfrm rot="10800000" flipV="1">
            <a:off x="6705600" y="228600"/>
            <a:ext cx="2057400" cy="1311037"/>
          </a:xfrm>
          <a:prstGeom prst="rect">
            <a:avLst/>
          </a:prstGeom>
          <a:noFill/>
        </p:spPr>
      </p:pic>
      <p:pic>
        <p:nvPicPr>
          <p:cNvPr id="10" name="Picture 2" descr="https://images-na.ssl-images-amazon.com/images/I/81y4ecD6hYL._SL1500_.jpg"/>
          <p:cNvPicPr>
            <a:picLocks noChangeAspect="1" noChangeArrowheads="1"/>
          </p:cNvPicPr>
          <p:nvPr/>
        </p:nvPicPr>
        <p:blipFill>
          <a:blip r:embed="rId6"/>
          <a:srcRect l="19200" t="15200" r="17867" b="11061"/>
          <a:stretch>
            <a:fillRect/>
          </a:stretch>
        </p:blipFill>
        <p:spPr bwMode="auto">
          <a:xfrm>
            <a:off x="609600" y="2209800"/>
            <a:ext cx="4343400" cy="2757715"/>
          </a:xfrm>
          <a:prstGeom prst="rect">
            <a:avLst/>
          </a:prstGeom>
          <a:noFill/>
        </p:spPr>
      </p:pic>
      <p:pic>
        <p:nvPicPr>
          <p:cNvPr id="11" name="Picture 10" descr="https://cdn-shop.adafruit.com/1200x900/1052-00.jpg"/>
          <p:cNvPicPr>
            <a:picLocks noChangeAspect="1" noChangeArrowheads="1"/>
          </p:cNvPicPr>
          <p:nvPr/>
        </p:nvPicPr>
        <p:blipFill>
          <a:blip r:embed="rId7" cstate="print"/>
          <a:srcRect l="24173" r="24029"/>
          <a:stretch>
            <a:fillRect/>
          </a:stretch>
        </p:blipFill>
        <p:spPr bwMode="auto">
          <a:xfrm>
            <a:off x="6019800" y="2286000"/>
            <a:ext cx="1716654" cy="2174875"/>
          </a:xfrm>
          <a:prstGeom prst="rect">
            <a:avLst/>
          </a:prstGeom>
          <a:noFill/>
        </p:spPr>
      </p:pic>
      <p:sp>
        <p:nvSpPr>
          <p:cNvPr id="6146" name="AutoShape 2" descr="Three Axis Gyroscope Accelerometer Sensor Module for Arduino (Works with Official Arduino Board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Three Axis Gyroscope Accelerometer Sensor Module for Arduino (Works with Official Arduino Board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 descr="3197gpb7lI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8600" y="4953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729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32362"/>
            <a:ext cx="8229600" cy="5224272"/>
          </a:xfrm>
        </p:spPr>
        <p:txBody>
          <a:bodyPr/>
          <a:lstStyle/>
          <a:p>
            <a:pPr marL="109728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List of contributors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81534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accent6"/>
                </a:solidFill>
                <a:latin typeface="Cambria" pitchFamily="18" charset="0"/>
              </a:rPr>
              <a:t>Punyajoy</a:t>
            </a:r>
            <a:r>
              <a:rPr lang="en-US" sz="2000" b="1" dirty="0" smtClean="0">
                <a:solidFill>
                  <a:schemeClr val="accent6"/>
                </a:solidFill>
                <a:latin typeface="Cambria" pitchFamily="18" charset="0"/>
              </a:rPr>
              <a:t> </a:t>
            </a:r>
            <a:r>
              <a:rPr lang="en-US" sz="2000" b="1" dirty="0" err="1" smtClean="0">
                <a:solidFill>
                  <a:schemeClr val="accent6"/>
                </a:solidFill>
                <a:latin typeface="Cambria" pitchFamily="18" charset="0"/>
              </a:rPr>
              <a:t>Saha</a:t>
            </a:r>
            <a:r>
              <a:rPr lang="en-US" sz="2000" b="1" dirty="0" smtClean="0">
                <a:solidFill>
                  <a:schemeClr val="accent6"/>
                </a:solidFill>
                <a:latin typeface="Cambria" pitchFamily="18" charset="0"/>
              </a:rPr>
              <a:t> (3</a:t>
            </a:r>
            <a:r>
              <a:rPr lang="en-US" sz="2000" b="1" baseline="30000" dirty="0" smtClean="0">
                <a:solidFill>
                  <a:schemeClr val="accent6"/>
                </a:solidFill>
                <a:latin typeface="Cambria" pitchFamily="18" charset="0"/>
              </a:rPr>
              <a:t>rd</a:t>
            </a:r>
            <a:r>
              <a:rPr lang="en-US" sz="2000" b="1" dirty="0" smtClean="0">
                <a:solidFill>
                  <a:schemeClr val="accent6"/>
                </a:solidFill>
                <a:latin typeface="Cambria" pitchFamily="18" charset="0"/>
              </a:rPr>
              <a:t> Yr)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accent6"/>
                </a:solidFill>
                <a:latin typeface="Cambria" pitchFamily="18" charset="0"/>
              </a:rPr>
              <a:t>Ranit</a:t>
            </a:r>
            <a:r>
              <a:rPr lang="en-US" sz="2000" b="1" dirty="0" smtClean="0">
                <a:solidFill>
                  <a:schemeClr val="accent6"/>
                </a:solidFill>
                <a:latin typeface="Cambria" pitchFamily="18" charset="0"/>
              </a:rPr>
              <a:t> </a:t>
            </a:r>
            <a:r>
              <a:rPr lang="en-US" sz="2000" b="1" dirty="0" err="1" smtClean="0">
                <a:solidFill>
                  <a:schemeClr val="accent6"/>
                </a:solidFill>
                <a:latin typeface="Cambria" pitchFamily="18" charset="0"/>
              </a:rPr>
              <a:t>Chaterjee</a:t>
            </a:r>
            <a:r>
              <a:rPr lang="en-US" sz="2000" b="1" dirty="0" smtClean="0">
                <a:solidFill>
                  <a:schemeClr val="accent6"/>
                </a:solidFill>
                <a:latin typeface="Cambria" pitchFamily="18" charset="0"/>
              </a:rPr>
              <a:t> (3</a:t>
            </a:r>
            <a:r>
              <a:rPr lang="en-US" sz="2000" b="1" baseline="30000" dirty="0" smtClean="0">
                <a:solidFill>
                  <a:schemeClr val="accent6"/>
                </a:solidFill>
                <a:latin typeface="Cambria" pitchFamily="18" charset="0"/>
              </a:rPr>
              <a:t>rd</a:t>
            </a:r>
            <a:r>
              <a:rPr lang="en-US" sz="2000" b="1" dirty="0" smtClean="0">
                <a:solidFill>
                  <a:schemeClr val="accent6"/>
                </a:solidFill>
                <a:latin typeface="Cambria" pitchFamily="18" charset="0"/>
              </a:rPr>
              <a:t> Yr)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6"/>
                </a:solidFill>
                <a:latin typeface="Cambria" pitchFamily="18" charset="0"/>
              </a:rPr>
              <a:t>Suprotik Dey (3</a:t>
            </a:r>
            <a:r>
              <a:rPr lang="en-US" sz="2000" b="1" baseline="30000" dirty="0" smtClean="0">
                <a:solidFill>
                  <a:schemeClr val="accent6"/>
                </a:solidFill>
                <a:latin typeface="Cambria" pitchFamily="18" charset="0"/>
              </a:rPr>
              <a:t>rd</a:t>
            </a:r>
            <a:r>
              <a:rPr lang="en-US" sz="2000" b="1" dirty="0" smtClean="0">
                <a:solidFill>
                  <a:schemeClr val="accent6"/>
                </a:solidFill>
                <a:latin typeface="Cambria" pitchFamily="18" charset="0"/>
              </a:rPr>
              <a:t> Yr)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accent6"/>
                </a:solidFill>
                <a:latin typeface="Cambria" pitchFamily="18" charset="0"/>
              </a:rPr>
              <a:t>Sayan</a:t>
            </a:r>
            <a:r>
              <a:rPr lang="en-US" sz="2000" b="1" dirty="0" smtClean="0">
                <a:solidFill>
                  <a:schemeClr val="accent6"/>
                </a:solidFill>
                <a:latin typeface="Cambria" pitchFamily="18" charset="0"/>
              </a:rPr>
              <a:t> </a:t>
            </a:r>
            <a:r>
              <a:rPr lang="en-US" sz="2000" b="1" dirty="0" err="1" smtClean="0">
                <a:solidFill>
                  <a:schemeClr val="accent6"/>
                </a:solidFill>
                <a:latin typeface="Cambria" pitchFamily="18" charset="0"/>
              </a:rPr>
              <a:t>Ganguly</a:t>
            </a:r>
            <a:r>
              <a:rPr lang="en-US" sz="2000" b="1" dirty="0" smtClean="0">
                <a:solidFill>
                  <a:schemeClr val="accent6"/>
                </a:solidFill>
                <a:latin typeface="Cambria" pitchFamily="18" charset="0"/>
              </a:rPr>
              <a:t> (3</a:t>
            </a:r>
            <a:r>
              <a:rPr lang="en-US" sz="2000" b="1" baseline="30000" dirty="0" smtClean="0">
                <a:solidFill>
                  <a:schemeClr val="accent6"/>
                </a:solidFill>
                <a:latin typeface="Cambria" pitchFamily="18" charset="0"/>
              </a:rPr>
              <a:t>rd</a:t>
            </a:r>
            <a:r>
              <a:rPr lang="en-US" sz="2000" b="1" dirty="0" smtClean="0">
                <a:solidFill>
                  <a:schemeClr val="accent6"/>
                </a:solidFill>
                <a:latin typeface="Cambria" pitchFamily="18" charset="0"/>
              </a:rPr>
              <a:t> Yr)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accent6"/>
                </a:solidFill>
                <a:latin typeface="Cambria" pitchFamily="18" charset="0"/>
              </a:rPr>
              <a:t>Vivek</a:t>
            </a:r>
            <a:r>
              <a:rPr lang="en-US" sz="2000" b="1" dirty="0" smtClean="0">
                <a:solidFill>
                  <a:schemeClr val="accent6"/>
                </a:solidFill>
                <a:latin typeface="Cambria" pitchFamily="18" charset="0"/>
              </a:rPr>
              <a:t> Sharma (3</a:t>
            </a:r>
            <a:r>
              <a:rPr lang="en-US" sz="2000" b="1" baseline="30000" dirty="0" smtClean="0">
                <a:solidFill>
                  <a:schemeClr val="accent6"/>
                </a:solidFill>
                <a:latin typeface="Cambria" pitchFamily="18" charset="0"/>
              </a:rPr>
              <a:t>rd</a:t>
            </a:r>
            <a:r>
              <a:rPr lang="en-US" sz="2000" b="1" dirty="0" smtClean="0">
                <a:solidFill>
                  <a:schemeClr val="accent6"/>
                </a:solidFill>
                <a:latin typeface="Cambria" pitchFamily="18" charset="0"/>
              </a:rPr>
              <a:t> Yr)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accent6"/>
                </a:solidFill>
                <a:latin typeface="Cambria" pitchFamily="18" charset="0"/>
              </a:rPr>
              <a:t>Pratik</a:t>
            </a:r>
            <a:r>
              <a:rPr lang="en-US" sz="2000" b="1" dirty="0" smtClean="0">
                <a:solidFill>
                  <a:schemeClr val="accent6"/>
                </a:solidFill>
                <a:latin typeface="Cambria" pitchFamily="18" charset="0"/>
              </a:rPr>
              <a:t> </a:t>
            </a:r>
            <a:r>
              <a:rPr lang="en-US" sz="2000" b="1" dirty="0" err="1" smtClean="0">
                <a:solidFill>
                  <a:schemeClr val="accent6"/>
                </a:solidFill>
                <a:latin typeface="Cambria" pitchFamily="18" charset="0"/>
              </a:rPr>
              <a:t>Basu</a:t>
            </a:r>
            <a:r>
              <a:rPr lang="en-US" sz="2000" b="1" dirty="0" smtClean="0">
                <a:solidFill>
                  <a:schemeClr val="accent6"/>
                </a:solidFill>
                <a:latin typeface="Cambria" pitchFamily="18" charset="0"/>
              </a:rPr>
              <a:t>(2</a:t>
            </a:r>
            <a:r>
              <a:rPr lang="en-US" sz="2000" b="1" baseline="30000" dirty="0" smtClean="0">
                <a:solidFill>
                  <a:schemeClr val="accent6"/>
                </a:solidFill>
                <a:latin typeface="Cambria" pitchFamily="18" charset="0"/>
              </a:rPr>
              <a:t>nd</a:t>
            </a:r>
            <a:r>
              <a:rPr lang="en-US" sz="2000" b="1" dirty="0" smtClean="0">
                <a:solidFill>
                  <a:schemeClr val="accent6"/>
                </a:solidFill>
                <a:latin typeface="Cambria" pitchFamily="18" charset="0"/>
              </a:rPr>
              <a:t> Yr)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accent6"/>
                </a:solidFill>
                <a:latin typeface="Cambria" pitchFamily="18" charset="0"/>
              </a:rPr>
              <a:t>Sarvajeet</a:t>
            </a:r>
            <a:r>
              <a:rPr lang="en-US" sz="2000" b="1" dirty="0" smtClean="0">
                <a:solidFill>
                  <a:schemeClr val="accent6"/>
                </a:solidFill>
                <a:latin typeface="Cambria" pitchFamily="18" charset="0"/>
              </a:rPr>
              <a:t> </a:t>
            </a:r>
            <a:r>
              <a:rPr lang="en-US" sz="2000" b="1" dirty="0" err="1" smtClean="0">
                <a:solidFill>
                  <a:schemeClr val="accent6"/>
                </a:solidFill>
                <a:latin typeface="Cambria" pitchFamily="18" charset="0"/>
              </a:rPr>
              <a:t>Haldar</a:t>
            </a:r>
            <a:r>
              <a:rPr lang="en-US" sz="2000" b="1" dirty="0" smtClean="0">
                <a:solidFill>
                  <a:schemeClr val="accent6"/>
                </a:solidFill>
                <a:latin typeface="Cambria" pitchFamily="18" charset="0"/>
              </a:rPr>
              <a:t>(2</a:t>
            </a:r>
            <a:r>
              <a:rPr lang="en-US" sz="2000" b="1" baseline="30000" dirty="0" smtClean="0">
                <a:solidFill>
                  <a:schemeClr val="accent6"/>
                </a:solidFill>
                <a:latin typeface="Cambria" pitchFamily="18" charset="0"/>
              </a:rPr>
              <a:t>nd</a:t>
            </a:r>
            <a:r>
              <a:rPr lang="en-US" sz="2000" b="1" dirty="0" smtClean="0">
                <a:solidFill>
                  <a:schemeClr val="accent6"/>
                </a:solidFill>
                <a:latin typeface="Cambria" pitchFamily="18" charset="0"/>
              </a:rPr>
              <a:t> Yr)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accent6"/>
                </a:solidFill>
                <a:latin typeface="Cambria" pitchFamily="18" charset="0"/>
              </a:rPr>
              <a:t>Sobhan</a:t>
            </a:r>
            <a:r>
              <a:rPr lang="en-US" sz="2000" b="1" dirty="0" smtClean="0">
                <a:solidFill>
                  <a:schemeClr val="accent6"/>
                </a:solidFill>
                <a:latin typeface="Cambria" pitchFamily="18" charset="0"/>
              </a:rPr>
              <a:t> </a:t>
            </a:r>
            <a:r>
              <a:rPr lang="en-US" sz="2000" b="1" dirty="0" err="1" smtClean="0">
                <a:solidFill>
                  <a:schemeClr val="accent6"/>
                </a:solidFill>
                <a:latin typeface="Cambria" pitchFamily="18" charset="0"/>
              </a:rPr>
              <a:t>Mondal</a:t>
            </a:r>
            <a:r>
              <a:rPr lang="en-US" sz="2000" b="1" dirty="0" smtClean="0">
                <a:solidFill>
                  <a:schemeClr val="accent6"/>
                </a:solidFill>
                <a:latin typeface="Cambria" pitchFamily="18" charset="0"/>
              </a:rPr>
              <a:t>(2</a:t>
            </a:r>
            <a:r>
              <a:rPr lang="en-US" sz="2000" b="1" baseline="30000" dirty="0" smtClean="0">
                <a:solidFill>
                  <a:schemeClr val="accent6"/>
                </a:solidFill>
                <a:latin typeface="Cambria" pitchFamily="18" charset="0"/>
              </a:rPr>
              <a:t>nd</a:t>
            </a:r>
            <a:r>
              <a:rPr lang="en-US" sz="2000" b="1" dirty="0" smtClean="0">
                <a:solidFill>
                  <a:schemeClr val="accent6"/>
                </a:solidFill>
                <a:latin typeface="Cambria" pitchFamily="18" charset="0"/>
              </a:rPr>
              <a:t> Yr)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accent6"/>
                </a:solidFill>
                <a:latin typeface="Cambria" pitchFamily="18" charset="0"/>
              </a:rPr>
              <a:t>Pragyesh</a:t>
            </a:r>
            <a:r>
              <a:rPr lang="en-US" sz="2000" b="1" dirty="0" smtClean="0">
                <a:solidFill>
                  <a:schemeClr val="accent6"/>
                </a:solidFill>
                <a:latin typeface="Cambria" pitchFamily="18" charset="0"/>
              </a:rPr>
              <a:t> </a:t>
            </a:r>
            <a:r>
              <a:rPr lang="en-US" sz="2000" b="1" dirty="0" err="1" smtClean="0">
                <a:solidFill>
                  <a:schemeClr val="accent6"/>
                </a:solidFill>
                <a:latin typeface="Cambria" pitchFamily="18" charset="0"/>
              </a:rPr>
              <a:t>Bajpai</a:t>
            </a:r>
            <a:r>
              <a:rPr lang="en-US" sz="2000" b="1" dirty="0" smtClean="0">
                <a:solidFill>
                  <a:schemeClr val="accent6"/>
                </a:solidFill>
                <a:latin typeface="Cambria" pitchFamily="18" charset="0"/>
              </a:rPr>
              <a:t>(2</a:t>
            </a:r>
            <a:r>
              <a:rPr lang="en-US" sz="2000" b="1" baseline="30000" dirty="0" smtClean="0">
                <a:solidFill>
                  <a:schemeClr val="accent6"/>
                </a:solidFill>
                <a:latin typeface="Cambria" pitchFamily="18" charset="0"/>
              </a:rPr>
              <a:t>nd</a:t>
            </a:r>
            <a:r>
              <a:rPr lang="en-US" sz="2000" b="1" dirty="0" smtClean="0">
                <a:solidFill>
                  <a:schemeClr val="accent6"/>
                </a:solidFill>
                <a:latin typeface="Cambria" pitchFamily="18" charset="0"/>
              </a:rPr>
              <a:t> Yr)</a:t>
            </a:r>
          </a:p>
          <a:p>
            <a:endParaRPr lang="en-US" sz="2400" u="sng" dirty="0" smtClean="0">
              <a:latin typeface="Arial Rounded MT Bold" pitchFamily="34" charset="0"/>
            </a:endParaRPr>
          </a:p>
          <a:p>
            <a:r>
              <a:rPr lang="en-US" sz="2400" u="sng" dirty="0" smtClean="0">
                <a:latin typeface="Arial Rounded MT Bold" pitchFamily="34" charset="0"/>
              </a:rPr>
              <a:t>VISIT US AT</a:t>
            </a:r>
            <a:r>
              <a:rPr lang="en-US" sz="2000" dirty="0" smtClean="0"/>
              <a:t>:  </a:t>
            </a:r>
            <a:r>
              <a:rPr lang="en-US" sz="2000" dirty="0" smtClean="0">
                <a:latin typeface="Arial Black" pitchFamily="34" charset="0"/>
                <a:hlinkClick r:id="rId2"/>
              </a:rPr>
              <a:t>http://robodarshan.in/</a:t>
            </a:r>
            <a:endParaRPr lang="en-US" sz="2000" dirty="0" smtClean="0">
              <a:latin typeface="Arial Black" pitchFamily="34" charset="0"/>
            </a:endParaRPr>
          </a:p>
          <a:p>
            <a:pPr lvl="4">
              <a:buNone/>
            </a:pPr>
            <a:r>
              <a:rPr lang="en-US" sz="2000" dirty="0" smtClean="0">
                <a:latin typeface="Arial Black" pitchFamily="34" charset="0"/>
              </a:rPr>
              <a:t> </a:t>
            </a:r>
            <a:r>
              <a:rPr lang="en-US" sz="2000" dirty="0" smtClean="0">
                <a:latin typeface="Arial Black" pitchFamily="34" charset="0"/>
                <a:hlinkClick r:id="rId3"/>
              </a:rPr>
              <a:t>https://www.facebook.com/robodarshan/</a:t>
            </a:r>
            <a:endParaRPr lang="en-US" sz="2000" dirty="0" smtClean="0">
              <a:latin typeface="Arial Black" pitchFamily="34" charset="0"/>
            </a:endParaRPr>
          </a:p>
          <a:p>
            <a:pPr lvl="4">
              <a:buNone/>
            </a:pPr>
            <a:endParaRPr lang="en-US" sz="2000" dirty="0" smtClean="0">
              <a:latin typeface="Arial Black" pitchFamily="34" charset="0"/>
            </a:endParaRPr>
          </a:p>
          <a:p>
            <a:pPr lvl="1"/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149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IN" sz="8800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303427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nao robo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2286000" cy="3920282"/>
          </a:xfrm>
          <a:prstGeom prst="rect">
            <a:avLst/>
          </a:prstGeom>
          <a:noFill/>
        </p:spPr>
      </p:pic>
      <p:pic>
        <p:nvPicPr>
          <p:cNvPr id="1028" name="Picture 4" descr="http://spiderimg.amarujala.com/image/500x500/2015/03/25/manav-robot-55127d6a00dbd_ex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1828800"/>
            <a:ext cx="3291840" cy="2819400"/>
          </a:xfrm>
          <a:prstGeom prst="rect">
            <a:avLst/>
          </a:prstGeom>
          <a:noFill/>
        </p:spPr>
      </p:pic>
      <p:pic>
        <p:nvPicPr>
          <p:cNvPr id="1030" name="Picture 6" descr="http://s.hswstatic.com/gif/asimo-1a.jpg"/>
          <p:cNvPicPr>
            <a:picLocks noChangeAspect="1" noChangeArrowheads="1"/>
          </p:cNvPicPr>
          <p:nvPr/>
        </p:nvPicPr>
        <p:blipFill>
          <a:blip r:embed="rId4"/>
          <a:srcRect l="6000" t="3002" r="4000" b="2439"/>
          <a:stretch>
            <a:fillRect/>
          </a:stretch>
        </p:blipFill>
        <p:spPr bwMode="auto">
          <a:xfrm>
            <a:off x="6096000" y="990600"/>
            <a:ext cx="2775857" cy="38862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143000" y="381000"/>
            <a:ext cx="739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WHAT ARE HUMANOIDS ?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52578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Some great examples of existing</a:t>
            </a:r>
            <a:r>
              <a:rPr lang="en-IN" dirty="0" smtClean="0"/>
              <a:t> Humanoid robots </a:t>
            </a:r>
            <a:r>
              <a:rPr lang="en-IN" dirty="0" smtClean="0">
                <a:latin typeface="Arial Rounded MT Bold" pitchFamily="34" charset="0"/>
              </a:rPr>
              <a:t>: NAO by </a:t>
            </a:r>
            <a:r>
              <a:rPr lang="en-US" dirty="0" err="1" smtClean="0">
                <a:latin typeface="Arial Rounded MT Bold" pitchFamily="34" charset="0"/>
              </a:rPr>
              <a:t>SoftBank</a:t>
            </a:r>
            <a:r>
              <a:rPr lang="en-US" dirty="0" smtClean="0">
                <a:latin typeface="Arial Rounded MT Bold" pitchFamily="34" charset="0"/>
              </a:rPr>
              <a:t> Robotics</a:t>
            </a:r>
            <a:r>
              <a:rPr lang="en-IN" dirty="0" smtClean="0">
                <a:latin typeface="Arial Rounded MT Bold" pitchFamily="34" charset="0"/>
              </a:rPr>
              <a:t>, </a:t>
            </a:r>
            <a:r>
              <a:rPr lang="en-IN" dirty="0" err="1" smtClean="0">
                <a:latin typeface="Arial Rounded MT Bold" pitchFamily="34" charset="0"/>
              </a:rPr>
              <a:t>Asimo</a:t>
            </a:r>
            <a:r>
              <a:rPr lang="en-IN" dirty="0" smtClean="0">
                <a:latin typeface="Arial Rounded MT Bold" pitchFamily="34" charset="0"/>
              </a:rPr>
              <a:t> from Honda and Manav from A-Set Institute, India.             </a:t>
            </a:r>
            <a:endParaRPr lang="en-IN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 humanoid stands as a direct machine replacement to a human.</a:t>
            </a:r>
          </a:p>
          <a:p>
            <a:endParaRPr lang="en-US" dirty="0" smtClean="0"/>
          </a:p>
          <a:p>
            <a:r>
              <a:rPr lang="en-US" dirty="0" smtClean="0"/>
              <a:t>Features include a fully autonomous robot with cognitive and mechanical abilities of a human being.</a:t>
            </a:r>
          </a:p>
          <a:p>
            <a:endParaRPr lang="en-US" dirty="0" smtClean="0"/>
          </a:p>
          <a:p>
            <a:r>
              <a:rPr lang="en-US" u="sng" dirty="0" smtClean="0"/>
              <a:t>Cognitive abilities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Object detection</a:t>
            </a:r>
          </a:p>
          <a:p>
            <a:pPr lvl="1"/>
            <a:r>
              <a:rPr lang="en-US" dirty="0" smtClean="0"/>
              <a:t>Object tracking</a:t>
            </a:r>
          </a:p>
          <a:p>
            <a:pPr lvl="1"/>
            <a:r>
              <a:rPr lang="en-US" dirty="0" smtClean="0"/>
              <a:t>Face recognition</a:t>
            </a:r>
          </a:p>
          <a:p>
            <a:pPr lvl="1"/>
            <a:r>
              <a:rPr lang="en-US" dirty="0" smtClean="0"/>
              <a:t>Emotion detection</a:t>
            </a:r>
          </a:p>
          <a:p>
            <a:pPr lvl="1"/>
            <a:r>
              <a:rPr lang="en-US" dirty="0" smtClean="0"/>
              <a:t>Speech recognition</a:t>
            </a:r>
          </a:p>
          <a:p>
            <a:pPr lvl="1"/>
            <a:r>
              <a:rPr lang="en-US" dirty="0" smtClean="0"/>
              <a:t>Speech synthesis</a:t>
            </a:r>
          </a:p>
          <a:p>
            <a:pPr lvl="1"/>
            <a:r>
              <a:rPr lang="en-US" dirty="0" smtClean="0"/>
              <a:t>Context detection</a:t>
            </a:r>
          </a:p>
          <a:p>
            <a:pPr lvl="1"/>
            <a:r>
              <a:rPr lang="en-US" dirty="0" smtClean="0"/>
              <a:t>Question answering</a:t>
            </a:r>
          </a:p>
          <a:p>
            <a:pPr lvl="1"/>
            <a:r>
              <a:rPr lang="en-US" dirty="0" smtClean="0"/>
              <a:t>Area mapping</a:t>
            </a:r>
          </a:p>
          <a:p>
            <a:pPr lvl="1"/>
            <a:r>
              <a:rPr lang="en-US" dirty="0" smtClean="0"/>
              <a:t>Self awareness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Mechanical abilities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Bipedal locomotion</a:t>
            </a:r>
          </a:p>
          <a:p>
            <a:pPr lvl="1"/>
            <a:r>
              <a:rPr lang="en-US" dirty="0" smtClean="0"/>
              <a:t>Arm gripping</a:t>
            </a:r>
          </a:p>
          <a:p>
            <a:pPr lvl="1"/>
            <a:r>
              <a:rPr lang="en-US" dirty="0" smtClean="0"/>
              <a:t>Facial expressions</a:t>
            </a:r>
          </a:p>
          <a:p>
            <a:pPr lvl="1"/>
            <a:r>
              <a:rPr lang="en-US" dirty="0" smtClean="0"/>
              <a:t>Touch feeling</a:t>
            </a:r>
          </a:p>
          <a:p>
            <a:pPr lvl="1"/>
            <a:r>
              <a:rPr lang="en-US" dirty="0" smtClean="0"/>
              <a:t>A full human like movement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features?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Most Humanoid robots existing today fall in either of the following categories:</a:t>
            </a:r>
          </a:p>
          <a:p>
            <a:pPr lvl="1"/>
            <a:r>
              <a:rPr lang="en-US" dirty="0" smtClean="0"/>
              <a:t>Built by multi national companies using enormous capital and proprietary hardware and software. Built by experts and huge price.</a:t>
            </a:r>
          </a:p>
          <a:p>
            <a:pPr lvl="1"/>
            <a:r>
              <a:rPr lang="en-US" dirty="0" smtClean="0"/>
              <a:t>Commercially available, built in large scale but having very restricted cognitive capabilities, rendering it to be nothing more than a luxury toy.</a:t>
            </a:r>
          </a:p>
          <a:p>
            <a:endParaRPr lang="en-US" dirty="0" smtClean="0"/>
          </a:p>
          <a:p>
            <a:r>
              <a:rPr lang="en-US" dirty="0" smtClean="0"/>
              <a:t>We aim to fill this gap. We have started using open source software packages, easily available </a:t>
            </a:r>
            <a:r>
              <a:rPr lang="en-US" dirty="0" err="1" smtClean="0"/>
              <a:t>harware</a:t>
            </a:r>
            <a:r>
              <a:rPr lang="en-US" dirty="0" smtClean="0"/>
              <a:t> kits and also built some by our own.</a:t>
            </a:r>
          </a:p>
          <a:p>
            <a:endParaRPr lang="en-US" dirty="0" smtClean="0"/>
          </a:p>
          <a:p>
            <a:r>
              <a:rPr lang="en-US" dirty="0" smtClean="0"/>
              <a:t>After a certain threshold of development, we aim to make the be whole project open-source. All license will be retained by </a:t>
            </a:r>
            <a:r>
              <a:rPr lang="en-US" dirty="0" err="1" smtClean="0"/>
              <a:t>Robodarshan</a:t>
            </a:r>
            <a:r>
              <a:rPr lang="en-US" dirty="0" smtClean="0"/>
              <a:t>. This is a long term project.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fit in?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India is a developing country and people will decide this project to be an unnecessary luxury toy.</a:t>
            </a:r>
            <a:endParaRPr lang="en-US" sz="2400" smtClean="0"/>
          </a:p>
          <a:p>
            <a:endParaRPr lang="en-US" sz="2400" dirty="0" smtClean="0"/>
          </a:p>
          <a:p>
            <a:r>
              <a:rPr lang="en-US" sz="2400" dirty="0" smtClean="0"/>
              <a:t>But, it will be CHEAP and will serve the following utilities:</a:t>
            </a:r>
          </a:p>
          <a:p>
            <a:pPr lvl="1"/>
            <a:r>
              <a:rPr lang="en-US" sz="2000" dirty="0" smtClean="0"/>
              <a:t>Attending children, elderly people and the disabled.</a:t>
            </a:r>
          </a:p>
          <a:p>
            <a:pPr lvl="1"/>
            <a:r>
              <a:rPr lang="en-US" sz="2000" dirty="0" smtClean="0"/>
              <a:t>Educating children in rural areas where teachers are scarce.</a:t>
            </a:r>
          </a:p>
          <a:p>
            <a:pPr lvl="1"/>
            <a:r>
              <a:rPr lang="en-US" sz="2000" dirty="0" smtClean="0"/>
              <a:t>Doing simple household chores.</a:t>
            </a:r>
          </a:p>
          <a:p>
            <a:pPr lvl="1"/>
            <a:r>
              <a:rPr lang="en-US" sz="2000" dirty="0" smtClean="0"/>
              <a:t>Much more, the sky is the limit!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124200"/>
            <a:ext cx="8229600" cy="1143000"/>
          </a:xfrm>
        </p:spPr>
        <p:txBody>
          <a:bodyPr/>
          <a:lstStyle/>
          <a:p>
            <a:r>
              <a:rPr lang="en-US" dirty="0" smtClean="0"/>
              <a:t>Current progress..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97691"/>
          </a:xfrm>
        </p:spPr>
        <p:txBody>
          <a:bodyPr/>
          <a:lstStyle/>
          <a:p>
            <a:r>
              <a:rPr lang="en-US" dirty="0" smtClean="0"/>
              <a:t>Currently, we are concentrating on software.</a:t>
            </a:r>
          </a:p>
          <a:p>
            <a:r>
              <a:rPr lang="en-US" dirty="0" smtClean="0"/>
              <a:t>The major ground level models are towards the finishing stage.</a:t>
            </a:r>
          </a:p>
          <a:p>
            <a:r>
              <a:rPr lang="en-US" dirty="0" smtClean="0"/>
              <a:t>All major progresses have been achieved using machine learning.</a:t>
            </a:r>
          </a:p>
          <a:p>
            <a:endParaRPr lang="en-US" dirty="0" smtClean="0"/>
          </a:p>
          <a:p>
            <a:r>
              <a:rPr lang="en-US" dirty="0" smtClean="0"/>
              <a:t>Also we have made some progress in the Face part of our humanoid.</a:t>
            </a:r>
          </a:p>
          <a:p>
            <a:endParaRPr lang="en-US" dirty="0" smtClean="0"/>
          </a:p>
          <a:p>
            <a:r>
              <a:rPr lang="en-US" dirty="0" smtClean="0"/>
              <a:t>The progress is depicted in the next few slides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tracking has been modeled using common household objects including bottle, </a:t>
            </a:r>
            <a:r>
              <a:rPr lang="en-US" dirty="0" err="1" smtClean="0"/>
              <a:t>cellphone</a:t>
            </a:r>
            <a:r>
              <a:rPr lang="en-US" dirty="0" smtClean="0"/>
              <a:t>, person, etc and it has proved to be quite accurate.</a:t>
            </a:r>
          </a:p>
          <a:p>
            <a:endParaRPr lang="en-US" dirty="0" smtClean="0"/>
          </a:p>
          <a:p>
            <a:r>
              <a:rPr lang="en-US" dirty="0" smtClean="0"/>
              <a:t>Tracking has also been achieved quite successfully.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Object recognition and tracking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822</TotalTime>
  <Words>822</Words>
  <Application>Microsoft Office PowerPoint</Application>
  <PresentationFormat>On-screen Show (4:3)</PresentationFormat>
  <Paragraphs>124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Concourse</vt:lpstr>
      <vt:lpstr>IIEST  HUMANOID  PROGRAMME</vt:lpstr>
      <vt:lpstr>Slide 2</vt:lpstr>
      <vt:lpstr>Slide 3</vt:lpstr>
      <vt:lpstr>What are the features?</vt:lpstr>
      <vt:lpstr>Where do we fit in?</vt:lpstr>
      <vt:lpstr>Utilities</vt:lpstr>
      <vt:lpstr>Current progress..</vt:lpstr>
      <vt:lpstr>Slide 8</vt:lpstr>
      <vt:lpstr>Object recognition and tracking</vt:lpstr>
      <vt:lpstr>Speech Detection and Synthesis</vt:lpstr>
      <vt:lpstr>Face Recognition</vt:lpstr>
      <vt:lpstr>Facial Emotion Recognition</vt:lpstr>
      <vt:lpstr>Context Detection and General Behaviour</vt:lpstr>
      <vt:lpstr>Facial emotion expression</vt:lpstr>
      <vt:lpstr>Area mapping</vt:lpstr>
      <vt:lpstr>Next moves..</vt:lpstr>
      <vt:lpstr>Setting up the body</vt:lpstr>
      <vt:lpstr>Pressure point development</vt:lpstr>
      <vt:lpstr>Locomotion</vt:lpstr>
      <vt:lpstr>Behavioural Model</vt:lpstr>
      <vt:lpstr>Overview of data flow</vt:lpstr>
      <vt:lpstr>HARDWARE IMPLEMENTATIONS</vt:lpstr>
      <vt:lpstr>Slide 23</vt:lpstr>
      <vt:lpstr>List of contributors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Sayan Ganguly</dc:creator>
  <cp:lastModifiedBy>Suprotik Dey</cp:lastModifiedBy>
  <cp:revision>153</cp:revision>
  <dcterms:created xsi:type="dcterms:W3CDTF">2016-08-21T09:19:40Z</dcterms:created>
  <dcterms:modified xsi:type="dcterms:W3CDTF">2017-07-30T21:20:03Z</dcterms:modified>
</cp:coreProperties>
</file>