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2" r:id="rId4"/>
    <p:sldId id="258" r:id="rId5"/>
    <p:sldId id="259" r:id="rId6"/>
    <p:sldId id="263" r:id="rId7"/>
    <p:sldId id="264"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282" autoAdjust="0"/>
  </p:normalViewPr>
  <p:slideViewPr>
    <p:cSldViewPr snapToGrid="0" snapToObjects="1">
      <p:cViewPr varScale="1">
        <p:scale>
          <a:sx n="59" d="100"/>
          <a:sy n="59" d="100"/>
        </p:scale>
        <p:origin x="9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Think-tanks" TargetMode="External"/><Relationship Id="rId2" Type="http://schemas.openxmlformats.org/officeDocument/2006/relationships/hyperlink" Target="https://en.wikipedia.org/wiki/Non-governmental_organizations" TargetMode="External"/><Relationship Id="rId1" Type="http://schemas.openxmlformats.org/officeDocument/2006/relationships/slideLayout" Target="../slideLayouts/slideLayout7.xml"/><Relationship Id="rId4" Type="http://schemas.openxmlformats.org/officeDocument/2006/relationships/hyperlink" Target="https://en.wikipedia.org/wiki/United_States_dollar"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Backdoor_(computing)" TargetMode="External"/><Relationship Id="rId3" Type="http://schemas.openxmlformats.org/officeDocument/2006/relationships/hyperlink" Target="https://en.wikipedia.org/wiki/Data_breach" TargetMode="External"/><Relationship Id="rId7" Type="http://schemas.openxmlformats.org/officeDocument/2006/relationships/hyperlink" Target="https://en.wikipedia.org/wiki/Superuser" TargetMode="External"/><Relationship Id="rId2" Type="http://schemas.openxmlformats.org/officeDocument/2006/relationships/hyperlink" Target="https://en.wikipedia.org/wiki/Cyberattack" TargetMode="External"/><Relationship Id="rId1" Type="http://schemas.openxmlformats.org/officeDocument/2006/relationships/slideLayout" Target="../slideLayouts/slideLayout6.xml"/><Relationship Id="rId6" Type="http://schemas.openxmlformats.org/officeDocument/2006/relationships/hyperlink" Target="https://en.wikipedia.org/wiki/Microsoft_Exchange_Server" TargetMode="External"/><Relationship Id="rId5" Type="http://schemas.openxmlformats.org/officeDocument/2006/relationships/hyperlink" Target="https://en.wikipedia.org/wiki/On-premises_software" TargetMode="External"/><Relationship Id="rId4" Type="http://schemas.openxmlformats.org/officeDocument/2006/relationships/hyperlink" Target="https://en.wikipedia.org/wiki/Zero-day_(computing)" TargetMode="External"/><Relationship Id="rId9" Type="http://schemas.openxmlformats.org/officeDocument/2006/relationships/hyperlink" Target="https://krebsonsecurity.com/2021/03/microsoft-chinese-cyberspies-used-4-exchange-server-flaws-to-plunder-email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Encryption" TargetMode="External"/><Relationship Id="rId2" Type="http://schemas.openxmlformats.org/officeDocument/2006/relationships/hyperlink" Target="https://en.wikipedia.org/wiki/Ransomware" TargetMode="External"/><Relationship Id="rId1" Type="http://schemas.openxmlformats.org/officeDocument/2006/relationships/slideLayout" Target="../slideLayouts/slideLayout6.xml"/><Relationship Id="rId6" Type="http://schemas.openxmlformats.org/officeDocument/2006/relationships/hyperlink" Target="https://en.wikipedia.org/wiki/China_Chopper" TargetMode="External"/><Relationship Id="rId5" Type="http://schemas.openxmlformats.org/officeDocument/2006/relationships/hyperlink" Target="https://en.wikipedia.org/wiki/Advanced_persistent_threat" TargetMode="External"/><Relationship Id="rId4" Type="http://schemas.openxmlformats.org/officeDocument/2006/relationships/hyperlink" Target="https://en.wikipedia.org/wiki/Hafnium_(group)"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hina" TargetMode="External"/><Relationship Id="rId13" Type="http://schemas.openxmlformats.org/officeDocument/2006/relationships/hyperlink" Target="https://www.volexity.com/" TargetMode="External"/><Relationship Id="rId3" Type="http://schemas.openxmlformats.org/officeDocument/2006/relationships/hyperlink" Target="https://en.wikipedia.org/wiki/UK" TargetMode="External"/><Relationship Id="rId7" Type="http://schemas.openxmlformats.org/officeDocument/2006/relationships/hyperlink" Target="https://en.wikipedia.org/wiki/Ministry_of_State_Security_(China)" TargetMode="External"/><Relationship Id="rId12" Type="http://schemas.openxmlformats.org/officeDocument/2006/relationships/hyperlink" Target="https://www.microsoft.com/security/blog/2021/03/02/hafnium-targeting-exchange-servers/" TargetMode="External"/><Relationship Id="rId2" Type="http://schemas.openxmlformats.org/officeDocument/2006/relationships/hyperlink" Target="https://en.wikipedia.org/wiki/US" TargetMode="External"/><Relationship Id="rId1" Type="http://schemas.openxmlformats.org/officeDocument/2006/relationships/slideLayout" Target="../slideLayouts/slideLayout7.xml"/><Relationship Id="rId6" Type="http://schemas.openxmlformats.org/officeDocument/2006/relationships/hyperlink" Target="https://en.wikipedia.org/wiki/Western_nations" TargetMode="External"/><Relationship Id="rId11" Type="http://schemas.openxmlformats.org/officeDocument/2006/relationships/hyperlink" Target="https://en.wikipedia.org/wiki/Microsoft_Exchange_Server" TargetMode="External"/><Relationship Id="rId5" Type="http://schemas.openxmlformats.org/officeDocument/2006/relationships/hyperlink" Target="https://en.wikipedia.org/wiki/NATO" TargetMode="External"/><Relationship Id="rId15" Type="http://schemas.openxmlformats.org/officeDocument/2006/relationships/hyperlink" Target="https://krebsonsecurity.com/2021/01/all-aboard-the-pequod/" TargetMode="External"/><Relationship Id="rId10" Type="http://schemas.openxmlformats.org/officeDocument/2006/relationships/hyperlink" Target="https://en.wikipedia.org/wiki/Zero-day_(computing)" TargetMode="External"/><Relationship Id="rId4" Type="http://schemas.openxmlformats.org/officeDocument/2006/relationships/hyperlink" Target="https://en.wikipedia.org/wiki/EU" TargetMode="External"/><Relationship Id="rId9" Type="http://schemas.openxmlformats.org/officeDocument/2006/relationships/hyperlink" Target="https://en.wikipedia.org/wiki/Cyber_espionage" TargetMode="External"/><Relationship Id="rId14" Type="http://schemas.openxmlformats.org/officeDocument/2006/relationships/hyperlink" Target="https://www.volexity.com/blog/2021/03/02/active-exploitation-of-microsoft-exchange-zero-day-vulnerabiliti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Wired_(magazine)" TargetMode="External"/><Relationship Id="rId7" Type="http://schemas.openxmlformats.org/officeDocument/2006/relationships/hyperlink" Target="https://en.wikipedia.org/wiki/Threat_actor" TargetMode="External"/><Relationship Id="rId2" Type="http://schemas.openxmlformats.org/officeDocument/2006/relationships/hyperlink" Target="https://en.wikipedia.org/wiki/ESET" TargetMode="External"/><Relationship Id="rId1" Type="http://schemas.openxmlformats.org/officeDocument/2006/relationships/slideLayout" Target="../slideLayouts/slideLayout8.xml"/><Relationship Id="rId6" Type="http://schemas.openxmlformats.org/officeDocument/2006/relationships/hyperlink" Target="https://en.wikipedia.org/wiki/GitHub" TargetMode="External"/><Relationship Id="rId5" Type="http://schemas.openxmlformats.org/officeDocument/2006/relationships/hyperlink" Target="https://en.wikipedia.org/wiki/Cryptocurrency" TargetMode="External"/><Relationship Id="rId4" Type="http://schemas.openxmlformats.org/officeDocument/2006/relationships/hyperlink" Target="https://en.wikipedia.org/wiki/Reverse_engineering"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Web_shell" TargetMode="External"/><Relationship Id="rId3" Type="http://schemas.openxmlformats.org/officeDocument/2006/relationships/hyperlink" Target="https://en.wikipedia.org/wiki/Supply_chain_attack" TargetMode="External"/><Relationship Id="rId7" Type="http://schemas.openxmlformats.org/officeDocument/2006/relationships/hyperlink" Target="https://en.wikipedia.org/wiki/Privilege_(computing)" TargetMode="External"/><Relationship Id="rId2" Type="http://schemas.openxmlformats.org/officeDocument/2006/relationships/hyperlink" Target="https://en.wikipedia.org/wiki/2020_United_States_federal_government_data_breach" TargetMode="External"/><Relationship Id="rId1" Type="http://schemas.openxmlformats.org/officeDocument/2006/relationships/slideLayout" Target="../slideLayouts/slideLayout8.xml"/><Relationship Id="rId6" Type="http://schemas.openxmlformats.org/officeDocument/2006/relationships/hyperlink" Target="https://en.wikipedia.org/wiki/Authentication" TargetMode="External"/><Relationship Id="rId5" Type="http://schemas.openxmlformats.org/officeDocument/2006/relationships/hyperlink" Target="https://en.wikipedia.org/wiki/Outlook_on_the_web" TargetMode="External"/><Relationship Id="rId4" Type="http://schemas.openxmlformats.org/officeDocument/2006/relationships/hyperlink" Target="https://en.wikipedia.org/wiki/Zero-day_(computing)" TargetMode="External"/><Relationship Id="rId9" Type="http://schemas.openxmlformats.org/officeDocument/2006/relationships/hyperlink" Target="https://en.wikipedia.org/wiki/Backdoor_(comput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mputer_memory" TargetMode="External"/><Relationship Id="rId7" Type="http://schemas.openxmlformats.org/officeDocument/2006/relationships/hyperlink" Target="https://en.wikipedia.org/wiki/Office_365" TargetMode="External"/><Relationship Id="rId2" Type="http://schemas.openxmlformats.org/officeDocument/2006/relationships/hyperlink" Target="https://en.wikipedia.org/wiki/Web_shell" TargetMode="External"/><Relationship Id="rId1" Type="http://schemas.openxmlformats.org/officeDocument/2006/relationships/slideLayout" Target="../slideLayouts/slideLayout8.xml"/><Relationship Id="rId6" Type="http://schemas.openxmlformats.org/officeDocument/2006/relationships/hyperlink" Target="https://en.wikipedia.org/wiki/Dmitri_Alperovitch" TargetMode="External"/><Relationship Id="rId5" Type="http://schemas.openxmlformats.org/officeDocument/2006/relationships/hyperlink" Target="https://en.wikipedia.org/wiki/CrowdStrike" TargetMode="External"/><Relationship Id="rId4" Type="http://schemas.openxmlformats.org/officeDocument/2006/relationships/hyperlink" Target="https://en.wikipedia.org/wiki/Ransomwar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hink-tanks" TargetMode="External"/><Relationship Id="rId2" Type="http://schemas.openxmlformats.org/officeDocument/2006/relationships/hyperlink" Target="https://en.wikipedia.org/wiki/Non-governmental_organizations"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Zero-day_(computing)" TargetMode="External"/><Relationship Id="rId2" Type="http://schemas.openxmlformats.org/officeDocument/2006/relationships/hyperlink" Target="https://krebsonsecurity.com/2021/03/microsoft-chinese-cyberspies-used-4-exchange-server-flaws-to-plunder-emails/" TargetMode="External"/><Relationship Id="rId1" Type="http://schemas.openxmlformats.org/officeDocument/2006/relationships/slideLayout" Target="../slideLayouts/slideLayout4.xml"/><Relationship Id="rId5" Type="http://schemas.openxmlformats.org/officeDocument/2006/relationships/hyperlink" Target="https://en.wikipedia.org/wiki/Authentication" TargetMode="External"/><Relationship Id="rId4" Type="http://schemas.openxmlformats.org/officeDocument/2006/relationships/hyperlink" Target="https://en.wikipedia.org/wiki/Outlook_on_the_we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A221-E21B-1246-853D-F8A914B05B6F}"/>
              </a:ext>
            </a:extLst>
          </p:cNvPr>
          <p:cNvSpPr>
            <a:spLocks noGrp="1"/>
          </p:cNvSpPr>
          <p:nvPr>
            <p:ph type="ctrTitle"/>
          </p:nvPr>
        </p:nvSpPr>
        <p:spPr>
          <a:xfrm>
            <a:off x="1069848" y="1298449"/>
            <a:ext cx="7315200" cy="2130552"/>
          </a:xfrm>
        </p:spPr>
        <p:txBody>
          <a:bodyPr>
            <a:normAutofit/>
          </a:bodyPr>
          <a:lstStyle/>
          <a:p>
            <a:r>
              <a:rPr lang="en-US" sz="6600" b="1" dirty="0">
                <a:solidFill>
                  <a:srgbClr val="FF0000"/>
                </a:solidFill>
              </a:rPr>
              <a:t>Attack </a:t>
            </a:r>
            <a:r>
              <a:rPr lang="en-US" sz="6600" b="1" dirty="0">
                <a:solidFill>
                  <a:schemeClr val="bg1"/>
                </a:solidFill>
              </a:rPr>
              <a:t>Case Study</a:t>
            </a:r>
          </a:p>
        </p:txBody>
      </p:sp>
      <p:sp>
        <p:nvSpPr>
          <p:cNvPr id="3" name="Subtitle 2">
            <a:extLst>
              <a:ext uri="{FF2B5EF4-FFF2-40B4-BE49-F238E27FC236}">
                <a16:creationId xmlns:a16="http://schemas.microsoft.com/office/drawing/2014/main" id="{21422C91-84B9-C740-A629-9797D747C47D}"/>
              </a:ext>
            </a:extLst>
          </p:cNvPr>
          <p:cNvSpPr>
            <a:spLocks noGrp="1"/>
          </p:cNvSpPr>
          <p:nvPr>
            <p:ph type="subTitle" idx="1"/>
          </p:nvPr>
        </p:nvSpPr>
        <p:spPr>
          <a:xfrm>
            <a:off x="1100015" y="3907971"/>
            <a:ext cx="7315200" cy="1676675"/>
          </a:xfrm>
        </p:spPr>
        <p:txBody>
          <a:bodyPr>
            <a:normAutofit fontScale="70000" lnSpcReduction="20000"/>
          </a:bodyPr>
          <a:lstStyle/>
          <a:p>
            <a:pPr algn="r"/>
            <a:r>
              <a:rPr lang="en-IN" sz="4200" b="0" i="0" dirty="0">
                <a:solidFill>
                  <a:srgbClr val="FF0000"/>
                </a:solidFill>
                <a:effectLst/>
                <a:latin typeface="Imprint MT Shadow" panose="04020605060303030202" pitchFamily="82" charset="0"/>
              </a:rPr>
              <a:t>2021 Microsoft Exchange Server data breach: </a:t>
            </a:r>
          </a:p>
          <a:p>
            <a:pPr algn="r"/>
            <a:r>
              <a:rPr lang="en-IN" sz="4200" b="0" i="0" dirty="0">
                <a:solidFill>
                  <a:schemeClr val="tx1"/>
                </a:solidFill>
                <a:effectLst/>
                <a:latin typeface="Imprint MT Shadow" panose="04020605060303030202" pitchFamily="82" charset="0"/>
              </a:rPr>
              <a:t>at least 30,000 US Organizations affected     </a:t>
            </a:r>
          </a:p>
          <a:p>
            <a:pPr algn="r"/>
            <a:r>
              <a:rPr lang="en-IN" sz="4200" dirty="0">
                <a:solidFill>
                  <a:schemeClr val="tx1"/>
                </a:solidFill>
                <a:latin typeface="Imprint MT Shadow" panose="04020605060303030202" pitchFamily="82" charset="0"/>
              </a:rPr>
              <a:t>                                                                                   </a:t>
            </a:r>
            <a:r>
              <a:rPr lang="en-IN" sz="2000" b="1" dirty="0">
                <a:solidFill>
                  <a:schemeClr val="tx1"/>
                </a:solidFill>
                <a:latin typeface="Imprint MT Shadow" panose="04020605060303030202" pitchFamily="82" charset="0"/>
              </a:rPr>
              <a:t>BY ANISH CHAMUAH</a:t>
            </a:r>
            <a:endParaRPr lang="en-IN" sz="2000" b="1" i="0" dirty="0">
              <a:solidFill>
                <a:schemeClr val="tx1"/>
              </a:solidFill>
              <a:effectLst/>
              <a:latin typeface="Imprint MT Shadow" panose="04020605060303030202" pitchFamily="82" charset="0"/>
            </a:endParaRPr>
          </a:p>
          <a:p>
            <a:endParaRPr lang="en-IN" sz="4200" b="0" i="0" dirty="0">
              <a:solidFill>
                <a:schemeClr val="tx1"/>
              </a:solidFill>
              <a:effectLst/>
              <a:latin typeface="Imprint MT Shadow" panose="04020605060303030202" pitchFamily="82" charset="0"/>
            </a:endParaRPr>
          </a:p>
          <a:p>
            <a:endParaRPr lang="en-IN" sz="4200" dirty="0">
              <a:solidFill>
                <a:schemeClr val="tx1"/>
              </a:solidFill>
              <a:latin typeface="Imprint MT Shadow" panose="04020605060303030202" pitchFamily="82" charset="0"/>
            </a:endParaRPr>
          </a:p>
          <a:p>
            <a:endParaRPr lang="en-IN" sz="4200" b="0" i="0" dirty="0">
              <a:solidFill>
                <a:schemeClr val="tx1"/>
              </a:solidFill>
              <a:effectLst/>
              <a:latin typeface="Imprint MT Shadow" panose="04020605060303030202" pitchFamily="82" charset="0"/>
            </a:endParaRPr>
          </a:p>
          <a:p>
            <a:endParaRPr lang="en-IN" sz="4200" b="0" i="0" dirty="0">
              <a:solidFill>
                <a:schemeClr val="tx1"/>
              </a:solidFill>
              <a:effectLst/>
              <a:latin typeface="Imprint MT Shadow" panose="04020605060303030202" pitchFamily="82" charset="0"/>
            </a:endParaRPr>
          </a:p>
          <a:p>
            <a:endParaRPr lang="en-US" dirty="0">
              <a:solidFill>
                <a:srgbClr val="FF0000"/>
              </a:solidFill>
            </a:endParaRPr>
          </a:p>
        </p:txBody>
      </p:sp>
    </p:spTree>
    <p:extLst>
      <p:ext uri="{BB962C8B-B14F-4D97-AF65-F5344CB8AC3E}">
        <p14:creationId xmlns:p14="http://schemas.microsoft.com/office/powerpoint/2010/main" val="32397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FA3B0-8375-7248-8831-91D67C1BE263}"/>
              </a:ext>
            </a:extLst>
          </p:cNvPr>
          <p:cNvSpPr txBox="1"/>
          <p:nvPr/>
        </p:nvSpPr>
        <p:spPr>
          <a:xfrm>
            <a:off x="914400" y="423823"/>
            <a:ext cx="3426372" cy="707886"/>
          </a:xfrm>
          <a:prstGeom prst="rect">
            <a:avLst/>
          </a:prstGeom>
          <a:noFill/>
        </p:spPr>
        <p:txBody>
          <a:bodyPr wrap="square" rtlCol="0">
            <a:spAutoFit/>
          </a:bodyPr>
          <a:lstStyle/>
          <a:p>
            <a:r>
              <a:rPr lang="en-US" sz="4000" b="1" dirty="0"/>
              <a:t>Costs</a:t>
            </a:r>
          </a:p>
        </p:txBody>
      </p:sp>
      <p:sp>
        <p:nvSpPr>
          <p:cNvPr id="3" name="TextBox 2">
            <a:extLst>
              <a:ext uri="{FF2B5EF4-FFF2-40B4-BE49-F238E27FC236}">
                <a16:creationId xmlns:a16="http://schemas.microsoft.com/office/drawing/2014/main" id="{D380DC7A-7435-7042-9F3C-2D9213606173}"/>
              </a:ext>
            </a:extLst>
          </p:cNvPr>
          <p:cNvSpPr txBox="1"/>
          <p:nvPr/>
        </p:nvSpPr>
        <p:spPr>
          <a:xfrm>
            <a:off x="7304690" y="423823"/>
            <a:ext cx="3184634" cy="707886"/>
          </a:xfrm>
          <a:prstGeom prst="rect">
            <a:avLst/>
          </a:prstGeom>
          <a:noFill/>
        </p:spPr>
        <p:txBody>
          <a:bodyPr wrap="square" rtlCol="0">
            <a:spAutoFit/>
          </a:bodyPr>
          <a:lstStyle/>
          <a:p>
            <a:r>
              <a:rPr lang="en-US" sz="4000" b="1" dirty="0"/>
              <a:t>Prevention</a:t>
            </a:r>
          </a:p>
        </p:txBody>
      </p:sp>
      <p:sp>
        <p:nvSpPr>
          <p:cNvPr id="4" name="TextBox 3">
            <a:extLst>
              <a:ext uri="{FF2B5EF4-FFF2-40B4-BE49-F238E27FC236}">
                <a16:creationId xmlns:a16="http://schemas.microsoft.com/office/drawing/2014/main" id="{2C422F5D-F446-9140-AF1A-D8A8D3D0D89C}"/>
              </a:ext>
            </a:extLst>
          </p:cNvPr>
          <p:cNvSpPr txBox="1"/>
          <p:nvPr/>
        </p:nvSpPr>
        <p:spPr>
          <a:xfrm>
            <a:off x="515006" y="1755228"/>
            <a:ext cx="5716829" cy="5185394"/>
          </a:xfrm>
          <a:prstGeom prst="rect">
            <a:avLst/>
          </a:prstGeom>
          <a:solidFill>
            <a:schemeClr val="accent1">
              <a:lumMod val="40000"/>
              <a:lumOff val="60000"/>
            </a:schemeClr>
          </a:solidFill>
        </p:spPr>
        <p:txBody>
          <a:bodyPr wrap="square" rtlCol="0">
            <a:spAutoFit/>
          </a:bodyPr>
          <a:lstStyle/>
          <a:p>
            <a:pPr marL="285750" indent="-285750">
              <a:lnSpc>
                <a:spcPct val="200000"/>
              </a:lnSpc>
              <a:buFont typeface="Arial" panose="020B0604020202020204" pitchFamily="34" charset="0"/>
              <a:buChar char="•"/>
            </a:pPr>
            <a:r>
              <a:rPr lang="en-US" sz="1400" b="0" i="0" dirty="0">
                <a:solidFill>
                  <a:srgbClr val="202122"/>
                </a:solidFill>
                <a:effectLst/>
                <a:latin typeface="Arial" panose="020B0604020202020204" pitchFamily="34" charset="0"/>
              </a:rPr>
              <a:t>Hackers have exploited the vulnerabilities to spy on a wide range of targets, affecting an estimated 250,000 servers.</a:t>
            </a:r>
            <a:endParaRPr lang="en-US" sz="1400" dirty="0">
              <a:solidFill>
                <a:srgbClr val="FF0000"/>
              </a:solidFill>
            </a:endParaRPr>
          </a:p>
          <a:p>
            <a:pPr marL="285750" indent="-285750">
              <a:lnSpc>
                <a:spcPct val="200000"/>
              </a:lnSpc>
              <a:buFont typeface="Arial" panose="020B0604020202020204" pitchFamily="34" charset="0"/>
              <a:buChar char="•"/>
            </a:pPr>
            <a:r>
              <a:rPr lang="en-US" sz="1400" b="0" i="0" dirty="0">
                <a:solidFill>
                  <a:srgbClr val="202122"/>
                </a:solidFill>
                <a:effectLst/>
                <a:latin typeface="Arial" panose="020B0604020202020204" pitchFamily="34" charset="0"/>
              </a:rPr>
              <a:t>Tom Burt, Microsoft's vice president for Customer Security &amp; Trust, wrote that targets had included disease researchers, law offices, universities, defense contractors, </a:t>
            </a:r>
            <a:r>
              <a:rPr lang="en-US" sz="1400" b="0" i="0" u="none" strike="noStrike" dirty="0">
                <a:solidFill>
                  <a:srgbClr val="FF0000"/>
                </a:solidFill>
                <a:effectLst/>
                <a:latin typeface="Arial" panose="020B0604020202020204" pitchFamily="34" charset="0"/>
                <a:hlinkClick r:id="rId2" tooltip="Non-governmental organizations">
                  <a:extLst>
                    <a:ext uri="{A12FA001-AC4F-418D-AE19-62706E023703}">
                      <ahyp:hlinkClr xmlns:ahyp="http://schemas.microsoft.com/office/drawing/2018/hyperlinkcolor" val="tx"/>
                    </a:ext>
                  </a:extLst>
                </a:hlinkClick>
              </a:rPr>
              <a:t>non-governmental organizations</a:t>
            </a:r>
            <a:r>
              <a:rPr lang="en-US" sz="1400" b="0" i="0" dirty="0">
                <a:solidFill>
                  <a:srgbClr val="202122"/>
                </a:solidFill>
                <a:effectLst/>
                <a:latin typeface="Arial" panose="020B0604020202020204" pitchFamily="34" charset="0"/>
              </a:rPr>
              <a:t>, and </a:t>
            </a:r>
            <a:r>
              <a:rPr lang="en-US" sz="1400" b="0" i="0" u="none" strike="noStrike" dirty="0">
                <a:solidFill>
                  <a:srgbClr val="FF0000"/>
                </a:solidFill>
                <a:effectLst/>
                <a:latin typeface="Arial" panose="020B0604020202020204" pitchFamily="34" charset="0"/>
                <a:hlinkClick r:id="rId3" tooltip="Think-tanks">
                  <a:extLst>
                    <a:ext uri="{A12FA001-AC4F-418D-AE19-62706E023703}">
                      <ahyp:hlinkClr xmlns:ahyp="http://schemas.microsoft.com/office/drawing/2018/hyperlinkcolor" val="tx"/>
                    </a:ext>
                  </a:extLst>
                </a:hlinkClick>
              </a:rPr>
              <a:t>think tanks</a:t>
            </a:r>
            <a:r>
              <a:rPr lang="en-US" sz="1400" b="0" i="0" dirty="0">
                <a:solidFill>
                  <a:srgbClr val="FF0000"/>
                </a:solidFill>
                <a:effectLst/>
                <a:latin typeface="Arial" panose="020B0604020202020204" pitchFamily="34" charset="0"/>
              </a:rPr>
              <a:t>.</a:t>
            </a:r>
            <a:endParaRPr lang="en-US" sz="1400" dirty="0">
              <a:solidFill>
                <a:srgbClr val="FF0000"/>
              </a:solidFill>
            </a:endParaRPr>
          </a:p>
          <a:p>
            <a:pPr marL="285750" indent="-285750">
              <a:lnSpc>
                <a:spcPct val="200000"/>
              </a:lnSpc>
              <a:buFont typeface="Arial" panose="020B0604020202020204" pitchFamily="34" charset="0"/>
              <a:buChar char="•"/>
            </a:pPr>
            <a:r>
              <a:rPr lang="en-US" sz="1100" b="0" i="0" dirty="0">
                <a:solidFill>
                  <a:srgbClr val="202122"/>
                </a:solidFill>
                <a:effectLst/>
                <a:latin typeface="Arial" panose="020B0604020202020204" pitchFamily="34" charset="0"/>
              </a:rPr>
              <a:t>Advanced Intel detected one of Acer's Microsoft Exchange servers first being targeted on 5 March 2021. </a:t>
            </a:r>
            <a:r>
              <a:rPr lang="en-US" sz="1100" b="0" i="0" dirty="0" err="1">
                <a:solidFill>
                  <a:srgbClr val="202122"/>
                </a:solidFill>
                <a:effectLst/>
                <a:latin typeface="Arial" panose="020B0604020202020204" pitchFamily="34" charset="0"/>
              </a:rPr>
              <a:t>REvil</a:t>
            </a:r>
            <a:r>
              <a:rPr lang="en-US" sz="1100" b="0" i="0" dirty="0">
                <a:solidFill>
                  <a:srgbClr val="202122"/>
                </a:solidFill>
                <a:effectLst/>
                <a:latin typeface="Arial" panose="020B0604020202020204" pitchFamily="34" charset="0"/>
              </a:rPr>
              <a:t> has demanded a $50 million </a:t>
            </a:r>
            <a:r>
              <a:rPr lang="en-US" sz="1100" b="0" i="0" u="none" strike="noStrike" dirty="0">
                <a:solidFill>
                  <a:srgbClr val="FF0000"/>
                </a:solidFill>
                <a:effectLst/>
                <a:latin typeface="Arial" panose="020B0604020202020204" pitchFamily="34" charset="0"/>
                <a:hlinkClick r:id="rId4" tooltip="United States dollar">
                  <a:extLst>
                    <a:ext uri="{A12FA001-AC4F-418D-AE19-62706E023703}">
                      <ahyp:hlinkClr xmlns:ahyp="http://schemas.microsoft.com/office/drawing/2018/hyperlinkcolor" val="tx"/>
                    </a:ext>
                  </a:extLst>
                </a:hlinkClick>
              </a:rPr>
              <a:t>U.S. dollar</a:t>
            </a:r>
            <a:r>
              <a:rPr lang="en-US" sz="1100" b="0" i="0" dirty="0">
                <a:solidFill>
                  <a:srgbClr val="FF0000"/>
                </a:solidFill>
                <a:effectLst/>
                <a:latin typeface="Arial" panose="020B0604020202020204" pitchFamily="34" charset="0"/>
              </a:rPr>
              <a:t> </a:t>
            </a:r>
            <a:r>
              <a:rPr lang="en-US" sz="1100" b="0" i="0" dirty="0">
                <a:solidFill>
                  <a:srgbClr val="202122"/>
                </a:solidFill>
                <a:effectLst/>
                <a:latin typeface="Arial" panose="020B0604020202020204" pitchFamily="34" charset="0"/>
              </a:rPr>
              <a:t>ransom, claiming if this is paid they would "provide a </a:t>
            </a:r>
            <a:r>
              <a:rPr lang="en-US" sz="1100" b="0" i="0" dirty="0" err="1">
                <a:solidFill>
                  <a:srgbClr val="202122"/>
                </a:solidFill>
                <a:effectLst/>
                <a:latin typeface="Arial" panose="020B0604020202020204" pitchFamily="34" charset="0"/>
              </a:rPr>
              <a:t>decryptor</a:t>
            </a:r>
            <a:r>
              <a:rPr lang="en-US" sz="1100" b="0" i="0" dirty="0">
                <a:solidFill>
                  <a:srgbClr val="202122"/>
                </a:solidFill>
                <a:effectLst/>
                <a:latin typeface="Arial" panose="020B0604020202020204" pitchFamily="34" charset="0"/>
              </a:rPr>
              <a:t>, a vulnerability report, and the deletion of stolen files", and stating that the ransom would double to $100 million U.S. dollars if not paid on 28 March 2021.</a:t>
            </a:r>
          </a:p>
          <a:p>
            <a:pPr marL="285750" indent="-285750">
              <a:lnSpc>
                <a:spcPct val="200000"/>
              </a:lnSpc>
              <a:buFont typeface="Arial" panose="020B0604020202020204" pitchFamily="34" charset="0"/>
              <a:buChar char="•"/>
            </a:pPr>
            <a:r>
              <a:rPr lang="en-US" sz="1100" dirty="0">
                <a:solidFill>
                  <a:srgbClr val="202122"/>
                </a:solidFill>
                <a:latin typeface="Arial" panose="020B0604020202020204" pitchFamily="34" charset="0"/>
              </a:rPr>
              <a:t>In simple terms the monetary value of the attack as a whole is still being estimated.</a:t>
            </a:r>
            <a:endParaRPr lang="en-US" sz="1100" dirty="0">
              <a:solidFill>
                <a:srgbClr val="FF0000"/>
              </a:solidFill>
            </a:endParaRPr>
          </a:p>
          <a:p>
            <a:pPr>
              <a:lnSpc>
                <a:spcPct val="200000"/>
              </a:lnSpc>
            </a:pPr>
            <a:endParaRPr lang="en-US" dirty="0">
              <a:solidFill>
                <a:srgbClr val="FF0000"/>
              </a:solidFill>
            </a:endParaRPr>
          </a:p>
        </p:txBody>
      </p:sp>
      <p:sp>
        <p:nvSpPr>
          <p:cNvPr id="6" name="TextBox 5">
            <a:extLst>
              <a:ext uri="{FF2B5EF4-FFF2-40B4-BE49-F238E27FC236}">
                <a16:creationId xmlns:a16="http://schemas.microsoft.com/office/drawing/2014/main" id="{16638FC7-538C-694B-80D8-10A37AC4F8C4}"/>
              </a:ext>
            </a:extLst>
          </p:cNvPr>
          <p:cNvSpPr txBox="1"/>
          <p:nvPr/>
        </p:nvSpPr>
        <p:spPr>
          <a:xfrm>
            <a:off x="6637283" y="1755227"/>
            <a:ext cx="5144814" cy="4340868"/>
          </a:xfrm>
          <a:prstGeom prst="rect">
            <a:avLst/>
          </a:prstGeom>
          <a:solidFill>
            <a:schemeClr val="accent3">
              <a:lumMod val="40000"/>
              <a:lumOff val="60000"/>
            </a:schemeClr>
          </a:solidFill>
        </p:spPr>
        <p:txBody>
          <a:bodyPr wrap="square" rtlCol="0">
            <a:spAutoFit/>
          </a:bodyPr>
          <a:lstStyle/>
          <a:p>
            <a:pPr marL="285750" indent="-285750">
              <a:lnSpc>
                <a:spcPct val="200000"/>
              </a:lnSpc>
              <a:buFont typeface="Arial" panose="020B0604020202020204" pitchFamily="34" charset="0"/>
              <a:buChar char="•"/>
            </a:pPr>
            <a:r>
              <a:rPr lang="en-US" sz="1400" dirty="0"/>
              <a:t>Switching to cloud based email servers seems to be the most logical way of preventing further attacks which many companies are doing now.</a:t>
            </a:r>
          </a:p>
          <a:p>
            <a:pPr marL="285750" indent="-285750">
              <a:lnSpc>
                <a:spcPct val="200000"/>
              </a:lnSpc>
              <a:buFont typeface="Arial" panose="020B0604020202020204" pitchFamily="34" charset="0"/>
              <a:buChar char="•"/>
            </a:pPr>
            <a:r>
              <a:rPr lang="en-US" sz="1400" dirty="0"/>
              <a:t>This attack was also a result of the neglect on Microsoft’s part. During the patch release the versions </a:t>
            </a:r>
            <a:r>
              <a:rPr lang="en-US" sz="1400" dirty="0">
                <a:solidFill>
                  <a:srgbClr val="FF0000"/>
                </a:solidFill>
              </a:rPr>
              <a:t>2010,2013,2016 and 2019 </a:t>
            </a:r>
            <a:r>
              <a:rPr lang="en-US" sz="1400" dirty="0"/>
              <a:t>were released but however this was quite unusual as 2010 version had been already discontinued in October. This indicated that vulnerabilities exploited had existed in the system for more than 10  years and still not looked into. This attack could definitely have been prevented.</a:t>
            </a:r>
          </a:p>
        </p:txBody>
      </p:sp>
    </p:spTree>
    <p:extLst>
      <p:ext uri="{BB962C8B-B14F-4D97-AF65-F5344CB8AC3E}">
        <p14:creationId xmlns:p14="http://schemas.microsoft.com/office/powerpoint/2010/main" val="62299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1CA2-4515-2941-9718-1506FD0A0047}"/>
              </a:ext>
            </a:extLst>
          </p:cNvPr>
          <p:cNvSpPr>
            <a:spLocks noGrp="1"/>
          </p:cNvSpPr>
          <p:nvPr>
            <p:ph type="title"/>
          </p:nvPr>
        </p:nvSpPr>
        <p:spPr/>
        <p:txBody>
          <a:bodyPr/>
          <a:lstStyle/>
          <a:p>
            <a:r>
              <a:rPr lang="en-US" b="1" dirty="0">
                <a:solidFill>
                  <a:srgbClr val="FF0000"/>
                </a:solidFill>
              </a:rPr>
              <a:t>Attack Category</a:t>
            </a:r>
            <a:br>
              <a:rPr lang="en-US" dirty="0">
                <a:solidFill>
                  <a:srgbClr val="FF0000"/>
                </a:solidFill>
              </a:rPr>
            </a:br>
            <a:r>
              <a:rPr lang="en-US" sz="2400" dirty="0">
                <a:solidFill>
                  <a:srgbClr val="FF0000"/>
                </a:solidFill>
              </a:rPr>
              <a:t>(</a:t>
            </a:r>
            <a:r>
              <a:rPr lang="en-US" sz="2400" dirty="0">
                <a:solidFill>
                  <a:schemeClr val="tx1"/>
                </a:solidFill>
              </a:rPr>
              <a:t>Zero-day vulnerability exploitation, Server Access  attack, Web Shell attack</a:t>
            </a:r>
            <a:r>
              <a:rPr lang="en-US" sz="2400" dirty="0">
                <a:solidFill>
                  <a:srgbClr val="FF0000"/>
                </a:solidFill>
              </a:rPr>
              <a:t>)</a:t>
            </a:r>
            <a:endParaRPr lang="en-US" dirty="0">
              <a:solidFill>
                <a:srgbClr val="FF0000"/>
              </a:solidFill>
            </a:endParaRPr>
          </a:p>
        </p:txBody>
      </p:sp>
      <p:sp>
        <p:nvSpPr>
          <p:cNvPr id="3" name="TextBox 2">
            <a:extLst>
              <a:ext uri="{FF2B5EF4-FFF2-40B4-BE49-F238E27FC236}">
                <a16:creationId xmlns:a16="http://schemas.microsoft.com/office/drawing/2014/main" id="{63F225FD-7423-EA45-B512-CFA3FA49474F}"/>
              </a:ext>
            </a:extLst>
          </p:cNvPr>
          <p:cNvSpPr txBox="1"/>
          <p:nvPr/>
        </p:nvSpPr>
        <p:spPr>
          <a:xfrm>
            <a:off x="3486150" y="414830"/>
            <a:ext cx="8286750" cy="5632311"/>
          </a:xfrm>
          <a:prstGeom prst="rect">
            <a:avLst/>
          </a:prstGeom>
          <a:noFill/>
        </p:spPr>
        <p:txBody>
          <a:bodyPr wrap="square" rtlCol="0">
            <a:spAutoFit/>
          </a:bodyPr>
          <a:lstStyle/>
          <a:p>
            <a:pPr algn="just"/>
            <a:r>
              <a:rPr lang="en-US" b="0" i="0" dirty="0">
                <a:solidFill>
                  <a:srgbClr val="202122"/>
                </a:solidFill>
                <a:effectLst/>
                <a:latin typeface="Arial" panose="020B0604020202020204" pitchFamily="34" charset="0"/>
              </a:rPr>
              <a:t>A global wave of </a:t>
            </a:r>
            <a:r>
              <a:rPr lang="en-US" b="0" i="0" u="none" strike="noStrike" dirty="0">
                <a:solidFill>
                  <a:srgbClr val="FF0000"/>
                </a:solidFill>
                <a:effectLst/>
                <a:latin typeface="Arial" panose="020B0604020202020204" pitchFamily="34" charset="0"/>
                <a:hlinkClick r:id="rId2" tooltip="Cyberattack">
                  <a:extLst>
                    <a:ext uri="{A12FA001-AC4F-418D-AE19-62706E023703}">
                      <ahyp:hlinkClr xmlns:ahyp="http://schemas.microsoft.com/office/drawing/2018/hyperlinkcolor" val="tx"/>
                    </a:ext>
                  </a:extLst>
                </a:hlinkClick>
              </a:rPr>
              <a:t>cyberattacks</a:t>
            </a:r>
            <a:r>
              <a:rPr lang="en-US" b="0" i="0" dirty="0">
                <a:solidFill>
                  <a:srgbClr val="202122"/>
                </a:solidFill>
                <a:effectLst/>
                <a:latin typeface="Arial" panose="020B0604020202020204" pitchFamily="34" charset="0"/>
              </a:rPr>
              <a:t> and </a:t>
            </a:r>
            <a:r>
              <a:rPr lang="en-US" b="0" i="0" u="none" strike="noStrike" dirty="0">
                <a:solidFill>
                  <a:srgbClr val="FF0000"/>
                </a:solidFill>
                <a:effectLst/>
                <a:latin typeface="Arial" panose="020B0604020202020204" pitchFamily="34" charset="0"/>
                <a:hlinkClick r:id="rId3" tooltip="Data breach">
                  <a:extLst>
                    <a:ext uri="{A12FA001-AC4F-418D-AE19-62706E023703}">
                      <ahyp:hlinkClr xmlns:ahyp="http://schemas.microsoft.com/office/drawing/2018/hyperlinkcolor" val="tx"/>
                    </a:ext>
                  </a:extLst>
                </a:hlinkClick>
              </a:rPr>
              <a:t>data breaches</a:t>
            </a:r>
            <a:r>
              <a:rPr lang="en-US" b="0" i="0" dirty="0">
                <a:solidFill>
                  <a:srgbClr val="FF0000"/>
                </a:solidFill>
                <a:effectLst/>
                <a:latin typeface="Arial" panose="020B0604020202020204" pitchFamily="34" charset="0"/>
              </a:rPr>
              <a:t> </a:t>
            </a:r>
            <a:r>
              <a:rPr lang="en-US" b="0" i="0" dirty="0">
                <a:solidFill>
                  <a:srgbClr val="202122"/>
                </a:solidFill>
                <a:effectLst/>
                <a:latin typeface="Arial" panose="020B0604020202020204" pitchFamily="34" charset="0"/>
              </a:rPr>
              <a:t>began in January 2021 after four </a:t>
            </a:r>
            <a:r>
              <a:rPr lang="en-US" b="0" i="0" u="none" strike="noStrike" dirty="0">
                <a:solidFill>
                  <a:srgbClr val="FF0000"/>
                </a:solidFill>
                <a:effectLst/>
                <a:latin typeface="Arial" panose="020B0604020202020204" pitchFamily="34" charset="0"/>
                <a:hlinkClick r:id="rId4" tooltip="Zero-day (computing)">
                  <a:extLst>
                    <a:ext uri="{A12FA001-AC4F-418D-AE19-62706E023703}">
                      <ahyp:hlinkClr xmlns:ahyp="http://schemas.microsoft.com/office/drawing/2018/hyperlinkcolor" val="tx"/>
                    </a:ext>
                  </a:extLst>
                </a:hlinkClick>
              </a:rPr>
              <a:t>zero-day exploits</a:t>
            </a:r>
            <a:r>
              <a:rPr lang="en-US" b="0" i="0" dirty="0">
                <a:solidFill>
                  <a:srgbClr val="FF0000"/>
                </a:solidFill>
                <a:effectLst/>
                <a:latin typeface="Arial" panose="020B0604020202020204" pitchFamily="34" charset="0"/>
              </a:rPr>
              <a:t> </a:t>
            </a:r>
            <a:r>
              <a:rPr lang="en-US" b="0" i="0" dirty="0">
                <a:solidFill>
                  <a:srgbClr val="202122"/>
                </a:solidFill>
                <a:effectLst/>
                <a:latin typeface="Arial" panose="020B0604020202020204" pitchFamily="34" charset="0"/>
              </a:rPr>
              <a:t>were discovered in </a:t>
            </a:r>
            <a:r>
              <a:rPr lang="en-US" b="0" i="0" u="none" strike="noStrike" dirty="0">
                <a:solidFill>
                  <a:srgbClr val="FF0000"/>
                </a:solidFill>
                <a:effectLst/>
                <a:latin typeface="Arial" panose="020B0604020202020204" pitchFamily="34" charset="0"/>
                <a:hlinkClick r:id="rId5" tooltip="On-premises software">
                  <a:extLst>
                    <a:ext uri="{A12FA001-AC4F-418D-AE19-62706E023703}">
                      <ahyp:hlinkClr xmlns:ahyp="http://schemas.microsoft.com/office/drawing/2018/hyperlinkcolor" val="tx"/>
                    </a:ext>
                  </a:extLst>
                </a:hlinkClick>
              </a:rPr>
              <a:t>on-premises</a:t>
            </a:r>
            <a:r>
              <a:rPr lang="en-US" b="0" i="0" dirty="0">
                <a:solidFill>
                  <a:srgbClr val="202122"/>
                </a:solidFill>
                <a:effectLst/>
                <a:latin typeface="Arial" panose="020B0604020202020204" pitchFamily="34" charset="0"/>
              </a:rPr>
              <a:t> </a:t>
            </a:r>
            <a:r>
              <a:rPr lang="en-US" b="0" i="0" u="none" strike="noStrike" dirty="0">
                <a:solidFill>
                  <a:srgbClr val="FF0000"/>
                </a:solidFill>
                <a:effectLst/>
                <a:latin typeface="Arial" panose="020B0604020202020204" pitchFamily="34" charset="0"/>
                <a:hlinkClick r:id="rId6" tooltip="Microsoft Exchange Server">
                  <a:extLst>
                    <a:ext uri="{A12FA001-AC4F-418D-AE19-62706E023703}">
                      <ahyp:hlinkClr xmlns:ahyp="http://schemas.microsoft.com/office/drawing/2018/hyperlinkcolor" val="tx"/>
                    </a:ext>
                  </a:extLst>
                </a:hlinkClick>
              </a:rPr>
              <a:t>Microsoft Exchange Servers</a:t>
            </a:r>
            <a:r>
              <a:rPr lang="en-US" b="0" i="0" dirty="0">
                <a:solidFill>
                  <a:srgbClr val="202122"/>
                </a:solidFill>
                <a:effectLst/>
                <a:latin typeface="Arial" panose="020B0604020202020204" pitchFamily="34" charset="0"/>
              </a:rPr>
              <a:t>, giving attackers full access to user emails and passwords on affected servers,</a:t>
            </a:r>
            <a:r>
              <a:rPr lang="en-US" b="0" i="0" dirty="0">
                <a:solidFill>
                  <a:srgbClr val="FF0000"/>
                </a:solidFill>
                <a:effectLst/>
                <a:latin typeface="Arial" panose="020B0604020202020204" pitchFamily="34" charset="0"/>
              </a:rPr>
              <a:t> </a:t>
            </a:r>
            <a:r>
              <a:rPr lang="en-US" b="0" i="0" u="none" strike="noStrike" dirty="0">
                <a:solidFill>
                  <a:srgbClr val="FF0000"/>
                </a:solidFill>
                <a:effectLst/>
                <a:latin typeface="Arial" panose="020B0604020202020204" pitchFamily="34" charset="0"/>
                <a:hlinkClick r:id="rId7" tooltip="Superuser">
                  <a:extLst>
                    <a:ext uri="{A12FA001-AC4F-418D-AE19-62706E023703}">
                      <ahyp:hlinkClr xmlns:ahyp="http://schemas.microsoft.com/office/drawing/2018/hyperlinkcolor" val="tx"/>
                    </a:ext>
                  </a:extLst>
                </a:hlinkClick>
              </a:rPr>
              <a:t>administrator privileges</a:t>
            </a:r>
            <a:r>
              <a:rPr lang="en-US" b="0" i="0" dirty="0">
                <a:solidFill>
                  <a:srgbClr val="FF0000"/>
                </a:solidFill>
                <a:effectLst/>
                <a:latin typeface="Arial" panose="020B0604020202020204" pitchFamily="34" charset="0"/>
              </a:rPr>
              <a:t> </a:t>
            </a:r>
            <a:r>
              <a:rPr lang="en-US" b="0" i="0" dirty="0">
                <a:solidFill>
                  <a:srgbClr val="202122"/>
                </a:solidFill>
                <a:effectLst/>
                <a:latin typeface="Arial" panose="020B0604020202020204" pitchFamily="34" charset="0"/>
              </a:rPr>
              <a:t>on the server, and access to connected devices on the same network. Attackers typically install a </a:t>
            </a:r>
            <a:r>
              <a:rPr lang="en-US" b="0" i="0" u="none" strike="noStrike" dirty="0">
                <a:solidFill>
                  <a:srgbClr val="FF0000"/>
                </a:solidFill>
                <a:effectLst/>
                <a:latin typeface="Arial" panose="020B0604020202020204" pitchFamily="34" charset="0"/>
                <a:hlinkClick r:id="rId8" tooltip="Backdoor (computing)">
                  <a:extLst>
                    <a:ext uri="{A12FA001-AC4F-418D-AE19-62706E023703}">
                      <ahyp:hlinkClr xmlns:ahyp="http://schemas.microsoft.com/office/drawing/2018/hyperlinkcolor" val="tx"/>
                    </a:ext>
                  </a:extLst>
                </a:hlinkClick>
              </a:rPr>
              <a:t>backdoor</a:t>
            </a:r>
            <a:r>
              <a:rPr lang="en-US" b="0" i="0" dirty="0">
                <a:solidFill>
                  <a:srgbClr val="202122"/>
                </a:solidFill>
                <a:effectLst/>
                <a:latin typeface="Arial" panose="020B0604020202020204" pitchFamily="34" charset="0"/>
              </a:rPr>
              <a:t> that allows the attacker full access to impacted servers even if the server is later updated to no longer be vulnerable to the original exploits. As of 9 March 2021, it was estimated that 250,000 servers fell victim to the attacks, including servers belonging to around 30,000 organizations in the United States, 7,000 servers in the United Kingdom.</a:t>
            </a:r>
          </a:p>
          <a:p>
            <a:pPr algn="just"/>
            <a:r>
              <a:rPr lang="en-US" b="0" i="0" dirty="0">
                <a:solidFill>
                  <a:srgbClr val="202122"/>
                </a:solidFill>
                <a:effectLst/>
                <a:latin typeface="Arial" panose="020B0604020202020204" pitchFamily="34" charset="0"/>
              </a:rPr>
              <a:t> Microsoft Exchange is considered a high-value target for hackers looking to penetrate business networks, as it is email server software, and, according to Microsoft, it provides "a unique environment that could allow attackers to perform various tasks using the same built-in tools or scripts that admins use for maintenance. In the past, Microsoft Exchange has been attacked by multiple nation-state groups.</a:t>
            </a:r>
          </a:p>
          <a:p>
            <a:pPr algn="just"/>
            <a:r>
              <a:rPr lang="en-US" b="0" i="0" dirty="0">
                <a:solidFill>
                  <a:srgbClr val="555555"/>
                </a:solidFill>
                <a:effectLst/>
                <a:latin typeface="Roboto" panose="020B0604020202020204" pitchFamily="2" charset="0"/>
              </a:rPr>
              <a:t>On March 2, Microsoft </a:t>
            </a:r>
            <a:r>
              <a:rPr lang="en-US" b="0" i="0" u="none" strike="noStrike" dirty="0">
                <a:solidFill>
                  <a:srgbClr val="FF0000"/>
                </a:solidFill>
                <a:effectLst/>
                <a:latin typeface="Roboto" panose="020B0604020202020204" pitchFamily="2" charset="0"/>
                <a:hlinkClick r:id="rId9">
                  <a:extLst>
                    <a:ext uri="{A12FA001-AC4F-418D-AE19-62706E023703}">
                      <ahyp:hlinkClr xmlns:ahyp="http://schemas.microsoft.com/office/drawing/2018/hyperlinkcolor" val="tx"/>
                    </a:ext>
                  </a:extLst>
                </a:hlinkClick>
              </a:rPr>
              <a:t>released emergency security updates</a:t>
            </a:r>
            <a:r>
              <a:rPr lang="en-US" b="0" i="0" dirty="0">
                <a:solidFill>
                  <a:srgbClr val="FF0000"/>
                </a:solidFill>
                <a:effectLst/>
                <a:latin typeface="Roboto" panose="020B0604020202020204" pitchFamily="2" charset="0"/>
              </a:rPr>
              <a:t> </a:t>
            </a:r>
            <a:r>
              <a:rPr lang="en-US" b="0" i="0" dirty="0">
                <a:solidFill>
                  <a:srgbClr val="555555"/>
                </a:solidFill>
                <a:effectLst/>
                <a:latin typeface="Roboto" panose="020B0604020202020204" pitchFamily="2" charset="0"/>
              </a:rPr>
              <a:t>to plug four security holes in Exchange Server versions 2013 through 2019 that hackers were actively using to siphon email communications from Internet-facing systems running Exchange</a:t>
            </a:r>
            <a:r>
              <a:rPr lang="en-US" dirty="0">
                <a:solidFill>
                  <a:srgbClr val="202122"/>
                </a:solidFill>
                <a:latin typeface="Arial" panose="020B0604020202020204" pitchFamily="34" charset="0"/>
              </a:rPr>
              <a:t>.</a:t>
            </a:r>
            <a:r>
              <a:rPr lang="en-US" b="0" i="0" dirty="0">
                <a:solidFill>
                  <a:srgbClr val="202122"/>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302162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1CA2-4515-2941-9718-1506FD0A0047}"/>
              </a:ext>
            </a:extLst>
          </p:cNvPr>
          <p:cNvSpPr>
            <a:spLocks noGrp="1"/>
          </p:cNvSpPr>
          <p:nvPr>
            <p:ph type="title"/>
          </p:nvPr>
        </p:nvSpPr>
        <p:spPr/>
        <p:txBody>
          <a:bodyPr/>
          <a:lstStyle/>
          <a:p>
            <a:r>
              <a:rPr lang="en-US" b="1" dirty="0">
                <a:solidFill>
                  <a:srgbClr val="FF0000"/>
                </a:solidFill>
              </a:rPr>
              <a:t>INCIDENT SUMMARY…</a:t>
            </a:r>
          </a:p>
        </p:txBody>
      </p:sp>
      <p:sp>
        <p:nvSpPr>
          <p:cNvPr id="5" name="TextBox 4">
            <a:extLst>
              <a:ext uri="{FF2B5EF4-FFF2-40B4-BE49-F238E27FC236}">
                <a16:creationId xmlns:a16="http://schemas.microsoft.com/office/drawing/2014/main" id="{7F4614C7-7D87-423F-AFE9-F4995EC11C31}"/>
              </a:ext>
            </a:extLst>
          </p:cNvPr>
          <p:cNvSpPr txBox="1"/>
          <p:nvPr/>
        </p:nvSpPr>
        <p:spPr>
          <a:xfrm>
            <a:off x="3600450" y="714375"/>
            <a:ext cx="8229599" cy="5632311"/>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On 12 March 2021, Microsoft announced the discovery of "a new family of</a:t>
            </a:r>
            <a:r>
              <a:rPr lang="en-US" b="0" i="0" dirty="0">
                <a:solidFill>
                  <a:srgbClr val="FF0000"/>
                </a:solidFill>
                <a:effectLst/>
                <a:latin typeface="Arial" panose="020B0604020202020204" pitchFamily="34" charset="0"/>
              </a:rPr>
              <a:t> </a:t>
            </a:r>
            <a:r>
              <a:rPr lang="en-US" b="0" i="0" u="none" strike="noStrike" dirty="0">
                <a:solidFill>
                  <a:srgbClr val="FF0000"/>
                </a:solidFill>
                <a:effectLst/>
                <a:latin typeface="Arial" panose="020B0604020202020204" pitchFamily="34" charset="0"/>
                <a:hlinkClick r:id="rId2" tooltip="Ransomware">
                  <a:extLst>
                    <a:ext uri="{A12FA001-AC4F-418D-AE19-62706E023703}">
                      <ahyp:hlinkClr xmlns:ahyp="http://schemas.microsoft.com/office/drawing/2018/hyperlinkcolor" val="tx"/>
                    </a:ext>
                  </a:extLst>
                </a:hlinkClick>
              </a:rPr>
              <a:t>ransomware</a:t>
            </a:r>
            <a:r>
              <a:rPr lang="en-US" b="0" i="0" dirty="0">
                <a:solidFill>
                  <a:srgbClr val="202122"/>
                </a:solidFill>
                <a:effectLst/>
                <a:latin typeface="Arial" panose="020B0604020202020204" pitchFamily="34" charset="0"/>
              </a:rPr>
              <a:t>" being deployed to servers initially infected, </a:t>
            </a:r>
            <a:r>
              <a:rPr lang="en-US" b="0" i="0" u="none" strike="noStrike" dirty="0">
                <a:solidFill>
                  <a:srgbClr val="FF0000"/>
                </a:solidFill>
                <a:effectLst/>
                <a:latin typeface="Arial" panose="020B0604020202020204" pitchFamily="34" charset="0"/>
                <a:hlinkClick r:id="rId3" tooltip="Encryption">
                  <a:extLst>
                    <a:ext uri="{A12FA001-AC4F-418D-AE19-62706E023703}">
                      <ahyp:hlinkClr xmlns:ahyp="http://schemas.microsoft.com/office/drawing/2018/hyperlinkcolor" val="tx"/>
                    </a:ext>
                  </a:extLst>
                </a:hlinkClick>
              </a:rPr>
              <a:t>encrypting</a:t>
            </a:r>
            <a:r>
              <a:rPr lang="en-US" b="0" i="0" dirty="0">
                <a:solidFill>
                  <a:srgbClr val="202122"/>
                </a:solidFill>
                <a:effectLst/>
                <a:latin typeface="Arial" panose="020B0604020202020204" pitchFamily="34" charset="0"/>
              </a:rPr>
              <a:t> all files, making the server inoperable and demanding payment to reverse the damage. On 22 March 2021, Microsoft announced that in 92% of Exchange servers the exploit has been either patched or mitigated.</a:t>
            </a:r>
          </a:p>
          <a:p>
            <a:pPr algn="l"/>
            <a:r>
              <a:rPr lang="en-US" b="0" i="0" dirty="0">
                <a:solidFill>
                  <a:srgbClr val="202122"/>
                </a:solidFill>
                <a:effectLst/>
                <a:latin typeface="Arial" panose="020B0604020202020204" pitchFamily="34" charset="0"/>
              </a:rPr>
              <a:t>Microsoft said that the attack was initially perpetrated by the </a:t>
            </a:r>
            <a:r>
              <a:rPr lang="en-US" b="0" i="0" u="none" strike="noStrike" dirty="0">
                <a:solidFill>
                  <a:srgbClr val="FF0000"/>
                </a:solidFill>
                <a:effectLst/>
                <a:latin typeface="Arial" panose="020B0604020202020204" pitchFamily="34" charset="0"/>
                <a:hlinkClick r:id="rId4" tooltip="Hafnium (group)">
                  <a:extLst>
                    <a:ext uri="{A12FA001-AC4F-418D-AE19-62706E023703}">
                      <ahyp:hlinkClr xmlns:ahyp="http://schemas.microsoft.com/office/drawing/2018/hyperlinkcolor" val="tx"/>
                    </a:ext>
                  </a:extLst>
                </a:hlinkClick>
              </a:rPr>
              <a:t>Hafnium</a:t>
            </a:r>
            <a:r>
              <a:rPr lang="en-US" b="0" i="0" dirty="0">
                <a:solidFill>
                  <a:srgbClr val="202122"/>
                </a:solidFill>
                <a:effectLst/>
                <a:latin typeface="Arial" panose="020B0604020202020204" pitchFamily="34" charset="0"/>
              </a:rPr>
              <a:t>, a Chinese state-sponsored hacking group (</a:t>
            </a:r>
            <a:r>
              <a:rPr lang="en-US" b="0" i="0" u="none" strike="noStrike" dirty="0">
                <a:solidFill>
                  <a:srgbClr val="FF0000"/>
                </a:solidFill>
                <a:effectLst/>
                <a:latin typeface="Arial" panose="020B0604020202020204" pitchFamily="34" charset="0"/>
                <a:hlinkClick r:id="rId5" tooltip="Advanced persistent threat">
                  <a:extLst>
                    <a:ext uri="{A12FA001-AC4F-418D-AE19-62706E023703}">
                      <ahyp:hlinkClr xmlns:ahyp="http://schemas.microsoft.com/office/drawing/2018/hyperlinkcolor" val="tx"/>
                    </a:ext>
                  </a:extLst>
                </a:hlinkClick>
              </a:rPr>
              <a:t>advanced persistent threat</a:t>
            </a:r>
            <a:r>
              <a:rPr lang="en-US" b="0" i="0" dirty="0">
                <a:solidFill>
                  <a:srgbClr val="202122"/>
                </a:solidFill>
                <a:effectLst/>
                <a:latin typeface="Arial" panose="020B0604020202020204" pitchFamily="34" charset="0"/>
              </a:rPr>
              <a:t>) that operates out of China. Hafnium is known to install the web shell </a:t>
            </a:r>
            <a:r>
              <a:rPr lang="en-US" b="0" i="0" u="none" strike="noStrike" dirty="0">
                <a:solidFill>
                  <a:srgbClr val="FF0000"/>
                </a:solidFill>
                <a:effectLst/>
                <a:latin typeface="Arial" panose="020B0604020202020204" pitchFamily="34" charset="0"/>
                <a:hlinkClick r:id="rId6" tooltip="China Chopper">
                  <a:extLst>
                    <a:ext uri="{A12FA001-AC4F-418D-AE19-62706E023703}">
                      <ahyp:hlinkClr xmlns:ahyp="http://schemas.microsoft.com/office/drawing/2018/hyperlinkcolor" val="tx"/>
                    </a:ext>
                  </a:extLst>
                </a:hlinkClick>
              </a:rPr>
              <a:t>China Chopper</a:t>
            </a:r>
            <a:r>
              <a:rPr lang="en-US" b="0" i="0" dirty="0">
                <a:solidFill>
                  <a:srgbClr val="202122"/>
                </a:solidFill>
                <a:effectLst/>
                <a:latin typeface="Arial" panose="020B0604020202020204" pitchFamily="34" charset="0"/>
              </a:rPr>
              <a:t>. Microsoft identified Hafnium as "a highly skilled and sophisticated actor" that historically has mostly targeted "entities in the United States for the purpose of exfiltrating information from a number of industry sectors, including infectious disease researchers, law firms, higher education institutions, defense contractors, policy think tanks and NGOs." Announcing the hack, Microsoft stated that this was "the eighth time in the past 12 months that Microsoft has publicly disclosed nation-state groups targeting institutions critical to civil society." As of 12 March 2021, there were, in addition to Hafnium, at least nine other distinct groups exploiting the vulnerabilities, each different styles and procedures. The Chinese government denied involvement, calling the accusations "groundless”.</a:t>
            </a:r>
          </a:p>
          <a:p>
            <a:endParaRPr lang="en-IN" dirty="0"/>
          </a:p>
        </p:txBody>
      </p:sp>
    </p:spTree>
    <p:extLst>
      <p:ext uri="{BB962C8B-B14F-4D97-AF65-F5344CB8AC3E}">
        <p14:creationId xmlns:p14="http://schemas.microsoft.com/office/powerpoint/2010/main" val="174809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B51E1-8F20-5243-8AA9-31681B27655B}"/>
              </a:ext>
            </a:extLst>
          </p:cNvPr>
          <p:cNvSpPr txBox="1"/>
          <p:nvPr/>
        </p:nvSpPr>
        <p:spPr>
          <a:xfrm>
            <a:off x="333376" y="285750"/>
            <a:ext cx="11572874" cy="6740307"/>
          </a:xfrm>
          <a:prstGeom prst="rect">
            <a:avLst/>
          </a:prstGeom>
          <a:noFill/>
        </p:spPr>
        <p:txBody>
          <a:bodyPr wrap="square" rtlCol="0">
            <a:spAutoFit/>
          </a:bodyPr>
          <a:lstStyle/>
          <a:p>
            <a:pPr algn="l" fontAlgn="base"/>
            <a:r>
              <a:rPr lang="en-US" b="0" i="0" dirty="0">
                <a:effectLst/>
                <a:latin typeface="Roboto" panose="020B0604020202020204" pitchFamily="2" charset="0"/>
              </a:rPr>
              <a:t>In the three days since then, security experts say the same Chinese cyber espionage group has dramatically stepped up attacks on any vulnerable, unpatched Exchange servers worldwide.</a:t>
            </a:r>
          </a:p>
          <a:p>
            <a:pPr algn="l" fontAlgn="base"/>
            <a:r>
              <a:rPr lang="en-US" b="0" i="0" dirty="0">
                <a:effectLst/>
                <a:latin typeface="Roboto" panose="020B0604020202020204" pitchFamily="2" charset="0"/>
              </a:rPr>
              <a:t>In each incident, the intruders have left behind a “</a:t>
            </a:r>
            <a:r>
              <a:rPr lang="en-US" b="0" i="0" dirty="0">
                <a:solidFill>
                  <a:srgbClr val="FF0000"/>
                </a:solidFill>
                <a:effectLst/>
                <a:latin typeface="Roboto" panose="020B0604020202020204" pitchFamily="2" charset="0"/>
              </a:rPr>
              <a:t>web shell</a:t>
            </a:r>
            <a:r>
              <a:rPr lang="en-US" b="0" i="0" dirty="0">
                <a:effectLst/>
                <a:latin typeface="Roboto" panose="020B0604020202020204" pitchFamily="2" charset="0"/>
              </a:rPr>
              <a:t>,” an easy-to-use, password-protected hacking tool that can be accessed over the Internet from any browser. The web shell gives the attackers administrative access to the victim’s computer servers.</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In a July 19, 2021 joint statement, the</a:t>
            </a:r>
            <a:r>
              <a:rPr lang="en-US" b="0" i="0" dirty="0">
                <a:solidFill>
                  <a:srgbClr val="FF0000"/>
                </a:solidFill>
                <a:effectLst/>
                <a:latin typeface="Arial" panose="020B0604020202020204" pitchFamily="34" charset="0"/>
              </a:rPr>
              <a:t> </a:t>
            </a:r>
            <a:r>
              <a:rPr lang="en-US" b="0" i="0" u="none" strike="noStrike" dirty="0">
                <a:solidFill>
                  <a:srgbClr val="FF0000"/>
                </a:solidFill>
                <a:effectLst/>
                <a:latin typeface="Arial" panose="020B0604020202020204" pitchFamily="34" charset="0"/>
                <a:hlinkClick r:id="rId2" tooltip="US">
                  <a:extLst>
                    <a:ext uri="{A12FA001-AC4F-418D-AE19-62706E023703}">
                      <ahyp:hlinkClr xmlns:ahyp="http://schemas.microsoft.com/office/drawing/2018/hyperlinkcolor" val="tx"/>
                    </a:ext>
                  </a:extLst>
                </a:hlinkClick>
              </a:rPr>
              <a:t>US</a:t>
            </a:r>
            <a:r>
              <a:rPr lang="en-US" b="0" i="0" dirty="0">
                <a:solidFill>
                  <a:srgbClr val="FF0000"/>
                </a:solidFill>
                <a:effectLst/>
                <a:latin typeface="Arial" panose="020B0604020202020204" pitchFamily="34" charset="0"/>
              </a:rPr>
              <a:t>, </a:t>
            </a:r>
            <a:r>
              <a:rPr lang="en-US" b="0" i="0" u="none" strike="noStrike" dirty="0">
                <a:solidFill>
                  <a:srgbClr val="FF0000"/>
                </a:solidFill>
                <a:effectLst/>
                <a:latin typeface="Arial" panose="020B0604020202020204" pitchFamily="34" charset="0"/>
                <a:hlinkClick r:id="rId3" tooltip="UK">
                  <a:extLst>
                    <a:ext uri="{A12FA001-AC4F-418D-AE19-62706E023703}">
                      <ahyp:hlinkClr xmlns:ahyp="http://schemas.microsoft.com/office/drawing/2018/hyperlinkcolor" val="tx"/>
                    </a:ext>
                  </a:extLst>
                </a:hlinkClick>
              </a:rPr>
              <a:t>UK</a:t>
            </a:r>
            <a:r>
              <a:rPr lang="en-US" b="0" i="0" dirty="0">
                <a:solidFill>
                  <a:srgbClr val="FF0000"/>
                </a:solidFill>
                <a:effectLst/>
                <a:latin typeface="Arial" panose="020B0604020202020204" pitchFamily="34" charset="0"/>
              </a:rPr>
              <a:t>, </a:t>
            </a:r>
            <a:r>
              <a:rPr lang="en-US" b="0" i="0" u="none" strike="noStrike" dirty="0">
                <a:solidFill>
                  <a:srgbClr val="FF0000"/>
                </a:solidFill>
                <a:effectLst/>
                <a:latin typeface="Arial" panose="020B0604020202020204" pitchFamily="34" charset="0"/>
                <a:hlinkClick r:id="rId4" tooltip="EU">
                  <a:extLst>
                    <a:ext uri="{A12FA001-AC4F-418D-AE19-62706E023703}">
                      <ahyp:hlinkClr xmlns:ahyp="http://schemas.microsoft.com/office/drawing/2018/hyperlinkcolor" val="tx"/>
                    </a:ext>
                  </a:extLst>
                </a:hlinkClick>
              </a:rPr>
              <a:t>EU</a:t>
            </a:r>
            <a:r>
              <a:rPr lang="en-US" b="0" i="0" dirty="0">
                <a:solidFill>
                  <a:srgbClr val="FF0000"/>
                </a:solidFill>
                <a:effectLst/>
                <a:latin typeface="Arial" panose="020B0604020202020204" pitchFamily="34" charset="0"/>
              </a:rPr>
              <a:t>, </a:t>
            </a:r>
            <a:r>
              <a:rPr lang="en-US" b="0" i="0" u="none" strike="noStrike" dirty="0">
                <a:solidFill>
                  <a:srgbClr val="FF0000"/>
                </a:solidFill>
                <a:effectLst/>
                <a:latin typeface="Arial" panose="020B0604020202020204" pitchFamily="34" charset="0"/>
                <a:hlinkClick r:id="rId5" tooltip="NATO">
                  <a:extLst>
                    <a:ext uri="{A12FA001-AC4F-418D-AE19-62706E023703}">
                      <ahyp:hlinkClr xmlns:ahyp="http://schemas.microsoft.com/office/drawing/2018/hyperlinkcolor" val="tx"/>
                    </a:ext>
                  </a:extLst>
                </a:hlinkClick>
              </a:rPr>
              <a:t>NATO</a:t>
            </a:r>
            <a:r>
              <a:rPr lang="en-US" b="0" i="0" dirty="0">
                <a:solidFill>
                  <a:srgbClr val="202122"/>
                </a:solidFill>
                <a:effectLst/>
                <a:latin typeface="Arial" panose="020B0604020202020204" pitchFamily="34" charset="0"/>
              </a:rPr>
              <a:t>, and other </a:t>
            </a:r>
            <a:r>
              <a:rPr lang="en-US" b="0" i="0" u="none" strike="noStrike" dirty="0">
                <a:solidFill>
                  <a:srgbClr val="FF0000"/>
                </a:solidFill>
                <a:effectLst/>
                <a:latin typeface="Arial" panose="020B0604020202020204" pitchFamily="34" charset="0"/>
                <a:hlinkClick r:id="rId6" tooltip="Western nations">
                  <a:extLst>
                    <a:ext uri="{A12FA001-AC4F-418D-AE19-62706E023703}">
                      <ahyp:hlinkClr xmlns:ahyp="http://schemas.microsoft.com/office/drawing/2018/hyperlinkcolor" val="tx"/>
                    </a:ext>
                  </a:extLst>
                </a:hlinkClick>
              </a:rPr>
              <a:t>Western nations</a:t>
            </a:r>
            <a:r>
              <a:rPr lang="en-US" b="0" i="0" dirty="0">
                <a:solidFill>
                  <a:srgbClr val="FF0000"/>
                </a:solidFill>
                <a:effectLst/>
                <a:latin typeface="Arial" panose="020B0604020202020204" pitchFamily="34" charset="0"/>
              </a:rPr>
              <a:t> </a:t>
            </a:r>
            <a:r>
              <a:rPr lang="en-US" b="0" i="0" dirty="0">
                <a:solidFill>
                  <a:srgbClr val="202122"/>
                </a:solidFill>
                <a:effectLst/>
                <a:latin typeface="Arial" panose="020B0604020202020204" pitchFamily="34" charset="0"/>
              </a:rPr>
              <a:t>accused the </a:t>
            </a:r>
            <a:r>
              <a:rPr lang="en-US" b="0" i="0" u="none" strike="noStrike" dirty="0">
                <a:solidFill>
                  <a:srgbClr val="FF0000"/>
                </a:solidFill>
                <a:effectLst/>
                <a:latin typeface="Arial" panose="020B0604020202020204" pitchFamily="34" charset="0"/>
                <a:hlinkClick r:id="rId7" tooltip="Ministry of State Security (China)">
                  <a:extLst>
                    <a:ext uri="{A12FA001-AC4F-418D-AE19-62706E023703}">
                      <ahyp:hlinkClr xmlns:ahyp="http://schemas.microsoft.com/office/drawing/2018/hyperlinkcolor" val="tx"/>
                    </a:ext>
                  </a:extLst>
                </a:hlinkClick>
              </a:rPr>
              <a:t>Ministry of State Security</a:t>
            </a:r>
            <a:r>
              <a:rPr lang="en-US" b="0" i="0" dirty="0">
                <a:solidFill>
                  <a:srgbClr val="202122"/>
                </a:solidFill>
                <a:effectLst/>
                <a:latin typeface="Arial" panose="020B0604020202020204" pitchFamily="34" charset="0"/>
              </a:rPr>
              <a:t> (MSS) of perpetrating the Exchange breach, along with other cyberattacks, "attributing with a high degree of confidence that malicious cyber actors affiliated with </a:t>
            </a:r>
            <a:r>
              <a:rPr lang="en-US" b="0" i="0" u="none" strike="noStrike" dirty="0">
                <a:solidFill>
                  <a:srgbClr val="FF0000"/>
                </a:solidFill>
                <a:effectLst/>
                <a:latin typeface="Arial" panose="020B0604020202020204" pitchFamily="34" charset="0"/>
                <a:hlinkClick r:id="rId8" tooltip="China">
                  <a:extLst>
                    <a:ext uri="{A12FA001-AC4F-418D-AE19-62706E023703}">
                      <ahyp:hlinkClr xmlns:ahyp="http://schemas.microsoft.com/office/drawing/2018/hyperlinkcolor" val="tx"/>
                    </a:ext>
                  </a:extLst>
                </a:hlinkClick>
              </a:rPr>
              <a:t>PRC’s</a:t>
            </a:r>
            <a:r>
              <a:rPr lang="en-US" b="0" i="0" dirty="0">
                <a:solidFill>
                  <a:srgbClr val="202122"/>
                </a:solidFill>
                <a:effectLst/>
                <a:latin typeface="Arial" panose="020B0604020202020204" pitchFamily="34" charset="0"/>
              </a:rPr>
              <a:t> MSS conducted </a:t>
            </a:r>
            <a:r>
              <a:rPr lang="en-US" b="0" i="0" u="none" strike="noStrike" dirty="0">
                <a:solidFill>
                  <a:srgbClr val="FF0000"/>
                </a:solidFill>
                <a:effectLst/>
                <a:latin typeface="Arial" panose="020B0604020202020204" pitchFamily="34" charset="0"/>
                <a:hlinkClick r:id="rId9" tooltip="Cyber espionage">
                  <a:extLst>
                    <a:ext uri="{A12FA001-AC4F-418D-AE19-62706E023703}">
                      <ahyp:hlinkClr xmlns:ahyp="http://schemas.microsoft.com/office/drawing/2018/hyperlinkcolor" val="tx"/>
                    </a:ext>
                  </a:extLst>
                </a:hlinkClick>
              </a:rPr>
              <a:t>cyber</a:t>
            </a:r>
            <a:r>
              <a:rPr lang="en-US" b="0" i="0" u="none" strike="noStrike" dirty="0">
                <a:solidFill>
                  <a:srgbClr val="90BB23"/>
                </a:solidFill>
                <a:effectLst/>
                <a:latin typeface="Arial" panose="020B0604020202020204" pitchFamily="34" charset="0"/>
                <a:hlinkClick r:id="rId9" tooltip="Cyber espionage">
                  <a:extLst>
                    <a:ext uri="{A12FA001-AC4F-418D-AE19-62706E023703}">
                      <ahyp:hlinkClr xmlns:ahyp="http://schemas.microsoft.com/office/drawing/2018/hyperlinkcolor" val="tx"/>
                    </a:ext>
                  </a:extLst>
                </a:hlinkClick>
              </a:rPr>
              <a:t> </a:t>
            </a:r>
            <a:r>
              <a:rPr lang="en-US" b="0" i="0" u="none" strike="noStrike" dirty="0">
                <a:solidFill>
                  <a:srgbClr val="FF0000"/>
                </a:solidFill>
                <a:effectLst/>
                <a:latin typeface="Arial" panose="020B0604020202020204" pitchFamily="34" charset="0"/>
                <a:hlinkClick r:id="rId9" tooltip="Cyber espionage">
                  <a:extLst>
                    <a:ext uri="{A12FA001-AC4F-418D-AE19-62706E023703}">
                      <ahyp:hlinkClr xmlns:ahyp="http://schemas.microsoft.com/office/drawing/2018/hyperlinkcolor" val="tx"/>
                    </a:ext>
                  </a:extLst>
                </a:hlinkClick>
              </a:rPr>
              <a:t>espionage</a:t>
            </a:r>
            <a:r>
              <a:rPr lang="en-US" b="0" i="0" dirty="0">
                <a:solidFill>
                  <a:srgbClr val="FF0000"/>
                </a:solidFill>
                <a:effectLst/>
                <a:latin typeface="Arial" panose="020B0604020202020204" pitchFamily="34" charset="0"/>
              </a:rPr>
              <a:t> </a:t>
            </a:r>
            <a:r>
              <a:rPr lang="en-US" b="0" i="0" dirty="0">
                <a:solidFill>
                  <a:srgbClr val="202122"/>
                </a:solidFill>
                <a:effectLst/>
                <a:latin typeface="Arial" panose="020B0604020202020204" pitchFamily="34" charset="0"/>
              </a:rPr>
              <a:t>operations utilizing the </a:t>
            </a:r>
            <a:r>
              <a:rPr lang="en-US" b="0" i="0" u="none" strike="noStrike" dirty="0">
                <a:solidFill>
                  <a:srgbClr val="FF0000"/>
                </a:solidFill>
                <a:effectLst/>
                <a:latin typeface="Arial" panose="020B0604020202020204" pitchFamily="34" charset="0"/>
                <a:hlinkClick r:id="rId10" tooltip="Zero-day (computing)">
                  <a:extLst>
                    <a:ext uri="{A12FA001-AC4F-418D-AE19-62706E023703}">
                      <ahyp:hlinkClr xmlns:ahyp="http://schemas.microsoft.com/office/drawing/2018/hyperlinkcolor" val="tx"/>
                    </a:ext>
                  </a:extLst>
                </a:hlinkClick>
              </a:rPr>
              <a:t>zero-day vulnerabilities</a:t>
            </a:r>
            <a:r>
              <a:rPr lang="en-US" b="0" i="0" dirty="0">
                <a:solidFill>
                  <a:srgbClr val="FF0000"/>
                </a:solidFill>
                <a:effectLst/>
                <a:latin typeface="Arial" panose="020B0604020202020204" pitchFamily="34" charset="0"/>
              </a:rPr>
              <a:t> </a:t>
            </a:r>
            <a:r>
              <a:rPr lang="en-US" b="0" i="0" dirty="0">
                <a:solidFill>
                  <a:srgbClr val="202122"/>
                </a:solidFill>
                <a:effectLst/>
                <a:latin typeface="Arial" panose="020B0604020202020204" pitchFamily="34" charset="0"/>
              </a:rPr>
              <a:t>in </a:t>
            </a:r>
            <a:r>
              <a:rPr lang="en-US" b="0" i="0" u="none" strike="noStrike" dirty="0">
                <a:solidFill>
                  <a:srgbClr val="FF0000"/>
                </a:solidFill>
                <a:effectLst/>
                <a:latin typeface="Arial" panose="020B0604020202020204" pitchFamily="34" charset="0"/>
                <a:hlinkClick r:id="rId11" tooltip="Microsoft Exchange Server">
                  <a:extLst>
                    <a:ext uri="{A12FA001-AC4F-418D-AE19-62706E023703}">
                      <ahyp:hlinkClr xmlns:ahyp="http://schemas.microsoft.com/office/drawing/2018/hyperlinkcolor" val="tx"/>
                    </a:ext>
                  </a:extLst>
                </a:hlinkClick>
              </a:rPr>
              <a:t>Microsoft Exchange Server</a:t>
            </a:r>
            <a:r>
              <a:rPr lang="en-US" b="0" i="0" dirty="0">
                <a:solidFill>
                  <a:srgbClr val="FF0000"/>
                </a:solidFill>
                <a:effectLst/>
                <a:latin typeface="Arial" panose="020B0604020202020204" pitchFamily="34" charset="0"/>
              </a:rPr>
              <a:t> </a:t>
            </a:r>
            <a:r>
              <a:rPr lang="en-US" b="0" i="0" dirty="0">
                <a:solidFill>
                  <a:srgbClr val="202122"/>
                </a:solidFill>
                <a:effectLst/>
                <a:latin typeface="Arial" panose="020B0604020202020204" pitchFamily="34" charset="0"/>
              </a:rPr>
              <a:t>disclosed in early March 2021.“</a:t>
            </a:r>
          </a:p>
          <a:p>
            <a:r>
              <a:rPr lang="en-US" b="0" i="0" dirty="0">
                <a:effectLst/>
                <a:latin typeface="Roboto" panose="020B0604020202020204" pitchFamily="2" charset="0"/>
              </a:rPr>
              <a:t>Speaking on condition of anonymity, two cybersecurity experts who’ve briefed U.S. national security advisors on the attack said that  the Chinese hacking group thought to be responsible has seized control over “hundreds of thousands” of Microsoft Exchange Servers worldwide — with each victim system representing approximately one organization that uses Exchange to process email.</a:t>
            </a:r>
            <a:endParaRPr lang="en-US" b="0" i="0" baseline="30000" dirty="0">
              <a:effectLst/>
              <a:latin typeface="Arial" panose="020B0604020202020204" pitchFamily="34" charset="0"/>
            </a:endParaRPr>
          </a:p>
          <a:p>
            <a:pPr algn="l" fontAlgn="base"/>
            <a:r>
              <a:rPr lang="en-US" b="0" i="0" dirty="0">
                <a:solidFill>
                  <a:srgbClr val="555555"/>
                </a:solidFill>
                <a:effectLst/>
                <a:latin typeface="Roboto" panose="020B0604020202020204" pitchFamily="2" charset="0"/>
              </a:rPr>
              <a:t>Microsoft’s </a:t>
            </a:r>
            <a:r>
              <a:rPr lang="en-US" b="0" i="0" u="none" strike="noStrike" dirty="0">
                <a:solidFill>
                  <a:srgbClr val="FF0000"/>
                </a:solidFill>
                <a:effectLst/>
                <a:latin typeface="Roboto" panose="020B0604020202020204" pitchFamily="2" charset="0"/>
                <a:hlinkClick r:id="rId12">
                  <a:extLst>
                    <a:ext uri="{A12FA001-AC4F-418D-AE19-62706E023703}">
                      <ahyp:hlinkClr xmlns:ahyp="http://schemas.microsoft.com/office/drawing/2018/hyperlinkcolor" val="tx"/>
                    </a:ext>
                  </a:extLst>
                </a:hlinkClick>
              </a:rPr>
              <a:t>initial advisory about the Exchange flaws</a:t>
            </a:r>
            <a:r>
              <a:rPr lang="en-US" b="0" i="0" dirty="0">
                <a:solidFill>
                  <a:srgbClr val="FF0000"/>
                </a:solidFill>
                <a:effectLst/>
                <a:latin typeface="Roboto" panose="020B0604020202020204" pitchFamily="2" charset="0"/>
              </a:rPr>
              <a:t> </a:t>
            </a:r>
            <a:r>
              <a:rPr lang="en-US" b="0" i="0" dirty="0">
                <a:solidFill>
                  <a:srgbClr val="555555"/>
                </a:solidFill>
                <a:effectLst/>
                <a:latin typeface="Roboto" panose="020B0604020202020204" pitchFamily="2" charset="0"/>
              </a:rPr>
              <a:t>credited Reston, Va. based</a:t>
            </a:r>
            <a:r>
              <a:rPr lang="en-US" b="0" i="0" u="none" strike="noStrike" dirty="0">
                <a:solidFill>
                  <a:srgbClr val="90BB23"/>
                </a:solidFill>
                <a:effectLst/>
                <a:latin typeface="Roboto" panose="020B0604020202020204" pitchFamily="2" charset="0"/>
                <a:hlinkClick r:id="rId13">
                  <a:extLst>
                    <a:ext uri="{A12FA001-AC4F-418D-AE19-62706E023703}">
                      <ahyp:hlinkClr xmlns:ahyp="http://schemas.microsoft.com/office/drawing/2018/hyperlinkcolor" val="tx"/>
                    </a:ext>
                  </a:extLst>
                </a:hlinkClick>
              </a:rPr>
              <a:t> </a:t>
            </a:r>
            <a:r>
              <a:rPr lang="en-US" b="0" i="0" u="none" strike="noStrike" dirty="0" err="1">
                <a:solidFill>
                  <a:srgbClr val="FF0000"/>
                </a:solidFill>
                <a:effectLst/>
                <a:latin typeface="Roboto" panose="020B0604020202020204" pitchFamily="2" charset="0"/>
                <a:hlinkClick r:id="rId13">
                  <a:extLst>
                    <a:ext uri="{A12FA001-AC4F-418D-AE19-62706E023703}">
                      <ahyp:hlinkClr xmlns:ahyp="http://schemas.microsoft.com/office/drawing/2018/hyperlinkcolor" val="tx"/>
                    </a:ext>
                  </a:extLst>
                </a:hlinkClick>
              </a:rPr>
              <a:t>Volexity</a:t>
            </a:r>
            <a:r>
              <a:rPr lang="en-US" b="0" i="0" u="none" strike="noStrike" dirty="0">
                <a:solidFill>
                  <a:srgbClr val="90BB23"/>
                </a:solidFill>
                <a:effectLst/>
                <a:latin typeface="Roboto" panose="020B0604020202020204" pitchFamily="2" charset="0"/>
                <a:hlinkClick r:id="rId13">
                  <a:extLst>
                    <a:ext uri="{A12FA001-AC4F-418D-AE19-62706E023703}">
                      <ahyp:hlinkClr xmlns:ahyp="http://schemas.microsoft.com/office/drawing/2018/hyperlinkcolor" val="tx"/>
                    </a:ext>
                  </a:extLst>
                </a:hlinkClick>
              </a:rPr>
              <a:t> </a:t>
            </a:r>
            <a:r>
              <a:rPr lang="en-US" b="0" i="0" dirty="0">
                <a:solidFill>
                  <a:srgbClr val="555555"/>
                </a:solidFill>
                <a:effectLst/>
                <a:latin typeface="Roboto" panose="020B0604020202020204" pitchFamily="2" charset="0"/>
              </a:rPr>
              <a:t>for reporting the vulnerabilities. </a:t>
            </a:r>
            <a:r>
              <a:rPr lang="en-US" b="0" i="0" dirty="0" err="1">
                <a:solidFill>
                  <a:srgbClr val="555555"/>
                </a:solidFill>
                <a:effectLst/>
                <a:latin typeface="Roboto" panose="020B0604020202020204" pitchFamily="2" charset="0"/>
              </a:rPr>
              <a:t>Volexity</a:t>
            </a:r>
            <a:r>
              <a:rPr lang="en-US" b="0" i="0" dirty="0">
                <a:solidFill>
                  <a:srgbClr val="555555"/>
                </a:solidFill>
                <a:effectLst/>
                <a:latin typeface="Roboto" panose="020B0604020202020204" pitchFamily="2" charset="0"/>
              </a:rPr>
              <a:t> President </a:t>
            </a:r>
            <a:r>
              <a:rPr lang="en-US" b="1" i="0" dirty="0">
                <a:solidFill>
                  <a:srgbClr val="555555"/>
                </a:solidFill>
                <a:effectLst/>
                <a:latin typeface="Roboto" panose="020B0604020202020204" pitchFamily="2" charset="0"/>
              </a:rPr>
              <a:t>Steven Adair</a:t>
            </a:r>
            <a:r>
              <a:rPr lang="en-US" b="0" i="0" dirty="0">
                <a:solidFill>
                  <a:srgbClr val="555555"/>
                </a:solidFill>
                <a:effectLst/>
                <a:latin typeface="Roboto" panose="020B0604020202020204" pitchFamily="2" charset="0"/>
              </a:rPr>
              <a:t> said the company </a:t>
            </a:r>
            <a:r>
              <a:rPr lang="en-US" b="0" i="0" u="none" strike="noStrike" dirty="0">
                <a:solidFill>
                  <a:srgbClr val="FF0000"/>
                </a:solidFill>
                <a:effectLst/>
                <a:latin typeface="Roboto" panose="020B0604020202020204" pitchFamily="2" charset="0"/>
                <a:hlinkClick r:id="rId14">
                  <a:extLst>
                    <a:ext uri="{A12FA001-AC4F-418D-AE19-62706E023703}">
                      <ahyp:hlinkClr xmlns:ahyp="http://schemas.microsoft.com/office/drawing/2018/hyperlinkcolor" val="tx"/>
                    </a:ext>
                  </a:extLst>
                </a:hlinkClick>
              </a:rPr>
              <a:t>first saw attackers quietly exploiting the Exchange bugs on Jan. 6, 2021</a:t>
            </a:r>
            <a:r>
              <a:rPr lang="en-US" b="0" i="0" dirty="0">
                <a:solidFill>
                  <a:srgbClr val="555555"/>
                </a:solidFill>
                <a:effectLst/>
                <a:latin typeface="Roboto" panose="020B0604020202020204" pitchFamily="2" charset="0"/>
              </a:rPr>
              <a:t>, a day when most of the world was glued to television coverage of </a:t>
            </a:r>
            <a:r>
              <a:rPr lang="en-US" b="0" i="0" u="none" strike="noStrike" dirty="0">
                <a:solidFill>
                  <a:srgbClr val="FF0000"/>
                </a:solidFill>
                <a:effectLst/>
                <a:latin typeface="Roboto" panose="020B0604020202020204" pitchFamily="2" charset="0"/>
                <a:hlinkClick r:id="rId15">
                  <a:extLst>
                    <a:ext uri="{A12FA001-AC4F-418D-AE19-62706E023703}">
                      <ahyp:hlinkClr xmlns:ahyp="http://schemas.microsoft.com/office/drawing/2018/hyperlinkcolor" val="tx"/>
                    </a:ext>
                  </a:extLst>
                </a:hlinkClick>
              </a:rPr>
              <a:t>the riot at the U.S. Capitol</a:t>
            </a:r>
            <a:r>
              <a:rPr lang="en-US" b="0" i="0" dirty="0">
                <a:solidFill>
                  <a:srgbClr val="FF0000"/>
                </a:solidFill>
                <a:effectLst/>
                <a:latin typeface="Roboto" panose="020B0604020202020204" pitchFamily="2" charset="0"/>
              </a:rPr>
              <a:t>.</a:t>
            </a:r>
          </a:p>
          <a:p>
            <a:pPr algn="l" fontAlgn="base"/>
            <a:r>
              <a:rPr lang="en-US" b="0" i="0" dirty="0">
                <a:solidFill>
                  <a:srgbClr val="555555"/>
                </a:solidFill>
                <a:effectLst/>
                <a:latin typeface="Roboto" panose="020B0604020202020204" pitchFamily="2" charset="0"/>
              </a:rPr>
              <a:t>But Adair said that over the past few days the hacking group has shifted into high gear, moving quickly to scan the Internet for Exchange servers that weren’t yet protected by the security updates Microsoft released Tuesday.</a:t>
            </a:r>
          </a:p>
          <a:p>
            <a:pPr algn="l" fontAlgn="base"/>
            <a:endParaRPr lang="en-US" b="0" i="0" dirty="0">
              <a:effectLst/>
              <a:latin typeface="Roboto" panose="020B0604020202020204" pitchFamily="2" charset="0"/>
            </a:endParaRPr>
          </a:p>
          <a:p>
            <a:endParaRPr lang="en-US" b="0" i="0" dirty="0">
              <a:solidFill>
                <a:srgbClr val="202122"/>
              </a:solidFill>
              <a:effectLst/>
              <a:latin typeface="Arial" panose="020B0604020202020204" pitchFamily="34" charset="0"/>
            </a:endParaRPr>
          </a:p>
          <a:p>
            <a:endParaRPr lang="en-US" dirty="0">
              <a:solidFill>
                <a:srgbClr val="FF0000"/>
              </a:solidFill>
            </a:endParaRPr>
          </a:p>
        </p:txBody>
      </p:sp>
    </p:spTree>
    <p:extLst>
      <p:ext uri="{BB962C8B-B14F-4D97-AF65-F5344CB8AC3E}">
        <p14:creationId xmlns:p14="http://schemas.microsoft.com/office/powerpoint/2010/main" val="98561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7110-31DF-4E4B-93D5-84E46DE66625}"/>
              </a:ext>
            </a:extLst>
          </p:cNvPr>
          <p:cNvSpPr>
            <a:spLocks noGrp="1"/>
          </p:cNvSpPr>
          <p:nvPr>
            <p:ph type="title"/>
          </p:nvPr>
        </p:nvSpPr>
        <p:spPr/>
        <p:txBody>
          <a:bodyPr>
            <a:normAutofit/>
          </a:bodyPr>
          <a:lstStyle/>
          <a:p>
            <a:r>
              <a:rPr lang="en-US" sz="5400" b="1" dirty="0"/>
              <a:t>Timeline</a:t>
            </a:r>
          </a:p>
        </p:txBody>
      </p:sp>
      <p:sp>
        <p:nvSpPr>
          <p:cNvPr id="4" name="Text Placeholder 3">
            <a:extLst>
              <a:ext uri="{FF2B5EF4-FFF2-40B4-BE49-F238E27FC236}">
                <a16:creationId xmlns:a16="http://schemas.microsoft.com/office/drawing/2014/main" id="{11076867-A2EC-F843-9E19-4852A8D78FE8}"/>
              </a:ext>
            </a:extLst>
          </p:cNvPr>
          <p:cNvSpPr>
            <a:spLocks noGrp="1"/>
          </p:cNvSpPr>
          <p:nvPr>
            <p:ph type="body" sz="half" idx="2"/>
          </p:nvPr>
        </p:nvSpPr>
        <p:spPr/>
        <p:txBody>
          <a:bodyPr/>
          <a:lstStyle/>
          <a:p>
            <a:r>
              <a:rPr lang="en-IN" sz="2400" b="0" i="0" dirty="0">
                <a:solidFill>
                  <a:srgbClr val="FF0000"/>
                </a:solidFill>
                <a:effectLst/>
                <a:latin typeface="Linux Libertine"/>
              </a:rPr>
              <a:t>2021 Microsoft Exchange Server data breach</a:t>
            </a:r>
          </a:p>
          <a:p>
            <a:endParaRPr lang="en-US" dirty="0"/>
          </a:p>
        </p:txBody>
      </p:sp>
      <p:graphicFrame>
        <p:nvGraphicFramePr>
          <p:cNvPr id="15" name="Table 15">
            <a:extLst>
              <a:ext uri="{FF2B5EF4-FFF2-40B4-BE49-F238E27FC236}">
                <a16:creationId xmlns:a16="http://schemas.microsoft.com/office/drawing/2014/main" id="{22591A86-5FE6-4987-96FD-05385F07605F}"/>
              </a:ext>
            </a:extLst>
          </p:cNvPr>
          <p:cNvGraphicFramePr>
            <a:graphicFrameLocks noGrp="1"/>
          </p:cNvGraphicFramePr>
          <p:nvPr>
            <p:ph idx="1"/>
            <p:extLst>
              <p:ext uri="{D42A27DB-BD31-4B8C-83A1-F6EECF244321}">
                <p14:modId xmlns:p14="http://schemas.microsoft.com/office/powerpoint/2010/main" val="3300517126"/>
              </p:ext>
            </p:extLst>
          </p:nvPr>
        </p:nvGraphicFramePr>
        <p:xfrm>
          <a:off x="3514725" y="485775"/>
          <a:ext cx="8143875" cy="6284301"/>
        </p:xfrm>
        <a:graphic>
          <a:graphicData uri="http://schemas.openxmlformats.org/drawingml/2006/table">
            <a:tbl>
              <a:tblPr firstRow="1" bandRow="1">
                <a:tableStyleId>{5C22544A-7EE6-4342-B048-85BDC9FD1C3A}</a:tableStyleId>
              </a:tblPr>
              <a:tblGrid>
                <a:gridCol w="8143875">
                  <a:extLst>
                    <a:ext uri="{9D8B030D-6E8A-4147-A177-3AD203B41FA5}">
                      <a16:colId xmlns:a16="http://schemas.microsoft.com/office/drawing/2014/main" val="4128013074"/>
                    </a:ext>
                  </a:extLst>
                </a:gridCol>
              </a:tblGrid>
              <a:tr h="2528156">
                <a:tc>
                  <a:txBody>
                    <a:bodyPr/>
                    <a:lstStyle/>
                    <a:p>
                      <a:pPr marL="342900" indent="-342900">
                        <a:buFont typeface="Wingdings" panose="05000000000000000000" pitchFamily="2" charset="2"/>
                        <a:buChar char="ü"/>
                      </a:pPr>
                      <a:r>
                        <a:rPr lang="en-IN" sz="2400" b="0" dirty="0">
                          <a:solidFill>
                            <a:srgbClr val="FF0000"/>
                          </a:solidFill>
                        </a:rPr>
                        <a:t>1. </a:t>
                      </a:r>
                      <a:r>
                        <a:rPr lang="en-US" sz="1800" b="0" i="0" kern="1200" dirty="0">
                          <a:solidFill>
                            <a:schemeClr val="lt1"/>
                          </a:solidFill>
                          <a:effectLst/>
                          <a:latin typeface="+mn-lt"/>
                          <a:ea typeface="+mn-ea"/>
                          <a:cs typeface="+mn-cs"/>
                        </a:rPr>
                        <a:t>On 5 January 2021, security testing company DEVCORE made the earliest known report of the vulnerability to Microsoft, which Microsoft verified on 8 January. The first breach of a Microsoft Exchange Server instance was observed by cybersecurity company </a:t>
                      </a:r>
                      <a:r>
                        <a:rPr lang="en-US" sz="1800" b="0" i="0" kern="1200" dirty="0" err="1">
                          <a:solidFill>
                            <a:schemeClr val="lt1"/>
                          </a:solidFill>
                          <a:effectLst/>
                          <a:latin typeface="+mn-lt"/>
                          <a:ea typeface="+mn-ea"/>
                          <a:cs typeface="+mn-cs"/>
                        </a:rPr>
                        <a:t>Volexity</a:t>
                      </a:r>
                      <a:r>
                        <a:rPr lang="en-US" sz="1800" b="0" i="0" kern="1200" dirty="0">
                          <a:solidFill>
                            <a:schemeClr val="lt1"/>
                          </a:solidFill>
                          <a:effectLst/>
                          <a:latin typeface="+mn-lt"/>
                          <a:ea typeface="+mn-ea"/>
                          <a:cs typeface="+mn-cs"/>
                        </a:rPr>
                        <a:t> on 6 January 2021. By the end of January, </a:t>
                      </a:r>
                      <a:r>
                        <a:rPr lang="en-US" sz="1800" b="0" i="0" kern="1200" dirty="0" err="1">
                          <a:solidFill>
                            <a:schemeClr val="lt1"/>
                          </a:solidFill>
                          <a:effectLst/>
                          <a:latin typeface="+mn-lt"/>
                          <a:ea typeface="+mn-ea"/>
                          <a:cs typeface="+mn-cs"/>
                        </a:rPr>
                        <a:t>Volexity</a:t>
                      </a:r>
                      <a:r>
                        <a:rPr lang="en-US" sz="1800" b="0" i="0" kern="1200" dirty="0">
                          <a:solidFill>
                            <a:schemeClr val="lt1"/>
                          </a:solidFill>
                          <a:effectLst/>
                          <a:latin typeface="+mn-lt"/>
                          <a:ea typeface="+mn-ea"/>
                          <a:cs typeface="+mn-cs"/>
                        </a:rPr>
                        <a:t> had observed a breach allowing attackers to spy on two of their customers, and alerted Microsoft to the vulnerability. After Microsoft was alerted of the breach, </a:t>
                      </a:r>
                      <a:r>
                        <a:rPr lang="en-US" sz="1800" b="0" i="0" kern="1200" dirty="0" err="1">
                          <a:solidFill>
                            <a:schemeClr val="lt1"/>
                          </a:solidFill>
                          <a:effectLst/>
                          <a:latin typeface="+mn-lt"/>
                          <a:ea typeface="+mn-ea"/>
                          <a:cs typeface="+mn-cs"/>
                        </a:rPr>
                        <a:t>Volexity</a:t>
                      </a:r>
                      <a:r>
                        <a:rPr lang="en-US" sz="1800" b="0" i="0" kern="1200" dirty="0">
                          <a:solidFill>
                            <a:schemeClr val="lt1"/>
                          </a:solidFill>
                          <a:effectLst/>
                          <a:latin typeface="+mn-lt"/>
                          <a:ea typeface="+mn-ea"/>
                          <a:cs typeface="+mn-cs"/>
                        </a:rPr>
                        <a:t> noted the hackers became less stealthy in anticipation of a patch.</a:t>
                      </a:r>
                      <a:endParaRPr lang="en-IN" sz="2400" b="0" dirty="0">
                        <a:solidFill>
                          <a:srgbClr val="FF0000"/>
                        </a:solidFill>
                      </a:endParaRPr>
                    </a:p>
                  </a:txBody>
                  <a:tcPr/>
                </a:tc>
                <a:extLst>
                  <a:ext uri="{0D108BD9-81ED-4DB2-BD59-A6C34878D82A}">
                    <a16:rowId xmlns:a16="http://schemas.microsoft.com/office/drawing/2014/main" val="4249765777"/>
                  </a:ext>
                </a:extLst>
              </a:tr>
              <a:tr h="2034319">
                <a:tc>
                  <a:txBody>
                    <a:bodyPr/>
                    <a:lstStyle/>
                    <a:p>
                      <a:pPr marL="342900" indent="-342900">
                        <a:buFont typeface="Wingdings" panose="05000000000000000000" pitchFamily="2" charset="2"/>
                        <a:buChar char="ü"/>
                      </a:pPr>
                      <a:r>
                        <a:rPr lang="en-IN" sz="2400" dirty="0">
                          <a:solidFill>
                            <a:srgbClr val="FF0000"/>
                          </a:solidFill>
                        </a:rPr>
                        <a:t>2. </a:t>
                      </a:r>
                      <a:r>
                        <a:rPr lang="en-US" sz="1800" b="0" i="0" kern="1200" dirty="0">
                          <a:solidFill>
                            <a:schemeClr val="dk1"/>
                          </a:solidFill>
                          <a:effectLst/>
                          <a:latin typeface="+mn-lt"/>
                          <a:ea typeface="+mn-ea"/>
                          <a:cs typeface="+mn-cs"/>
                        </a:rPr>
                        <a:t>On 2 March 2021, another cybersecurity company, </a:t>
                      </a:r>
                      <a:r>
                        <a:rPr lang="en-US" sz="1800" b="0" i="0" u="none" strike="noStrike" kern="1200" dirty="0">
                          <a:solidFill>
                            <a:srgbClr val="FF0000"/>
                          </a:solidFill>
                          <a:effectLst/>
                          <a:latin typeface="+mn-lt"/>
                          <a:ea typeface="+mn-ea"/>
                          <a:cs typeface="+mn-cs"/>
                          <a:hlinkClick r:id="rId2" tooltip="ESET">
                            <a:extLst>
                              <a:ext uri="{A12FA001-AC4F-418D-AE19-62706E023703}">
                                <ahyp:hlinkClr xmlns:ahyp="http://schemas.microsoft.com/office/drawing/2018/hyperlinkcolor" val="tx"/>
                              </a:ext>
                            </a:extLst>
                          </a:hlinkClick>
                        </a:rPr>
                        <a:t>ESET</a:t>
                      </a:r>
                      <a:r>
                        <a:rPr lang="en-US" sz="1800" b="0" i="0" kern="1200" dirty="0">
                          <a:solidFill>
                            <a:schemeClr val="dk1"/>
                          </a:solidFill>
                          <a:effectLst/>
                          <a:latin typeface="+mn-lt"/>
                          <a:ea typeface="+mn-ea"/>
                          <a:cs typeface="+mn-cs"/>
                        </a:rPr>
                        <a:t>, wrote that they were observing multiple attackers besides Hafnium exploiting the vulnerabilities.</a:t>
                      </a:r>
                      <a:r>
                        <a:rPr lang="en-US" sz="1800" b="0" i="1" u="none" strike="noStrike" kern="1200" dirty="0">
                          <a:solidFill>
                            <a:srgbClr val="90BB23"/>
                          </a:solidFill>
                          <a:effectLst/>
                          <a:latin typeface="+mn-lt"/>
                          <a:ea typeface="+mn-ea"/>
                          <a:cs typeface="+mn-cs"/>
                          <a:hlinkClick r:id="rId3" tooltip="Wired (magazine)">
                            <a:extLst>
                              <a:ext uri="{A12FA001-AC4F-418D-AE19-62706E023703}">
                                <ahyp:hlinkClr xmlns:ahyp="http://schemas.microsoft.com/office/drawing/2018/hyperlinkcolor" val="tx"/>
                              </a:ext>
                            </a:extLst>
                          </a:hlinkClick>
                        </a:rPr>
                        <a:t> </a:t>
                      </a:r>
                      <a:r>
                        <a:rPr lang="en-US" sz="1800" b="0" i="1" u="none" strike="noStrike" kern="1200" dirty="0">
                          <a:solidFill>
                            <a:srgbClr val="FF0000"/>
                          </a:solidFill>
                          <a:effectLst/>
                          <a:latin typeface="+mn-lt"/>
                          <a:ea typeface="+mn-ea"/>
                          <a:cs typeface="+mn-cs"/>
                          <a:hlinkClick r:id="rId3" tooltip="Wired (magazine)">
                            <a:extLst>
                              <a:ext uri="{A12FA001-AC4F-418D-AE19-62706E023703}">
                                <ahyp:hlinkClr xmlns:ahyp="http://schemas.microsoft.com/office/drawing/2018/hyperlinkcolor" val="tx"/>
                              </a:ext>
                            </a:extLst>
                          </a:hlinkClick>
                        </a:rPr>
                        <a:t>Wired</a:t>
                      </a:r>
                      <a:r>
                        <a:rPr lang="en-US" sz="1800" b="0" i="0" kern="1200" dirty="0">
                          <a:solidFill>
                            <a:schemeClr val="dk1"/>
                          </a:solidFill>
                          <a:effectLst/>
                          <a:latin typeface="+mn-lt"/>
                          <a:ea typeface="+mn-ea"/>
                          <a:cs typeface="+mn-cs"/>
                        </a:rPr>
                        <a:t> reported on 10 March that now that the vulnerability had been patched, many more attackers were going to </a:t>
                      </a:r>
                      <a:r>
                        <a:rPr lang="en-US" sz="1800" b="0" i="0" u="none" strike="noStrike" kern="1200" dirty="0">
                          <a:solidFill>
                            <a:srgbClr val="FF0000"/>
                          </a:solidFill>
                          <a:effectLst/>
                          <a:latin typeface="+mn-lt"/>
                          <a:ea typeface="+mn-ea"/>
                          <a:cs typeface="+mn-cs"/>
                          <a:hlinkClick r:id="rId4" tooltip="Reverse engineering">
                            <a:extLst>
                              <a:ext uri="{A12FA001-AC4F-418D-AE19-62706E023703}">
                                <ahyp:hlinkClr xmlns:ahyp="http://schemas.microsoft.com/office/drawing/2018/hyperlinkcolor" val="tx"/>
                              </a:ext>
                            </a:extLst>
                          </a:hlinkClick>
                        </a:rPr>
                        <a:t>reverse engineer</a:t>
                      </a:r>
                      <a:r>
                        <a:rPr lang="en-US" sz="1800" b="0" i="0" kern="1200" dirty="0">
                          <a:solidFill>
                            <a:srgbClr val="FF0000"/>
                          </a:solidFill>
                          <a:effectLst/>
                          <a:latin typeface="+mn-lt"/>
                          <a:ea typeface="+mn-ea"/>
                          <a:cs typeface="+mn-cs"/>
                        </a:rPr>
                        <a:t> </a:t>
                      </a:r>
                      <a:r>
                        <a:rPr lang="en-US" sz="1800" b="0" i="0" kern="1200" dirty="0">
                          <a:solidFill>
                            <a:schemeClr val="dk1"/>
                          </a:solidFill>
                          <a:effectLst/>
                          <a:latin typeface="+mn-lt"/>
                          <a:ea typeface="+mn-ea"/>
                          <a:cs typeface="+mn-cs"/>
                        </a:rPr>
                        <a:t>the fix to exploit still-vulnerable servers. Analysts at two security firms reported they had begun to see evidence that attackers were preparing to run </a:t>
                      </a:r>
                      <a:r>
                        <a:rPr lang="en-US" sz="1800" b="0" i="0" u="none" strike="noStrike" kern="1200" dirty="0" err="1">
                          <a:solidFill>
                            <a:srgbClr val="FF0000"/>
                          </a:solidFill>
                          <a:effectLst/>
                          <a:latin typeface="+mn-lt"/>
                          <a:ea typeface="+mn-ea"/>
                          <a:cs typeface="+mn-cs"/>
                          <a:hlinkClick r:id="rId5" tooltip="Cryptocurrency">
                            <a:extLst>
                              <a:ext uri="{A12FA001-AC4F-418D-AE19-62706E023703}">
                                <ahyp:hlinkClr xmlns:ahyp="http://schemas.microsoft.com/office/drawing/2018/hyperlinkcolor" val="tx"/>
                              </a:ext>
                            </a:extLst>
                          </a:hlinkClick>
                        </a:rPr>
                        <a:t>cryptomining</a:t>
                      </a:r>
                      <a:r>
                        <a:rPr lang="en-US" sz="1800" b="0" i="0" kern="1200" dirty="0">
                          <a:solidFill>
                            <a:schemeClr val="dk1"/>
                          </a:solidFill>
                          <a:effectLst/>
                          <a:latin typeface="+mn-lt"/>
                          <a:ea typeface="+mn-ea"/>
                          <a:cs typeface="+mn-cs"/>
                        </a:rPr>
                        <a:t> software on the servers.</a:t>
                      </a:r>
                      <a:endParaRPr lang="en-IN" sz="2400" dirty="0">
                        <a:solidFill>
                          <a:srgbClr val="FF0000"/>
                        </a:solidFill>
                      </a:endParaRPr>
                    </a:p>
                  </a:txBody>
                  <a:tcPr/>
                </a:tc>
                <a:extLst>
                  <a:ext uri="{0D108BD9-81ED-4DB2-BD59-A6C34878D82A}">
                    <a16:rowId xmlns:a16="http://schemas.microsoft.com/office/drawing/2014/main" val="3554654646"/>
                  </a:ext>
                </a:extLst>
              </a:tr>
              <a:tr h="1653025">
                <a:tc>
                  <a:txBody>
                    <a:bodyPr/>
                    <a:lstStyle/>
                    <a:p>
                      <a:pPr marL="342900" indent="-342900">
                        <a:buFont typeface="Wingdings" panose="05000000000000000000" pitchFamily="2" charset="2"/>
                        <a:buChar char="ü"/>
                      </a:pPr>
                      <a:r>
                        <a:rPr lang="en-IN" sz="2400" dirty="0">
                          <a:solidFill>
                            <a:srgbClr val="FF0000"/>
                          </a:solidFill>
                        </a:rPr>
                        <a:t>3. </a:t>
                      </a:r>
                      <a:r>
                        <a:rPr lang="en-US" sz="1800" b="0" i="0" kern="1200" dirty="0">
                          <a:solidFill>
                            <a:schemeClr val="dk1"/>
                          </a:solidFill>
                          <a:effectLst/>
                          <a:latin typeface="+mn-lt"/>
                          <a:ea typeface="+mn-ea"/>
                          <a:cs typeface="+mn-cs"/>
                        </a:rPr>
                        <a:t>On 10 March 2021 security researcher Nguyen Jang posted proof-of-concept code to Microsoft-owned </a:t>
                      </a:r>
                      <a:r>
                        <a:rPr lang="en-US" sz="1800" b="0" i="0" u="none" strike="noStrike" kern="1200" dirty="0">
                          <a:solidFill>
                            <a:srgbClr val="FF0000"/>
                          </a:solidFill>
                          <a:effectLst/>
                          <a:latin typeface="+mn-lt"/>
                          <a:ea typeface="+mn-ea"/>
                          <a:cs typeface="+mn-cs"/>
                          <a:hlinkClick r:id="rId6" tooltip="GitHub">
                            <a:extLst>
                              <a:ext uri="{A12FA001-AC4F-418D-AE19-62706E023703}">
                                <ahyp:hlinkClr xmlns:ahyp="http://schemas.microsoft.com/office/drawing/2018/hyperlinkcolor" val="tx"/>
                              </a:ext>
                            </a:extLst>
                          </a:hlinkClick>
                        </a:rPr>
                        <a:t>GitHub</a:t>
                      </a:r>
                      <a:r>
                        <a:rPr lang="en-US" sz="1800" b="0" i="0" kern="1200" dirty="0">
                          <a:solidFill>
                            <a:srgbClr val="FF0000"/>
                          </a:solidFill>
                          <a:effectLst/>
                          <a:latin typeface="+mn-lt"/>
                          <a:ea typeface="+mn-ea"/>
                          <a:cs typeface="+mn-cs"/>
                        </a:rPr>
                        <a:t> </a:t>
                      </a:r>
                      <a:r>
                        <a:rPr lang="en-US" sz="1800" b="0" i="0" kern="1200" dirty="0">
                          <a:solidFill>
                            <a:schemeClr val="dk1"/>
                          </a:solidFill>
                          <a:effectLst/>
                          <a:latin typeface="+mn-lt"/>
                          <a:ea typeface="+mn-ea"/>
                          <a:cs typeface="+mn-cs"/>
                        </a:rPr>
                        <a:t>on how the exploit works, totaling 169 lines of code; the program was intentionally written with errors so that while security researchers could understand how the exploit works, </a:t>
                      </a:r>
                      <a:r>
                        <a:rPr lang="en-US" sz="1800" b="0" i="0" u="none" strike="noStrike" kern="1200" dirty="0">
                          <a:solidFill>
                            <a:srgbClr val="FF0000"/>
                          </a:solidFill>
                          <a:effectLst/>
                          <a:latin typeface="+mn-lt"/>
                          <a:ea typeface="+mn-ea"/>
                          <a:cs typeface="+mn-cs"/>
                          <a:hlinkClick r:id="rId7" tooltip="Threat actor">
                            <a:extLst>
                              <a:ext uri="{A12FA001-AC4F-418D-AE19-62706E023703}">
                                <ahyp:hlinkClr xmlns:ahyp="http://schemas.microsoft.com/office/drawing/2018/hyperlinkcolor" val="tx"/>
                              </a:ext>
                            </a:extLst>
                          </a:hlinkClick>
                        </a:rPr>
                        <a:t>malicious actors</a:t>
                      </a:r>
                      <a:r>
                        <a:rPr lang="en-US" sz="1800" b="0" i="0" kern="1200" dirty="0">
                          <a:solidFill>
                            <a:srgbClr val="FF0000"/>
                          </a:solidFill>
                          <a:effectLst/>
                          <a:latin typeface="+mn-lt"/>
                          <a:ea typeface="+mn-ea"/>
                          <a:cs typeface="+mn-cs"/>
                        </a:rPr>
                        <a:t> </a:t>
                      </a:r>
                      <a:r>
                        <a:rPr lang="en-US" sz="1800" b="0" i="0" kern="1200" dirty="0">
                          <a:solidFill>
                            <a:schemeClr val="dk1"/>
                          </a:solidFill>
                          <a:effectLst/>
                          <a:latin typeface="+mn-lt"/>
                          <a:ea typeface="+mn-ea"/>
                          <a:cs typeface="+mn-cs"/>
                        </a:rPr>
                        <a:t>would not be able to use the code to access servers. </a:t>
                      </a:r>
                      <a:endParaRPr lang="en-IN" sz="2400" dirty="0">
                        <a:solidFill>
                          <a:srgbClr val="FF0000"/>
                        </a:solidFill>
                      </a:endParaRPr>
                    </a:p>
                  </a:txBody>
                  <a:tcPr/>
                </a:tc>
                <a:extLst>
                  <a:ext uri="{0D108BD9-81ED-4DB2-BD59-A6C34878D82A}">
                    <a16:rowId xmlns:a16="http://schemas.microsoft.com/office/drawing/2014/main" val="969525201"/>
                  </a:ext>
                </a:extLst>
              </a:tr>
            </a:tbl>
          </a:graphicData>
        </a:graphic>
      </p:graphicFrame>
    </p:spTree>
    <p:extLst>
      <p:ext uri="{BB962C8B-B14F-4D97-AF65-F5344CB8AC3E}">
        <p14:creationId xmlns:p14="http://schemas.microsoft.com/office/powerpoint/2010/main" val="373119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7110-31DF-4E4B-93D5-84E46DE66625}"/>
              </a:ext>
            </a:extLst>
          </p:cNvPr>
          <p:cNvSpPr>
            <a:spLocks noGrp="1"/>
          </p:cNvSpPr>
          <p:nvPr>
            <p:ph type="title"/>
          </p:nvPr>
        </p:nvSpPr>
        <p:spPr/>
        <p:txBody>
          <a:bodyPr>
            <a:normAutofit/>
          </a:bodyPr>
          <a:lstStyle/>
          <a:p>
            <a:r>
              <a:rPr lang="en-US" sz="5400" b="1" dirty="0"/>
              <a:t>Timeline(contd.)</a:t>
            </a:r>
          </a:p>
        </p:txBody>
      </p:sp>
      <p:sp>
        <p:nvSpPr>
          <p:cNvPr id="4" name="Text Placeholder 3">
            <a:extLst>
              <a:ext uri="{FF2B5EF4-FFF2-40B4-BE49-F238E27FC236}">
                <a16:creationId xmlns:a16="http://schemas.microsoft.com/office/drawing/2014/main" id="{11076867-A2EC-F843-9E19-4852A8D78FE8}"/>
              </a:ext>
            </a:extLst>
          </p:cNvPr>
          <p:cNvSpPr>
            <a:spLocks noGrp="1"/>
          </p:cNvSpPr>
          <p:nvPr>
            <p:ph type="body" sz="half" idx="2"/>
          </p:nvPr>
        </p:nvSpPr>
        <p:spPr/>
        <p:txBody>
          <a:bodyPr/>
          <a:lstStyle/>
          <a:p>
            <a:r>
              <a:rPr lang="en-IN" sz="2400" b="0" i="0" dirty="0">
                <a:solidFill>
                  <a:srgbClr val="FF0000"/>
                </a:solidFill>
                <a:effectLst/>
                <a:latin typeface="Linux Libertine"/>
              </a:rPr>
              <a:t>2021 Microsoft Exchange Server data breach</a:t>
            </a:r>
          </a:p>
          <a:p>
            <a:endParaRPr lang="en-US" dirty="0"/>
          </a:p>
        </p:txBody>
      </p:sp>
      <p:graphicFrame>
        <p:nvGraphicFramePr>
          <p:cNvPr id="15" name="Table 15">
            <a:extLst>
              <a:ext uri="{FF2B5EF4-FFF2-40B4-BE49-F238E27FC236}">
                <a16:creationId xmlns:a16="http://schemas.microsoft.com/office/drawing/2014/main" id="{22591A86-5FE6-4987-96FD-05385F07605F}"/>
              </a:ext>
            </a:extLst>
          </p:cNvPr>
          <p:cNvGraphicFramePr>
            <a:graphicFrameLocks noGrp="1"/>
          </p:cNvGraphicFramePr>
          <p:nvPr>
            <p:ph idx="1"/>
            <p:extLst>
              <p:ext uri="{D42A27DB-BD31-4B8C-83A1-F6EECF244321}">
                <p14:modId xmlns:p14="http://schemas.microsoft.com/office/powerpoint/2010/main" val="3473308750"/>
              </p:ext>
            </p:extLst>
          </p:nvPr>
        </p:nvGraphicFramePr>
        <p:xfrm>
          <a:off x="3629025" y="522376"/>
          <a:ext cx="8029575" cy="5943600"/>
        </p:xfrm>
        <a:graphic>
          <a:graphicData uri="http://schemas.openxmlformats.org/drawingml/2006/table">
            <a:tbl>
              <a:tblPr firstRow="1" bandRow="1">
                <a:tableStyleId>{5C22544A-7EE6-4342-B048-85BDC9FD1C3A}</a:tableStyleId>
              </a:tblPr>
              <a:tblGrid>
                <a:gridCol w="8029575">
                  <a:extLst>
                    <a:ext uri="{9D8B030D-6E8A-4147-A177-3AD203B41FA5}">
                      <a16:colId xmlns:a16="http://schemas.microsoft.com/office/drawing/2014/main" val="4128013074"/>
                    </a:ext>
                  </a:extLst>
                </a:gridCol>
              </a:tblGrid>
              <a:tr h="5838825">
                <a:tc>
                  <a:txBody>
                    <a:bodyPr/>
                    <a:lstStyle/>
                    <a:p>
                      <a:pPr marL="342900" indent="-342900">
                        <a:buFont typeface="Wingdings" panose="05000000000000000000" pitchFamily="2" charset="2"/>
                        <a:buChar char="ü"/>
                      </a:pPr>
                      <a:r>
                        <a:rPr lang="en-IN" sz="2400" b="0" dirty="0">
                          <a:solidFill>
                            <a:srgbClr val="FF0000"/>
                          </a:solidFill>
                        </a:rPr>
                        <a:t>4.</a:t>
                      </a:r>
                      <a:r>
                        <a:rPr lang="en-US" sz="1800" b="0" i="0" kern="1200" dirty="0">
                          <a:solidFill>
                            <a:schemeClr val="lt1"/>
                          </a:solidFill>
                          <a:effectLst/>
                          <a:latin typeface="+mn-lt"/>
                          <a:ea typeface="+mn-ea"/>
                          <a:cs typeface="+mn-cs"/>
                        </a:rPr>
                        <a:t> </a:t>
                      </a:r>
                      <a:r>
                        <a:rPr lang="en-US" sz="2000" b="0" i="0" kern="1200" dirty="0">
                          <a:solidFill>
                            <a:schemeClr val="tx1"/>
                          </a:solidFill>
                          <a:effectLst/>
                          <a:latin typeface="+mn-lt"/>
                          <a:ea typeface="+mn-ea"/>
                          <a:cs typeface="+mn-cs"/>
                        </a:rPr>
                        <a:t>The attacks came shortly after the </a:t>
                      </a:r>
                      <a:r>
                        <a:rPr lang="en-US" sz="2000" b="0" i="0" u="none" strike="noStrike" kern="1200" dirty="0">
                          <a:solidFill>
                            <a:srgbClr val="FF0000"/>
                          </a:solidFill>
                          <a:effectLst/>
                          <a:latin typeface="+mn-lt"/>
                          <a:ea typeface="+mn-ea"/>
                          <a:cs typeface="+mn-cs"/>
                          <a:hlinkClick r:id="rId2" tooltip="2020 United States federal government data breach">
                            <a:extLst>
                              <a:ext uri="{A12FA001-AC4F-418D-AE19-62706E023703}">
                                <ahyp:hlinkClr xmlns:ahyp="http://schemas.microsoft.com/office/drawing/2018/hyperlinkcolor" val="tx"/>
                              </a:ext>
                            </a:extLst>
                          </a:hlinkClick>
                        </a:rPr>
                        <a:t>2020 United States federal government data breach</a:t>
                      </a:r>
                      <a:r>
                        <a:rPr lang="en-US" sz="2000" b="0" i="0" u="none" strike="noStrike" kern="1200" dirty="0">
                          <a:solidFill>
                            <a:schemeClr val="lt1"/>
                          </a:solidFill>
                          <a:effectLst/>
                          <a:latin typeface="+mn-lt"/>
                          <a:ea typeface="+mn-ea"/>
                          <a:cs typeface="+mn-cs"/>
                        </a:rPr>
                        <a:t> </a:t>
                      </a:r>
                      <a:r>
                        <a:rPr lang="en-US" sz="2000" b="0" i="0" kern="1200" dirty="0">
                          <a:solidFill>
                            <a:schemeClr val="tx1"/>
                          </a:solidFill>
                          <a:effectLst/>
                          <a:latin typeface="+mn-lt"/>
                          <a:ea typeface="+mn-ea"/>
                          <a:cs typeface="+mn-cs"/>
                        </a:rPr>
                        <a:t>which also saw the compromising of Microsoft's Outlook web app and </a:t>
                      </a:r>
                      <a:r>
                        <a:rPr lang="en-US" sz="2000" b="0" i="0" u="none" strike="noStrike" kern="1200" dirty="0">
                          <a:solidFill>
                            <a:srgbClr val="FF0000"/>
                          </a:solidFill>
                          <a:effectLst/>
                          <a:latin typeface="+mn-lt"/>
                          <a:ea typeface="+mn-ea"/>
                          <a:cs typeface="+mn-cs"/>
                          <a:hlinkClick r:id="rId3" tooltip="Supply chain attack">
                            <a:extLst>
                              <a:ext uri="{A12FA001-AC4F-418D-AE19-62706E023703}">
                                <ahyp:hlinkClr xmlns:ahyp="http://schemas.microsoft.com/office/drawing/2018/hyperlinkcolor" val="tx"/>
                              </a:ext>
                            </a:extLst>
                          </a:hlinkClick>
                        </a:rPr>
                        <a:t>supply chain</a:t>
                      </a:r>
                      <a:r>
                        <a:rPr lang="en-US" sz="2000" b="0" i="0" kern="1200" dirty="0">
                          <a:solidFill>
                            <a:schemeClr val="lt1"/>
                          </a:solidFill>
                          <a:effectLst/>
                          <a:latin typeface="+mn-lt"/>
                          <a:ea typeface="+mn-ea"/>
                          <a:cs typeface="+mn-cs"/>
                        </a:rPr>
                        <a:t>.</a:t>
                      </a:r>
                    </a:p>
                    <a:p>
                      <a:pPr marL="0" indent="0">
                        <a:buFont typeface="Wingdings" panose="05000000000000000000" pitchFamily="2" charset="2"/>
                        <a:buNone/>
                      </a:pPr>
                      <a:r>
                        <a:rPr lang="en-US" sz="2000" b="0" i="0" kern="1200" dirty="0">
                          <a:solidFill>
                            <a:schemeClr val="lt1"/>
                          </a:solidFill>
                          <a:effectLst/>
                          <a:latin typeface="+mn-lt"/>
                          <a:ea typeface="+mn-ea"/>
                          <a:cs typeface="+mn-cs"/>
                        </a:rPr>
                        <a:t> </a:t>
                      </a:r>
                      <a:r>
                        <a:rPr lang="en-US" sz="2000" b="0" i="0" kern="1200" dirty="0">
                          <a:solidFill>
                            <a:schemeClr val="tx1"/>
                          </a:solidFill>
                          <a:effectLst/>
                          <a:latin typeface="+mn-lt"/>
                          <a:ea typeface="+mn-ea"/>
                          <a:cs typeface="+mn-cs"/>
                        </a:rPr>
                        <a:t>Microsoft said there was no connection between the two incidents. Hackers took advantage of four separate </a:t>
                      </a:r>
                      <a:r>
                        <a:rPr lang="en-US" sz="2000" b="0" i="0" u="none" strike="noStrike" kern="1200" dirty="0">
                          <a:solidFill>
                            <a:srgbClr val="FF0000"/>
                          </a:solidFill>
                          <a:effectLst/>
                          <a:latin typeface="+mn-lt"/>
                          <a:ea typeface="+mn-ea"/>
                          <a:cs typeface="+mn-cs"/>
                          <a:hlinkClick r:id="rId4" tooltip="Zero-day (computing)">
                            <a:extLst>
                              <a:ext uri="{A12FA001-AC4F-418D-AE19-62706E023703}">
                                <ahyp:hlinkClr xmlns:ahyp="http://schemas.microsoft.com/office/drawing/2018/hyperlinkcolor" val="tx"/>
                              </a:ext>
                            </a:extLst>
                          </a:hlinkClick>
                        </a:rPr>
                        <a:t>zero-day</a:t>
                      </a:r>
                      <a:r>
                        <a:rPr lang="en-US" sz="2000" b="0" i="0" kern="1200" dirty="0">
                          <a:solidFill>
                            <a:schemeClr val="lt1"/>
                          </a:solidFill>
                          <a:effectLst/>
                          <a:latin typeface="+mn-lt"/>
                          <a:ea typeface="+mn-ea"/>
                          <a:cs typeface="+mn-cs"/>
                        </a:rPr>
                        <a:t> </a:t>
                      </a:r>
                      <a:r>
                        <a:rPr lang="en-US" sz="2000" b="0" i="0" kern="1200" dirty="0">
                          <a:solidFill>
                            <a:schemeClr val="tx1"/>
                          </a:solidFill>
                          <a:effectLst/>
                          <a:latin typeface="+mn-lt"/>
                          <a:ea typeface="+mn-ea"/>
                          <a:cs typeface="+mn-cs"/>
                        </a:rPr>
                        <a:t>vulnerabilities to compromise Microsoft Exchange servers</a:t>
                      </a:r>
                      <a:r>
                        <a:rPr lang="en-US" sz="2000" b="0" i="0" kern="1200" dirty="0">
                          <a:solidFill>
                            <a:schemeClr val="lt1"/>
                          </a:solidFill>
                          <a:effectLst/>
                          <a:latin typeface="+mn-lt"/>
                          <a:ea typeface="+mn-ea"/>
                          <a:cs typeface="+mn-cs"/>
                        </a:rPr>
                        <a:t> </a:t>
                      </a:r>
                      <a:r>
                        <a:rPr lang="en-US" sz="2000" b="0" i="0" u="none" strike="noStrike" kern="1200" dirty="0">
                          <a:solidFill>
                            <a:srgbClr val="FF0000"/>
                          </a:solidFill>
                          <a:effectLst/>
                          <a:latin typeface="+mn-lt"/>
                          <a:ea typeface="+mn-ea"/>
                          <a:cs typeface="+mn-cs"/>
                          <a:hlinkClick r:id="rId5" tooltip="Outlook on the web">
                            <a:extLst>
                              <a:ext uri="{A12FA001-AC4F-418D-AE19-62706E023703}">
                                <ahyp:hlinkClr xmlns:ahyp="http://schemas.microsoft.com/office/drawing/2018/hyperlinkcolor" val="tx"/>
                              </a:ext>
                            </a:extLst>
                          </a:hlinkClick>
                        </a:rPr>
                        <a:t>Outlook Web Access</a:t>
                      </a:r>
                      <a:r>
                        <a:rPr lang="en-US" sz="2000" b="0" i="0" kern="1200" dirty="0">
                          <a:solidFill>
                            <a:srgbClr val="FF0000"/>
                          </a:solidFill>
                          <a:effectLst/>
                          <a:latin typeface="+mn-lt"/>
                          <a:ea typeface="+mn-ea"/>
                          <a:cs typeface="+mn-cs"/>
                        </a:rPr>
                        <a:t> </a:t>
                      </a:r>
                      <a:r>
                        <a:rPr lang="en-US" sz="2000" b="0" i="0" kern="1200" dirty="0">
                          <a:solidFill>
                            <a:schemeClr val="tx1"/>
                          </a:solidFill>
                          <a:effectLst/>
                          <a:latin typeface="+mn-lt"/>
                          <a:ea typeface="+mn-ea"/>
                          <a:cs typeface="+mn-cs"/>
                        </a:rPr>
                        <a:t>(OWA), giving them access to victims' entire servers and networks as well as to emails and calendar invitations, only at first requiring the address of the server, which can be directly targeted or obtained by mass-scanning for vulnerable servers; the attacker then uses two exploits, the first allowing an attacker to connect to the server and falsely </a:t>
                      </a:r>
                      <a:r>
                        <a:rPr lang="en-US" sz="2000" b="0" i="0" u="none" strike="noStrike" kern="1200" dirty="0">
                          <a:solidFill>
                            <a:srgbClr val="FF0000"/>
                          </a:solidFill>
                          <a:effectLst/>
                          <a:latin typeface="+mn-lt"/>
                          <a:ea typeface="+mn-ea"/>
                          <a:cs typeface="+mn-cs"/>
                          <a:hlinkClick r:id="rId6" tooltip="Authentication">
                            <a:extLst>
                              <a:ext uri="{A12FA001-AC4F-418D-AE19-62706E023703}">
                                <ahyp:hlinkClr xmlns:ahyp="http://schemas.microsoft.com/office/drawing/2018/hyperlinkcolor" val="tx"/>
                              </a:ext>
                            </a:extLst>
                          </a:hlinkClick>
                        </a:rPr>
                        <a:t>authenticate</a:t>
                      </a:r>
                      <a:r>
                        <a:rPr lang="en-US" sz="2000" b="0" i="0" kern="1200" dirty="0">
                          <a:solidFill>
                            <a:srgbClr val="FF0000"/>
                          </a:solidFill>
                          <a:effectLst/>
                          <a:latin typeface="+mn-lt"/>
                          <a:ea typeface="+mn-ea"/>
                          <a:cs typeface="+mn-cs"/>
                        </a:rPr>
                        <a:t> </a:t>
                      </a:r>
                      <a:r>
                        <a:rPr lang="en-US" sz="2000" b="0" i="0" kern="1200" dirty="0">
                          <a:solidFill>
                            <a:schemeClr val="tx1"/>
                          </a:solidFill>
                          <a:effectLst/>
                          <a:latin typeface="+mn-lt"/>
                          <a:ea typeface="+mn-ea"/>
                          <a:cs typeface="+mn-cs"/>
                        </a:rPr>
                        <a:t>as a standard user. With that, a second vulnerability can then be exploited, escalating that user access to administrator</a:t>
                      </a:r>
                      <a:r>
                        <a:rPr lang="en-US" sz="2000" b="0" i="0" kern="1200" dirty="0">
                          <a:solidFill>
                            <a:schemeClr val="lt1"/>
                          </a:solidFill>
                          <a:effectLst/>
                          <a:latin typeface="+mn-lt"/>
                          <a:ea typeface="+mn-ea"/>
                          <a:cs typeface="+mn-cs"/>
                        </a:rPr>
                        <a:t> </a:t>
                      </a:r>
                      <a:r>
                        <a:rPr lang="en-US" sz="2000" b="0" i="0" u="none" strike="noStrike" kern="1200" dirty="0" err="1">
                          <a:solidFill>
                            <a:srgbClr val="FF0000"/>
                          </a:solidFill>
                          <a:effectLst/>
                          <a:latin typeface="+mn-lt"/>
                          <a:ea typeface="+mn-ea"/>
                          <a:cs typeface="+mn-cs"/>
                          <a:hlinkClick r:id="rId7" tooltip="Privilege (computing)">
                            <a:extLst>
                              <a:ext uri="{A12FA001-AC4F-418D-AE19-62706E023703}">
                                <ahyp:hlinkClr xmlns:ahyp="http://schemas.microsoft.com/office/drawing/2018/hyperlinkcolor" val="tx"/>
                              </a:ext>
                            </a:extLst>
                          </a:hlinkClick>
                        </a:rPr>
                        <a:t>privileges</a:t>
                      </a:r>
                      <a:r>
                        <a:rPr lang="en-US" sz="2000" b="0" i="0" kern="1200" dirty="0" err="1">
                          <a:solidFill>
                            <a:srgbClr val="FF0000"/>
                          </a:solidFill>
                          <a:effectLst/>
                          <a:latin typeface="+mn-lt"/>
                          <a:ea typeface="+mn-ea"/>
                          <a:cs typeface="+mn-cs"/>
                        </a:rPr>
                        <a:t>.</a:t>
                      </a:r>
                      <a:r>
                        <a:rPr lang="en-US" sz="2000" b="0" i="0" kern="1200" dirty="0" err="1">
                          <a:solidFill>
                            <a:schemeClr val="tx1"/>
                          </a:solidFill>
                          <a:effectLst/>
                          <a:latin typeface="+mn-lt"/>
                          <a:ea typeface="+mn-ea"/>
                          <a:cs typeface="+mn-cs"/>
                        </a:rPr>
                        <a:t>The</a:t>
                      </a:r>
                      <a:r>
                        <a:rPr lang="en-US" sz="2000" b="0" i="0" kern="1200" dirty="0">
                          <a:solidFill>
                            <a:schemeClr val="tx1"/>
                          </a:solidFill>
                          <a:effectLst/>
                          <a:latin typeface="+mn-lt"/>
                          <a:ea typeface="+mn-ea"/>
                          <a:cs typeface="+mn-cs"/>
                        </a:rPr>
                        <a:t> final two exploits allow attackers to upload code to the server in any location they wish, that automatically runs with these administrator privileges. Attackers then typically use this to install a</a:t>
                      </a:r>
                      <a:r>
                        <a:rPr lang="en-US" sz="2000" b="0" i="0" kern="1200" dirty="0">
                          <a:solidFill>
                            <a:schemeClr val="lt1"/>
                          </a:solidFill>
                          <a:effectLst/>
                          <a:latin typeface="+mn-lt"/>
                          <a:ea typeface="+mn-ea"/>
                          <a:cs typeface="+mn-cs"/>
                        </a:rPr>
                        <a:t> </a:t>
                      </a:r>
                      <a:r>
                        <a:rPr lang="en-US" sz="2000" b="0" i="0" u="none" strike="noStrike" kern="1200" dirty="0">
                          <a:solidFill>
                            <a:srgbClr val="FF0000"/>
                          </a:solidFill>
                          <a:effectLst/>
                          <a:latin typeface="+mn-lt"/>
                          <a:ea typeface="+mn-ea"/>
                          <a:cs typeface="+mn-cs"/>
                          <a:hlinkClick r:id="rId8" tooltip="Web shell">
                            <a:extLst>
                              <a:ext uri="{A12FA001-AC4F-418D-AE19-62706E023703}">
                                <ahyp:hlinkClr xmlns:ahyp="http://schemas.microsoft.com/office/drawing/2018/hyperlinkcolor" val="tx"/>
                              </a:ext>
                            </a:extLst>
                          </a:hlinkClick>
                        </a:rPr>
                        <a:t>web shell</a:t>
                      </a:r>
                      <a:r>
                        <a:rPr lang="en-US" sz="2000" b="0" i="0" kern="1200" dirty="0">
                          <a:solidFill>
                            <a:schemeClr val="lt1"/>
                          </a:solidFill>
                          <a:effectLst/>
                          <a:latin typeface="+mn-lt"/>
                          <a:ea typeface="+mn-ea"/>
                          <a:cs typeface="+mn-cs"/>
                        </a:rPr>
                        <a:t>, </a:t>
                      </a:r>
                      <a:r>
                        <a:rPr lang="en-US" sz="2000" b="0" i="0" kern="1200" dirty="0">
                          <a:solidFill>
                            <a:schemeClr val="tx1"/>
                          </a:solidFill>
                          <a:effectLst/>
                          <a:latin typeface="+mn-lt"/>
                          <a:ea typeface="+mn-ea"/>
                          <a:cs typeface="+mn-cs"/>
                        </a:rPr>
                        <a:t>providing a</a:t>
                      </a:r>
                      <a:r>
                        <a:rPr lang="en-US" sz="2000" b="0" i="0" kern="1200" dirty="0">
                          <a:solidFill>
                            <a:schemeClr val="lt1"/>
                          </a:solidFill>
                          <a:effectLst/>
                          <a:latin typeface="+mn-lt"/>
                          <a:ea typeface="+mn-ea"/>
                          <a:cs typeface="+mn-cs"/>
                        </a:rPr>
                        <a:t> </a:t>
                      </a:r>
                      <a:r>
                        <a:rPr lang="en-US" sz="2000" b="0" i="0" u="none" strike="noStrike" kern="1200" dirty="0">
                          <a:solidFill>
                            <a:srgbClr val="FF0000"/>
                          </a:solidFill>
                          <a:effectLst/>
                          <a:latin typeface="+mn-lt"/>
                          <a:ea typeface="+mn-ea"/>
                          <a:cs typeface="+mn-cs"/>
                          <a:hlinkClick r:id="rId9" tooltip="Backdoor (computing)">
                            <a:extLst>
                              <a:ext uri="{A12FA001-AC4F-418D-AE19-62706E023703}">
                                <ahyp:hlinkClr xmlns:ahyp="http://schemas.microsoft.com/office/drawing/2018/hyperlinkcolor" val="tx"/>
                              </a:ext>
                            </a:extLst>
                          </a:hlinkClick>
                        </a:rPr>
                        <a:t>backdoor</a:t>
                      </a:r>
                      <a:r>
                        <a:rPr lang="en-US" sz="2000" b="0" i="0" kern="1200" dirty="0">
                          <a:solidFill>
                            <a:schemeClr val="lt1"/>
                          </a:solidFill>
                          <a:effectLst/>
                          <a:latin typeface="+mn-lt"/>
                          <a:ea typeface="+mn-ea"/>
                          <a:cs typeface="+mn-cs"/>
                        </a:rPr>
                        <a:t> </a:t>
                      </a:r>
                      <a:r>
                        <a:rPr lang="en-US" sz="2000" b="0" i="0" kern="1200" dirty="0">
                          <a:solidFill>
                            <a:schemeClr val="tx1"/>
                          </a:solidFill>
                          <a:effectLst/>
                          <a:latin typeface="+mn-lt"/>
                          <a:ea typeface="+mn-ea"/>
                          <a:cs typeface="+mn-cs"/>
                        </a:rPr>
                        <a:t>to the compromised server, which gives hackers continued access to the server as long as both the web shell remains active and the Exchange server remains on.</a:t>
                      </a:r>
                      <a:endParaRPr lang="en-IN" sz="2000" b="0" dirty="0">
                        <a:solidFill>
                          <a:schemeClr val="tx1"/>
                        </a:solidFill>
                      </a:endParaRPr>
                    </a:p>
                  </a:txBody>
                  <a:tcPr/>
                </a:tc>
                <a:extLst>
                  <a:ext uri="{0D108BD9-81ED-4DB2-BD59-A6C34878D82A}">
                    <a16:rowId xmlns:a16="http://schemas.microsoft.com/office/drawing/2014/main" val="4249765777"/>
                  </a:ext>
                </a:extLst>
              </a:tr>
            </a:tbl>
          </a:graphicData>
        </a:graphic>
      </p:graphicFrame>
    </p:spTree>
    <p:extLst>
      <p:ext uri="{BB962C8B-B14F-4D97-AF65-F5344CB8AC3E}">
        <p14:creationId xmlns:p14="http://schemas.microsoft.com/office/powerpoint/2010/main" val="252751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7110-31DF-4E4B-93D5-84E46DE66625}"/>
              </a:ext>
            </a:extLst>
          </p:cNvPr>
          <p:cNvSpPr>
            <a:spLocks noGrp="1"/>
          </p:cNvSpPr>
          <p:nvPr>
            <p:ph type="title"/>
          </p:nvPr>
        </p:nvSpPr>
        <p:spPr/>
        <p:txBody>
          <a:bodyPr>
            <a:normAutofit/>
          </a:bodyPr>
          <a:lstStyle/>
          <a:p>
            <a:r>
              <a:rPr lang="en-US" sz="5400" b="1" dirty="0"/>
              <a:t>Timeline(contd.)</a:t>
            </a:r>
          </a:p>
        </p:txBody>
      </p:sp>
      <p:sp>
        <p:nvSpPr>
          <p:cNvPr id="4" name="Text Placeholder 3">
            <a:extLst>
              <a:ext uri="{FF2B5EF4-FFF2-40B4-BE49-F238E27FC236}">
                <a16:creationId xmlns:a16="http://schemas.microsoft.com/office/drawing/2014/main" id="{11076867-A2EC-F843-9E19-4852A8D78FE8}"/>
              </a:ext>
            </a:extLst>
          </p:cNvPr>
          <p:cNvSpPr>
            <a:spLocks noGrp="1"/>
          </p:cNvSpPr>
          <p:nvPr>
            <p:ph type="body" sz="half" idx="2"/>
          </p:nvPr>
        </p:nvSpPr>
        <p:spPr/>
        <p:txBody>
          <a:bodyPr/>
          <a:lstStyle/>
          <a:p>
            <a:r>
              <a:rPr lang="en-IN" sz="2400" b="0" i="0" dirty="0">
                <a:solidFill>
                  <a:srgbClr val="FF0000"/>
                </a:solidFill>
                <a:effectLst/>
                <a:latin typeface="Linux Libertine"/>
              </a:rPr>
              <a:t>2021 Microsoft Exchange Server data breach</a:t>
            </a:r>
          </a:p>
          <a:p>
            <a:endParaRPr lang="en-US" dirty="0"/>
          </a:p>
        </p:txBody>
      </p:sp>
      <p:graphicFrame>
        <p:nvGraphicFramePr>
          <p:cNvPr id="15" name="Table 15">
            <a:extLst>
              <a:ext uri="{FF2B5EF4-FFF2-40B4-BE49-F238E27FC236}">
                <a16:creationId xmlns:a16="http://schemas.microsoft.com/office/drawing/2014/main" id="{22591A86-5FE6-4987-96FD-05385F07605F}"/>
              </a:ext>
            </a:extLst>
          </p:cNvPr>
          <p:cNvGraphicFramePr>
            <a:graphicFrameLocks noGrp="1"/>
          </p:cNvGraphicFramePr>
          <p:nvPr>
            <p:ph idx="1"/>
            <p:extLst>
              <p:ext uri="{D42A27DB-BD31-4B8C-83A1-F6EECF244321}">
                <p14:modId xmlns:p14="http://schemas.microsoft.com/office/powerpoint/2010/main" val="3468091050"/>
              </p:ext>
            </p:extLst>
          </p:nvPr>
        </p:nvGraphicFramePr>
        <p:xfrm>
          <a:off x="3629025" y="522376"/>
          <a:ext cx="8029575" cy="5756098"/>
        </p:xfrm>
        <a:graphic>
          <a:graphicData uri="http://schemas.openxmlformats.org/drawingml/2006/table">
            <a:tbl>
              <a:tblPr firstRow="1" bandRow="1">
                <a:tableStyleId>{5C22544A-7EE6-4342-B048-85BDC9FD1C3A}</a:tableStyleId>
              </a:tblPr>
              <a:tblGrid>
                <a:gridCol w="8029575">
                  <a:extLst>
                    <a:ext uri="{9D8B030D-6E8A-4147-A177-3AD203B41FA5}">
                      <a16:colId xmlns:a16="http://schemas.microsoft.com/office/drawing/2014/main" val="4128013074"/>
                    </a:ext>
                  </a:extLst>
                </a:gridCol>
              </a:tblGrid>
              <a:tr h="2878049">
                <a:tc>
                  <a:txBody>
                    <a:bodyPr/>
                    <a:lstStyle/>
                    <a:p>
                      <a:pPr marL="342900" indent="-342900">
                        <a:buFont typeface="Wingdings" panose="05000000000000000000" pitchFamily="2" charset="2"/>
                        <a:buChar char="ü"/>
                      </a:pPr>
                      <a:r>
                        <a:rPr lang="en-IN" sz="2400" b="0" dirty="0">
                          <a:solidFill>
                            <a:srgbClr val="FF0000"/>
                          </a:solidFill>
                        </a:rPr>
                        <a:t>5. </a:t>
                      </a:r>
                      <a:r>
                        <a:rPr lang="en-US" sz="1800" b="0" i="0" kern="1200" dirty="0">
                          <a:solidFill>
                            <a:schemeClr val="tx1"/>
                          </a:solidFill>
                          <a:effectLst/>
                          <a:latin typeface="+mn-lt"/>
                          <a:ea typeface="+mn-ea"/>
                          <a:cs typeface="+mn-cs"/>
                        </a:rPr>
                        <a:t>Through the </a:t>
                      </a:r>
                      <a:r>
                        <a:rPr lang="en-US" sz="1800" b="0" i="0" u="none" strike="noStrike" kern="1200" dirty="0">
                          <a:solidFill>
                            <a:srgbClr val="FF0000"/>
                          </a:solidFill>
                          <a:effectLst/>
                          <a:latin typeface="+mn-lt"/>
                          <a:ea typeface="+mn-ea"/>
                          <a:cs typeface="+mn-cs"/>
                          <a:hlinkClick r:id="rId2" tooltip="Web shell">
                            <a:extLst>
                              <a:ext uri="{A12FA001-AC4F-418D-AE19-62706E023703}">
                                <ahyp:hlinkClr xmlns:ahyp="http://schemas.microsoft.com/office/drawing/2018/hyperlinkcolor" val="tx"/>
                              </a:ext>
                            </a:extLst>
                          </a:hlinkClick>
                        </a:rPr>
                        <a:t>web shell</a:t>
                      </a:r>
                      <a:r>
                        <a:rPr lang="en-US" sz="1800" b="0" i="0" kern="1200" dirty="0">
                          <a:solidFill>
                            <a:srgbClr val="FF0000"/>
                          </a:solidFill>
                          <a:effectLst/>
                          <a:latin typeface="+mn-lt"/>
                          <a:ea typeface="+mn-ea"/>
                          <a:cs typeface="+mn-cs"/>
                        </a:rPr>
                        <a:t> </a:t>
                      </a:r>
                      <a:r>
                        <a:rPr lang="en-US" sz="1800" b="0" i="0" kern="1200" dirty="0">
                          <a:solidFill>
                            <a:schemeClr val="tx1"/>
                          </a:solidFill>
                          <a:effectLst/>
                          <a:latin typeface="+mn-lt"/>
                          <a:ea typeface="+mn-ea"/>
                          <a:cs typeface="+mn-cs"/>
                        </a:rPr>
                        <a:t>installed by attackers, commands can be run remotely. Among the actions observed are the downloading of all emails from servers, downloading the passwords and email addresses of users as Microsoft Exchange stores these unencrypted in </a:t>
                      </a:r>
                      <a:r>
                        <a:rPr lang="en-US" sz="1800" b="0" i="0" u="none" strike="noStrike" kern="1200" dirty="0">
                          <a:solidFill>
                            <a:srgbClr val="FF0000"/>
                          </a:solidFill>
                          <a:effectLst/>
                          <a:latin typeface="+mn-lt"/>
                          <a:ea typeface="+mn-ea"/>
                          <a:cs typeface="+mn-cs"/>
                          <a:hlinkClick r:id="rId3" tooltip="Computer memory">
                            <a:extLst>
                              <a:ext uri="{A12FA001-AC4F-418D-AE19-62706E023703}">
                                <ahyp:hlinkClr xmlns:ahyp="http://schemas.microsoft.com/office/drawing/2018/hyperlinkcolor" val="tx"/>
                              </a:ext>
                            </a:extLst>
                          </a:hlinkClick>
                        </a:rPr>
                        <a:t>memory</a:t>
                      </a:r>
                      <a:r>
                        <a:rPr lang="en-US" sz="1800" b="0" i="0" kern="1200" dirty="0">
                          <a:solidFill>
                            <a:srgbClr val="FF0000"/>
                          </a:solidFill>
                          <a:effectLst/>
                          <a:latin typeface="+mn-lt"/>
                          <a:ea typeface="+mn-ea"/>
                          <a:cs typeface="+mn-cs"/>
                        </a:rPr>
                        <a:t>, </a:t>
                      </a:r>
                      <a:r>
                        <a:rPr lang="en-US" sz="1800" b="0" i="0" kern="1200" dirty="0">
                          <a:solidFill>
                            <a:schemeClr val="tx1"/>
                          </a:solidFill>
                          <a:effectLst/>
                          <a:latin typeface="+mn-lt"/>
                          <a:ea typeface="+mn-ea"/>
                          <a:cs typeface="+mn-cs"/>
                        </a:rPr>
                        <a:t>adding users, adding further backdoors to affected systems, accessing other systems in the network that are unsusceptible to the original exploit, and installing </a:t>
                      </a:r>
                      <a:r>
                        <a:rPr lang="en-US" sz="1800" b="0" i="0" u="none" strike="noStrike" kern="1200" dirty="0">
                          <a:solidFill>
                            <a:srgbClr val="FF0000"/>
                          </a:solidFill>
                          <a:effectLst/>
                          <a:latin typeface="+mn-lt"/>
                          <a:ea typeface="+mn-ea"/>
                          <a:cs typeface="+mn-cs"/>
                          <a:hlinkClick r:id="rId4" tooltip="Ransomware">
                            <a:extLst>
                              <a:ext uri="{A12FA001-AC4F-418D-AE19-62706E023703}">
                                <ahyp:hlinkClr xmlns:ahyp="http://schemas.microsoft.com/office/drawing/2018/hyperlinkcolor" val="tx"/>
                              </a:ext>
                            </a:extLst>
                          </a:hlinkClick>
                        </a:rPr>
                        <a:t>ransomware</a:t>
                      </a:r>
                      <a:r>
                        <a:rPr lang="en-US" sz="1800" b="0" i="0" kern="1200" dirty="0">
                          <a:solidFill>
                            <a:schemeClr val="tx1"/>
                          </a:solidFill>
                          <a:effectLst/>
                          <a:latin typeface="+mn-lt"/>
                          <a:ea typeface="+mn-ea"/>
                          <a:cs typeface="+mn-cs"/>
                        </a:rPr>
                        <a:t>.</a:t>
                      </a:r>
                      <a:r>
                        <a:rPr lang="en-US" sz="1800" b="0" i="0" kern="1200" dirty="0">
                          <a:solidFill>
                            <a:schemeClr val="lt1"/>
                          </a:solidFill>
                          <a:effectLst/>
                          <a:latin typeface="+mn-lt"/>
                          <a:ea typeface="+mn-ea"/>
                          <a:cs typeface="+mn-cs"/>
                        </a:rPr>
                        <a:t> </a:t>
                      </a:r>
                      <a:r>
                        <a:rPr lang="en-US" sz="1800" b="0" i="0" kern="1200" dirty="0">
                          <a:solidFill>
                            <a:schemeClr val="tx1"/>
                          </a:solidFill>
                          <a:effectLst/>
                          <a:latin typeface="+mn-lt"/>
                          <a:ea typeface="+mn-ea"/>
                          <a:cs typeface="+mn-cs"/>
                        </a:rPr>
                        <a:t>As patching the Exchange server against the exploit does not retroactively remove installed backdoors, attackers continue to have access to the server until the web shell, other backdoors and user accounts added by attackers are removed.</a:t>
                      </a:r>
                      <a:endParaRPr lang="en-IN" sz="2000" b="0" dirty="0">
                        <a:solidFill>
                          <a:schemeClr val="tx1"/>
                        </a:solidFill>
                      </a:endParaRPr>
                    </a:p>
                  </a:txBody>
                  <a:tcPr/>
                </a:tc>
                <a:extLst>
                  <a:ext uri="{0D108BD9-81ED-4DB2-BD59-A6C34878D82A}">
                    <a16:rowId xmlns:a16="http://schemas.microsoft.com/office/drawing/2014/main" val="4249765777"/>
                  </a:ext>
                </a:extLst>
              </a:tr>
              <a:tr h="2878049">
                <a:tc>
                  <a:txBody>
                    <a:bodyPr/>
                    <a:lstStyle/>
                    <a:p>
                      <a:pPr marL="342900" indent="-342900">
                        <a:buFont typeface="Wingdings" panose="05000000000000000000" pitchFamily="2" charset="2"/>
                        <a:buChar char="ü"/>
                      </a:pPr>
                      <a:r>
                        <a:rPr lang="en-IN" sz="2000" b="0" dirty="0">
                          <a:solidFill>
                            <a:srgbClr val="FF0000"/>
                          </a:solidFill>
                        </a:rPr>
                        <a:t>6. </a:t>
                      </a:r>
                      <a:r>
                        <a:rPr lang="en-US" sz="1800" b="0" i="0" kern="1200" dirty="0">
                          <a:solidFill>
                            <a:schemeClr val="dk1"/>
                          </a:solidFill>
                          <a:effectLst/>
                          <a:latin typeface="+mn-lt"/>
                          <a:ea typeface="+mn-ea"/>
                          <a:cs typeface="+mn-cs"/>
                        </a:rPr>
                        <a:t>On 27 and 28 February 2021, there was an automated attack, and on 2 and 3 March 2021, attackers used a script to return to the addresses to drop a web shell to enable them to return later. Referring to the week ending 7 March, </a:t>
                      </a:r>
                      <a:r>
                        <a:rPr lang="en-US" sz="1800" b="0" i="0" u="none" strike="noStrike" kern="1200" dirty="0">
                          <a:solidFill>
                            <a:srgbClr val="FF0000"/>
                          </a:solidFill>
                          <a:effectLst/>
                          <a:latin typeface="+mn-lt"/>
                          <a:ea typeface="+mn-ea"/>
                          <a:cs typeface="+mn-cs"/>
                          <a:hlinkClick r:id="rId5" tooltip="CrowdStrike">
                            <a:extLst>
                              <a:ext uri="{A12FA001-AC4F-418D-AE19-62706E023703}">
                                <ahyp:hlinkClr xmlns:ahyp="http://schemas.microsoft.com/office/drawing/2018/hyperlinkcolor" val="tx"/>
                              </a:ext>
                            </a:extLst>
                          </a:hlinkClick>
                        </a:rPr>
                        <a:t>CrowdStrike</a:t>
                      </a:r>
                      <a:r>
                        <a:rPr lang="en-US" sz="1800" b="0" i="0" kern="1200" dirty="0">
                          <a:solidFill>
                            <a:schemeClr val="dk1"/>
                          </a:solidFill>
                          <a:effectLst/>
                          <a:latin typeface="+mn-lt"/>
                          <a:ea typeface="+mn-ea"/>
                          <a:cs typeface="+mn-cs"/>
                        </a:rPr>
                        <a:t> co-founder </a:t>
                      </a:r>
                      <a:r>
                        <a:rPr lang="en-US" sz="1800" b="0" i="0" u="none" strike="noStrike" kern="1200" dirty="0">
                          <a:solidFill>
                            <a:srgbClr val="FF0000"/>
                          </a:solidFill>
                          <a:effectLst/>
                          <a:latin typeface="+mn-lt"/>
                          <a:ea typeface="+mn-ea"/>
                          <a:cs typeface="+mn-cs"/>
                          <a:hlinkClick r:id="rId6" tooltip="Dmitri Alperovitch">
                            <a:extLst>
                              <a:ext uri="{A12FA001-AC4F-418D-AE19-62706E023703}">
                                <ahyp:hlinkClr xmlns:ahyp="http://schemas.microsoft.com/office/drawing/2018/hyperlinkcolor" val="tx"/>
                              </a:ext>
                            </a:extLst>
                          </a:hlinkClick>
                        </a:rPr>
                        <a:t>Dmitri </a:t>
                      </a:r>
                      <a:r>
                        <a:rPr lang="en-US" sz="1800" b="0" i="0" u="none" strike="noStrike" kern="1200" dirty="0" err="1">
                          <a:solidFill>
                            <a:srgbClr val="FF0000"/>
                          </a:solidFill>
                          <a:effectLst/>
                          <a:latin typeface="+mn-lt"/>
                          <a:ea typeface="+mn-ea"/>
                          <a:cs typeface="+mn-cs"/>
                          <a:hlinkClick r:id="rId6" tooltip="Dmitri Alperovitch">
                            <a:extLst>
                              <a:ext uri="{A12FA001-AC4F-418D-AE19-62706E023703}">
                                <ahyp:hlinkClr xmlns:ahyp="http://schemas.microsoft.com/office/drawing/2018/hyperlinkcolor" val="tx"/>
                              </a:ext>
                            </a:extLst>
                          </a:hlinkClick>
                        </a:rPr>
                        <a:t>Alperovitch</a:t>
                      </a:r>
                      <a:r>
                        <a:rPr lang="en-US" sz="1800" b="0" i="0" kern="1200" dirty="0">
                          <a:solidFill>
                            <a:srgbClr val="FF0000"/>
                          </a:solidFill>
                          <a:effectLst/>
                          <a:latin typeface="+mn-lt"/>
                          <a:ea typeface="+mn-ea"/>
                          <a:cs typeface="+mn-cs"/>
                        </a:rPr>
                        <a:t> </a:t>
                      </a:r>
                      <a:r>
                        <a:rPr lang="en-US" sz="1800" b="0" i="0" kern="1200" dirty="0">
                          <a:solidFill>
                            <a:schemeClr val="dk1"/>
                          </a:solidFill>
                          <a:effectLst/>
                          <a:latin typeface="+mn-lt"/>
                          <a:ea typeface="+mn-ea"/>
                          <a:cs typeface="+mn-cs"/>
                        </a:rPr>
                        <a:t>stated: "Every possible victim that hadn't patched by mid-to-end of last week has already been hit by at least one or several actors".</a:t>
                      </a:r>
                    </a:p>
                    <a:p>
                      <a:pPr marL="0" indent="0">
                        <a:buFont typeface="Wingdings" panose="05000000000000000000" pitchFamily="2" charset="2"/>
                        <a:buNone/>
                      </a:pPr>
                      <a:r>
                        <a:rPr lang="en-US" sz="1800" b="0" i="0" kern="1200" dirty="0">
                          <a:solidFill>
                            <a:schemeClr val="dk1"/>
                          </a:solidFill>
                          <a:effectLst/>
                          <a:latin typeface="+mn-lt"/>
                          <a:ea typeface="+mn-ea"/>
                          <a:cs typeface="+mn-cs"/>
                        </a:rPr>
                        <a:t>  After the patch was announced, the tactics changed when using the same chain of      </a:t>
                      </a:r>
                    </a:p>
                    <a:p>
                      <a:pPr marL="0" indent="0">
                        <a:buFont typeface="Wingdings" panose="05000000000000000000" pitchFamily="2" charset="2"/>
                        <a:buNone/>
                      </a:pPr>
                      <a:r>
                        <a:rPr lang="en-US" sz="1800" b="0" i="0" kern="1200" dirty="0">
                          <a:solidFill>
                            <a:schemeClr val="dk1"/>
                          </a:solidFill>
                          <a:effectLst/>
                          <a:latin typeface="+mn-lt"/>
                          <a:ea typeface="+mn-ea"/>
                          <a:cs typeface="+mn-cs"/>
                        </a:rPr>
                        <a:t>vulnerabilities. Microsoft Exchange Server versions of 2010, 2013, 2016 and 2019 were confirmed to be susceptible, although vulnerable editions are yet to be fully determined. Cloud-based services Exchange Online and </a:t>
                      </a:r>
                      <a:r>
                        <a:rPr lang="en-US" sz="1800" b="0" i="0" u="none" strike="noStrike" kern="1200" dirty="0">
                          <a:solidFill>
                            <a:srgbClr val="FF0000"/>
                          </a:solidFill>
                          <a:effectLst/>
                          <a:latin typeface="+mn-lt"/>
                          <a:ea typeface="+mn-ea"/>
                          <a:cs typeface="+mn-cs"/>
                          <a:hlinkClick r:id="rId7" tooltip="Office 365">
                            <a:extLst>
                              <a:ext uri="{A12FA001-AC4F-418D-AE19-62706E023703}">
                                <ahyp:hlinkClr xmlns:ahyp="http://schemas.microsoft.com/office/drawing/2018/hyperlinkcolor" val="tx"/>
                              </a:ext>
                            </a:extLst>
                          </a:hlinkClick>
                        </a:rPr>
                        <a:t>Office 365</a:t>
                      </a:r>
                      <a:r>
                        <a:rPr lang="en-US" sz="1800" b="0" i="0" kern="1200" dirty="0">
                          <a:solidFill>
                            <a:srgbClr val="FF0000"/>
                          </a:solidFill>
                          <a:effectLst/>
                          <a:latin typeface="+mn-lt"/>
                          <a:ea typeface="+mn-ea"/>
                          <a:cs typeface="+mn-cs"/>
                        </a:rPr>
                        <a:t> </a:t>
                      </a:r>
                      <a:r>
                        <a:rPr lang="en-US" sz="1800" b="0" i="0" kern="1200" dirty="0">
                          <a:solidFill>
                            <a:schemeClr val="dk1"/>
                          </a:solidFill>
                          <a:effectLst/>
                          <a:latin typeface="+mn-lt"/>
                          <a:ea typeface="+mn-ea"/>
                          <a:cs typeface="+mn-cs"/>
                        </a:rPr>
                        <a:t>are not affected.</a:t>
                      </a:r>
                      <a:endParaRPr lang="en-IN" sz="2000" b="0" dirty="0">
                        <a:solidFill>
                          <a:srgbClr val="FF0000"/>
                        </a:solidFill>
                      </a:endParaRPr>
                    </a:p>
                  </a:txBody>
                  <a:tcPr/>
                </a:tc>
                <a:extLst>
                  <a:ext uri="{0D108BD9-81ED-4DB2-BD59-A6C34878D82A}">
                    <a16:rowId xmlns:a16="http://schemas.microsoft.com/office/drawing/2014/main" val="433213458"/>
                  </a:ext>
                </a:extLst>
              </a:tr>
            </a:tbl>
          </a:graphicData>
        </a:graphic>
      </p:graphicFrame>
    </p:spTree>
    <p:extLst>
      <p:ext uri="{BB962C8B-B14F-4D97-AF65-F5344CB8AC3E}">
        <p14:creationId xmlns:p14="http://schemas.microsoft.com/office/powerpoint/2010/main" val="63028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7110-31DF-4E4B-93D5-84E46DE66625}"/>
              </a:ext>
            </a:extLst>
          </p:cNvPr>
          <p:cNvSpPr>
            <a:spLocks noGrp="1"/>
          </p:cNvSpPr>
          <p:nvPr>
            <p:ph type="title"/>
          </p:nvPr>
        </p:nvSpPr>
        <p:spPr/>
        <p:txBody>
          <a:bodyPr>
            <a:normAutofit/>
          </a:bodyPr>
          <a:lstStyle/>
          <a:p>
            <a:r>
              <a:rPr lang="en-US" sz="5400" b="1" dirty="0"/>
              <a:t>Timeline(contd.)</a:t>
            </a:r>
          </a:p>
        </p:txBody>
      </p:sp>
      <p:sp>
        <p:nvSpPr>
          <p:cNvPr id="4" name="Text Placeholder 3">
            <a:extLst>
              <a:ext uri="{FF2B5EF4-FFF2-40B4-BE49-F238E27FC236}">
                <a16:creationId xmlns:a16="http://schemas.microsoft.com/office/drawing/2014/main" id="{11076867-A2EC-F843-9E19-4852A8D78FE8}"/>
              </a:ext>
            </a:extLst>
          </p:cNvPr>
          <p:cNvSpPr>
            <a:spLocks noGrp="1"/>
          </p:cNvSpPr>
          <p:nvPr>
            <p:ph type="body" sz="half" idx="2"/>
          </p:nvPr>
        </p:nvSpPr>
        <p:spPr/>
        <p:txBody>
          <a:bodyPr/>
          <a:lstStyle/>
          <a:p>
            <a:r>
              <a:rPr lang="en-IN" sz="2400" b="0" i="0" dirty="0">
                <a:solidFill>
                  <a:srgbClr val="FF0000"/>
                </a:solidFill>
                <a:effectLst/>
                <a:latin typeface="Linux Libertine"/>
              </a:rPr>
              <a:t>2021 Microsoft Exchange Server data breach</a:t>
            </a:r>
          </a:p>
          <a:p>
            <a:endParaRPr lang="en-US" dirty="0"/>
          </a:p>
        </p:txBody>
      </p:sp>
      <p:graphicFrame>
        <p:nvGraphicFramePr>
          <p:cNvPr id="15" name="Table 15">
            <a:extLst>
              <a:ext uri="{FF2B5EF4-FFF2-40B4-BE49-F238E27FC236}">
                <a16:creationId xmlns:a16="http://schemas.microsoft.com/office/drawing/2014/main" id="{22591A86-5FE6-4987-96FD-05385F07605F}"/>
              </a:ext>
            </a:extLst>
          </p:cNvPr>
          <p:cNvGraphicFramePr>
            <a:graphicFrameLocks noGrp="1"/>
          </p:cNvGraphicFramePr>
          <p:nvPr>
            <p:ph idx="1"/>
            <p:extLst>
              <p:ext uri="{D42A27DB-BD31-4B8C-83A1-F6EECF244321}">
                <p14:modId xmlns:p14="http://schemas.microsoft.com/office/powerpoint/2010/main" val="2651021189"/>
              </p:ext>
            </p:extLst>
          </p:nvPr>
        </p:nvGraphicFramePr>
        <p:xfrm>
          <a:off x="3629025" y="914400"/>
          <a:ext cx="8029575" cy="5029200"/>
        </p:xfrm>
        <a:graphic>
          <a:graphicData uri="http://schemas.openxmlformats.org/drawingml/2006/table">
            <a:tbl>
              <a:tblPr firstRow="1" bandRow="1">
                <a:tableStyleId>{5C22544A-7EE6-4342-B048-85BDC9FD1C3A}</a:tableStyleId>
              </a:tblPr>
              <a:tblGrid>
                <a:gridCol w="8029575">
                  <a:extLst>
                    <a:ext uri="{9D8B030D-6E8A-4147-A177-3AD203B41FA5}">
                      <a16:colId xmlns:a16="http://schemas.microsoft.com/office/drawing/2014/main" val="4128013074"/>
                    </a:ext>
                  </a:extLst>
                </a:gridCol>
              </a:tblGrid>
              <a:tr h="2878049">
                <a:tc>
                  <a:txBody>
                    <a:bodyPr/>
                    <a:lstStyle/>
                    <a:p>
                      <a:pPr marL="0" indent="0">
                        <a:buFont typeface="Wingdings" panose="05000000000000000000" pitchFamily="2" charset="2"/>
                        <a:buNone/>
                      </a:pPr>
                      <a:r>
                        <a:rPr lang="en-US" sz="1800" b="0" i="0" kern="1200" dirty="0">
                          <a:solidFill>
                            <a:schemeClr val="lt1"/>
                          </a:solidFill>
                          <a:effectLst/>
                          <a:latin typeface="+mn-lt"/>
                          <a:ea typeface="+mn-ea"/>
                          <a:cs typeface="+mn-cs"/>
                        </a:rPr>
                        <a:t> </a:t>
                      </a:r>
                      <a:r>
                        <a:rPr lang="en-US" sz="3600" b="0" i="0" kern="1200" dirty="0">
                          <a:solidFill>
                            <a:schemeClr val="lt1"/>
                          </a:solidFill>
                          <a:effectLst/>
                          <a:latin typeface="+mn-lt"/>
                          <a:ea typeface="+mn-ea"/>
                          <a:cs typeface="+mn-cs"/>
                        </a:rPr>
                        <a:t>Hackers have exploited the vulnerabilities to spy on a wide range of targets, affecting an estimated 250,000 servers</a:t>
                      </a:r>
                      <a:r>
                        <a:rPr lang="en-US" sz="3600" b="0" i="0" kern="1200" dirty="0">
                          <a:solidFill>
                            <a:schemeClr val="bg1"/>
                          </a:solidFill>
                          <a:effectLst/>
                          <a:latin typeface="+mn-lt"/>
                          <a:ea typeface="+mn-ea"/>
                          <a:cs typeface="+mn-cs"/>
                        </a:rPr>
                        <a:t>. </a:t>
                      </a:r>
                      <a:r>
                        <a:rPr lang="en-US" sz="3600" b="0" i="0" kern="1200" dirty="0">
                          <a:solidFill>
                            <a:schemeClr val="lt1"/>
                          </a:solidFill>
                          <a:effectLst/>
                          <a:latin typeface="+mn-lt"/>
                          <a:ea typeface="+mn-ea"/>
                          <a:cs typeface="+mn-cs"/>
                        </a:rPr>
                        <a:t>Tom Burt, Microsoft's vice president for Customer Security &amp; Trust, wrote that targets had included disease researchers, law offices, universities, defense contractors, </a:t>
                      </a:r>
                      <a:r>
                        <a:rPr lang="en-US" sz="3600" b="0" i="0" u="none" strike="noStrike" kern="1200" dirty="0">
                          <a:solidFill>
                            <a:srgbClr val="FF0000"/>
                          </a:solidFill>
                          <a:effectLst/>
                          <a:latin typeface="+mn-lt"/>
                          <a:ea typeface="+mn-ea"/>
                          <a:cs typeface="+mn-cs"/>
                          <a:hlinkClick r:id="rId2" tooltip="Non-governmental organizations">
                            <a:extLst>
                              <a:ext uri="{A12FA001-AC4F-418D-AE19-62706E023703}">
                                <ahyp:hlinkClr xmlns:ahyp="http://schemas.microsoft.com/office/drawing/2018/hyperlinkcolor" val="tx"/>
                              </a:ext>
                            </a:extLst>
                          </a:hlinkClick>
                        </a:rPr>
                        <a:t>non-governmental organizations</a:t>
                      </a:r>
                      <a:r>
                        <a:rPr lang="en-US" sz="3600" b="0" i="0" kern="1200" dirty="0">
                          <a:solidFill>
                            <a:schemeClr val="lt1"/>
                          </a:solidFill>
                          <a:effectLst/>
                          <a:latin typeface="+mn-lt"/>
                          <a:ea typeface="+mn-ea"/>
                          <a:cs typeface="+mn-cs"/>
                        </a:rPr>
                        <a:t>, and </a:t>
                      </a:r>
                      <a:r>
                        <a:rPr lang="en-US" sz="3600" b="0" i="0" u="none" strike="noStrike" kern="1200" dirty="0">
                          <a:solidFill>
                            <a:srgbClr val="FF0000"/>
                          </a:solidFill>
                          <a:effectLst/>
                          <a:latin typeface="+mn-lt"/>
                          <a:ea typeface="+mn-ea"/>
                          <a:cs typeface="+mn-cs"/>
                          <a:hlinkClick r:id="rId3" tooltip="Think-tanks">
                            <a:extLst>
                              <a:ext uri="{A12FA001-AC4F-418D-AE19-62706E023703}">
                                <ahyp:hlinkClr xmlns:ahyp="http://schemas.microsoft.com/office/drawing/2018/hyperlinkcolor" val="tx"/>
                              </a:ext>
                            </a:extLst>
                          </a:hlinkClick>
                        </a:rPr>
                        <a:t>think tanks</a:t>
                      </a:r>
                      <a:r>
                        <a:rPr lang="en-US" sz="3600" b="0" i="0" kern="1200" dirty="0">
                          <a:solidFill>
                            <a:schemeClr val="lt1"/>
                          </a:solidFill>
                          <a:effectLst/>
                          <a:latin typeface="+mn-lt"/>
                          <a:ea typeface="+mn-ea"/>
                          <a:cs typeface="+mn-cs"/>
                        </a:rPr>
                        <a:t>.</a:t>
                      </a:r>
                      <a:endParaRPr lang="en-IN" sz="3600" b="0" dirty="0">
                        <a:solidFill>
                          <a:schemeClr val="tx1"/>
                        </a:solidFill>
                      </a:endParaRPr>
                    </a:p>
                  </a:txBody>
                  <a:tcPr/>
                </a:tc>
                <a:extLst>
                  <a:ext uri="{0D108BD9-81ED-4DB2-BD59-A6C34878D82A}">
                    <a16:rowId xmlns:a16="http://schemas.microsoft.com/office/drawing/2014/main" val="4249765777"/>
                  </a:ext>
                </a:extLst>
              </a:tr>
            </a:tbl>
          </a:graphicData>
        </a:graphic>
      </p:graphicFrame>
    </p:spTree>
    <p:extLst>
      <p:ext uri="{BB962C8B-B14F-4D97-AF65-F5344CB8AC3E}">
        <p14:creationId xmlns:p14="http://schemas.microsoft.com/office/powerpoint/2010/main" val="420146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5F7F-5AF7-4D4D-94CC-4622168095B5}"/>
              </a:ext>
            </a:extLst>
          </p:cNvPr>
          <p:cNvSpPr>
            <a:spLocks noGrp="1"/>
          </p:cNvSpPr>
          <p:nvPr>
            <p:ph type="title"/>
          </p:nvPr>
        </p:nvSpPr>
        <p:spPr>
          <a:xfrm>
            <a:off x="252919" y="1123837"/>
            <a:ext cx="3071306" cy="4601183"/>
          </a:xfrm>
        </p:spPr>
        <p:txBody>
          <a:bodyPr/>
          <a:lstStyle/>
          <a:p>
            <a:r>
              <a:rPr lang="en-US" b="1" dirty="0"/>
              <a:t>Vulnerabilities</a:t>
            </a:r>
          </a:p>
        </p:txBody>
      </p:sp>
      <p:sp>
        <p:nvSpPr>
          <p:cNvPr id="5" name="TextBox 4">
            <a:extLst>
              <a:ext uri="{FF2B5EF4-FFF2-40B4-BE49-F238E27FC236}">
                <a16:creationId xmlns:a16="http://schemas.microsoft.com/office/drawing/2014/main" id="{C4FB422C-A6B1-3A46-AACA-6D7A568D1BFC}"/>
              </a:ext>
            </a:extLst>
          </p:cNvPr>
          <p:cNvSpPr txBox="1"/>
          <p:nvPr/>
        </p:nvSpPr>
        <p:spPr>
          <a:xfrm>
            <a:off x="3580250" y="378372"/>
            <a:ext cx="2259724" cy="7755969"/>
          </a:xfrm>
          <a:prstGeom prst="rect">
            <a:avLst/>
          </a:prstGeom>
          <a:noFill/>
          <a:ln>
            <a:solidFill>
              <a:srgbClr val="0070C0"/>
            </a:solidFill>
          </a:ln>
        </p:spPr>
        <p:txBody>
          <a:bodyPr wrap="square" rtlCol="0">
            <a:spAutoFit/>
          </a:bodyPr>
          <a:lstStyle/>
          <a:p>
            <a:r>
              <a:rPr lang="en-US" sz="1200" b="0" i="0" dirty="0">
                <a:solidFill>
                  <a:srgbClr val="555555"/>
                </a:solidFill>
                <a:effectLst/>
                <a:latin typeface="Roboto" panose="020B0604020202020204" pitchFamily="2" charset="0"/>
              </a:rPr>
              <a:t>On March2,Microsoft </a:t>
            </a:r>
            <a:r>
              <a:rPr lang="en-US" sz="1200" b="0" i="0" u="none" strike="noStrike" dirty="0">
                <a:solidFill>
                  <a:srgbClr val="FF0000"/>
                </a:solidFill>
                <a:effectLst/>
                <a:latin typeface="Roboto" panose="020B0604020202020204" pitchFamily="2" charset="0"/>
                <a:hlinkClick r:id="rId2">
                  <a:extLst>
                    <a:ext uri="{A12FA001-AC4F-418D-AE19-62706E023703}">
                      <ahyp:hlinkClr xmlns:ahyp="http://schemas.microsoft.com/office/drawing/2018/hyperlinkcolor" val="tx"/>
                    </a:ext>
                  </a:extLst>
                </a:hlinkClick>
              </a:rPr>
              <a:t>released emergency security updates</a:t>
            </a:r>
            <a:r>
              <a:rPr lang="en-US" sz="1200" b="0" i="0" dirty="0">
                <a:solidFill>
                  <a:srgbClr val="FF0000"/>
                </a:solidFill>
                <a:effectLst/>
                <a:latin typeface="Roboto" panose="020B0604020202020204" pitchFamily="2" charset="0"/>
              </a:rPr>
              <a:t> </a:t>
            </a:r>
            <a:r>
              <a:rPr lang="en-US" sz="1200" b="0" i="0" dirty="0">
                <a:solidFill>
                  <a:srgbClr val="555555"/>
                </a:solidFill>
                <a:effectLst/>
                <a:latin typeface="Roboto" panose="020B0604020202020204" pitchFamily="2" charset="0"/>
              </a:rPr>
              <a:t>to plug four security holes in Exchange Server versions 2013 through 2019 that hackers were actively using to siphon email communications from Internet-facing systems running Exchange.</a:t>
            </a:r>
            <a:endParaRPr lang="en-US" sz="1200" dirty="0">
              <a:solidFill>
                <a:srgbClr val="FF0000"/>
              </a:solidFill>
            </a:endParaRPr>
          </a:p>
          <a:p>
            <a:r>
              <a:rPr lang="en-US" sz="1200" b="0" i="0" dirty="0">
                <a:solidFill>
                  <a:srgbClr val="202122"/>
                </a:solidFill>
                <a:effectLst/>
                <a:latin typeface="Arial" panose="020B0604020202020204" pitchFamily="34" charset="0"/>
              </a:rPr>
              <a:t>Hackers took advantage of four separate </a:t>
            </a:r>
            <a:r>
              <a:rPr lang="en-US" sz="1200" b="0" i="0" u="none" strike="noStrike" dirty="0">
                <a:solidFill>
                  <a:srgbClr val="FF0000"/>
                </a:solidFill>
                <a:effectLst/>
                <a:latin typeface="Arial" panose="020B0604020202020204" pitchFamily="34" charset="0"/>
                <a:hlinkClick r:id="rId3" tooltip="Zero-day (computing)">
                  <a:extLst>
                    <a:ext uri="{A12FA001-AC4F-418D-AE19-62706E023703}">
                      <ahyp:hlinkClr xmlns:ahyp="http://schemas.microsoft.com/office/drawing/2018/hyperlinkcolor" val="tx"/>
                    </a:ext>
                  </a:extLst>
                </a:hlinkClick>
              </a:rPr>
              <a:t>zero-day</a:t>
            </a:r>
            <a:r>
              <a:rPr lang="en-US" sz="1200" b="0" i="0" dirty="0">
                <a:solidFill>
                  <a:srgbClr val="FF0000"/>
                </a:solidFill>
                <a:effectLst/>
                <a:latin typeface="Arial" panose="020B0604020202020204" pitchFamily="34" charset="0"/>
              </a:rPr>
              <a:t> </a:t>
            </a:r>
            <a:r>
              <a:rPr lang="en-US" sz="1200" b="0" i="0" dirty="0">
                <a:solidFill>
                  <a:srgbClr val="202122"/>
                </a:solidFill>
                <a:effectLst/>
                <a:latin typeface="Arial" panose="020B0604020202020204" pitchFamily="34" charset="0"/>
              </a:rPr>
              <a:t>vulnerabilities to compromise Microsoft Exchange servers'</a:t>
            </a:r>
            <a:r>
              <a:rPr lang="en-US" sz="1200" b="0" i="0" dirty="0">
                <a:solidFill>
                  <a:srgbClr val="FF0000"/>
                </a:solidFill>
                <a:effectLst/>
                <a:latin typeface="Arial" panose="020B0604020202020204" pitchFamily="34" charset="0"/>
              </a:rPr>
              <a:t> </a:t>
            </a:r>
            <a:r>
              <a:rPr lang="en-US" sz="1200" b="0" i="0" u="none" strike="noStrike" dirty="0">
                <a:solidFill>
                  <a:srgbClr val="FF0000"/>
                </a:solidFill>
                <a:effectLst/>
                <a:latin typeface="Arial" panose="020B0604020202020204" pitchFamily="34" charset="0"/>
                <a:hlinkClick r:id="rId4" tooltip="Outlook on the web">
                  <a:extLst>
                    <a:ext uri="{A12FA001-AC4F-418D-AE19-62706E023703}">
                      <ahyp:hlinkClr xmlns:ahyp="http://schemas.microsoft.com/office/drawing/2018/hyperlinkcolor" val="tx"/>
                    </a:ext>
                  </a:extLst>
                </a:hlinkClick>
              </a:rPr>
              <a:t>Outlook Web Access</a:t>
            </a:r>
            <a:r>
              <a:rPr lang="en-US" sz="1200" b="0" i="0" dirty="0">
                <a:solidFill>
                  <a:srgbClr val="FF0000"/>
                </a:solidFill>
                <a:effectLst/>
                <a:latin typeface="Arial" panose="020B0604020202020204" pitchFamily="34" charset="0"/>
              </a:rPr>
              <a:t> </a:t>
            </a:r>
            <a:r>
              <a:rPr lang="en-US" sz="1200" b="0" i="0" dirty="0">
                <a:solidFill>
                  <a:srgbClr val="202122"/>
                </a:solidFill>
                <a:effectLst/>
                <a:latin typeface="Arial" panose="020B0604020202020204" pitchFamily="34" charset="0"/>
              </a:rPr>
              <a:t>(OWA), giving them access to victims' entire servers and networks as well as to emails and calendar invitations, only at first requiring the address of the server, which can be directly targeted or obtained by mass-scanning for vulnerable servers; the attacker then uses two exploits, the first allowing an attacker to connect to the server and falsely </a:t>
            </a:r>
            <a:r>
              <a:rPr lang="en-US" sz="1200" b="0" i="0" u="none" strike="noStrike" dirty="0">
                <a:solidFill>
                  <a:srgbClr val="FF0000"/>
                </a:solidFill>
                <a:effectLst/>
                <a:latin typeface="Arial" panose="020B0604020202020204" pitchFamily="34" charset="0"/>
                <a:hlinkClick r:id="rId5" tooltip="Authentication">
                  <a:extLst>
                    <a:ext uri="{A12FA001-AC4F-418D-AE19-62706E023703}">
                      <ahyp:hlinkClr xmlns:ahyp="http://schemas.microsoft.com/office/drawing/2018/hyperlinkcolor" val="tx"/>
                    </a:ext>
                  </a:extLst>
                </a:hlinkClick>
              </a:rPr>
              <a:t>authenticate</a:t>
            </a:r>
            <a:r>
              <a:rPr lang="en-US" sz="1200" b="0" i="0" dirty="0">
                <a:solidFill>
                  <a:srgbClr val="202122"/>
                </a:solidFill>
                <a:effectLst/>
                <a:latin typeface="Arial" panose="020B0604020202020204" pitchFamily="34" charset="0"/>
              </a:rPr>
              <a:t> as a standard user</a:t>
            </a:r>
            <a:r>
              <a:rPr lang="en-US" sz="800" b="0" i="0" dirty="0">
                <a:solidFill>
                  <a:srgbClr val="202122"/>
                </a:solidFill>
                <a:effectLst/>
                <a:latin typeface="Arial" panose="020B0604020202020204" pitchFamily="34" charset="0"/>
              </a:rPr>
              <a:t>. </a:t>
            </a:r>
            <a:r>
              <a:rPr lang="en-US" sz="1200" b="0" i="0" dirty="0">
                <a:solidFill>
                  <a:srgbClr val="202122"/>
                </a:solidFill>
                <a:effectLst/>
                <a:latin typeface="Arial" panose="020B0604020202020204" pitchFamily="34" charset="0"/>
              </a:rPr>
              <a:t>A number of different factors collectively led to the success of this huge attack.</a:t>
            </a:r>
            <a:endParaRPr lang="en-US" sz="1200" dirty="0">
              <a:solidFill>
                <a:srgbClr val="FF0000"/>
              </a:solidFill>
            </a:endParaRPr>
          </a:p>
          <a:p>
            <a:endParaRPr lang="en-US" sz="800" dirty="0">
              <a:solidFill>
                <a:srgbClr val="FF0000"/>
              </a:solidFill>
            </a:endParaRPr>
          </a:p>
          <a:p>
            <a:endParaRPr lang="en-US" sz="800" dirty="0">
              <a:solidFill>
                <a:srgbClr val="FF0000"/>
              </a:solidFill>
            </a:endParaRPr>
          </a:p>
          <a:p>
            <a:endParaRPr lang="en-US" sz="800" dirty="0">
              <a:solidFill>
                <a:srgbClr val="FF0000"/>
              </a:solidFill>
            </a:endParaRPr>
          </a:p>
          <a:p>
            <a:endParaRPr lang="en-US" sz="800" dirty="0">
              <a:solidFill>
                <a:srgbClr val="FF0000"/>
              </a:solidFill>
            </a:endParaRPr>
          </a:p>
          <a:p>
            <a:endParaRPr lang="en-US" sz="800" dirty="0">
              <a:solidFill>
                <a:srgbClr val="FF0000"/>
              </a:solidFill>
            </a:endParaRPr>
          </a:p>
          <a:p>
            <a:endParaRPr lang="en-US" sz="800" dirty="0">
              <a:solidFill>
                <a:srgbClr val="FF0000"/>
              </a:solidFill>
            </a:endParaRPr>
          </a:p>
          <a:p>
            <a:endParaRPr lang="en-US" sz="800" dirty="0">
              <a:solidFill>
                <a:srgbClr val="FF0000"/>
              </a:solidFill>
            </a:endParaRPr>
          </a:p>
          <a:p>
            <a:endParaRPr lang="en-US" sz="800" dirty="0">
              <a:solidFill>
                <a:srgbClr val="FF0000"/>
              </a:solidFill>
            </a:endParaRPr>
          </a:p>
          <a:p>
            <a:endParaRPr lang="en-US" sz="800" dirty="0">
              <a:solidFill>
                <a:srgbClr val="FF0000"/>
              </a:solidFill>
            </a:endParaRPr>
          </a:p>
          <a:p>
            <a:endParaRPr lang="en-US" sz="800" dirty="0">
              <a:solidFill>
                <a:srgbClr val="FF0000"/>
              </a:solidFill>
            </a:endParaRPr>
          </a:p>
          <a:p>
            <a:endParaRPr lang="en-US" sz="800" dirty="0">
              <a:solidFill>
                <a:srgbClr val="FF0000"/>
              </a:solidFill>
            </a:endParaRPr>
          </a:p>
          <a:p>
            <a:endParaRPr lang="en-US" sz="800" dirty="0">
              <a:solidFill>
                <a:srgbClr val="FF0000"/>
              </a:solidFill>
            </a:endParaRPr>
          </a:p>
          <a:p>
            <a:endParaRPr lang="en-US" dirty="0">
              <a:solidFill>
                <a:srgbClr val="FF0000"/>
              </a:solidFill>
            </a:endParaRPr>
          </a:p>
        </p:txBody>
      </p:sp>
      <p:sp>
        <p:nvSpPr>
          <p:cNvPr id="6" name="TextBox 5">
            <a:extLst>
              <a:ext uri="{FF2B5EF4-FFF2-40B4-BE49-F238E27FC236}">
                <a16:creationId xmlns:a16="http://schemas.microsoft.com/office/drawing/2014/main" id="{6B9D74C9-03E8-4742-A70A-66EA2122A140}"/>
              </a:ext>
            </a:extLst>
          </p:cNvPr>
          <p:cNvSpPr txBox="1"/>
          <p:nvPr/>
        </p:nvSpPr>
        <p:spPr>
          <a:xfrm>
            <a:off x="6096000" y="378372"/>
            <a:ext cx="2774731" cy="4893647"/>
          </a:xfrm>
          <a:prstGeom prst="rect">
            <a:avLst/>
          </a:prstGeom>
          <a:solidFill>
            <a:schemeClr val="accent3"/>
          </a:solidFill>
        </p:spPr>
        <p:txBody>
          <a:bodyPr wrap="square" rtlCol="0">
            <a:spAutoFit/>
          </a:bodyPr>
          <a:lstStyle/>
          <a:p>
            <a:r>
              <a:rPr lang="en-US" u="sng" dirty="0">
                <a:solidFill>
                  <a:srgbClr val="FF0000"/>
                </a:solidFill>
              </a:rPr>
              <a:t>ZERO-DAYS</a:t>
            </a:r>
          </a:p>
          <a:p>
            <a:r>
              <a:rPr lang="en-US" sz="1200" dirty="0"/>
              <a:t>The Hackers took advantage of four separate zero day vulnerabilities to compromise Microsoft Exchange Servers. First the attacker obtains the address of the servers then uses exploits allowing to connect and authenticate as a standard user. Then escalates the user privilege to administrator. Finally they use these elevated privileges to upload code to server from any location installing a web shell that provides a backdoor to the compromised server.</a:t>
            </a:r>
            <a:r>
              <a:rPr lang="en-US" sz="1200" b="0" i="0" dirty="0">
                <a:solidFill>
                  <a:srgbClr val="000000"/>
                </a:solidFill>
                <a:effectLst/>
                <a:latin typeface="Lyon"/>
              </a:rPr>
              <a:t> That vulnerabilities the attackers exploited have been in the Microsoft Exchange Server code base for more than 10 years</a:t>
            </a:r>
            <a:endParaRPr lang="en-US" sz="1200" dirty="0"/>
          </a:p>
          <a:p>
            <a:endParaRPr lang="en-US" sz="1200" dirty="0"/>
          </a:p>
          <a:p>
            <a:endParaRPr lang="en-US" sz="1200" dirty="0">
              <a:solidFill>
                <a:srgbClr val="FF0000"/>
              </a:solidFill>
            </a:endParaRPr>
          </a:p>
          <a:p>
            <a:endParaRPr lang="en-US" sz="1200" dirty="0">
              <a:solidFill>
                <a:srgbClr val="FF0000"/>
              </a:solidFill>
            </a:endParaRPr>
          </a:p>
          <a:p>
            <a:endParaRPr lang="en-US" sz="1200" dirty="0">
              <a:solidFill>
                <a:srgbClr val="FF0000"/>
              </a:solidFill>
            </a:endParaRPr>
          </a:p>
          <a:p>
            <a:endParaRPr lang="en-US" sz="1200" dirty="0">
              <a:solidFill>
                <a:srgbClr val="FF0000"/>
              </a:solidFill>
            </a:endParaRPr>
          </a:p>
          <a:p>
            <a:endParaRPr lang="en-US" sz="1200" dirty="0">
              <a:solidFill>
                <a:srgbClr val="FF0000"/>
              </a:solidFill>
            </a:endParaRPr>
          </a:p>
          <a:p>
            <a:endParaRPr lang="en-US" sz="1200" dirty="0">
              <a:solidFill>
                <a:srgbClr val="FF0000"/>
              </a:solidFill>
            </a:endParaRPr>
          </a:p>
          <a:p>
            <a:endParaRPr lang="en-US" dirty="0">
              <a:solidFill>
                <a:srgbClr val="FF0000"/>
              </a:solidFill>
            </a:endParaRPr>
          </a:p>
        </p:txBody>
      </p:sp>
      <p:sp>
        <p:nvSpPr>
          <p:cNvPr id="7" name="TextBox 6">
            <a:extLst>
              <a:ext uri="{FF2B5EF4-FFF2-40B4-BE49-F238E27FC236}">
                <a16:creationId xmlns:a16="http://schemas.microsoft.com/office/drawing/2014/main" id="{CE663FC1-2F11-5C4D-990D-6605DB716C10}"/>
              </a:ext>
            </a:extLst>
          </p:cNvPr>
          <p:cNvSpPr txBox="1"/>
          <p:nvPr/>
        </p:nvSpPr>
        <p:spPr>
          <a:xfrm>
            <a:off x="6096000" y="3617306"/>
            <a:ext cx="2774731" cy="4616648"/>
          </a:xfrm>
          <a:prstGeom prst="rect">
            <a:avLst/>
          </a:prstGeom>
          <a:solidFill>
            <a:schemeClr val="accent3">
              <a:lumMod val="40000"/>
              <a:lumOff val="60000"/>
            </a:schemeClr>
          </a:solidFill>
        </p:spPr>
        <p:txBody>
          <a:bodyPr wrap="square" rtlCol="0">
            <a:spAutoFit/>
          </a:bodyPr>
          <a:lstStyle/>
          <a:p>
            <a:r>
              <a:rPr lang="en-US" u="sng" dirty="0">
                <a:solidFill>
                  <a:srgbClr val="FF0000"/>
                </a:solidFill>
              </a:rPr>
              <a:t>LAIDBACK PREPARATION</a:t>
            </a:r>
          </a:p>
          <a:p>
            <a:r>
              <a:rPr lang="en-US" sz="1200" dirty="0"/>
              <a:t>As per the investigation the attack was carried out by a China based hacker group dubbed </a:t>
            </a:r>
            <a:r>
              <a:rPr lang="en-US" sz="1200" dirty="0">
                <a:solidFill>
                  <a:srgbClr val="FF0000"/>
                </a:solidFill>
              </a:rPr>
              <a:t>Hafnium . </a:t>
            </a:r>
            <a:r>
              <a:rPr lang="en-US" sz="1200" dirty="0"/>
              <a:t>So despite the denial attempts from the Chinese government the attack was no small feat and was no doubt backed by serious resource and computing power. Even though there are set policies in order to look into for tackling cyberwarfare from foreign nations. But when put to test they failed as no such significant action was taken to prevent it from ever happening .</a:t>
            </a:r>
          </a:p>
          <a:p>
            <a:endParaRPr lang="en-US" dirty="0">
              <a:solidFill>
                <a:srgbClr val="FF0000"/>
              </a:solidFill>
            </a:endParaRPr>
          </a:p>
          <a:p>
            <a:endParaRPr lang="en-US" dirty="0">
              <a:solidFill>
                <a:srgbClr val="FF0000"/>
              </a:solidFill>
            </a:endParaRPr>
          </a:p>
          <a:p>
            <a:endParaRPr lang="en-US" sz="1200"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
        <p:nvSpPr>
          <p:cNvPr id="8" name="TextBox 7">
            <a:extLst>
              <a:ext uri="{FF2B5EF4-FFF2-40B4-BE49-F238E27FC236}">
                <a16:creationId xmlns:a16="http://schemas.microsoft.com/office/drawing/2014/main" id="{7B228AC3-88B2-7E4A-B390-71436A55D0D9}"/>
              </a:ext>
            </a:extLst>
          </p:cNvPr>
          <p:cNvSpPr txBox="1"/>
          <p:nvPr/>
        </p:nvSpPr>
        <p:spPr>
          <a:xfrm>
            <a:off x="8981090" y="378372"/>
            <a:ext cx="2774731" cy="3323987"/>
          </a:xfrm>
          <a:prstGeom prst="rect">
            <a:avLst/>
          </a:prstGeom>
          <a:solidFill>
            <a:schemeClr val="accent3">
              <a:lumMod val="20000"/>
              <a:lumOff val="80000"/>
            </a:schemeClr>
          </a:solidFill>
        </p:spPr>
        <p:txBody>
          <a:bodyPr wrap="square" rtlCol="0">
            <a:spAutoFit/>
          </a:bodyPr>
          <a:lstStyle/>
          <a:p>
            <a:r>
              <a:rPr lang="en-US" u="sng" dirty="0">
                <a:solidFill>
                  <a:srgbClr val="FF0000"/>
                </a:solidFill>
              </a:rPr>
              <a:t>CLIENTS NOT CHECKING THE THIRD PARTY SERVICES</a:t>
            </a:r>
          </a:p>
          <a:p>
            <a:r>
              <a:rPr lang="en-US" sz="1200" dirty="0"/>
              <a:t>Although it was Microsoft OWA services that was compromised which they should have looked into before any incident took place and help the clients to patch the same after multiple warnings. It was also the responsibility of the clients using the services to ensure the third party service remains secure and updated or patched. Even though </a:t>
            </a:r>
            <a:r>
              <a:rPr lang="en-US" sz="1200" dirty="0" err="1"/>
              <a:t>Volexity</a:t>
            </a:r>
            <a:r>
              <a:rPr lang="en-US" sz="1200" dirty="0"/>
              <a:t> did warn the other clients about the risks many of them were already compromised due to failure on both parts.</a:t>
            </a:r>
            <a:endParaRPr lang="en-US" dirty="0">
              <a:solidFill>
                <a:srgbClr val="FF0000"/>
              </a:solidFill>
            </a:endParaRPr>
          </a:p>
        </p:txBody>
      </p:sp>
      <p:sp>
        <p:nvSpPr>
          <p:cNvPr id="9" name="TextBox 8">
            <a:extLst>
              <a:ext uri="{FF2B5EF4-FFF2-40B4-BE49-F238E27FC236}">
                <a16:creationId xmlns:a16="http://schemas.microsoft.com/office/drawing/2014/main" id="{CC389B1A-F289-1C4C-B7B3-C83CB997D27C}"/>
              </a:ext>
            </a:extLst>
          </p:cNvPr>
          <p:cNvSpPr txBox="1"/>
          <p:nvPr/>
        </p:nvSpPr>
        <p:spPr>
          <a:xfrm>
            <a:off x="8991599" y="3617306"/>
            <a:ext cx="2774731" cy="4801314"/>
          </a:xfrm>
          <a:prstGeom prst="rect">
            <a:avLst/>
          </a:prstGeom>
          <a:solidFill>
            <a:schemeClr val="accent3">
              <a:lumMod val="60000"/>
              <a:lumOff val="40000"/>
            </a:schemeClr>
          </a:solidFill>
        </p:spPr>
        <p:txBody>
          <a:bodyPr wrap="square" rtlCol="0">
            <a:spAutoFit/>
          </a:bodyPr>
          <a:lstStyle/>
          <a:p>
            <a:r>
              <a:rPr lang="en-US" u="sng" dirty="0">
                <a:solidFill>
                  <a:srgbClr val="FF0000"/>
                </a:solidFill>
              </a:rPr>
              <a:t>NOT ENOUGH RESOURCE TO STOP THE DAMAGE</a:t>
            </a:r>
          </a:p>
          <a:p>
            <a:r>
              <a:rPr lang="en-US" sz="1200" dirty="0"/>
              <a:t>After getting in the servers the hackers left web shell which allows to give a backdoor access so they can come back in and do more damage as the please. Even after the server is compromised there isn’t enough time for us to just find and remove the web shell before other servers are compromised each hour. The very scale of this massive attack makes it an issue to be dealt with combined </a:t>
            </a:r>
            <a:r>
              <a:rPr lang="en-US" sz="1200" dirty="0" err="1"/>
              <a:t>mammothic</a:t>
            </a:r>
            <a:r>
              <a:rPr lang="en-US" sz="1200" dirty="0"/>
              <a:t> corporation between the various nations.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17983745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366</TotalTime>
  <Words>2350</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Corbel</vt:lpstr>
      <vt:lpstr>Imprint MT Shadow</vt:lpstr>
      <vt:lpstr>Linux Libertine</vt:lpstr>
      <vt:lpstr>Lyon</vt:lpstr>
      <vt:lpstr>Roboto</vt:lpstr>
      <vt:lpstr>Wingdings</vt:lpstr>
      <vt:lpstr>Wingdings 2</vt:lpstr>
      <vt:lpstr>Frame</vt:lpstr>
      <vt:lpstr>Attack Case Study</vt:lpstr>
      <vt:lpstr>Attack Category (Zero-day vulnerability exploitation, Server Access  attack, Web Shell attack)</vt:lpstr>
      <vt:lpstr>INCIDENT SUMMARY…</vt:lpstr>
      <vt:lpstr>PowerPoint Presentation</vt:lpstr>
      <vt:lpstr>Timeline</vt:lpstr>
      <vt:lpstr>Timeline(contd.)</vt:lpstr>
      <vt:lpstr>Timeline(contd.)</vt:lpstr>
      <vt:lpstr>Timeline(contd.)</vt:lpstr>
      <vt:lpstr>Vulnerabilities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 Case Study</dc:title>
  <dc:creator>Coreen Ryskamp</dc:creator>
  <cp:lastModifiedBy>Anish Chamuah</cp:lastModifiedBy>
  <cp:revision>21</cp:revision>
  <dcterms:created xsi:type="dcterms:W3CDTF">2020-05-13T19:30:08Z</dcterms:created>
  <dcterms:modified xsi:type="dcterms:W3CDTF">2021-10-01T06:33:50Z</dcterms:modified>
</cp:coreProperties>
</file>