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36" d="100"/>
          <a:sy n="36" d="100"/>
        </p:scale>
        <p:origin x="102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613D-4435-964C-B442-26ACC33FC8DA}" type="datetimeFigureOut">
              <a:rPr lang="cs-CZ" smtClean="0"/>
              <a:t>07.12.2023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DD317-6740-9147-AFA3-7E91C8908A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74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BB7210-B721-094E-A13B-2C0BE4814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29DAEF-976D-6848-A865-B57DD00E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185A66-2D75-3543-A0E7-5DD2250B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B1773E-0DBE-AF4B-83D0-1D5D8679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043E50-88E4-CD4D-8659-38EA4AB2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0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4E603-7C92-2E43-B1E8-4BDA9EA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4D3BB89-0648-C94C-83A1-0A9E1667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5CC722-1133-C642-8EBC-7FC64C20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967E22-28C6-A84C-A0D7-4B2950E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FC74BE-7DF6-F540-B792-02A4EC69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87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F2D7251-2B13-384D-926F-B62BEA615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1F597B-3FDF-CC41-BE40-AB199F1A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745194-7392-0743-BA36-C943D3D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10A8C9-CACA-9D48-B65C-E43009DE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3DB53E-FB9B-BB48-8283-230E451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189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160B28-58EF-4B43-8CDE-EE410CC2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77EA80-1600-4C47-A1BE-D47296AC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5288CF-3591-2E4D-BCDD-9E1E33FF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2E58C6-D150-B04E-967D-32B15213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CBE989-D6AD-6043-B742-5B3C5258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1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E4FEE-0DBC-8A41-B7A4-F1356C8B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73A5E3-88D6-444A-A412-D2868338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F06110E-8085-A347-9C0B-79BCE015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BD7DDC3-80E6-7D40-88BE-8A31647E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CE07F2-4D35-1A40-8D19-51A40F57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2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F410FD-FD5F-7D43-B967-32D43E9A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7B0D2E-CADE-A240-8676-E2AD8CE84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76F861-0CA0-6449-87D2-2376A4AC4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EF0DA7-181E-9E46-8495-21BE4E2C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8462141-9216-B447-8095-FFF8752D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74455D-5CF0-D141-B9EE-78765557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3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D3D69B-08F4-8343-AE28-98D95409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269F3D-2B86-C840-A8F7-D9D79F1BC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721F979-306B-D849-AF3D-C5CB7A4BE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F851DD1-F712-434F-924E-E022DB5AF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CD39958-5030-D24D-B255-6E51635A1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53B2925-D8B6-A54B-9175-94641CA4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F3F280B-F830-D346-89E1-D4DD9136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0A17521-DA66-F945-B32D-CAE0460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6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1AD70-0E97-F94D-9D53-15F5037A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FCCA0FD-98B3-284A-89DB-E32EE032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BAA54DB-CAB6-304A-AADA-38C47DDB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2E1720-FE54-7444-AD73-CAFD8D5A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3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604DB0F-DA27-3042-8017-520216C6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01F615-2E17-BA46-8FF7-9088EC73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D358E03-8672-9A44-836B-07BC5DD9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965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1918AA-F03A-A24B-A470-50D31BD9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91710D-0A8D-E741-A2C9-120B361B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D3A419-5C74-9F4F-929D-860C3A2B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05DD7C-A9A4-024B-991D-ADD6AC2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A0CFAF-81BC-E44C-87D7-14109233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06C02E-3AD9-8C45-8C87-55517012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48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429F8C-36AF-D246-9A80-972EA777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7221CFE-938B-DC42-822F-00F2D749C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12E8EEA-93B6-894D-95C6-82D6F406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772AFA-3F08-6043-8E33-A5FF47DD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77EA4F-B372-7F41-A305-21F84EA2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59F5831-2F3C-A848-B346-60ABAB50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2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6650BB8-DAF4-F143-AD90-D28A2F3B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A9358A0-E8EA-3E4D-B9CC-8FB41A463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FA3E13E-A6FD-CC4C-9FC2-93BFF288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8B892E-EE16-9A4D-82F8-FA26698D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7471BA-5520-5340-A8FE-865F62F5B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897C-6B84-AB43-83A6-B3B21B9BAE2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19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08A5C1-FB6A-C74B-AE9D-40FDC96AA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HTML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871FCD-81A5-5643-85D3-9193611D1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Prezentace č. 1 – úvod do HTML</a:t>
            </a:r>
          </a:p>
          <a:p>
            <a:r>
              <a:rPr lang="cs-CZ"/>
              <a:t>Josef </a:t>
            </a:r>
            <a:r>
              <a:rPr lang="cs-CZ" dirty="0"/>
              <a:t>Vágner</a:t>
            </a:r>
          </a:p>
        </p:txBody>
      </p:sp>
      <p:pic>
        <p:nvPicPr>
          <p:cNvPr id="4" name="Obrázek 3" descr="Obsah obrázku nůž&#10;&#10;Popis byl vytvořen automaticky">
            <a:extLst>
              <a:ext uri="{FF2B5EF4-FFF2-40B4-BE49-F238E27FC236}">
                <a16:creationId xmlns:a16="http://schemas.microsoft.com/office/drawing/2014/main" id="{269BF140-964E-034C-BCA5-52EF3C94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D94EDA-B26A-EC47-AA22-F6024173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17.02.2021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EF74026-D56E-124E-8E04-92E2974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HTML 1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1D9ED05-C1F6-464C-ABC6-7C12B0D5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44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D5CE6-E7C9-B447-AE60-0D6D5DA0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HTML?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60688B-0FDA-3E4C-94C9-E9BC1FD1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se používá k tvorbě internetových stránek.</a:t>
            </a:r>
          </a:p>
          <a:p>
            <a:r>
              <a:rPr lang="cs-CZ" dirty="0"/>
              <a:t>Každý HTML soubor musí dodržovat základní strukturu HTML, která vypadá následovně –&gt;</a:t>
            </a:r>
          </a:p>
          <a:p>
            <a:r>
              <a:rPr lang="cs-CZ" dirty="0"/>
              <a:t>V HTML se používají </a:t>
            </a:r>
            <a:r>
              <a:rPr lang="cs-CZ" dirty="0" err="1"/>
              <a:t>tagy</a:t>
            </a:r>
            <a:r>
              <a:rPr lang="cs-CZ" dirty="0"/>
              <a:t> (značky):</a:t>
            </a:r>
          </a:p>
          <a:p>
            <a:pPr lvl="1"/>
            <a:r>
              <a:rPr lang="cs-CZ" dirty="0"/>
              <a:t>HTML soubor je obyčejný text obalený </a:t>
            </a:r>
            <a:r>
              <a:rPr lang="cs-CZ" dirty="0" err="1"/>
              <a:t>tagy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Tagy</a:t>
            </a:r>
            <a:r>
              <a:rPr lang="cs-CZ" dirty="0"/>
              <a:t> určují, jak bude text vypadat a jak se bude chovat.</a:t>
            </a:r>
          </a:p>
          <a:p>
            <a:pPr lvl="1"/>
            <a:r>
              <a:rPr lang="cs-CZ" dirty="0" err="1"/>
              <a:t>Tagy</a:t>
            </a:r>
            <a:r>
              <a:rPr lang="cs-CZ" dirty="0"/>
              <a:t> poznáme podle ostrých závorek (&lt;název </a:t>
            </a:r>
            <a:r>
              <a:rPr lang="cs-CZ" dirty="0" err="1"/>
              <a:t>tagu</a:t>
            </a:r>
            <a:r>
              <a:rPr lang="cs-CZ" dirty="0"/>
              <a:t>&gt;).</a:t>
            </a:r>
          </a:p>
          <a:p>
            <a:pPr lvl="1"/>
            <a:r>
              <a:rPr lang="cs-CZ" dirty="0"/>
              <a:t>(skoro) Každý </a:t>
            </a:r>
            <a:r>
              <a:rPr lang="cs-CZ" dirty="0" err="1"/>
              <a:t>tag</a:t>
            </a:r>
            <a:r>
              <a:rPr lang="cs-CZ" dirty="0"/>
              <a:t> existuje ve dvou formách:</a:t>
            </a:r>
          </a:p>
          <a:p>
            <a:pPr lvl="2"/>
            <a:r>
              <a:rPr lang="cs-CZ" dirty="0"/>
              <a:t>Otevírací </a:t>
            </a:r>
          </a:p>
          <a:p>
            <a:pPr lvl="2"/>
            <a:r>
              <a:rPr lang="cs-CZ" dirty="0"/>
              <a:t>Uzavírací</a:t>
            </a:r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A1F35F-7DE2-264B-9942-0140F00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8D506C-E74C-484F-B516-292CD89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E45B11-A483-2340-82D6-76FB4AD2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2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2C26948-4068-8649-AA8B-8AB2F0E3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25" y="5234081"/>
            <a:ext cx="962001" cy="34885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48AC271-3E8D-2246-821A-DF28F1DF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93" y="5587897"/>
            <a:ext cx="1263109" cy="34885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3048FD8-C6F1-AB46-A40D-E01E7E6ED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899" y="1332705"/>
            <a:ext cx="3504701" cy="3029189"/>
          </a:xfrm>
          <a:prstGeom prst="rect">
            <a:avLst/>
          </a:prstGeom>
        </p:spPr>
      </p:pic>
      <p:pic>
        <p:nvPicPr>
          <p:cNvPr id="11" name="Obrázek 10" descr="Obsah obrázku nůž&#10;&#10;Popis byl vytvořen automaticky">
            <a:extLst>
              <a:ext uri="{FF2B5EF4-FFF2-40B4-BE49-F238E27FC236}">
                <a16:creationId xmlns:a16="http://schemas.microsoft.com/office/drawing/2014/main" id="{C5C215BE-F61D-1D4A-BFCC-3BF04C9A4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5FB63-A1FA-4341-9CD1-A3B02C1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základní struktury HTML.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D5CB32-2BB3-5B48-A20C-55B20B05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3986B2-1E74-1347-A1AF-E26F375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F2242F-229E-0846-A8A8-588F41C2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3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4143323-B30C-8C44-B464-A33C5EB9F1DB}"/>
              </a:ext>
            </a:extLst>
          </p:cNvPr>
          <p:cNvSpPr txBox="1"/>
          <p:nvPr/>
        </p:nvSpPr>
        <p:spPr>
          <a:xfrm>
            <a:off x="6438530" y="1921189"/>
            <a:ext cx="5088269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html</a:t>
            </a:r>
            <a:r>
              <a:rPr lang="cs-CZ" dirty="0"/>
              <a:t>&gt; značí začátek HTML souboru (</a:t>
            </a:r>
            <a:r>
              <a:rPr lang="cs-CZ" dirty="0" err="1"/>
              <a:t>lang</a:t>
            </a:r>
            <a:r>
              <a:rPr lang="cs-CZ" dirty="0"/>
              <a:t>=“</a:t>
            </a:r>
            <a:r>
              <a:rPr lang="cs-CZ" dirty="0" err="1"/>
              <a:t>cs-cz</a:t>
            </a:r>
            <a:r>
              <a:rPr lang="cs-CZ" dirty="0"/>
              <a:t>“ specifikuje jazyk webové stránky)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0753EA8-DAA7-444B-801F-CCFCC5E360F0}"/>
              </a:ext>
            </a:extLst>
          </p:cNvPr>
          <p:cNvSpPr txBox="1"/>
          <p:nvPr/>
        </p:nvSpPr>
        <p:spPr>
          <a:xfrm>
            <a:off x="6438530" y="2717930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head</a:t>
            </a:r>
            <a:r>
              <a:rPr lang="cs-CZ" dirty="0"/>
              <a:t>&gt; značí začátek hlavičkové části HTML souboru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A1A972D-C734-EE4C-B1C8-0D3DDB34F0ED}"/>
              </a:ext>
            </a:extLst>
          </p:cNvPr>
          <p:cNvSpPr txBox="1"/>
          <p:nvPr/>
        </p:nvSpPr>
        <p:spPr>
          <a:xfrm>
            <a:off x="6438530" y="3370119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&lt;/</a:t>
            </a:r>
            <a:r>
              <a:rPr lang="cs-CZ" dirty="0" err="1"/>
              <a:t>head</a:t>
            </a:r>
            <a:r>
              <a:rPr lang="cs-CZ" dirty="0"/>
              <a:t>&gt; značí konec hlavičkové části HTML souboru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2F97037-762A-CE4F-AA94-2764DBF94565}"/>
              </a:ext>
            </a:extLst>
          </p:cNvPr>
          <p:cNvSpPr txBox="1"/>
          <p:nvPr/>
        </p:nvSpPr>
        <p:spPr>
          <a:xfrm>
            <a:off x="6438530" y="4113124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otevírací </a:t>
            </a:r>
            <a:r>
              <a:rPr lang="cs-CZ" dirty="0" err="1"/>
              <a:t>tag</a:t>
            </a:r>
            <a:r>
              <a:rPr lang="cs-CZ" dirty="0"/>
              <a:t> &lt;body&gt; značí začátek hlavní části HTML souboru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37866DC-FE94-6E40-B103-6E12ED7FFB1E}"/>
              </a:ext>
            </a:extLst>
          </p:cNvPr>
          <p:cNvSpPr txBox="1"/>
          <p:nvPr/>
        </p:nvSpPr>
        <p:spPr>
          <a:xfrm>
            <a:off x="6438530" y="4759042"/>
            <a:ext cx="5088268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&lt;body&gt; značí konec hlavní části HTML souboru</a:t>
            </a:r>
          </a:p>
        </p:txBody>
      </p:sp>
      <p:pic>
        <p:nvPicPr>
          <p:cNvPr id="37" name="Zástupný obsah 36">
            <a:extLst>
              <a:ext uri="{FF2B5EF4-FFF2-40B4-BE49-F238E27FC236}">
                <a16:creationId xmlns:a16="http://schemas.microsoft.com/office/drawing/2014/main" id="{D9F55F29-25FD-3E4B-A727-A6A9C60B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1" y="1485383"/>
            <a:ext cx="5088271" cy="4397903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B3A8D449-C951-F84D-B373-0058740BDAAF}"/>
              </a:ext>
            </a:extLst>
          </p:cNvPr>
          <p:cNvSpPr txBox="1"/>
          <p:nvPr/>
        </p:nvSpPr>
        <p:spPr>
          <a:xfrm>
            <a:off x="6438530" y="5618576"/>
            <a:ext cx="508826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uzavírací </a:t>
            </a:r>
            <a:r>
              <a:rPr lang="cs-CZ" dirty="0" err="1"/>
              <a:t>tag</a:t>
            </a:r>
            <a:r>
              <a:rPr lang="cs-CZ" dirty="0"/>
              <a:t> &lt;</a:t>
            </a:r>
            <a:r>
              <a:rPr lang="cs-CZ" dirty="0" err="1"/>
              <a:t>html</a:t>
            </a:r>
            <a:r>
              <a:rPr lang="cs-CZ" dirty="0"/>
              <a:t>&gt; značí konec HTML souboru</a:t>
            </a:r>
          </a:p>
        </p:txBody>
      </p: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F3341BA4-BE74-4345-9435-3F1D5D2BD2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270160" y="2244355"/>
            <a:ext cx="2168370" cy="376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šipka 17">
            <a:extLst>
              <a:ext uri="{FF2B5EF4-FFF2-40B4-BE49-F238E27FC236}">
                <a16:creationId xmlns:a16="http://schemas.microsoft.com/office/drawing/2014/main" id="{8EA2D288-62B3-0245-84C0-C357FCEFE0C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231472" y="3041096"/>
            <a:ext cx="3207058" cy="24683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šipka 20">
            <a:extLst>
              <a:ext uri="{FF2B5EF4-FFF2-40B4-BE49-F238E27FC236}">
                <a16:creationId xmlns:a16="http://schemas.microsoft.com/office/drawing/2014/main" id="{6F1A09C5-3F9F-3A45-9E9B-A2FBE1802A8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44536" y="3693285"/>
            <a:ext cx="2993994" cy="144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7207AE80-5BA6-3B41-81AF-3507B51CD4D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31472" y="4436290"/>
            <a:ext cx="3207058" cy="7867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31C21214-986B-5045-9AD6-A19AD4D771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444536" y="4942370"/>
            <a:ext cx="2993994" cy="13983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šipka 23">
            <a:extLst>
              <a:ext uri="{FF2B5EF4-FFF2-40B4-BE49-F238E27FC236}">
                <a16:creationId xmlns:a16="http://schemas.microsoft.com/office/drawing/2014/main" id="{76E974C7-F6CC-C847-B2E9-3EA97E3E27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556770" y="5372618"/>
            <a:ext cx="3881760" cy="4306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BB2BAB95-8230-5246-81E4-146705941261}"/>
              </a:ext>
            </a:extLst>
          </p:cNvPr>
          <p:cNvSpPr txBox="1"/>
          <p:nvPr/>
        </p:nvSpPr>
        <p:spPr>
          <a:xfrm>
            <a:off x="6438529" y="1396561"/>
            <a:ext cx="508826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&lt;!DOCTYPE </a:t>
            </a:r>
            <a:r>
              <a:rPr lang="cs-CZ" dirty="0" err="1"/>
              <a:t>html</a:t>
            </a:r>
            <a:r>
              <a:rPr lang="cs-CZ" dirty="0"/>
              <a:t>&gt; specifikuje, že jde o HTML soubor</a:t>
            </a:r>
          </a:p>
        </p:txBody>
      </p:sp>
      <p:cxnSp>
        <p:nvCxnSpPr>
          <p:cNvPr id="60" name="Přímá spojovací šipka 59">
            <a:extLst>
              <a:ext uri="{FF2B5EF4-FFF2-40B4-BE49-F238E27FC236}">
                <a16:creationId xmlns:a16="http://schemas.microsoft.com/office/drawing/2014/main" id="{88B3A798-271E-F042-BF41-3C4624E4D927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403324" y="1581227"/>
            <a:ext cx="2035205" cy="4186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Obrázek 24" descr="Obsah obrázku nůž&#10;&#10;Popis byl vytvořen automaticky">
            <a:extLst>
              <a:ext uri="{FF2B5EF4-FFF2-40B4-BE49-F238E27FC236}">
                <a16:creationId xmlns:a16="http://schemas.microsoft.com/office/drawing/2014/main" id="{6662A7C7-6451-CD4B-ACF0-F6F5A8275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9FE81-1F2A-EF47-ABE8-F7523F94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345" cy="1325563"/>
          </a:xfrm>
        </p:spPr>
        <p:txBody>
          <a:bodyPr/>
          <a:lstStyle/>
          <a:p>
            <a:r>
              <a:rPr lang="cs-CZ" dirty="0"/>
              <a:t>K čemu je hlavičková část HTML souboru?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B363C9-7C7F-784D-BA73-4D366A2A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4678" cy="4351338"/>
          </a:xfrm>
        </p:spPr>
        <p:txBody>
          <a:bodyPr/>
          <a:lstStyle/>
          <a:p>
            <a:r>
              <a:rPr lang="cs-CZ" dirty="0"/>
              <a:t>Hlavičková část HTML souboru specifikuje nastavení a informace o webové stránce (tzv. </a:t>
            </a:r>
            <a:r>
              <a:rPr lang="cs-CZ" dirty="0" err="1"/>
              <a:t>metadata</a:t>
            </a:r>
            <a:r>
              <a:rPr lang="cs-CZ" dirty="0"/>
              <a:t>).</a:t>
            </a:r>
          </a:p>
          <a:p>
            <a:r>
              <a:rPr lang="cs-CZ" dirty="0"/>
              <a:t>V hlavičkové části specifikujeme např.:</a:t>
            </a:r>
          </a:p>
          <a:p>
            <a:pPr lvl="1"/>
            <a:r>
              <a:rPr lang="cs-CZ" dirty="0"/>
              <a:t>Kódování HTML (informace pro prohlížeč jak má HTML zobrazit)</a:t>
            </a:r>
          </a:p>
          <a:p>
            <a:pPr lvl="1"/>
            <a:r>
              <a:rPr lang="cs-CZ" dirty="0"/>
              <a:t>Titulek stránky</a:t>
            </a:r>
          </a:p>
          <a:p>
            <a:pPr lvl="1"/>
            <a:r>
              <a:rPr lang="cs-CZ" dirty="0"/>
              <a:t>Importování CSS a </a:t>
            </a:r>
            <a:r>
              <a:rPr lang="cs-CZ" dirty="0" err="1"/>
              <a:t>JavaScript</a:t>
            </a:r>
            <a:r>
              <a:rPr lang="cs-CZ" dirty="0"/>
              <a:t> souborů</a:t>
            </a:r>
          </a:p>
          <a:p>
            <a:pPr lvl="1"/>
            <a:r>
              <a:rPr lang="cs-CZ" dirty="0"/>
              <a:t>Informace o autorovi a stránce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D64869-621D-4242-B50A-D936FA5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98BCE8-E7E1-9348-B3F0-A45B4B5D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28F058-ABFF-E646-BBE5-80BFCA0C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4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A3E1F03-A192-7D42-AC6F-D126DE80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26" y="3960218"/>
            <a:ext cx="3856237" cy="43555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ABEB108-EBB9-B24A-9C5A-918D5831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26" y="3155509"/>
            <a:ext cx="2832148" cy="5469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08BE708-B151-CC48-A42F-BC4F4F4A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94" y="4752820"/>
            <a:ext cx="3238500" cy="12192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DBE42E6-DA7B-754D-9418-1C04DBD47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461" y="5459372"/>
            <a:ext cx="5257800" cy="266700"/>
          </a:xfrm>
          <a:prstGeom prst="rect">
            <a:avLst/>
          </a:prstGeom>
        </p:spPr>
      </p:pic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C92FA0C3-2F41-8D4B-A9F2-30EA8D6E89B5}"/>
              </a:ext>
            </a:extLst>
          </p:cNvPr>
          <p:cNvCxnSpPr>
            <a:cxnSpLocks/>
          </p:cNvCxnSpPr>
          <p:nvPr/>
        </p:nvCxnSpPr>
        <p:spPr>
          <a:xfrm>
            <a:off x="3728621" y="3376432"/>
            <a:ext cx="3926705" cy="52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E13ED124-8199-7641-90E9-98193AE5A71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81400" y="4122698"/>
            <a:ext cx="4073926" cy="552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61B9808A-91EC-1B44-8078-FBDC7DA958E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9583444" y="4395771"/>
            <a:ext cx="1" cy="357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A66DCD33-F4D7-9B43-AF2B-46CB49C914B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77659" y="5051394"/>
            <a:ext cx="132702" cy="4079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ek 15" descr="Obsah obrázku nůž&#10;&#10;Popis byl vytvořen automaticky">
            <a:extLst>
              <a:ext uri="{FF2B5EF4-FFF2-40B4-BE49-F238E27FC236}">
                <a16:creationId xmlns:a16="http://schemas.microsoft.com/office/drawing/2014/main" id="{9595F4D7-56E3-B240-B38C-B5ADF7AF8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8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5040B-77CB-BB4E-ABF8-500859A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je hlavní část HTML souboru?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7E55F-1F2C-3347-B990-7DF9BACD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hlavní části HTML souboru specifikujeme co a jak se na webové stránce zobrazí.</a:t>
            </a:r>
          </a:p>
          <a:p>
            <a:r>
              <a:rPr lang="cs-CZ" dirty="0"/>
              <a:t>Do hlavní části patří:</a:t>
            </a:r>
          </a:p>
          <a:p>
            <a:pPr lvl="1"/>
            <a:r>
              <a:rPr lang="cs-CZ" dirty="0"/>
              <a:t>Většina </a:t>
            </a:r>
            <a:r>
              <a:rPr lang="cs-CZ" dirty="0" err="1"/>
              <a:t>tagů</a:t>
            </a:r>
            <a:r>
              <a:rPr lang="cs-CZ" dirty="0"/>
              <a:t> (např. tlačítka, nadpisy, odkazy, apod...)</a:t>
            </a:r>
          </a:p>
          <a:p>
            <a:pPr lvl="1"/>
            <a:r>
              <a:rPr lang="cs-CZ" dirty="0"/>
              <a:t>Text</a:t>
            </a:r>
          </a:p>
          <a:p>
            <a:pPr lvl="1"/>
            <a:r>
              <a:rPr lang="cs-CZ" dirty="0"/>
              <a:t>Obrázky</a:t>
            </a:r>
          </a:p>
          <a:p>
            <a:pPr lvl="1"/>
            <a:r>
              <a:rPr lang="cs-CZ" dirty="0" err="1"/>
              <a:t>JavaScript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453020-49D0-EC45-80DD-7737878C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FA7CF8-071D-6B4C-9E3B-67ABD806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7CA005-AB97-8746-BE67-59D3212D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5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8D3AE193-3847-0A42-9EBC-4F016A2A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45930C-409E-B745-AD82-97FBD280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</a:t>
            </a:r>
            <a:r>
              <a:rPr lang="cs-CZ" dirty="0" err="1"/>
              <a:t>tagy</a:t>
            </a:r>
            <a:r>
              <a:rPr lang="cs-CZ" dirty="0"/>
              <a:t>, které budeme využívat.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378038-5597-D042-8E5D-F0D955B1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482" cy="4351338"/>
          </a:xfrm>
        </p:spPr>
        <p:txBody>
          <a:bodyPr/>
          <a:lstStyle/>
          <a:p>
            <a:r>
              <a:rPr lang="cs-CZ" dirty="0"/>
              <a:t>Nadpisy: &lt;h1&gt;, &lt;h2&gt;, &lt;h3&gt;</a:t>
            </a:r>
          </a:p>
          <a:p>
            <a:r>
              <a:rPr lang="cs-CZ" dirty="0"/>
              <a:t>Tlačítka: &lt;</a:t>
            </a:r>
            <a:r>
              <a:rPr lang="cs-CZ" dirty="0" err="1"/>
              <a:t>button</a:t>
            </a:r>
            <a:r>
              <a:rPr lang="cs-CZ" dirty="0"/>
              <a:t>&gt;</a:t>
            </a:r>
          </a:p>
          <a:p>
            <a:r>
              <a:rPr lang="cs-CZ" dirty="0"/>
              <a:t>Odstavce: &lt;p&gt;</a:t>
            </a:r>
          </a:p>
          <a:p>
            <a:r>
              <a:rPr lang="cs-CZ" dirty="0"/>
              <a:t>Úprava textu: </a:t>
            </a:r>
          </a:p>
          <a:p>
            <a:pPr lvl="1"/>
            <a:r>
              <a:rPr lang="cs-CZ" dirty="0"/>
              <a:t>Tučný text: &lt;b&gt;</a:t>
            </a:r>
          </a:p>
          <a:p>
            <a:pPr lvl="1"/>
            <a:r>
              <a:rPr lang="cs-CZ" dirty="0"/>
              <a:t>Kurzíva: &lt;i&gt;</a:t>
            </a:r>
          </a:p>
          <a:p>
            <a:pPr lvl="1"/>
            <a:r>
              <a:rPr lang="cs-CZ" dirty="0"/>
              <a:t>Podtržení: &lt;u&gt;</a:t>
            </a:r>
          </a:p>
          <a:p>
            <a:pPr lvl="1"/>
            <a:r>
              <a:rPr lang="cs-CZ" dirty="0"/>
              <a:t>Přeškrtnutí: &lt;s&gt;</a:t>
            </a:r>
          </a:p>
          <a:p>
            <a:pPr lvl="1"/>
            <a:r>
              <a:rPr lang="cs-CZ" dirty="0"/>
              <a:t>Zvýraznění: &lt;</a:t>
            </a:r>
            <a:r>
              <a:rPr lang="cs-CZ" dirty="0" err="1"/>
              <a:t>mark</a:t>
            </a:r>
            <a:r>
              <a:rPr lang="cs-CZ" dirty="0"/>
              <a:t>&gt;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0D529-A9FA-7A45-A2E6-3A350FB7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423965-7A5B-F645-8FFF-7B388541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1B5383-28DC-324F-84D7-1F1B88C0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6</a:t>
            </a:fld>
            <a:endParaRPr lang="cs-CZ"/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95BA1016-EAF8-DA4C-AFCD-5F71DB7DA7EF}"/>
              </a:ext>
            </a:extLst>
          </p:cNvPr>
          <p:cNvSpPr txBox="1">
            <a:spLocks/>
          </p:cNvSpPr>
          <p:nvPr/>
        </p:nvSpPr>
        <p:spPr>
          <a:xfrm>
            <a:off x="5175681" y="1825625"/>
            <a:ext cx="51875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Odkaz: &lt;a&gt;</a:t>
            </a:r>
          </a:p>
          <a:p>
            <a:r>
              <a:rPr lang="cs-CZ" dirty="0"/>
              <a:t>Obrázky: &lt;</a:t>
            </a:r>
            <a:r>
              <a:rPr lang="cs-CZ" dirty="0" err="1"/>
              <a:t>img</a:t>
            </a:r>
            <a:r>
              <a:rPr lang="cs-CZ" dirty="0"/>
              <a:t>&gt;</a:t>
            </a:r>
          </a:p>
          <a:p>
            <a:r>
              <a:rPr lang="cs-CZ" dirty="0"/>
              <a:t>Obalení textu: &lt;</a:t>
            </a:r>
            <a:r>
              <a:rPr lang="cs-CZ" dirty="0" err="1"/>
              <a:t>span</a:t>
            </a:r>
            <a:r>
              <a:rPr lang="cs-CZ" dirty="0"/>
              <a:t>&gt;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000" i="1" dirty="0"/>
              <a:t>(až budeme probírat </a:t>
            </a:r>
            <a:r>
              <a:rPr lang="cs-CZ" sz="2000" i="1" dirty="0" err="1"/>
              <a:t>JavaScript</a:t>
            </a:r>
            <a:r>
              <a:rPr lang="cs-CZ" sz="2000" i="1" dirty="0"/>
              <a:t>)</a:t>
            </a:r>
          </a:p>
          <a:p>
            <a:r>
              <a:rPr lang="cs-CZ" dirty="0" err="1"/>
              <a:t>JavaScript</a:t>
            </a:r>
            <a:r>
              <a:rPr lang="cs-CZ" dirty="0"/>
              <a:t>: &lt;</a:t>
            </a:r>
            <a:r>
              <a:rPr lang="cs-CZ" dirty="0" err="1"/>
              <a:t>script</a:t>
            </a:r>
            <a:r>
              <a:rPr lang="cs-CZ" dirty="0"/>
              <a:t>&gt;</a:t>
            </a:r>
            <a:endParaRPr lang="cs-CZ" i="1" dirty="0"/>
          </a:p>
          <a:p>
            <a:r>
              <a:rPr lang="cs-CZ" dirty="0"/>
              <a:t>Uživatelský vstup: &lt;input&gt;</a:t>
            </a:r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5B2F24A6-5A4A-A644-B784-169CBA5E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8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361BC-9842-A44C-901A-E9C51743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HTML stránka.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7CC16B-8E96-B342-974D-A55F6EC7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Vytvořte soubor </a:t>
            </a:r>
            <a:r>
              <a:rPr lang="cs-CZ" dirty="0" err="1"/>
              <a:t>HelloWorld.html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Soubor otevřete v textovém editoru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 souboru zapište základní strukturu HTML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 hlavní části HTML souboru (&lt;body&gt;) zapište text „Hello </a:t>
            </a:r>
            <a:r>
              <a:rPr lang="cs-CZ" dirty="0" err="1"/>
              <a:t>World</a:t>
            </a:r>
            <a:r>
              <a:rPr lang="cs-CZ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Uložte soubor a otevřete jej pomocí webového prohlížeče (většinou stačí dvakrát kliknout)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Užijte si svojí první webovou stránku...</a:t>
            </a:r>
          </a:p>
          <a:p>
            <a:pPr marL="514350" indent="-51435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9F564B-2A0D-194B-8071-752DC21F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BDF0A7-5F61-E643-B6DB-44BEFEB4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67BC8-C786-4B45-9B3C-C65DC4C0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7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E221BE71-72FA-6546-908F-0CC87A49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0057E-8804-4142-8792-023E3747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HTML stránka – řešení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A99882-5472-A24D-81FD-155EF96B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17.02.2021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BA2D68-4A9D-3B49-BB2E-9A708A3C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HTML 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0D6F73-6AAF-5846-9CD3-D8AB2D9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897C-6B84-AB43-83A6-B3B21B9BAE23}" type="slidenum">
              <a:rPr lang="cs-CZ" smtClean="0"/>
              <a:t>8</a:t>
            </a:fld>
            <a:endParaRPr lang="cs-CZ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0AB216B-2E85-9C45-A75B-45CBBA92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66" y="1690688"/>
            <a:ext cx="4911834" cy="202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FE451B12-3DB3-FE44-BAA6-724A2978CD8E}"/>
              </a:ext>
            </a:extLst>
          </p:cNvPr>
          <p:cNvSpPr txBox="1"/>
          <p:nvPr/>
        </p:nvSpPr>
        <p:spPr>
          <a:xfrm>
            <a:off x="838200" y="5443665"/>
            <a:ext cx="109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//Můžete zkusit vložit titulek stránky (&lt;</a:t>
            </a:r>
            <a:r>
              <a:rPr lang="cs-CZ" dirty="0" err="1"/>
              <a:t>titel</a:t>
            </a:r>
            <a:r>
              <a:rPr lang="cs-CZ" dirty="0"/>
              <a:t>&gt;Nějaký titulek stránky&lt;/</a:t>
            </a:r>
            <a:r>
              <a:rPr lang="cs-CZ" dirty="0" err="1"/>
              <a:t>titel</a:t>
            </a:r>
            <a:r>
              <a:rPr lang="cs-CZ" dirty="0"/>
              <a:t>&gt; viz </a:t>
            </a:r>
            <a:r>
              <a:rPr lang="cs-CZ" dirty="0" err="1"/>
              <a:t>slide</a:t>
            </a:r>
            <a:r>
              <a:rPr lang="cs-CZ" dirty="0"/>
              <a:t> o hlavičkové části HTML souboru).</a:t>
            </a:r>
          </a:p>
        </p:txBody>
      </p:sp>
      <p:pic>
        <p:nvPicPr>
          <p:cNvPr id="13" name="Obrázek 12" descr="Obsah obrázku nůž&#10;&#10;Popis byl vytvořen automaticky">
            <a:extLst>
              <a:ext uri="{FF2B5EF4-FFF2-40B4-BE49-F238E27FC236}">
                <a16:creationId xmlns:a16="http://schemas.microsoft.com/office/drawing/2014/main" id="{173BCC0A-F2FB-434F-B8FE-1D04CDB4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83670"/>
            <a:ext cx="2743200" cy="678942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60BE9ED1-D674-7140-A2B6-989EDB92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429673" cy="3314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690475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476</Words>
  <Application>Microsoft Office PowerPoint</Application>
  <PresentationFormat>Širokoúhlá obrazovka</PresentationFormat>
  <Paragraphs>85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HTML</vt:lpstr>
      <vt:lpstr>Co je HTML?</vt:lpstr>
      <vt:lpstr>Popis základní struktury HTML.</vt:lpstr>
      <vt:lpstr>K čemu je hlavičková část HTML souboru?</vt:lpstr>
      <vt:lpstr>K čemu je hlavní část HTML souboru?</vt:lpstr>
      <vt:lpstr>Základní tagy, které budeme využívat.</vt:lpstr>
      <vt:lpstr>První HTML stránka.</vt:lpstr>
      <vt:lpstr>První HTML stránka – řešení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Vagner, Josef</dc:creator>
  <cp:lastModifiedBy>Josef Vágner</cp:lastModifiedBy>
  <cp:revision>20</cp:revision>
  <dcterms:created xsi:type="dcterms:W3CDTF">2021-02-17T16:33:34Z</dcterms:created>
  <dcterms:modified xsi:type="dcterms:W3CDTF">2023-12-07T09:51:08Z</dcterms:modified>
</cp:coreProperties>
</file>