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90" r:id="rId5"/>
  </p:sldMasterIdLst>
  <p:notesMasterIdLst>
    <p:notesMasterId r:id="rId16"/>
  </p:notesMasterIdLst>
  <p:handoutMasterIdLst>
    <p:handoutMasterId r:id="rId17"/>
  </p:handoutMasterIdLst>
  <p:sldIdLst>
    <p:sldId id="283" r:id="rId6"/>
    <p:sldId id="284" r:id="rId7"/>
    <p:sldId id="293" r:id="rId8"/>
    <p:sldId id="294" r:id="rId9"/>
    <p:sldId id="295" r:id="rId10"/>
    <p:sldId id="296" r:id="rId11"/>
    <p:sldId id="297" r:id="rId12"/>
    <p:sldId id="298" r:id="rId13"/>
    <p:sldId id="300" r:id="rId14"/>
    <p:sldId id="292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9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27A9BD15-CE09-47AC-B221-CA61FDC846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cs-CZ" dirty="0" err="1"/>
              <a:t>rhe</a:t>
            </a:r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558004F-6F7F-4C04-8B02-C17BB2F0E8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FD9D-AE12-415B-9A36-A12897260BAF}" type="datetimeFigureOut">
              <a:rPr lang="cs-CZ" smtClean="0"/>
              <a:t>15.10.2020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C3AEFDC-FDE8-4754-A8C6-E0FD6A7E5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E66969-4643-46A4-B302-F7319A22B7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72FA-23D5-4238-834D-E2A27AF48D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736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A614-D94B-45B8-80AB-CECDDC57E7D3}" type="datetimeFigureOut">
              <a:rPr lang="cs-CZ" smtClean="0"/>
              <a:t>15.10.2020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3AA26-EC03-4D44-B268-9513B521F5F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10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8BDC98-C388-4C99-883B-79E31413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1600A9B-2329-453A-82A1-0F2A983E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F60E02-F2D1-4B2D-8F52-94FF9EC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6F0-2AF5-4D25-BC28-08EF2F23FD0A}" type="datetime1">
              <a:rPr lang="cs-CZ" smtClean="0"/>
              <a:t>15.10.2020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6D8AC4-D759-4FAC-B138-104682E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CF3EEA-A151-433B-B17A-42A8AA32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57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0051CB-29D1-4BB8-9BCF-81054E7D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6C8BDCC-81A2-4807-8965-F4596CCB8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3AD9-CFE5-4FC9-9754-EF6AF6A03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6B9D-C445-4254-85D6-1039F54AD86D}" type="datetime1">
              <a:rPr lang="cs-CZ" smtClean="0"/>
              <a:t>15.10.2020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BCBD88-536D-43C7-8EF7-74B654B0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44A92D-4574-460D-9921-E0B1A517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083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66A88A75-995E-4858-92A8-868892FB2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B57A113-027A-4DF1-B0D9-08FDD8D0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A60E0B-AE80-4D27-B5DC-3FD91F95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88F6-5081-4288-AC9D-B4C79B17BAC5}" type="datetime1">
              <a:rPr lang="cs-CZ" smtClean="0"/>
              <a:t>15.10.2020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D84491-A845-4B58-A31D-D9E3A658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EB9F88-D304-4C57-8025-9133CCE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672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67D3D4-0E74-4349-A0AC-2925E114C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1807F2-BEB8-4CEC-982A-ED450F59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7BFB3D-A247-4394-BB9D-1918F75DD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FB8F2-E4A2-4BCA-9B50-E8277A84C105}" type="datetime1">
              <a:rPr lang="cs-CZ" smtClean="0"/>
              <a:t>15.10.2020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8E4DBF-1A94-4266-9770-90B7FB65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240DCB5-4FA9-4173-B03E-F04770B8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268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E27EC-6734-4FAA-B557-89126736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389DFD-5DAD-4201-8DEC-518734F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6F47F8C-B7B9-4C0B-9437-65EFDD40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D968-83E4-4473-B3B0-47D503D83537}" type="datetime1">
              <a:rPr lang="cs-CZ" smtClean="0"/>
              <a:t>15.10.2020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554CD0F-F56C-480E-8A9B-6E3FA602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0EFE23-38D5-488B-A1CA-2BA771E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11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ABA21-E28F-460A-AF21-C66C8E06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1591DA-024F-4AB8-AE5B-7BC997DB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E20EA9D-9007-46D8-8D61-D4943B92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7C95-F17F-4F7C-BBD3-6AFF666A5E1D}" type="datetime1">
              <a:rPr lang="cs-CZ" smtClean="0"/>
              <a:t>15.10.2020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4B0DA1-D43F-4A23-9C29-D8A9DCC2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6247901-92D2-4A25-820F-04A953F0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1683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D27FCB-0A73-46BA-8C50-E86A8051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BAC72E-5F4A-4F12-82F5-EA5063CC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7A20B1-3ADC-4115-83A3-BBB89A0AE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3CDCB7-AD47-4D03-AEC5-CCD5113D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C768B-B35A-4154-B7C3-E461FCCA4CE5}" type="datetime1">
              <a:rPr lang="cs-CZ" smtClean="0"/>
              <a:t>15.10.2020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912AFB1-5129-4116-BE3B-ED9408E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2C08178-6928-4BBB-8DAC-91A4BFF1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041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4313F-2C1C-402F-B274-35181CB5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5489DD-AF15-4273-82E3-188DB3D49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7BAA61-9F99-429C-86D9-4889A5758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0C6D443-6F11-4D18-85CB-363633FDB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D1E874C-C352-4376-A498-582C4DED55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2BB3E0-9547-4F90-AA85-402DC1D2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993F-19B7-443B-8897-46DEC1DECB3C}" type="datetime1">
              <a:rPr lang="cs-CZ" smtClean="0"/>
              <a:t>15.10.2020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6A9CB7E-6D17-4B2D-9E56-F78FB16D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59FA31B-FE8C-41CF-8F68-B06D368C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6117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CD0C2E-71E4-4424-A4E3-53EE9B10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8700F6-055E-4294-B9B8-C9471AB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250CA-BEAD-41AF-B4A7-710D80DEDD85}" type="datetime1">
              <a:rPr lang="cs-CZ" smtClean="0"/>
              <a:t>15.10.2020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A6C742-4B45-413C-8155-1170827D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13B103-12AA-4542-886C-81DEB47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5011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CC8D288-027F-4533-B320-30539A5F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4996-3AF1-4174-A140-DBF20DBE88F5}" type="datetime1">
              <a:rPr lang="cs-CZ" smtClean="0"/>
              <a:t>15.10.2020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DD955DF-8328-4105-AED1-E66E4453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E1B71F-4C9E-49F2-B930-BDA26FE2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8672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AD15F3-8F62-4C0F-A20E-C00FC52B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24BB8-CC79-48CD-AB0F-B6798FB4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5EEC7C8-A365-4BB0-952D-39333238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F8AF85D-2004-4741-89DD-483C71CE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A00B-F03D-4638-8DA7-E810D2C361CF}" type="datetime1">
              <a:rPr lang="cs-CZ" smtClean="0"/>
              <a:t>15.10.2020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2FB2122-D2AF-483A-BE61-2DAC53B0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85FDDBF-9516-4BC5-B7E9-04D3A4B6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244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CBA2D8-9BB3-4260-852B-8782426B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64DC54-2936-4AD3-9211-116B4C49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003EF8-4445-4AC4-98BA-098018FB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15.10.2020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BFAA9C-EF39-4504-8A8F-047BB22B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79E4EA-3AA8-4F9A-9EFB-B70AE54B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4147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C33696-98FB-4FA4-8D74-75BEEDF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DD040A7-6754-4CEC-A3DD-A585BE478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5FC45DB-DD74-4E94-912C-2036D177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0CD8EF2-FED1-450C-893D-F13E6E16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DF9F-DBBE-4D85-943D-024E9B97890F}" type="datetime1">
              <a:rPr lang="cs-CZ" smtClean="0"/>
              <a:t>15.10.2020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E06F45D-D11A-4BC2-9F99-1E642F88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050EFD3-1DC9-4926-9DCB-1192455F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573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D86-436C-40E8-BC25-7BC39639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390341F-F293-4E0E-9A6F-E1F98264E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15BA96-8D51-4132-84BD-13F0239D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F9E0-18E3-4315-B16F-1435CB30B54F}" type="datetime1">
              <a:rPr lang="cs-CZ" smtClean="0"/>
              <a:t>15.10.2020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69801-F4B5-4AA0-8438-71EB836B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FF74B54-C1B5-4511-AFB4-AD3B3F92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0169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6045C1-052E-4602-B006-D9BAEFA3B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59ECA4F-587C-4078-8845-2A2FD085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4DB2F6-F2C8-4D70-B70E-1DB5335D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AC29-F8A6-4F74-A564-180902BBC325}" type="datetime1">
              <a:rPr lang="cs-CZ" smtClean="0"/>
              <a:t>15.10.2020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AB7829C-3B75-4005-AB35-CCF4E7BD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84B3E4-6EEF-4C6A-91F6-383AC0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512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8F1AA-C012-40DD-BEF4-0961DFD5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C30FE16-F572-4D40-BD5B-115C3353A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6632374-7FCD-4A2D-9251-A4C3A450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0ECC8-81FD-404F-8618-AF2CE982DFB9}" type="datetime1">
              <a:rPr lang="cs-CZ" smtClean="0"/>
              <a:t>15.10.2020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BA94619-F828-4FBB-B806-D49E988B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AE168E-417D-4542-B5E3-426C8FF2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963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FFA2D2-F91D-416C-B1BE-85D499CB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4919C4-948D-4619-8E27-122497960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445F4A-CF02-4065-A9DE-EC18462B2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226455E-CD20-4616-BAF7-D3CE275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F09D-E317-4A2F-A1BA-2DC8D417E5BC}" type="datetime1">
              <a:rPr lang="cs-CZ" smtClean="0"/>
              <a:t>15.10.2020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A7E5B84-AC2A-4B30-80B1-E7A982D2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8AA9E5F-5501-425D-A70B-1221BFF5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783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A5D015-DD35-4CC9-95C9-0104F965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892216-D21A-4F4E-8E2C-A0CF299F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BB77331-A617-459C-B44F-95137567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6566573-85CD-4AAF-A572-4CE5751E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59EDEB0-C95F-4EB2-B589-E5EF97AFC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82C0C0C-B563-4F30-B810-B4858FE8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15.10.2020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D4199BB-E2DB-4F2C-B378-A6C1111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8E4D2156-94BE-49D4-9476-C1710070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4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98C3A0-1FCE-4C6B-9C96-845307FA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F170573-9E05-4A69-B4C5-5DCF5C24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ABF11-D7E0-404A-83C2-FA68E7CB2AE1}" type="datetime1">
              <a:rPr lang="cs-CZ" smtClean="0"/>
              <a:t>15.10.2020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059609-D5DA-45FD-8891-BEA1911E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FA3A2F-A32F-4620-81B8-8CF991E8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58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5D23694-689D-4739-A6FC-ECDE9717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5F17A-C03B-4272-BD7A-964242506AFD}" type="datetime1">
              <a:rPr lang="cs-CZ" smtClean="0"/>
              <a:t>15.10.2020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6D8932A-2012-460F-96F3-34D6D681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D3C37-19D7-4746-BA70-6554C128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73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E10E1B-8294-4E26-A6A1-93ECB7C5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8D87C5-3170-4441-B3B2-4F5CA1E74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D2EE31-6E0F-4302-A95E-11FDF00A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428323E-4B3E-4218-A5FD-75CF946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AE243-5CF9-49AF-ABEA-F867C0B8401C}" type="datetime1">
              <a:rPr lang="cs-CZ" smtClean="0"/>
              <a:t>15.10.2020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EA6D0D7-E93C-4DB5-BFA6-AD924895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36BAAB1-2226-4A7D-89D2-FCAECAC9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6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10B42-47EE-4556-BAA5-FBB8A5AA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C09E4F1-400D-4658-8CD6-AAC881A3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BFE3108-A4DF-447F-94CE-6CFFC70F3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F9CF335-CAA3-45EF-B5A0-C42E6509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35BA-4274-4D48-8995-CCA233B9B9F9}" type="datetime1">
              <a:rPr lang="cs-CZ" smtClean="0"/>
              <a:t>15.10.2020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9C48C9-BB24-4FB2-95B7-61FCC8CB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D23041-8556-43F4-8B75-AE60BCD9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95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C51E9A3-81BB-475A-BE48-8C33FF25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9F16F2-EC76-4B26-98C3-6EFAAD7D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00F27-A90F-4054-8474-12652ED44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2676-9FD6-443C-A723-8CEE4DA5F596}" type="datetime1">
              <a:rPr lang="cs-CZ" smtClean="0"/>
              <a:t>15.10.2020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9638C0-1F91-441B-9CD4-4030772E1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35F8CE-FC3B-43B6-9165-E597D3EF5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37686-DA5A-488B-953D-7DCF62ADF8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657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98D89EC-93EF-49C7-8426-84D53F4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F21D408-E27D-431E-AF0E-D6EBC76D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4EF2DEB-6D82-4D8A-A078-D099DB45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0C67-13C4-4556-9C50-63193EAE4EC0}" type="datetime1">
              <a:rPr lang="cs-CZ" smtClean="0"/>
              <a:t>15.10.2020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244ACA-3863-411C-9D65-EE78F205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4124F1-13B9-4E59-B6B5-CC1FCA707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48A-70D4-478E-A0A9-75D9DF54B61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29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BGaInI-TG4" TargetMode="External"/><Relationship Id="rId2" Type="http://schemas.openxmlformats.org/officeDocument/2006/relationships/hyperlink" Target="https://www.youtube.com/watch?v=txi2p5_OjK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://home.zcu.cz/~ronesova/bastl/files/modbus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771A7-96B3-F54D-9D03-8F3881CF2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cap="small" dirty="0"/>
              <a:t>průmyslová komunikace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790AE9-B784-744F-AF6F-74413BEF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Modbus</a:t>
            </a:r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B76FA0-9197-CC4B-8CB9-AB24ED5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cs-CZ" dirty="0"/>
              <a:t>12.10.2020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6A2F0-2D88-2044-90DB-63CBA54E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Akademický rok 2020/21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2FE2AC-18EF-C04A-81B8-B1F034F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</a:t>
            </a:fld>
            <a:endParaRPr lang="cs-CZ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21C2926F-E6AE-A64C-9B1B-7CAD3468E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F5DEA4-A5E4-BA49-9825-04120F4F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Domácí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0809A8-9BBF-0F40-BEE6-8B1CF246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Zhlédnout následující videa: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cs-CZ" dirty="0">
                <a:hlinkClick r:id="rId2"/>
              </a:rPr>
              <a:t>What is Modbus and How does it Work?</a:t>
            </a:r>
            <a:endParaRPr lang="cs-CZ" dirty="0"/>
          </a:p>
          <a:p>
            <a:pPr marL="971550" lvl="1" indent="-514350">
              <a:buFont typeface="+mj-lt"/>
              <a:buAutoNum type="arabicPeriod"/>
            </a:pPr>
            <a:r>
              <a:rPr lang="cs-CZ" dirty="0">
                <a:hlinkClick r:id="rId3"/>
              </a:rPr>
              <a:t>How does Modbus Communication Protocol Work?</a:t>
            </a:r>
            <a:endParaRPr lang="cs-CZ" dirty="0"/>
          </a:p>
          <a:p>
            <a:r>
              <a:rPr lang="cs-CZ" dirty="0"/>
              <a:t>Podpůrné materiály:</a:t>
            </a:r>
          </a:p>
          <a:p>
            <a:pPr lvl="1"/>
            <a:r>
              <a:rPr lang="cs-CZ" dirty="0">
                <a:hlinkClick r:id="rId4"/>
              </a:rPr>
              <a:t>Přehled protokolu MODBUS</a:t>
            </a:r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BDC08-9925-E042-BCFE-03DD800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15.10.2020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389FC0-C055-9742-BF7F-A841DFFF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10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561F33DE-D5AD-5843-8F43-7FCC08010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9A9421-E50E-534F-9103-9F49B984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655F4A-241B-694B-8782-C5BA8FA5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Než se pustíme do </a:t>
            </a:r>
            <a:r>
              <a:rPr lang="cs-CZ" dirty="0" err="1"/>
              <a:t>Modbusu</a:t>
            </a:r>
            <a:r>
              <a:rPr lang="cs-CZ" dirty="0"/>
              <a:t> je nutno si vysvětlit následující pojmy:</a:t>
            </a:r>
          </a:p>
          <a:p>
            <a:r>
              <a:rPr lang="cs-CZ" dirty="0"/>
              <a:t>Protokol (komunikační)</a:t>
            </a:r>
          </a:p>
          <a:p>
            <a:r>
              <a:rPr lang="cs-CZ" dirty="0"/>
              <a:t>SCADA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4B258B-7966-E143-923C-34A660A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15.10.2020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5913D3-97AB-1C45-99F7-B71675EC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2</a:t>
            </a:fld>
            <a:endParaRPr lang="cs-CZ" dirty="0"/>
          </a:p>
        </p:txBody>
      </p:sp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7B8695A3-B6B1-3D47-85FE-3426CF3E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9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806113-6C6E-7E4E-9CA1-EFFC0B68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Protokol (komunikační)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AA617E-CD7F-0B4A-8D5F-34A97153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Protokol můžeme chápat, jako soubor pravidel. V případě komunikačního protokolu se jedná o soubor pravidel a pokynů, jak komunikovat a přenášet data mezi zařízeními. Tyto pravidla mohou zahrnovat následující :</a:t>
            </a:r>
          </a:p>
          <a:p>
            <a:pPr lvl="1"/>
            <a:r>
              <a:rPr lang="cs-CZ" dirty="0"/>
              <a:t>Pravidla pro syntaxi</a:t>
            </a:r>
          </a:p>
          <a:p>
            <a:pPr lvl="1"/>
            <a:r>
              <a:rPr lang="cs-CZ" dirty="0"/>
              <a:t>Pravidla pro sémantiku</a:t>
            </a:r>
          </a:p>
          <a:p>
            <a:pPr lvl="1"/>
            <a:r>
              <a:rPr lang="cs-CZ" dirty="0"/>
              <a:t>Pravidla pro synchronizaci vzájemné komunikace</a:t>
            </a:r>
          </a:p>
          <a:p>
            <a:r>
              <a:rPr lang="cs-CZ" dirty="0"/>
              <a:t>Protokoly mohou být realizovány hardwarově, softwarově a nebo jejich kombinací.</a:t>
            </a:r>
          </a:p>
          <a:p>
            <a:r>
              <a:rPr lang="cs-CZ" dirty="0"/>
              <a:t>Mezi protokoly patří například TCP/IP, </a:t>
            </a:r>
            <a:r>
              <a:rPr lang="cs-CZ" dirty="0" err="1"/>
              <a:t>Modbus</a:t>
            </a:r>
            <a:r>
              <a:rPr lang="cs-CZ" dirty="0"/>
              <a:t>, HTTP, DHCP, ...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C5A804-4A96-FB43-B93F-8447CFCC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15.10.2020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E854EDB-A177-F34E-8579-3903F5C9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3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1336DA0D-CE2A-7246-ADB8-6947F8014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9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E99441-DA5A-5C4E-AA12-41D93870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SCADA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2BEAE8-CAD8-3C4E-834C-A5DD57E1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SCADA = </a:t>
            </a:r>
            <a:r>
              <a:rPr lang="cs-CZ" dirty="0" err="1"/>
              <a:t>Supervisory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And Data </a:t>
            </a:r>
            <a:r>
              <a:rPr lang="cs-CZ" dirty="0" err="1"/>
              <a:t>Acquisition</a:t>
            </a:r>
            <a:endParaRPr lang="cs-CZ" dirty="0"/>
          </a:p>
          <a:p>
            <a:r>
              <a:rPr lang="cs-CZ" dirty="0"/>
              <a:t>SCADA systémy </a:t>
            </a:r>
            <a:r>
              <a:rPr lang="cs-CZ" dirty="0" err="1"/>
              <a:t>nezastávájí</a:t>
            </a:r>
            <a:r>
              <a:rPr lang="cs-CZ" dirty="0"/>
              <a:t> funkci plnohodnotných řídících systémů, ale zaměřují se spíše na dohled, řízení a sběr dat o celém systému (např. celé výrobní lince).</a:t>
            </a:r>
          </a:p>
          <a:p>
            <a:r>
              <a:rPr lang="cs-CZ" dirty="0"/>
              <a:t>Zvládnou tedy kombinovat více komunikačních technologií dohromady (např. </a:t>
            </a:r>
            <a:r>
              <a:rPr lang="cs-CZ" dirty="0" err="1"/>
              <a:t>Ethernet</a:t>
            </a:r>
            <a:r>
              <a:rPr lang="cs-CZ" dirty="0"/>
              <a:t>, RS232, RS485, ...) a následně s nimi pracovat. –&gt; Využívají komunikační protokoly.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EBC787B-8F75-2240-A3B8-64BEFD74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15.10.2020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98DC722-7D6F-AA4C-B313-C1935C2D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4</a:t>
            </a:fld>
            <a:endParaRPr lang="cs-CZ" dirty="0"/>
          </a:p>
        </p:txBody>
      </p:sp>
      <p:pic>
        <p:nvPicPr>
          <p:cNvPr id="7" name="Obrázek 6" descr="Obsah obrázku nůž&#10;&#10;Popis byl vytvořen automaticky">
            <a:extLst>
              <a:ext uri="{FF2B5EF4-FFF2-40B4-BE49-F238E27FC236}">
                <a16:creationId xmlns:a16="http://schemas.microsoft.com/office/drawing/2014/main" id="{7C966B3B-A0F0-394B-8500-49D5DE6B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3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326DCF-6400-1143-BE17-5FC72064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Modbus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4A258D-CBCA-0E45-9A3A-E9A208DE0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Otevřený komunikační protokol </a:t>
            </a:r>
            <a:r>
              <a:rPr lang="cs-CZ" dirty="0" err="1"/>
              <a:t>Modbus</a:t>
            </a:r>
            <a:r>
              <a:rPr lang="cs-CZ" dirty="0"/>
              <a:t> je založen na architektuře master/</a:t>
            </a:r>
            <a:r>
              <a:rPr lang="cs-CZ" dirty="0" err="1"/>
              <a:t>slave</a:t>
            </a:r>
            <a:r>
              <a:rPr lang="cs-CZ" dirty="0"/>
              <a:t>.</a:t>
            </a:r>
          </a:p>
          <a:p>
            <a:r>
              <a:rPr lang="cs-CZ" dirty="0"/>
              <a:t>Máme dva hlavní režimy:</a:t>
            </a:r>
          </a:p>
          <a:p>
            <a:pPr lvl="1"/>
            <a:r>
              <a:rPr lang="cs-CZ" dirty="0"/>
              <a:t>Po sériové lince – přenos informací probíhá prostřednictvím sériové linky, obvykle rozhraní RS232 nebo RS485</a:t>
            </a:r>
          </a:p>
          <a:p>
            <a:pPr lvl="2"/>
            <a:r>
              <a:rPr lang="cs-CZ" dirty="0" err="1"/>
              <a:t>Modbus</a:t>
            </a:r>
            <a:r>
              <a:rPr lang="cs-CZ" dirty="0"/>
              <a:t> RTU</a:t>
            </a:r>
          </a:p>
          <a:p>
            <a:pPr lvl="2"/>
            <a:r>
              <a:rPr lang="cs-CZ" dirty="0" err="1"/>
              <a:t>Modbus</a:t>
            </a:r>
            <a:r>
              <a:rPr lang="cs-CZ" dirty="0"/>
              <a:t> ASCII</a:t>
            </a:r>
          </a:p>
          <a:p>
            <a:pPr lvl="1"/>
            <a:r>
              <a:rPr lang="cs-CZ" dirty="0"/>
              <a:t>Přes </a:t>
            </a:r>
            <a:r>
              <a:rPr lang="cs-CZ" dirty="0" err="1"/>
              <a:t>Ethernet</a:t>
            </a:r>
            <a:r>
              <a:rPr lang="cs-CZ" dirty="0"/>
              <a:t> – přenos informací probíhá prostřednictvím TCP/IP</a:t>
            </a:r>
          </a:p>
          <a:p>
            <a:pPr lvl="2"/>
            <a:r>
              <a:rPr lang="cs-CZ" dirty="0" err="1"/>
              <a:t>Modbus</a:t>
            </a:r>
            <a:r>
              <a:rPr lang="cs-CZ" dirty="0"/>
              <a:t> TCP</a:t>
            </a:r>
          </a:p>
          <a:p>
            <a:r>
              <a:rPr lang="cs-CZ" dirty="0"/>
              <a:t>Komunikace pomocí </a:t>
            </a:r>
            <a:r>
              <a:rPr lang="cs-CZ" dirty="0" err="1"/>
              <a:t>Modbusu</a:t>
            </a:r>
            <a:r>
              <a:rPr lang="cs-CZ" dirty="0"/>
              <a:t> funguje na principu </a:t>
            </a:r>
            <a:r>
              <a:rPr lang="cs-CZ" dirty="0" err="1"/>
              <a:t>Request</a:t>
            </a:r>
            <a:r>
              <a:rPr lang="cs-CZ" dirty="0"/>
              <a:t>/Response (Požadavek/Odpověď).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333C87-FF40-D345-BE81-D7376161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15.10.2020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8A700E-D25F-DC49-A1EC-F21A4950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5</a:t>
            </a:fld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FC1804-AE74-D544-939E-2EBCCAE2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30188"/>
            <a:ext cx="22479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F703D431-2170-514F-945F-D17B6703B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7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E08CE-A133-1242-9046-30AF3384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Request</a:t>
            </a:r>
            <a:r>
              <a:rPr lang="cs-CZ" dirty="0"/>
              <a:t> (Master to Slave)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111285-A066-B34D-9319-A54BB6DDB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957"/>
            <a:ext cx="10515600" cy="4351338"/>
          </a:xfrm>
        </p:spPr>
        <p:txBody>
          <a:bodyPr/>
          <a:lstStyle/>
          <a:p>
            <a:r>
              <a:rPr lang="cs-CZ" dirty="0" err="1"/>
              <a:t>Modbus</a:t>
            </a:r>
            <a:r>
              <a:rPr lang="cs-CZ" dirty="0"/>
              <a:t> master může posílat zprávu buď individuálním zařízením v síti nebo všem najednou (</a:t>
            </a:r>
            <a:r>
              <a:rPr lang="cs-CZ" dirty="0" err="1"/>
              <a:t>broadcast</a:t>
            </a:r>
            <a:r>
              <a:rPr lang="cs-CZ" dirty="0"/>
              <a:t>).</a:t>
            </a:r>
          </a:p>
          <a:p>
            <a:r>
              <a:rPr lang="cs-CZ" dirty="0"/>
              <a:t>Zpráva se skládá z:</a:t>
            </a:r>
          </a:p>
          <a:p>
            <a:pPr lvl="1"/>
            <a:r>
              <a:rPr lang="cs-CZ" dirty="0"/>
              <a:t>Přidaná adresa = </a:t>
            </a:r>
            <a:r>
              <a:rPr lang="cs-CZ" dirty="0" err="1"/>
              <a:t>slave</a:t>
            </a:r>
            <a:r>
              <a:rPr lang="cs-CZ" dirty="0"/>
              <a:t> adresa nebo </a:t>
            </a:r>
            <a:r>
              <a:rPr lang="cs-CZ" dirty="0" err="1"/>
              <a:t>broadcast</a:t>
            </a:r>
            <a:r>
              <a:rPr lang="cs-CZ" dirty="0"/>
              <a:t> adresa</a:t>
            </a:r>
          </a:p>
          <a:p>
            <a:pPr lvl="1"/>
            <a:r>
              <a:rPr lang="cs-CZ" dirty="0"/>
              <a:t>Kód funkce = funkce, kterou má Slave provést + instrukce </a:t>
            </a:r>
            <a:r>
              <a:rPr lang="cs-CZ" dirty="0" err="1"/>
              <a:t>Read</a:t>
            </a:r>
            <a:r>
              <a:rPr lang="cs-CZ" dirty="0"/>
              <a:t>/</a:t>
            </a:r>
            <a:r>
              <a:rPr lang="cs-CZ" dirty="0" err="1"/>
              <a:t>Write</a:t>
            </a:r>
            <a:endParaRPr lang="cs-CZ" dirty="0"/>
          </a:p>
          <a:p>
            <a:pPr lvl="1"/>
            <a:r>
              <a:rPr lang="cs-CZ" dirty="0"/>
              <a:t>Datová část = data pro zapsání do paměti (pokud jsou potřeba) nebo instrukce pro provedení funkce</a:t>
            </a:r>
          </a:p>
          <a:p>
            <a:pPr lvl="1"/>
            <a:r>
              <a:rPr lang="cs-CZ" dirty="0"/>
              <a:t>Kontrolní součet = zajištuje kontrolu zda je zpráva správně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A5C9EF7-987E-9245-AB4C-2A928E50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15.10.2020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3FD0CD-CE59-314B-B37F-897571F4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6</a:t>
            </a:fld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983E51F-38DF-B04E-9785-A4FCE8B9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11" y="4813104"/>
            <a:ext cx="9225776" cy="56940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FF30DE90-6DD4-7741-B0C0-CB3A503FD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08" y="5382507"/>
            <a:ext cx="7004183" cy="973843"/>
          </a:xfrm>
          <a:prstGeom prst="rect">
            <a:avLst/>
          </a:prstGeom>
        </p:spPr>
      </p:pic>
      <p:pic>
        <p:nvPicPr>
          <p:cNvPr id="9" name="Obrázek 8" descr="Obsah obrázku nůž&#10;&#10;Popis byl vytvořen automaticky">
            <a:extLst>
              <a:ext uri="{FF2B5EF4-FFF2-40B4-BE49-F238E27FC236}">
                <a16:creationId xmlns:a16="http://schemas.microsoft.com/office/drawing/2014/main" id="{B5DBF4CA-3342-6145-8ED5-3262461A9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4A9C5C-E0EA-E844-B3F4-77F0CC8A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Response (Slave to Master)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C446C4-2574-8D44-ABD3-2B91AF4BF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Slave může jen odpovídat na zprávy</a:t>
            </a:r>
          </a:p>
          <a:p>
            <a:r>
              <a:rPr lang="cs-CZ" dirty="0"/>
              <a:t>Zpráva se skládá z:</a:t>
            </a:r>
          </a:p>
          <a:p>
            <a:pPr lvl="1"/>
            <a:r>
              <a:rPr lang="cs-CZ" dirty="0"/>
              <a:t>Části pro ověření zda </a:t>
            </a:r>
            <a:r>
              <a:rPr lang="cs-CZ" dirty="0" err="1"/>
              <a:t>Request</a:t>
            </a:r>
            <a:r>
              <a:rPr lang="cs-CZ" dirty="0"/>
              <a:t> přišel správně (buď stejný kód funkce, který přišel nebo chybový kód)</a:t>
            </a:r>
          </a:p>
          <a:p>
            <a:pPr lvl="1"/>
            <a:r>
              <a:rPr lang="cs-CZ" dirty="0"/>
              <a:t>Dat, které si Master vyžádal</a:t>
            </a:r>
          </a:p>
          <a:p>
            <a:pPr lvl="1"/>
            <a:r>
              <a:rPr lang="cs-CZ" dirty="0"/>
              <a:t>Kontrolní části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83CBCE-3A7A-9E4D-AFDB-F32D4CDF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15.10.2020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687377-AED4-5241-AFFC-3D050A21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7</a:t>
            </a:fld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FE3DA01-60C4-7A45-A2C0-8DB506AF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4445432"/>
            <a:ext cx="6870700" cy="1498600"/>
          </a:xfrm>
          <a:prstGeom prst="rect">
            <a:avLst/>
          </a:prstGeom>
        </p:spPr>
      </p:pic>
      <p:pic>
        <p:nvPicPr>
          <p:cNvPr id="8" name="Obrázek 7" descr="Obsah obrázku nůž&#10;&#10;Popis byl vytvořen automaticky">
            <a:extLst>
              <a:ext uri="{FF2B5EF4-FFF2-40B4-BE49-F238E27FC236}">
                <a16:creationId xmlns:a16="http://schemas.microsoft.com/office/drawing/2014/main" id="{299AE9D7-B6A0-524F-9AA7-67F3520B9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93A921-C963-474F-99C6-07823CD1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model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B4DB19-997B-C345-B30A-08240726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r>
              <a:rPr lang="cs-CZ" dirty="0"/>
              <a:t>Datový model </a:t>
            </a:r>
            <a:r>
              <a:rPr lang="cs-CZ" dirty="0" err="1"/>
              <a:t>MODBUSu</a:t>
            </a:r>
            <a:r>
              <a:rPr lang="cs-CZ" dirty="0"/>
              <a:t> je založen na sadě tabulek, s charakteristickým významem. Definovány jsou </a:t>
            </a:r>
            <a:r>
              <a:rPr lang="cs-CZ" dirty="0" err="1"/>
              <a:t>čtyři</a:t>
            </a:r>
            <a:r>
              <a:rPr lang="cs-CZ" dirty="0"/>
              <a:t> základní tabulky: </a:t>
            </a:r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C9F415D-6B35-304A-8FF6-9148A8A8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316F59F-A63E-4905-B787-C68437A620E5}" type="datetime1">
              <a:rPr lang="cs-CZ" smtClean="0"/>
              <a:t>15.10.2020</a:t>
            </a:fld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F244F6-94D0-934F-9FC5-F67026D6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8</a:t>
            </a:fld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DE1FC29-ECF5-2C4E-903C-B8A2CB5E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89" y="2699408"/>
            <a:ext cx="9955421" cy="2223770"/>
          </a:xfrm>
          <a:prstGeom prst="rect">
            <a:avLst/>
          </a:prstGeom>
        </p:spPr>
      </p:pic>
      <p:pic>
        <p:nvPicPr>
          <p:cNvPr id="13" name="Obrázek 12" descr="Obsah obrázku nůž&#10;&#10;Popis byl vytvořen automaticky">
            <a:extLst>
              <a:ext uri="{FF2B5EF4-FFF2-40B4-BE49-F238E27FC236}">
                <a16:creationId xmlns:a16="http://schemas.microsoft.com/office/drawing/2014/main" id="{F7B8D6A1-07B1-A141-8A4A-338C37CA1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5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EE8A28-48FC-7C4E-B7D9-F772667B9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funkce </a:t>
            </a:r>
            <a:r>
              <a:rPr lang="cs-CZ" dirty="0" err="1"/>
              <a:t>Modbus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2ED219D-C502-944B-B621-732E819E5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981" y="1422418"/>
            <a:ext cx="5157787" cy="435020"/>
          </a:xfrm>
        </p:spPr>
        <p:txBody>
          <a:bodyPr/>
          <a:lstStyle/>
          <a:p>
            <a:r>
              <a:rPr lang="cs-CZ" dirty="0"/>
              <a:t>Základní funkce 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26339C7-AC16-1947-9C5C-824C163A7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8620" y="1422418"/>
            <a:ext cx="5183188" cy="435020"/>
          </a:xfrm>
        </p:spPr>
        <p:txBody>
          <a:bodyPr/>
          <a:lstStyle/>
          <a:p>
            <a:r>
              <a:rPr lang="cs-CZ" dirty="0"/>
              <a:t>Příklad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E5FC720-0FE2-6B49-BD12-C2008508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9A90-2727-4345-B98F-2B616E5D1E48}" type="datetime1">
              <a:rPr lang="cs-CZ" smtClean="0"/>
              <a:t>15.10.2020</a:t>
            </a:fld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95C82CB-B1BA-5940-AF88-E705C7B9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37686-DA5A-488B-953D-7DCF62ADF810}" type="slidenum">
              <a:rPr lang="cs-CZ" smtClean="0"/>
              <a:t>9</a:t>
            </a:fld>
            <a:endParaRPr lang="cs-CZ"/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18CB246B-3600-9E4C-A17F-7E900387E3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5981" y="2024187"/>
            <a:ext cx="5842639" cy="3200956"/>
          </a:xfrm>
          <a:prstGeom prst="rect">
            <a:avLst/>
          </a:prstGeom>
        </p:spPr>
      </p:pic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D03E5AB2-C9FC-2D41-9EF7-D3BA8468A23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1317" y="2024187"/>
            <a:ext cx="5674702" cy="3383836"/>
          </a:xfrm>
          <a:prstGeom prst="rect">
            <a:avLst/>
          </a:prstGeom>
        </p:spPr>
      </p:pic>
      <p:pic>
        <p:nvPicPr>
          <p:cNvPr id="12" name="Obrázek 11" descr="Obsah obrázku nůž&#10;&#10;Popis byl vytvořen automaticky">
            <a:extLst>
              <a:ext uri="{FF2B5EF4-FFF2-40B4-BE49-F238E27FC236}">
                <a16:creationId xmlns:a16="http://schemas.microsoft.com/office/drawing/2014/main" id="{052394A7-AF46-8C43-91EB-35EA01459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136525"/>
            <a:ext cx="2743200" cy="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587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44ED577B-472F-9844-9F4C-DD4DEF5777B5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2" id="{6F822005-5F09-C042-A7EC-C6FF22630F12}" vid="{867524FF-2D4C-564D-A03D-38B99D5EC237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3E19A743FFEA74D9512F2DA97C869DF" ma:contentTypeVersion="5" ma:contentTypeDescription="Vytvoří nový dokument" ma:contentTypeScope="" ma:versionID="5b8022b7317184bad81eabe05408417b">
  <xsd:schema xmlns:xsd="http://www.w3.org/2001/XMLSchema" xmlns:xs="http://www.w3.org/2001/XMLSchema" xmlns:p="http://schemas.microsoft.com/office/2006/metadata/properties" xmlns:ns3="ac0d6c10-ec1e-4d54-ba6b-3ab92d8dfa0b" xmlns:ns4="4631c8b9-6495-4591-8316-26c441f1bad0" targetNamespace="http://schemas.microsoft.com/office/2006/metadata/properties" ma:root="true" ma:fieldsID="a65cbd4495be7c179ad83fc920edffdc" ns3:_="" ns4:_="">
    <xsd:import namespace="ac0d6c10-ec1e-4d54-ba6b-3ab92d8dfa0b"/>
    <xsd:import namespace="4631c8b9-6495-4591-8316-26c441f1ba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d6c10-ec1e-4d54-ba6b-3ab92d8d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1c8b9-6495-4591-8316-26c441f1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CC2927-C183-410C-89DC-7252EBFBABAB}">
  <ds:schemaRefs>
    <ds:schemaRef ds:uri="http://purl.org/dc/dcmitype/"/>
    <ds:schemaRef ds:uri="http://purl.org/dc/terms/"/>
    <ds:schemaRef ds:uri="4631c8b9-6495-4591-8316-26c441f1bad0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c0d6c10-ec1e-4d54-ba6b-3ab92d8dfa0b"/>
  </ds:schemaRefs>
</ds:datastoreItem>
</file>

<file path=customXml/itemProps2.xml><?xml version="1.0" encoding="utf-8"?>
<ds:datastoreItem xmlns:ds="http://schemas.openxmlformats.org/officeDocument/2006/customXml" ds:itemID="{E3DD9B41-AE9F-4EFE-AF6A-D66906DDA4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A7244-861E-4C33-BF7F-BCF5F6814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0d6c10-ec1e-4d54-ba6b-3ab92d8dfa0b"/>
    <ds:schemaRef ds:uri="4631c8b9-6495-4591-8316-26c441f1ba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1944</TotalTime>
  <Words>431</Words>
  <Application>Microsoft Macintosh PowerPoint</Application>
  <PresentationFormat>Širokoúhlá obrazovka</PresentationFormat>
  <Paragraphs>71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Vlastní návrh</vt:lpstr>
      <vt:lpstr>průmyslová komunikace</vt:lpstr>
      <vt:lpstr>Úvod</vt:lpstr>
      <vt:lpstr>Protokol (komunikační)</vt:lpstr>
      <vt:lpstr>SCADA</vt:lpstr>
      <vt:lpstr>Modbus</vt:lpstr>
      <vt:lpstr>Request (Master to Slave)</vt:lpstr>
      <vt:lpstr>Response (Slave to Master)</vt:lpstr>
      <vt:lpstr>Datový model</vt:lpstr>
      <vt:lpstr>Základní funkce Modbus</vt:lpstr>
      <vt:lpstr>Domácí práce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Průmyslová komunikace</dc:title>
  <dc:creator>Josef Vágner</dc:creator>
  <cp:lastModifiedBy>Josef Vágner</cp:lastModifiedBy>
  <cp:revision>38</cp:revision>
  <dcterms:created xsi:type="dcterms:W3CDTF">2020-08-24T12:37:33Z</dcterms:created>
  <dcterms:modified xsi:type="dcterms:W3CDTF">2020-10-15T07:44:35Z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0x01010013E19A743FFEA74D9512F2DA97C869DF</vt:lpwstr>
  </property>
</Properties>
</file>