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6"/>
  </p:notesMasterIdLst>
  <p:handoutMasterIdLst>
    <p:handoutMasterId r:id="rId17"/>
  </p:handoutMasterIdLst>
  <p:sldIdLst>
    <p:sldId id="283" r:id="rId6"/>
    <p:sldId id="284" r:id="rId7"/>
    <p:sldId id="285" r:id="rId8"/>
    <p:sldId id="288" r:id="rId9"/>
    <p:sldId id="286" r:id="rId10"/>
    <p:sldId id="287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04.10.2020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04.10.2020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04.10.2020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04.10.2020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04.10.2020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04.10.2020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04.10.2020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04.10.2020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wgKcUDlHuM" TargetMode="External"/><Relationship Id="rId2" Type="http://schemas.openxmlformats.org/officeDocument/2006/relationships/hyperlink" Target="https://www.youtube.com/watch?v=eo9dbnrp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mfront.com/pages/3-easy-steps-to-understand-and-control-your-rs232-devices" TargetMode="External"/><Relationship Id="rId5" Type="http://schemas.openxmlformats.org/officeDocument/2006/relationships/hyperlink" Target="https://papouch.com/seriovy-port-rs232-p3740/" TargetMode="External"/><Relationship Id="rId4" Type="http://schemas.openxmlformats.org/officeDocument/2006/relationships/hyperlink" Target="https://ipc2u.cz/articles/simple-decisions/zakladni-rozdily-mezi-rs-232-rs-422-a-rs-48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průmyslová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RS232 a RS485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04.10.2020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Akademický rok 2020/21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5DEA4-A5E4-BA49-9825-04120F4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809A8-9BBF-0F40-BEE6-8B1CF24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Zhlédnout následující videa o </a:t>
            </a:r>
            <a:r>
              <a:rPr lang="cs-CZ" dirty="0">
                <a:hlinkClick r:id="rId2"/>
              </a:rPr>
              <a:t>RS232</a:t>
            </a:r>
            <a:r>
              <a:rPr lang="cs-CZ" dirty="0"/>
              <a:t> a </a:t>
            </a:r>
            <a:r>
              <a:rPr lang="cs-CZ" dirty="0">
                <a:hlinkClick r:id="rId3"/>
              </a:rPr>
              <a:t>RS485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 videí zjistit co znamená DTE a DCE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Prostudovat následující článek o </a:t>
            </a:r>
            <a:r>
              <a:rPr lang="cs-CZ" dirty="0">
                <a:hlinkClick r:id="rId4"/>
              </a:rPr>
              <a:t>základních rozdílech mezi RS232 a RS485</a:t>
            </a:r>
            <a:r>
              <a:rPr lang="cs-CZ" dirty="0"/>
              <a:t> (vynechat RS422)</a:t>
            </a:r>
          </a:p>
          <a:p>
            <a:r>
              <a:rPr lang="cs-CZ" dirty="0"/>
              <a:t>Podpůrné materiály:</a:t>
            </a:r>
          </a:p>
          <a:p>
            <a:pPr lvl="1"/>
            <a:r>
              <a:rPr lang="cs-CZ" dirty="0">
                <a:hlinkClick r:id="rId5"/>
              </a:rPr>
              <a:t>RS232</a:t>
            </a:r>
            <a:endParaRPr lang="cs-CZ" dirty="0"/>
          </a:p>
          <a:p>
            <a:pPr lvl="1"/>
            <a:r>
              <a:rPr lang="cs-CZ" dirty="0">
                <a:hlinkClick r:id="rId6"/>
              </a:rPr>
              <a:t>RS232 #2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BDC08-9925-E042-BCFE-03DD800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389FC0-C055-9742-BF7F-A841DFFF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6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A9421-E50E-534F-9103-9F49B98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RS232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55F4A-241B-694B-8782-C5BA8FA5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Typ sériové komunikace</a:t>
            </a:r>
          </a:p>
          <a:p>
            <a:r>
              <a:rPr lang="cs-CZ" dirty="0"/>
              <a:t>Asynchronní sběrnice</a:t>
            </a:r>
          </a:p>
          <a:p>
            <a:r>
              <a:rPr lang="cs-CZ" dirty="0"/>
              <a:t>Odolnější vůči rušení díky vyšším napěťovým úrovním</a:t>
            </a:r>
          </a:p>
          <a:p>
            <a:r>
              <a:rPr lang="cs-CZ" dirty="0"/>
              <a:t>Maximální vzdálenost: 15 metrů při rychlosti 9600 baudů</a:t>
            </a:r>
          </a:p>
          <a:p>
            <a:pPr lvl="1"/>
            <a:r>
              <a:rPr lang="cs-CZ" dirty="0"/>
              <a:t>Původně určena pro komunikaci dvou zařízení na vzdálenost 15–20 m</a:t>
            </a:r>
          </a:p>
          <a:p>
            <a:r>
              <a:rPr lang="cs-CZ" dirty="0"/>
              <a:t>Nemá standardizovaný konektor –&gt; často používaný je například konektor DB-9</a:t>
            </a:r>
          </a:p>
          <a:p>
            <a:r>
              <a:rPr lang="cs-CZ" dirty="0"/>
              <a:t>Neplést s VGA!!!</a:t>
            </a:r>
          </a:p>
          <a:p>
            <a:r>
              <a:rPr lang="cs-CZ" dirty="0"/>
              <a:t>Zvládne propojit pouze 2 zařízení (vysílač a přijímač)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B258B-7966-E143-923C-34A660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5913D3-97AB-1C45-99F7-B71675E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CEF881D-4B1D-FB4E-968F-88B2AD05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365125"/>
            <a:ext cx="2095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DE6C53-C4A7-9C4B-B8BD-15AC7DAA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pPr algn="ctr"/>
            <a:r>
              <a:rPr lang="cs-CZ" dirty="0"/>
              <a:t>RS232 (DB-9 konektor)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59537E02-CC4F-9442-94D9-585B6FFF6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60534"/>
            <a:ext cx="5157787" cy="3252844"/>
          </a:xfrm>
        </p:spPr>
      </p:pic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676A66C-B3C5-6447-B54B-6A20B343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256381"/>
            <a:ext cx="5183188" cy="823912"/>
          </a:xfrm>
        </p:spPr>
        <p:txBody>
          <a:bodyPr/>
          <a:lstStyle/>
          <a:p>
            <a:pPr algn="ctr"/>
            <a:r>
              <a:rPr lang="cs-CZ" dirty="0"/>
              <a:t>VGA</a:t>
            </a: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961CD548-BEDE-AD45-A80F-66E14133A9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5" y="1870901"/>
            <a:ext cx="5183188" cy="3432110"/>
          </a:xfrm>
        </p:spPr>
      </p:pic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CC4BB06-A419-5743-99D1-5999A7C2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04.10.2020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95633D3-302D-604C-877F-D97ADCDE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58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0B79C90-F9BA-D643-B5C0-961FB4F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04.10.2020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FCC4D4B-F269-4A41-A30B-B78EFDCE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/>
          </a:p>
        </p:txBody>
      </p:sp>
      <p:pic>
        <p:nvPicPr>
          <p:cNvPr id="1026" name="Picture 2" descr="Tlacitko na vypnuti PC – RS-232 | Martin Vancl">
            <a:extLst>
              <a:ext uri="{FF2B5EF4-FFF2-40B4-BE49-F238E27FC236}">
                <a16:creationId xmlns:a16="http://schemas.microsoft.com/office/drawing/2014/main" id="{B6988D8C-6B84-4544-B0CC-2929D6B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88" y="213140"/>
            <a:ext cx="6774024" cy="64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15241-FE3C-0F49-944F-19FDC387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RS232 – Napěťové úrovně</a:t>
            </a:r>
          </a:p>
        </p:txBody>
      </p:sp>
      <p:pic>
        <p:nvPicPr>
          <p:cNvPr id="8" name="Zástupný obsah 7" descr="Obsah obrázku snímek obrazovky, kreslení&#10;&#10;Popis byl vytvořen automaticky">
            <a:extLst>
              <a:ext uri="{FF2B5EF4-FFF2-40B4-BE49-F238E27FC236}">
                <a16:creationId xmlns:a16="http://schemas.microsoft.com/office/drawing/2014/main" id="{E238EDED-4FBC-BA4D-98C0-E9832EEB1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26441" cy="3344608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53EA01-617B-FA45-BF24-905BB00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B66AEE-D658-2740-8CAC-22531E15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3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095141-767B-0B4E-BB56-AA3C0B4B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Handshaking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CC09A-C558-2049-8EFB-D41C63FD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Potvrzení příjmu a zahájení přenosu na úrovni hardwarového nebo softwarového rozhraní.</a:t>
            </a:r>
          </a:p>
          <a:p>
            <a:r>
              <a:rPr lang="cs-CZ" dirty="0"/>
              <a:t>Hardwarový handshaking:</a:t>
            </a:r>
          </a:p>
          <a:p>
            <a:pPr lvl="1"/>
            <a:r>
              <a:rPr lang="cs-CZ" dirty="0"/>
              <a:t>Přenos od vysílače k přijímači, že vysílač má připravena platná data k odeslání.</a:t>
            </a:r>
          </a:p>
          <a:p>
            <a:pPr lvl="1"/>
            <a:r>
              <a:rPr lang="cs-CZ" dirty="0"/>
              <a:t>Přenos od přijímače k vysílači, že přijímač je schopen data zpracovávat.</a:t>
            </a:r>
          </a:p>
          <a:p>
            <a:r>
              <a:rPr lang="cs-CZ" dirty="0"/>
              <a:t>Softwarový handshaking:</a:t>
            </a:r>
          </a:p>
          <a:p>
            <a:pPr lvl="1"/>
            <a:r>
              <a:rPr lang="cs-CZ" dirty="0"/>
              <a:t>Pomocí běžného datového kanálu přijímač sdělí vysílači, zda je schopen data přijímat a zpracovávat data.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669C29-4B62-E748-933E-DA75B725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0413B0-5A9F-594C-9753-14AF3CFA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44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DA8DD-2DBB-DE47-A68E-613FFE0B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RS485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3E200A-796A-DC46-8C5F-E9F0872E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Mladší a rychlejší bráška RS232</a:t>
            </a:r>
          </a:p>
          <a:p>
            <a:r>
              <a:rPr lang="cs-CZ" dirty="0"/>
              <a:t>Asynchronní sběrnice</a:t>
            </a:r>
          </a:p>
          <a:p>
            <a:r>
              <a:rPr lang="cs-CZ" dirty="0"/>
              <a:t>Existují dva typy RS-485:</a:t>
            </a:r>
          </a:p>
          <a:p>
            <a:pPr lvl="1"/>
            <a:r>
              <a:rPr lang="cs-CZ" dirty="0"/>
              <a:t>Dvouvodičová verze, která funguje jako </a:t>
            </a:r>
            <a:r>
              <a:rPr lang="cs-CZ" dirty="0" err="1"/>
              <a:t>half</a:t>
            </a:r>
            <a:r>
              <a:rPr lang="cs-CZ" dirty="0"/>
              <a:t>-duplex</a:t>
            </a:r>
          </a:p>
          <a:p>
            <a:pPr lvl="1"/>
            <a:r>
              <a:rPr lang="cs-CZ" dirty="0" err="1"/>
              <a:t>Čtyřvodičová</a:t>
            </a:r>
            <a:r>
              <a:rPr lang="cs-CZ" dirty="0"/>
              <a:t> verze, která funguje jako full-duplex</a:t>
            </a:r>
          </a:p>
          <a:p>
            <a:r>
              <a:rPr lang="cs-CZ" dirty="0"/>
              <a:t>Možnost připojení až 32 zařízení najednou -&gt; viz. Topologie sítě (Bus)</a:t>
            </a:r>
          </a:p>
          <a:p>
            <a:r>
              <a:rPr lang="cs-CZ" dirty="0"/>
              <a:t>Napětí se pohybuje v rozmezí od -7 V do +12 V.</a:t>
            </a:r>
          </a:p>
          <a:p>
            <a:r>
              <a:rPr lang="cs-CZ" dirty="0"/>
              <a:t>Stejně jako RS232 nemá RS485 standardizovaný konektor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EA058B-A5AB-D14E-8F81-02B0C9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5F69F8-42F1-354D-90FA-FC5E2B1B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8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93165-7B23-9144-8546-A419573D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Topologie sítě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739666-923A-E540-B77E-7CA35D3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r>
              <a:rPr lang="cs-CZ" dirty="0"/>
              <a:t>Způsob jak zapojit více zařízení na jednu sběrnici –&gt; vytvořit síť</a:t>
            </a:r>
          </a:p>
          <a:p>
            <a:r>
              <a:rPr lang="cs-CZ" dirty="0"/>
              <a:t>RS485 využívá Bus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343ECE-B99C-CA4D-910E-14F8FC5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D3EDE-5871-6341-90F3-D930982C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8</a:t>
            </a:fld>
            <a:endParaRPr lang="cs-CZ" dirty="0"/>
          </a:p>
        </p:txBody>
      </p:sp>
      <p:pic>
        <p:nvPicPr>
          <p:cNvPr id="2050" name="Picture 2" descr="Topologie sítí – Wikipedie">
            <a:extLst>
              <a:ext uri="{FF2B5EF4-FFF2-40B4-BE49-F238E27FC236}">
                <a16:creationId xmlns:a16="http://schemas.microsoft.com/office/drawing/2014/main" id="{3B5FF4C7-F528-B54C-BD46-9E3EB999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80" y="2436748"/>
            <a:ext cx="7630639" cy="37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>
            <a:extLst>
              <a:ext uri="{FF2B5EF4-FFF2-40B4-BE49-F238E27FC236}">
                <a16:creationId xmlns:a16="http://schemas.microsoft.com/office/drawing/2014/main" id="{FBD21D6D-E6D0-6248-BCAB-A64FD216E564}"/>
              </a:ext>
            </a:extLst>
          </p:cNvPr>
          <p:cNvSpPr/>
          <p:nvPr/>
        </p:nvSpPr>
        <p:spPr>
          <a:xfrm>
            <a:off x="7762461" y="4512365"/>
            <a:ext cx="2148858" cy="1664598"/>
          </a:xfrm>
          <a:custGeom>
            <a:avLst/>
            <a:gdLst>
              <a:gd name="connsiteX0" fmla="*/ 0 w 2148858"/>
              <a:gd name="connsiteY0" fmla="*/ 832299 h 1664598"/>
              <a:gd name="connsiteX1" fmla="*/ 1074429 w 2148858"/>
              <a:gd name="connsiteY1" fmla="*/ 0 h 1664598"/>
              <a:gd name="connsiteX2" fmla="*/ 2148858 w 2148858"/>
              <a:gd name="connsiteY2" fmla="*/ 832299 h 1664598"/>
              <a:gd name="connsiteX3" fmla="*/ 1074429 w 2148858"/>
              <a:gd name="connsiteY3" fmla="*/ 1664598 h 1664598"/>
              <a:gd name="connsiteX4" fmla="*/ 0 w 2148858"/>
              <a:gd name="connsiteY4" fmla="*/ 832299 h 166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858" h="1664598" extrusionOk="0">
                <a:moveTo>
                  <a:pt x="0" y="832299"/>
                </a:moveTo>
                <a:cubicBezTo>
                  <a:pt x="-29957" y="354155"/>
                  <a:pt x="427185" y="20212"/>
                  <a:pt x="1074429" y="0"/>
                </a:cubicBezTo>
                <a:cubicBezTo>
                  <a:pt x="1682475" y="3085"/>
                  <a:pt x="2121596" y="373500"/>
                  <a:pt x="2148858" y="832299"/>
                </a:cubicBezTo>
                <a:cubicBezTo>
                  <a:pt x="2119213" y="1320915"/>
                  <a:pt x="1664108" y="1685117"/>
                  <a:pt x="1074429" y="1664598"/>
                </a:cubicBezTo>
                <a:cubicBezTo>
                  <a:pt x="460137" y="1653163"/>
                  <a:pt x="35567" y="1308959"/>
                  <a:pt x="0" y="832299"/>
                </a:cubicBezTo>
                <a:close/>
              </a:path>
            </a:pathLst>
          </a:custGeom>
          <a:noFill/>
          <a:ln w="571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9D391-F4C5-8D4E-ACA5-6D329065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RS485 - Přenos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28FAE3-C87E-984F-B089-7CD6BD97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230505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RS485 využívá pro přenos dat diferenční signál –&gt; odolnější vůči rušení</a:t>
            </a:r>
          </a:p>
          <a:p>
            <a:r>
              <a:rPr lang="cs-CZ" dirty="0"/>
              <a:t>K získání potřebné informace (1/0) se využívá rozdíl potenciálů vodičů A a B v jedné lince.</a:t>
            </a:r>
          </a:p>
          <a:p>
            <a:pPr lvl="1"/>
            <a:r>
              <a:rPr lang="cs-CZ" dirty="0"/>
              <a:t>Logické 0 odpovídá rozdíl mezi A a B větší, než +0,2 V.</a:t>
            </a:r>
          </a:p>
          <a:p>
            <a:pPr lvl="1"/>
            <a:r>
              <a:rPr lang="cs-CZ" dirty="0"/>
              <a:t>Logické 1 odpovídá rozdíl mezi A a B menší, než -0,2 V.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C93144-8D1E-BF47-B71E-E9B6F13B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04.10.2020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1FCFAF-AE1B-FE4C-89EC-B7FC5337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9</a:t>
            </a:fld>
            <a:endParaRPr lang="cs-CZ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49890C-354A-9C47-B71D-7E498831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676650"/>
            <a:ext cx="9525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018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44ED577B-472F-9844-9F4C-DD4DEF5777B5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867524FF-2D4C-564D-A03D-38B99D5EC237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purl.org/dc/dcmitype/"/>
    <ds:schemaRef ds:uri="http://purl.org/dc/terms/"/>
    <ds:schemaRef ds:uri="4631c8b9-6495-4591-8316-26c441f1ba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c0d6c10-ec1e-4d54-ba6b-3ab92d8dfa0b"/>
  </ds:schemaRefs>
</ds:datastoreItem>
</file>

<file path=customXml/itemProps3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223</TotalTime>
  <Words>338</Words>
  <Application>Microsoft Macintosh PowerPoint</Application>
  <PresentationFormat>Širokoúhlá obrazovka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Vlastní návrh</vt:lpstr>
      <vt:lpstr>průmyslová komunikace</vt:lpstr>
      <vt:lpstr>RS232</vt:lpstr>
      <vt:lpstr>Prezentace aplikace PowerPoint</vt:lpstr>
      <vt:lpstr>Prezentace aplikace PowerPoint</vt:lpstr>
      <vt:lpstr>RS232 – Napěťové úrovně</vt:lpstr>
      <vt:lpstr>Handshaking</vt:lpstr>
      <vt:lpstr>RS485</vt:lpstr>
      <vt:lpstr>Topologie sítě</vt:lpstr>
      <vt:lpstr>RS485 - Přenos dat</vt:lpstr>
      <vt:lpstr>Domácí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Průmyslová komunikace</dc:title>
  <dc:creator>Josef Vágner</dc:creator>
  <cp:lastModifiedBy>Josef Vágner</cp:lastModifiedBy>
  <cp:revision>17</cp:revision>
  <dcterms:created xsi:type="dcterms:W3CDTF">2020-08-24T12:37:33Z</dcterms:created>
  <dcterms:modified xsi:type="dcterms:W3CDTF">2020-10-04T20:56:54Z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