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3"/>
  </p:notesMasterIdLst>
  <p:handoutMasterIdLst>
    <p:handoutMasterId r:id="rId14"/>
  </p:handoutMasterIdLst>
  <p:sldIdLst>
    <p:sldId id="283" r:id="rId6"/>
    <p:sldId id="293" r:id="rId7"/>
    <p:sldId id="294" r:id="rId8"/>
    <p:sldId id="295" r:id="rId9"/>
    <p:sldId id="296" r:id="rId10"/>
    <p:sldId id="298" r:id="rId11"/>
    <p:sldId id="297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9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13.11.2023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13.11.2023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AEF-3E65-3548-B111-F9E11BCF104C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CA2-891D-E04C-A606-BCACE94E9668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D2A7-E1FD-CD4D-AFEA-0C68A1532D7D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D25-52A6-254F-A478-0F7A8EB2ECC3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D026-C03A-DD45-B64D-617B0504D0D0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6C4-CD9C-2F41-B0EF-7FB8D7BBCD50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6E-5D4D-A64C-90A7-F586828F85AD}" type="datetime1">
              <a:rPr lang="cs-CZ" smtClean="0"/>
              <a:t>13.11.2023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C327-AE61-0949-809F-71064A2F4645}" type="datetime1">
              <a:rPr lang="cs-CZ" smtClean="0"/>
              <a:t>13.11.2023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E67B-71B7-3C45-A659-3AA8208F9EA2}" type="datetime1">
              <a:rPr lang="cs-CZ" smtClean="0"/>
              <a:t>13.11.2023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91C2-B197-624A-B9A0-FD3B22A4FED1}" type="datetime1">
              <a:rPr lang="cs-CZ" smtClean="0"/>
              <a:t>13.11.2023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8E8A-CE97-B444-BD7C-5E074F31D0DE}" type="datetime1">
              <a:rPr lang="cs-CZ" smtClean="0"/>
              <a:t>13.11.2023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2847C49B-366B-C741-BE01-1F85D4BAE95B}" type="datetime1">
              <a:rPr lang="cs-CZ" smtClean="0"/>
              <a:t>13.11.2023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59D9-F610-9A46-BBAD-C336EB3CD2E6}" type="datetime1">
              <a:rPr lang="cs-CZ" smtClean="0"/>
              <a:t>13.11.2023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A77F-40A5-0B4F-9CA6-49B5BFA98889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A2BF-D88E-924A-8D6F-63B65E2EB8BA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8D49-723D-B940-B9D9-4C37744B38DC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967-4E37-5343-8A36-320E49CF44DC}" type="datetime1">
              <a:rPr lang="cs-CZ" smtClean="0"/>
              <a:t>13.11.2023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551D-322E-A34F-BCC6-C886409DB4D8}" type="datetime1">
              <a:rPr lang="cs-CZ" smtClean="0"/>
              <a:t>13.11.2023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9CDB-FABF-1149-AFD5-6DE10FA197F4}" type="datetime1">
              <a:rPr lang="cs-CZ" smtClean="0"/>
              <a:t>13.11.2023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4079-67C2-F248-8972-941964A268CA}" type="datetime1">
              <a:rPr lang="cs-CZ" smtClean="0"/>
              <a:t>13.11.2023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057C-61EF-0B4C-B339-C98190E566C5}" type="datetime1">
              <a:rPr lang="cs-CZ" smtClean="0"/>
              <a:t>13.11.2023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3506-A328-7B44-B982-C9C22A9311CD}" type="datetime1">
              <a:rPr lang="cs-CZ" smtClean="0"/>
              <a:t>13.11.2023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7F53-156B-4F4E-BEB5-CEF929DF174D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A4470-2C2B-7D46-B468-40567F54C9EB}" type="datetime1">
              <a:rPr lang="cs-CZ" smtClean="0"/>
              <a:t>13.11.2023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SwR-JMmNOo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pXkun-PEiY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vcuk.com/technical-support/view/what-is-dali-8" TargetMode="External"/><Relationship Id="rId5" Type="http://schemas.openxmlformats.org/officeDocument/2006/relationships/hyperlink" Target="https://mqtt.org/" TargetMode="External"/><Relationship Id="rId4" Type="http://schemas.openxmlformats.org/officeDocument/2006/relationships/hyperlink" Target="https://www.fieldcommgroup.org/technologies/hart/hart-technology-explain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sériová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HART, DALI a MQTT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3DB-9B56-7E42-B282-82A3356B57C9}" type="datetime1">
              <a:rPr lang="cs-CZ" smtClean="0"/>
              <a:t>13.11.2023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06113-6C6E-7E4E-9CA1-EFFC0B68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AA617E-CD7F-0B4A-8D5F-34A97153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HART = </a:t>
            </a:r>
            <a:r>
              <a:rPr lang="cs-CZ" dirty="0" err="1"/>
              <a:t>Highway</a:t>
            </a:r>
            <a:r>
              <a:rPr lang="cs-CZ" dirty="0"/>
              <a:t> </a:t>
            </a:r>
            <a:r>
              <a:rPr lang="cs-CZ" dirty="0" err="1"/>
              <a:t>Addressable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Transducer</a:t>
            </a:r>
            <a:endParaRPr lang="cs-CZ" dirty="0"/>
          </a:p>
          <a:p>
            <a:r>
              <a:rPr lang="cs-CZ" dirty="0"/>
              <a:t>Ke komunikaci s analogovými senzory a ovládání analogových zařízení (např. ventily)</a:t>
            </a:r>
          </a:p>
          <a:p>
            <a:r>
              <a:rPr lang="cs-CZ" dirty="0"/>
              <a:t>Ke komunikaci využívá </a:t>
            </a:r>
            <a:r>
              <a:rPr lang="cs-CZ" b="1" dirty="0"/>
              <a:t>proudové smyčky (</a:t>
            </a:r>
            <a:r>
              <a:rPr lang="cs-CZ" b="1" dirty="0" err="1"/>
              <a:t>current</a:t>
            </a:r>
            <a:r>
              <a:rPr lang="cs-CZ" b="1" dirty="0"/>
              <a:t> </a:t>
            </a:r>
            <a:r>
              <a:rPr lang="cs-CZ" b="1" dirty="0" err="1"/>
              <a:t>loop</a:t>
            </a:r>
            <a:r>
              <a:rPr lang="cs-CZ" b="1" dirty="0"/>
              <a:t>)</a:t>
            </a:r>
          </a:p>
          <a:p>
            <a:pPr lvl="1"/>
            <a:r>
              <a:rPr lang="cs-CZ" dirty="0"/>
              <a:t>Min./Max. hodnota senzoru 4 mA / 20 mA</a:t>
            </a:r>
          </a:p>
          <a:p>
            <a:pPr lvl="1"/>
            <a:r>
              <a:rPr lang="cs-CZ" dirty="0"/>
              <a:t>Odolné vůči poklesu napětí –&gt; velká komunikační vzdálenost</a:t>
            </a:r>
          </a:p>
          <a:p>
            <a:r>
              <a:rPr lang="cs-CZ" dirty="0"/>
              <a:t> Využívá „</a:t>
            </a:r>
            <a:r>
              <a:rPr lang="cs-CZ" b="1" dirty="0" err="1"/>
              <a:t>digital</a:t>
            </a:r>
            <a:r>
              <a:rPr lang="cs-CZ" b="1" dirty="0"/>
              <a:t> </a:t>
            </a:r>
            <a:r>
              <a:rPr lang="cs-CZ" b="1" dirty="0" err="1"/>
              <a:t>over</a:t>
            </a:r>
            <a:r>
              <a:rPr lang="cs-CZ" b="1" dirty="0"/>
              <a:t> analog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Analog –&gt; analogová hodnota senzoru</a:t>
            </a:r>
          </a:p>
          <a:p>
            <a:pPr lvl="1"/>
            <a:r>
              <a:rPr lang="cs-CZ" dirty="0"/>
              <a:t>Digital –&gt; sériová komunikace (informace o senzoru, atd.)</a:t>
            </a:r>
          </a:p>
          <a:p>
            <a:r>
              <a:rPr lang="cs-CZ" dirty="0"/>
              <a:t>Možnost zapojení více zařízení do </a:t>
            </a:r>
            <a:r>
              <a:rPr lang="cs-CZ" dirty="0" err="1"/>
              <a:t>multidrop</a:t>
            </a:r>
            <a:r>
              <a:rPr lang="cs-CZ" dirty="0"/>
              <a:t> sítě (bus)</a:t>
            </a:r>
          </a:p>
          <a:p>
            <a:r>
              <a:rPr lang="cs-CZ" dirty="0"/>
              <a:t>Přesnost analogové hodnoty záleží na A/D převodníku přijímače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C5A804-4A96-FB43-B93F-8447CFCC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BA92BF-D412-A749-9E8D-BBCCCFFBE17E}" type="datetime1">
              <a:rPr lang="cs-CZ" smtClean="0"/>
              <a:t>13.11.2023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E854EDB-A177-F34E-8579-3903F5C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1336DA0D-CE2A-7246-ADB8-6947F801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6FBB2C-080B-96C7-ECE4-E3EEE4F2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  <p:pic>
        <p:nvPicPr>
          <p:cNvPr id="1026" name="Picture 2" descr="HART or not HART ? | Be Atex">
            <a:extLst>
              <a:ext uri="{FF2B5EF4-FFF2-40B4-BE49-F238E27FC236}">
                <a16:creationId xmlns:a16="http://schemas.microsoft.com/office/drawing/2014/main" id="{35155CEE-4C98-5E2E-78EA-5A9252C6A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2707"/>
            <a:ext cx="4231640" cy="13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39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E99441-DA5A-5C4E-AA12-41D9387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Digital </a:t>
            </a:r>
            <a:r>
              <a:rPr lang="cs-CZ" dirty="0" err="1"/>
              <a:t>over</a:t>
            </a:r>
            <a:r>
              <a:rPr lang="cs-CZ" dirty="0"/>
              <a:t> analog (HART)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BEAE8-CAD8-3C4E-834C-A5DD57E1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8280" cy="4351338"/>
          </a:xfrm>
        </p:spPr>
        <p:txBody>
          <a:bodyPr/>
          <a:lstStyle/>
          <a:p>
            <a:r>
              <a:rPr lang="cs-CZ" dirty="0"/>
              <a:t>Založen na standardu Bell 202 a využívá </a:t>
            </a:r>
            <a:r>
              <a:rPr lang="cs-CZ" b="1" dirty="0" err="1"/>
              <a:t>frequency</a:t>
            </a:r>
            <a:r>
              <a:rPr lang="cs-CZ" b="1" dirty="0"/>
              <a:t>-shift </a:t>
            </a:r>
            <a:r>
              <a:rPr lang="cs-CZ" b="1" dirty="0" err="1"/>
              <a:t>keying</a:t>
            </a:r>
            <a:r>
              <a:rPr lang="cs-CZ" b="1" dirty="0"/>
              <a:t> (FSK) </a:t>
            </a:r>
            <a:r>
              <a:rPr lang="cs-CZ" dirty="0"/>
              <a:t>modulaci</a:t>
            </a:r>
          </a:p>
          <a:p>
            <a:r>
              <a:rPr lang="cs-CZ" dirty="0"/>
              <a:t>Přenos až 1200 baudů </a:t>
            </a:r>
          </a:p>
          <a:p>
            <a:pPr lvl="1"/>
            <a:r>
              <a:rPr lang="cs-CZ" dirty="0"/>
              <a:t>(2-3 změny proměnných za sekundu)</a:t>
            </a:r>
          </a:p>
          <a:p>
            <a:r>
              <a:rPr lang="cs-CZ" dirty="0"/>
              <a:t>Logická 1 – 1200 Hz</a:t>
            </a:r>
          </a:p>
          <a:p>
            <a:r>
              <a:rPr lang="cs-CZ" dirty="0"/>
              <a:t>Logická 0 – 2200 Hz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BC787B-8F75-2240-A3B8-64BEFD7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C763AB-3F91-9941-A3E6-EBD43A8B18A8}" type="datetime1">
              <a:rPr lang="cs-CZ" smtClean="0"/>
              <a:t>13.11.2023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8DC722-7D6F-AA4C-B313-C1935C2D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7C966B3B-A0F0-394B-8500-49D5DE6B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21D227-39A6-3C67-2251-0E4490A1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  <p:pic>
        <p:nvPicPr>
          <p:cNvPr id="10" name="Obrázek 9" descr="Obsah obrázku text, řada/pruh, Vykreslený graf, diagram&#10;&#10;Popis byl vytvořen automaticky">
            <a:extLst>
              <a:ext uri="{FF2B5EF4-FFF2-40B4-BE49-F238E27FC236}">
                <a16:creationId xmlns:a16="http://schemas.microsoft.com/office/drawing/2014/main" id="{4885EDB7-2DBF-A4C7-859B-A28916E6D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84" y="1633209"/>
            <a:ext cx="6962138" cy="47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3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80F690-EE60-83ED-72B8-2B3CA98C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MQTT = </a:t>
            </a:r>
            <a:r>
              <a:rPr lang="cs-CZ" dirty="0" err="1"/>
              <a:t>Message</a:t>
            </a:r>
            <a:r>
              <a:rPr lang="cs-CZ" dirty="0"/>
              <a:t> </a:t>
            </a:r>
            <a:r>
              <a:rPr lang="cs-CZ" dirty="0" err="1"/>
              <a:t>Queuing</a:t>
            </a:r>
            <a:r>
              <a:rPr lang="cs-CZ" dirty="0"/>
              <a:t> Telemetry Transport</a:t>
            </a:r>
          </a:p>
          <a:p>
            <a:r>
              <a:rPr lang="cs-CZ" dirty="0"/>
              <a:t>Využívá </a:t>
            </a:r>
            <a:r>
              <a:rPr lang="cs-CZ" b="1" dirty="0" err="1"/>
              <a:t>publish</a:t>
            </a:r>
            <a:r>
              <a:rPr lang="cs-CZ" b="1" dirty="0"/>
              <a:t>/</a:t>
            </a:r>
            <a:r>
              <a:rPr lang="cs-CZ" b="1" dirty="0" err="1"/>
              <a:t>subscribe</a:t>
            </a:r>
            <a:r>
              <a:rPr lang="cs-CZ" dirty="0"/>
              <a:t> model, kde každá zpráva má definované téma (</a:t>
            </a:r>
            <a:r>
              <a:rPr lang="cs-CZ" b="1" dirty="0" err="1"/>
              <a:t>topic</a:t>
            </a:r>
            <a:r>
              <a:rPr lang="cs-CZ" dirty="0"/>
              <a:t>)</a:t>
            </a:r>
          </a:p>
          <a:p>
            <a:r>
              <a:rPr lang="cs-CZ" dirty="0"/>
              <a:t>Navrženo pro </a:t>
            </a:r>
            <a:r>
              <a:rPr lang="cs-CZ" dirty="0" err="1"/>
              <a:t>IoT</a:t>
            </a:r>
            <a:endParaRPr lang="cs-CZ" dirty="0"/>
          </a:p>
          <a:p>
            <a:pPr lvl="1"/>
            <a:r>
              <a:rPr lang="cs-CZ" dirty="0"/>
              <a:t>Nízká spotřeba</a:t>
            </a:r>
          </a:p>
          <a:p>
            <a:pPr lvl="1"/>
            <a:r>
              <a:rPr lang="cs-CZ" dirty="0"/>
              <a:t>Jednoduše rozšiřovatelné</a:t>
            </a:r>
          </a:p>
          <a:p>
            <a:r>
              <a:rPr lang="cs-CZ" b="1" dirty="0"/>
              <a:t>Broker</a:t>
            </a:r>
            <a:r>
              <a:rPr lang="cs-CZ" dirty="0"/>
              <a:t> – centrální jednotka, která se stará o přeposílání zpráv a řídí komunikaci (pouze jeden)</a:t>
            </a:r>
          </a:p>
          <a:p>
            <a:r>
              <a:rPr lang="cs-CZ" b="1" dirty="0" err="1"/>
              <a:t>Client</a:t>
            </a:r>
            <a:r>
              <a:rPr lang="cs-CZ" dirty="0"/>
              <a:t> – jakékoli zařízení, které posílá zprávy (</a:t>
            </a:r>
            <a:r>
              <a:rPr lang="cs-CZ" dirty="0" err="1"/>
              <a:t>publish</a:t>
            </a:r>
            <a:r>
              <a:rPr lang="cs-CZ" dirty="0"/>
              <a:t>) nebo sleduje určité téma (</a:t>
            </a:r>
            <a:r>
              <a:rPr lang="cs-CZ" dirty="0" err="1"/>
              <a:t>subscribe</a:t>
            </a:r>
            <a:r>
              <a:rPr lang="cs-CZ" dirty="0"/>
              <a:t>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00D3B29-C9F0-C62A-E426-51AEFE5C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2847C49B-366B-C741-BE01-1F85D4BAE95B}" type="datetime1">
              <a:rPr lang="cs-CZ" smtClean="0"/>
              <a:t>13.11.2023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214F664-0187-AF19-4AD3-4302A43F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254704-AD37-1497-41E7-9EE2FC97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4</a:t>
            </a:fld>
            <a:endParaRPr lang="cs-CZ" dirty="0"/>
          </a:p>
        </p:txBody>
      </p: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D7836317-D2F7-0AD8-1234-4AC46D535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405"/>
            <a:ext cx="5203065" cy="132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 descr="Obsah obrázku nůž&#10;&#10;Popis byl vytvořen automaticky">
            <a:extLst>
              <a:ext uri="{FF2B5EF4-FFF2-40B4-BE49-F238E27FC236}">
                <a16:creationId xmlns:a16="http://schemas.microsoft.com/office/drawing/2014/main" id="{18E14A75-A4EC-56C8-433E-83E353F3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6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8C00AD-9928-5EFE-B8F1-4ACFF6F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2847C49B-366B-C741-BE01-1F85D4BAE95B}" type="datetime1">
              <a:rPr lang="cs-CZ" smtClean="0"/>
              <a:t>13.11.2023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3A8764-D1E1-75BD-802F-6DCFD94D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A330DC-6802-34DF-9D03-B7674015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  <p:pic>
        <p:nvPicPr>
          <p:cNvPr id="8" name="Obrázek 7" descr="Obsah obrázku text, snímek obrazovky, Písmo, design&#10;&#10;Popis byl vytvořen automaticky">
            <a:extLst>
              <a:ext uri="{FF2B5EF4-FFF2-40B4-BE49-F238E27FC236}">
                <a16:creationId xmlns:a16="http://schemas.microsoft.com/office/drawing/2014/main" id="{C04E0E85-E10C-9BC1-A144-8A1322EB3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552"/>
            <a:ext cx="12194865" cy="3810895"/>
          </a:xfrm>
          <a:prstGeom prst="rect">
            <a:avLst/>
          </a:prstGeom>
        </p:spPr>
      </p:pic>
      <p:pic>
        <p:nvPicPr>
          <p:cNvPr id="2" name="Obrázek 1" descr="Obsah obrázku nůž&#10;&#10;Popis byl vytvořen automaticky">
            <a:extLst>
              <a:ext uri="{FF2B5EF4-FFF2-40B4-BE49-F238E27FC236}">
                <a16:creationId xmlns:a16="http://schemas.microsoft.com/office/drawing/2014/main" id="{39FE6D30-D4A0-D1D2-D716-A6F2C62E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0333E6-9BC2-4E64-F491-13AC0C83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DALI = Digital </a:t>
            </a:r>
            <a:r>
              <a:rPr lang="cs-CZ" dirty="0" err="1"/>
              <a:t>Addressable</a:t>
            </a:r>
            <a:r>
              <a:rPr lang="cs-CZ" dirty="0"/>
              <a:t> </a:t>
            </a:r>
            <a:r>
              <a:rPr lang="cs-CZ" dirty="0" err="1"/>
              <a:t>Lighting</a:t>
            </a:r>
            <a:r>
              <a:rPr lang="cs-CZ" dirty="0"/>
              <a:t> Interface</a:t>
            </a:r>
          </a:p>
          <a:p>
            <a:r>
              <a:rPr lang="cs-CZ" dirty="0"/>
              <a:t>Otevřený protokol – velké množství zařízení</a:t>
            </a:r>
          </a:p>
          <a:p>
            <a:r>
              <a:rPr lang="cs-CZ" dirty="0"/>
              <a:t>Určeno pro ovládání světel a senzorů</a:t>
            </a:r>
          </a:p>
          <a:p>
            <a:r>
              <a:rPr lang="cs-CZ" dirty="0"/>
              <a:t>Pro komunikaci využívá dva vodiče</a:t>
            </a:r>
          </a:p>
          <a:p>
            <a:pPr lvl="1"/>
            <a:r>
              <a:rPr lang="cs-CZ" dirty="0"/>
              <a:t>Zařízení mohou být napájena přes komunikační sběrnici (BUS </a:t>
            </a:r>
            <a:r>
              <a:rPr lang="cs-CZ" dirty="0" err="1"/>
              <a:t>powered</a:t>
            </a:r>
            <a:r>
              <a:rPr lang="cs-CZ" dirty="0"/>
              <a:t>)</a:t>
            </a:r>
          </a:p>
          <a:p>
            <a:r>
              <a:rPr lang="cs-CZ" dirty="0"/>
              <a:t>Každé zařízení má svou vlastní adresu</a:t>
            </a:r>
          </a:p>
          <a:p>
            <a:r>
              <a:rPr lang="cs-CZ" dirty="0"/>
              <a:t>Obousměrná komunikace</a:t>
            </a:r>
          </a:p>
          <a:p>
            <a:r>
              <a:rPr lang="cs-CZ" dirty="0"/>
              <a:t>DALI zařízení dohromady vytváří robustní síť</a:t>
            </a:r>
          </a:p>
          <a:p>
            <a:pPr lvl="1"/>
            <a:r>
              <a:rPr lang="cs-CZ" dirty="0"/>
              <a:t>Lze zapojit v jakékoliv konfiguraci, ale nelze vytvořit smyčky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A15C37-79A8-7EB6-C0C5-4F5CEE31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2847C49B-366B-C741-BE01-1F85D4BAE95B}" type="datetime1">
              <a:rPr lang="cs-CZ" smtClean="0"/>
              <a:t>13.11.2023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54AC0C-9123-C96A-CD40-296F984F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72CD92-BE71-1FA0-AF3E-891FF42A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  <p:pic>
        <p:nvPicPr>
          <p:cNvPr id="1026" name="Picture 2" descr="DALI - InLiving">
            <a:extLst>
              <a:ext uri="{FF2B5EF4-FFF2-40B4-BE49-F238E27FC236}">
                <a16:creationId xmlns:a16="http://schemas.microsoft.com/office/drawing/2014/main" id="{6351B3F8-0EE7-F26E-A4FE-D351AB9A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4041820" cy="132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D0E2D9B-330C-0047-1DA6-9E9313F1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E0642-D97F-1AC4-2397-87B82C3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práce a podpůrné materiály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BD7180-0307-5172-E51F-1E7D48B3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Zhlédnout podpůrná videa</a:t>
            </a:r>
          </a:p>
          <a:p>
            <a:pPr lvl="1"/>
            <a:r>
              <a:rPr lang="cs-CZ" dirty="0">
                <a:hlinkClick r:id="rId2"/>
              </a:rPr>
              <a:t>What is HART Protocol?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What is MQTT? What you need to know</a:t>
            </a:r>
            <a:endParaRPr lang="cs-CZ" dirty="0"/>
          </a:p>
          <a:p>
            <a:r>
              <a:rPr lang="cs-CZ" dirty="0"/>
              <a:t>Podpůrné materiály</a:t>
            </a:r>
          </a:p>
          <a:p>
            <a:pPr lvl="1"/>
            <a:r>
              <a:rPr lang="cs-CZ" dirty="0">
                <a:hlinkClick r:id="rId4"/>
              </a:rPr>
              <a:t>HART Technology Explained</a:t>
            </a:r>
            <a:endParaRPr lang="cs-CZ" dirty="0"/>
          </a:p>
          <a:p>
            <a:pPr lvl="1"/>
            <a:r>
              <a:rPr lang="cs-CZ" dirty="0">
                <a:hlinkClick r:id="rId5"/>
              </a:rPr>
              <a:t>MQTT home page</a:t>
            </a:r>
            <a:endParaRPr lang="cs-CZ" dirty="0"/>
          </a:p>
          <a:p>
            <a:pPr lvl="1"/>
            <a:r>
              <a:rPr lang="cs-CZ" dirty="0">
                <a:hlinkClick r:id="rId6"/>
              </a:rPr>
              <a:t>What is DALI?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D6D50F6-3673-F41C-514D-31A1413B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2847C49B-366B-C741-BE01-1F85D4BAE95B}" type="datetime1">
              <a:rPr lang="cs-CZ" smtClean="0"/>
              <a:t>13.11.2023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E606C0-78E1-8CE8-0DFF-0624F4C5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422A65-B292-8A56-2D35-040B32CD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95D1013E-08A1-B09B-2D14-6AB1138F2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222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44ED577B-472F-9844-9F4C-DD4DEF5777B5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867524FF-2D4C-564D-A03D-38B99D5EC237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CC2927-C183-410C-89DC-7252EBFBABAB}">
  <ds:schemaRefs>
    <ds:schemaRef ds:uri="http://purl.org/dc/dcmitype/"/>
    <ds:schemaRef ds:uri="http://purl.org/dc/terms/"/>
    <ds:schemaRef ds:uri="4631c8b9-6495-4591-8316-26c441f1bad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c0d6c10-ec1e-4d54-ba6b-3ab92d8dfa0b"/>
  </ds:schemaRefs>
</ds:datastoreItem>
</file>

<file path=customXml/itemProps3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2436</TotalTime>
  <Words>330</Words>
  <Application>Microsoft Macintosh PowerPoint</Application>
  <PresentationFormat>Širokoúhlá obrazovka</PresentationFormat>
  <Paragraphs>64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Vlastní návrh</vt:lpstr>
      <vt:lpstr>sériová komunikace</vt:lpstr>
      <vt:lpstr>HART</vt:lpstr>
      <vt:lpstr>Digital over analog (HART)</vt:lpstr>
      <vt:lpstr>Prezentace aplikace PowerPoint</vt:lpstr>
      <vt:lpstr>Prezentace aplikace PowerPoint</vt:lpstr>
      <vt:lpstr>Prezentace aplikace PowerPoint</vt:lpstr>
      <vt:lpstr>Domácí práce a podpůrné materiály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Průmyslová komunikace</dc:title>
  <dc:creator>Josef Vágner</dc:creator>
  <cp:lastModifiedBy>Vagner, Josef</cp:lastModifiedBy>
  <cp:revision>45</cp:revision>
  <dcterms:created xsi:type="dcterms:W3CDTF">2020-08-24T12:37:33Z</dcterms:created>
  <dcterms:modified xsi:type="dcterms:W3CDTF">2023-11-13T22:35:08Z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