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3.xml.rels" ContentType="application/vnd.openxmlformats-package.relationships+xml"/>
  <Override PartName="/ppt/notesSlides/notesSlide3.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60.xml.rels" ContentType="application/vnd.openxmlformats-package.relationships+xml"/>
  <Override PartName="/ppt/slides/_rels/slide26.xml.rels" ContentType="application/vnd.openxmlformats-package.relationships+xml"/>
  <Override PartName="/ppt/slides/_rels/slide43.xml.rels" ContentType="application/vnd.openxmlformats-package.relationships+xml"/>
  <Override PartName="/ppt/slides/_rels/slide52.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28.xml.rels" ContentType="application/vnd.openxmlformats-package.relationships+xml"/>
  <Override PartName="/ppt/slides/_rels/slide36.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2.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51.xml.rels" ContentType="application/vnd.openxmlformats-package.relationships+xml"/>
  <Override PartName="/ppt/slides/_rels/slide17.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31.xml.rels" ContentType="application/vnd.openxmlformats-package.relationships+xml"/>
  <Override PartName="/ppt/slides/_rels/slide23.xml.rels" ContentType="application/vnd.openxmlformats-package.relationships+xml"/>
  <Override PartName="/ppt/slides/_rels/slide40.xml.rels" ContentType="application/vnd.openxmlformats-package.relationships+xml"/>
  <Override PartName="/ppt/slides/_rels/slide32.xml.rels" ContentType="application/vnd.openxmlformats-package.relationships+xml"/>
  <Override PartName="/ppt/slides/_rels/slide24.xml.rels" ContentType="application/vnd.openxmlformats-package.relationships+xml"/>
  <Override PartName="/ppt/slides/_rels/slide41.xml.rels" ContentType="application/vnd.openxmlformats-package.relationships+xml"/>
  <Override PartName="/ppt/slides/_rels/slide1.xml.rels" ContentType="application/vnd.openxmlformats-package.relationships+xml"/>
  <Override PartName="/ppt/slides/_rels/slide44.xml.rels" ContentType="application/vnd.openxmlformats-package.relationships+xml"/>
  <Override PartName="/ppt/slides/_rels/slide27.xml.rels" ContentType="application/vnd.openxmlformats-package.relationships+xml"/>
  <Override PartName="/ppt/slides/_rels/slide54.xml.rels" ContentType="application/vnd.openxmlformats-package.relationships+xml"/>
  <Override PartName="/ppt/slides/_rels/slide11.xml.rels" ContentType="application/vnd.openxmlformats-package.relationships+xml"/>
  <Override PartName="/ppt/slides/_rels/slide46.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20.xml.rels" ContentType="application/vnd.openxmlformats-package.relationships+xml"/>
  <Override PartName="/ppt/slides/_rels/slide55.xml.rels" ContentType="application/vnd.openxmlformats-package.relationships+xml"/>
  <Override PartName="/ppt/slides/_rels/slide12.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21.xml.rels" ContentType="application/vnd.openxmlformats-package.relationships+xml"/>
  <Override PartName="/ppt/slides/_rels/slide56.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14.xml.rels" ContentType="application/vnd.openxmlformats-package.relationships+xml"/>
  <Override PartName="/ppt/slides/_rels/slide57.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15.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59.xml.rels" ContentType="application/vnd.openxmlformats-package.relationships+xml"/>
  <Override PartName="/ppt/slides/_rels/slide8.xml.rels" ContentType="application/vnd.openxmlformats-package.relationships+xml"/>
  <Override PartName="/ppt/slides/slide49.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5.xml" ContentType="application/vnd.openxmlformats-officedocument.presentationml.slide+xml"/>
  <Override PartName="/ppt/slides/slide46.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3.xml" ContentType="application/vnd.openxmlformats-officedocument.presentationml.slide+xml"/>
  <Override PartName="/ppt/slides/slide36.xml" ContentType="application/vnd.openxmlformats-officedocument.presentationml.slide+xml"/>
  <Override PartName="/ppt/slides/slide19.xml" ContentType="application/vnd.openxmlformats-officedocument.presentationml.slide+xml"/>
  <Override PartName="/ppt/slides/slide45.xml" ContentType="application/vnd.openxmlformats-officedocument.presentationml.slide+xml"/>
  <Override PartName="/ppt/slides/slide28.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60.xml" ContentType="application/vnd.openxmlformats-officedocument.presentationml.slide+xml"/>
  <Override PartName="/ppt/slides/slide26.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21.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8.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59.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media/image9.png" ContentType="image/png"/>
  <Override PartName="/ppt/media/image10.png" ContentType="image/png"/>
  <Override PartName="/ppt/media/image13.png" ContentType="image/png"/>
  <Override PartName="/ppt/media/image8.png" ContentType="image/png"/>
  <Override PartName="/ppt/media/image12.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1.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x="18288000" cy="10287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89AE8A00-E4E1-423B-9C5E-EEA041885E07}"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4240" cy="4112640"/>
          </a:xfrm>
          <a:prstGeom prst="rect">
            <a:avLst/>
          </a:prstGeom>
          <a:noFill/>
          <a:ln w="0">
            <a:noFill/>
          </a:ln>
        </p:spPr>
        <p:txBody>
          <a:bodyPr lIns="0" rIns="0" tIns="91440" bIns="91440" anchor="t">
            <a:noAutofit/>
          </a:bodyPr>
          <a:p>
            <a:pPr marL="216000" indent="0">
              <a:lnSpc>
                <a:spcPct val="100000"/>
              </a:lnSpc>
              <a:buNone/>
              <a:tabLst>
                <a:tab algn="l" pos="0"/>
              </a:tabLst>
            </a:pPr>
            <a:r>
              <a:rPr b="0" lang="en-US" sz="1100" spc="-1" strike="noStrike">
                <a:solidFill>
                  <a:srgbClr val="000000"/>
                </a:solidFill>
                <a:latin typeface="Arial"/>
              </a:rPr>
              <a:t>https://www.docker.com/resources/what-container/#:~:text=Container%20images%20become%20containers%20at,same%2C%20regardless%20of%20the%20infrastructure.</a:t>
            </a:r>
            <a:endParaRPr b="0" lang="en-IN" sz="1100" spc="-1" strike="noStrike">
              <a:solidFill>
                <a:srgbClr val="000000"/>
              </a:solidFill>
              <a:latin typeface="Arial"/>
            </a:endParaRPr>
          </a:p>
        </p:txBody>
      </p:sp>
      <p:sp>
        <p:nvSpPr>
          <p:cNvPr id="222" name="PlaceHolder 2"/>
          <p:cNvSpPr>
            <a:spLocks noGrp="1"/>
          </p:cNvSpPr>
          <p:nvPr>
            <p:ph type="sldImg"/>
          </p:nvPr>
        </p:nvSpPr>
        <p:spPr>
          <a:xfrm>
            <a:off x="380880" y="685800"/>
            <a:ext cx="6093720" cy="342684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DEA204C-176C-4925-A1DF-5889C0861F5B}"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CF478FB-49CA-4C46-9BC7-0527DFC2AA0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FC9721E-5DCE-4B38-BFAC-FC776D0D95A3}"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EE917AA-7593-4372-A1C7-D62AA32672E5}"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0860083-C788-4D2D-A841-667F2AA07D60}"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4DCD231-6862-4BE8-B777-EA548804F19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B5CA89D-BA46-4317-9D39-6FC33124124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7B825F2-9065-420D-8018-A8C09DF97D2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E474D86-2FEE-4952-911C-54670C4185E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F48132A-420B-4F5F-A58E-DB50CE279AB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76D62FA-E02B-4B7D-B4D8-048D01684AC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EB8D995-B303-4406-A2B6-9E518F6CFB1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B982C5B-7DB8-4527-AA0C-D637F379223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333E463-4FB4-488C-806F-36FE54DE998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220C46B-CE3F-4773-8701-ACA5888072A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419167F-4AC5-4CD5-B29A-AB8CDBE90EDF}"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E3380F8-7BDF-49BE-B0B3-728D88A23CA1}"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372D2C2-1608-4FDB-942F-A22F64E9CD2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6E3115B-84E5-4B68-BA1E-5364197B099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80EB688-FA05-47DA-A945-C2BB0EE3C56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3809550-E138-4F6C-A203-16375EB24D4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B862A7-A56F-4007-AD4F-5DF74CA7A35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F702E2D-1697-4A07-BA4A-E96A5C3DF9A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3BFE618-B6F6-427E-B00C-9FBC6C5D0D07}"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332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6553080" y="6356520"/>
            <a:ext cx="213156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B1B3A9FA-E50E-45DC-8E01-969FF285B0A6}" type="slidenum">
              <a:rPr b="0" lang="en-US" sz="1200" spc="-1" strike="noStrike">
                <a:solidFill>
                  <a:srgbClr val="888888"/>
                </a:solidFill>
                <a:latin typeface="Calibri"/>
                <a:ea typeface="Calibri"/>
              </a:rPr>
              <a:t>&lt;number&gt;</a:t>
            </a:fld>
            <a:endParaRPr b="0" lang="en-IN" sz="1200" spc="-1" strike="noStrike">
              <a:solidFill>
                <a:srgbClr val="000000"/>
              </a:solidFill>
              <a:latin typeface="Times New Roman"/>
            </a:endParaRPr>
          </a:p>
        </p:txBody>
      </p:sp>
      <p:sp>
        <p:nvSpPr>
          <p:cNvPr id="2" name="PlaceHolder 3"/>
          <p:cNvSpPr>
            <a:spLocks noGrp="1"/>
          </p:cNvSpPr>
          <p:nvPr>
            <p:ph type="dt" idx="3"/>
          </p:nvPr>
        </p:nvSpPr>
        <p:spPr>
          <a:xfrm>
            <a:off x="457200" y="6356520"/>
            <a:ext cx="2131560" cy="36288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9332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6553080" y="6356520"/>
            <a:ext cx="213156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CDCE3043-3D57-4C11-9547-A2CD4F0569DC}" type="slidenum">
              <a:rPr b="0" lang="en-US" sz="1200" spc="-1" strike="noStrike">
                <a:solidFill>
                  <a:srgbClr val="888888"/>
                </a:solidFill>
                <a:latin typeface="Calibri"/>
                <a:ea typeface="Calibri"/>
              </a:rPr>
              <a:t>&lt;number&gt;</a:t>
            </a:fld>
            <a:endParaRPr b="0" lang="en-IN" sz="1200" spc="-1" strike="noStrike">
              <a:solidFill>
                <a:srgbClr val="000000"/>
              </a:solidFill>
              <a:latin typeface="Times New Roman"/>
            </a:endParaRPr>
          </a:p>
        </p:txBody>
      </p:sp>
      <p:sp>
        <p:nvSpPr>
          <p:cNvPr id="43" name="PlaceHolder 3"/>
          <p:cNvSpPr>
            <a:spLocks noGrp="1"/>
          </p:cNvSpPr>
          <p:nvPr>
            <p:ph type="dt" idx="6"/>
          </p:nvPr>
        </p:nvSpPr>
        <p:spPr>
          <a:xfrm>
            <a:off x="457200" y="6356520"/>
            <a:ext cx="2131560" cy="36288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88" name="Google Shape;85;p1"/>
          <p:cNvSpPr/>
          <p:nvPr/>
        </p:nvSpPr>
        <p:spPr>
          <a:xfrm>
            <a:off x="3302280" y="2187720"/>
            <a:ext cx="11681280" cy="5909400"/>
          </a:xfrm>
          <a:custGeom>
            <a:avLst/>
            <a:gdLst>
              <a:gd name="textAreaLeft" fmla="*/ 0 w 11681280"/>
              <a:gd name="textAreaRight" fmla="*/ 11682360 w 11681280"/>
              <a:gd name="textAreaTop" fmla="*/ 0 h 5909400"/>
              <a:gd name="textAreaBottom" fmla="*/ 5910480 h 5909400"/>
            </a:gdLst>
            <a:ahLst/>
            <a:rect l="textAreaLeft" t="textAreaTop" r="textAreaRight" b="textAreaBottom"/>
            <a:pathLst>
              <a:path w="3497846" h="1769814">
                <a:moveTo>
                  <a:pt x="0" y="0"/>
                </a:moveTo>
                <a:lnTo>
                  <a:pt x="0" y="1769814"/>
                </a:lnTo>
                <a:lnTo>
                  <a:pt x="3497846" y="1769814"/>
                </a:lnTo>
                <a:lnTo>
                  <a:pt x="3497846" y="0"/>
                </a:lnTo>
                <a:lnTo>
                  <a:pt x="0" y="0"/>
                </a:lnTo>
                <a:close/>
                <a:moveTo>
                  <a:pt x="3436886" y="1708854"/>
                </a:moveTo>
                <a:lnTo>
                  <a:pt x="59690" y="1708854"/>
                </a:lnTo>
                <a:lnTo>
                  <a:pt x="59690" y="59690"/>
                </a:lnTo>
                <a:lnTo>
                  <a:pt x="3436886" y="59690"/>
                </a:lnTo>
                <a:lnTo>
                  <a:pt x="3436886" y="1708854"/>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9" name="Google Shape;86;p1"/>
          <p:cNvSpPr/>
          <p:nvPr/>
        </p:nvSpPr>
        <p:spPr>
          <a:xfrm>
            <a:off x="4047120" y="4448160"/>
            <a:ext cx="10191960" cy="1645560"/>
          </a:xfrm>
          <a:prstGeom prst="rect">
            <a:avLst/>
          </a:prstGeom>
          <a:noFill/>
          <a:ln w="0">
            <a:noFill/>
          </a:ln>
        </p:spPr>
        <p:style>
          <a:lnRef idx="0"/>
          <a:fillRef idx="0"/>
          <a:effectRef idx="0"/>
          <a:fontRef idx="minor"/>
        </p:style>
        <p:txBody>
          <a:bodyPr lIns="0" rIns="0" tIns="0" bIns="0" anchor="t">
            <a:spAutoFit/>
          </a:bodyPr>
          <a:p>
            <a:pPr algn="ctr">
              <a:lnSpc>
                <a:spcPct val="120000"/>
              </a:lnSpc>
              <a:tabLst>
                <a:tab algn="l" pos="0"/>
              </a:tabLst>
            </a:pPr>
            <a:r>
              <a:rPr b="1" lang="en-US" sz="9000" spc="-1" strike="noStrike">
                <a:solidFill>
                  <a:srgbClr val="000000"/>
                </a:solidFill>
                <a:latin typeface="Lato"/>
                <a:ea typeface="Lato"/>
              </a:rPr>
              <a:t>UNIT-6</a:t>
            </a:r>
            <a:endParaRPr b="0" lang="en-IN" sz="9000" spc="-1" strike="noStrike">
              <a:solidFill>
                <a:srgbClr val="000000"/>
              </a:solidFill>
              <a:latin typeface="Arial"/>
            </a:endParaRPr>
          </a:p>
        </p:txBody>
      </p:sp>
      <p:sp>
        <p:nvSpPr>
          <p:cNvPr id="90" name="TextBox 2"/>
          <p:cNvSpPr/>
          <p:nvPr/>
        </p:nvSpPr>
        <p:spPr>
          <a:xfrm>
            <a:off x="10980000" y="7659000"/>
            <a:ext cx="38404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200" spc="-1" strike="noStrike">
                <a:solidFill>
                  <a:srgbClr val="000000"/>
                </a:solidFill>
                <a:latin typeface="Arial"/>
                <a:ea typeface="Arial"/>
              </a:rPr>
              <a:t>Sanjay Babu Jaiswal</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18" name="Google Shape;137;p7"/>
          <p:cNvSpPr/>
          <p:nvPr/>
        </p:nvSpPr>
        <p:spPr>
          <a:xfrm>
            <a:off x="332640" y="1475640"/>
            <a:ext cx="17600040" cy="8190360"/>
          </a:xfrm>
          <a:prstGeom prst="rect">
            <a:avLst/>
          </a:prstGeom>
          <a:noFill/>
          <a:ln w="0">
            <a:noFill/>
          </a:ln>
        </p:spPr>
        <p:style>
          <a:lnRef idx="0"/>
          <a:fillRef idx="0"/>
          <a:effectRef idx="0"/>
          <a:fontRef idx="minor"/>
        </p:style>
        <p:txBody>
          <a:bodyPr lIns="0" rIns="0" tIns="0" bIns="0" anchor="t">
            <a:spAutoFit/>
          </a:bodyPr>
          <a:p>
            <a:pPr lvl="1" marL="798840" indent="-399240">
              <a:lnSpc>
                <a:spcPct val="120000"/>
              </a:lnSpc>
              <a:buClr>
                <a:srgbClr val="000000"/>
              </a:buClr>
              <a:buFont typeface="Arial"/>
              <a:buChar char="•"/>
            </a:pPr>
            <a:r>
              <a:rPr b="1" lang="en-US" sz="2800" spc="-1" strike="noStrike">
                <a:solidFill>
                  <a:srgbClr val="000000"/>
                </a:solidFill>
                <a:latin typeface="Lato"/>
                <a:ea typeface="Lato"/>
              </a:rPr>
              <a:t>Docker registries :</a:t>
            </a:r>
            <a:endParaRPr b="0" lang="en-IN" sz="2800" spc="-1" strike="noStrike">
              <a:solidFill>
                <a:srgbClr val="000000"/>
              </a:solidFill>
              <a:latin typeface="Arial"/>
            </a:endParaRPr>
          </a:p>
          <a:p>
            <a:pPr lvl="2" marL="1597680" indent="-532440">
              <a:lnSpc>
                <a:spcPct val="120000"/>
              </a:lnSpc>
              <a:buClr>
                <a:srgbClr val="000000"/>
              </a:buClr>
              <a:buFont typeface="Arial"/>
              <a:buChar char="⚬"/>
            </a:pPr>
            <a:r>
              <a:rPr b="0" lang="en-US" sz="2800" spc="-1" strike="noStrike">
                <a:solidFill>
                  <a:srgbClr val="000000"/>
                </a:solidFill>
                <a:latin typeface="arial"/>
                <a:ea typeface="arial"/>
              </a:rPr>
              <a:t>A </a:t>
            </a:r>
            <a:r>
              <a:rPr b="0" lang="en-US" sz="2800" spc="-1" strike="noStrike">
                <a:solidFill>
                  <a:srgbClr val="ff0000"/>
                </a:solidFill>
                <a:latin typeface="arial"/>
                <a:ea typeface="arial"/>
              </a:rPr>
              <a:t>Docker registry stores Docker images</a:t>
            </a:r>
            <a:r>
              <a:rPr b="0" lang="en-US" sz="2800" spc="-1" strike="noStrike">
                <a:solidFill>
                  <a:srgbClr val="000000"/>
                </a:solidFill>
                <a:latin typeface="arial"/>
                <a:ea typeface="arial"/>
              </a:rPr>
              <a:t>. Docker Hub is a </a:t>
            </a:r>
            <a:r>
              <a:rPr b="0" lang="en-US" sz="2800" spc="-1" strike="noStrike">
                <a:solidFill>
                  <a:srgbClr val="ff0000"/>
                </a:solidFill>
                <a:latin typeface="arial"/>
                <a:ea typeface="arial"/>
              </a:rPr>
              <a:t>public registry </a:t>
            </a:r>
            <a:r>
              <a:rPr b="0" lang="en-US" sz="2800" spc="-1" strike="noStrike">
                <a:solidFill>
                  <a:srgbClr val="000000"/>
                </a:solidFill>
                <a:latin typeface="arial"/>
                <a:ea typeface="arial"/>
              </a:rPr>
              <a:t>that anyone can use, and Docker is configured to look for images on Docker Hub by default. When the docker pull or docker run commands, the required images are pulled from your configured registry. </a:t>
            </a:r>
            <a:endParaRPr b="0" lang="en-IN" sz="2800" spc="-1" strike="noStrike">
              <a:solidFill>
                <a:srgbClr val="000000"/>
              </a:solidFill>
              <a:latin typeface="Arial"/>
            </a:endParaRPr>
          </a:p>
          <a:p>
            <a:pPr lvl="1" marL="798840" indent="-399240">
              <a:lnSpc>
                <a:spcPct val="120000"/>
              </a:lnSpc>
              <a:buClr>
                <a:srgbClr val="000000"/>
              </a:buClr>
              <a:buFont typeface="Arial"/>
              <a:buChar char="•"/>
            </a:pPr>
            <a:r>
              <a:rPr b="1" lang="en-US" sz="2800" spc="-1" strike="noStrike">
                <a:solidFill>
                  <a:srgbClr val="000000"/>
                </a:solidFill>
                <a:latin typeface="arial"/>
                <a:ea typeface="arial"/>
              </a:rPr>
              <a:t>Docker objects :</a:t>
            </a:r>
            <a:endParaRPr b="0" lang="en-IN" sz="2800" spc="-1" strike="noStrike">
              <a:solidFill>
                <a:srgbClr val="000000"/>
              </a:solidFill>
              <a:latin typeface="Arial"/>
            </a:endParaRPr>
          </a:p>
          <a:p>
            <a:pPr lvl="2" marL="1597680" indent="-532440">
              <a:lnSpc>
                <a:spcPct val="120000"/>
              </a:lnSpc>
              <a:buClr>
                <a:srgbClr val="000000"/>
              </a:buClr>
              <a:buFont typeface="Arial"/>
              <a:buChar char="⚬"/>
            </a:pPr>
            <a:r>
              <a:rPr b="0" lang="en-US" sz="2800" spc="-1" strike="noStrike">
                <a:solidFill>
                  <a:srgbClr val="000000"/>
                </a:solidFill>
                <a:latin typeface="arial"/>
                <a:ea typeface="arial"/>
              </a:rPr>
              <a:t>When we use Docker, you are creating and using images, containers, networks, volumes, plugins, and other objects. This section is a brief overview of some of those objects.</a:t>
            </a:r>
            <a:endParaRPr b="0" lang="en-IN" sz="2800" spc="-1" strike="noStrike">
              <a:solidFill>
                <a:srgbClr val="000000"/>
              </a:solidFill>
              <a:latin typeface="Arial"/>
            </a:endParaRPr>
          </a:p>
          <a:p>
            <a:pPr lvl="1" marL="798840" indent="-399240">
              <a:lnSpc>
                <a:spcPct val="120000"/>
              </a:lnSpc>
              <a:buClr>
                <a:srgbClr val="000000"/>
              </a:buClr>
              <a:buFont typeface="Arial"/>
              <a:buChar char="•"/>
            </a:pPr>
            <a:r>
              <a:rPr b="1" lang="en-US" sz="2800" spc="-1" strike="noStrike">
                <a:solidFill>
                  <a:srgbClr val="000000"/>
                </a:solidFill>
                <a:latin typeface="arial"/>
                <a:ea typeface="arial"/>
              </a:rPr>
              <a:t>Images &amp; containers :</a:t>
            </a:r>
            <a:endParaRPr b="0" lang="en-IN" sz="2800" spc="-1" strike="noStrike">
              <a:solidFill>
                <a:srgbClr val="000000"/>
              </a:solidFill>
              <a:latin typeface="Arial"/>
            </a:endParaRPr>
          </a:p>
          <a:p>
            <a:pPr lvl="2" marL="1597680" indent="-532440">
              <a:lnSpc>
                <a:spcPct val="120000"/>
              </a:lnSpc>
              <a:buClr>
                <a:srgbClr val="000000"/>
              </a:buClr>
              <a:buFont typeface="Arial"/>
              <a:buChar char="⚬"/>
            </a:pPr>
            <a:r>
              <a:rPr b="0" lang="en-US" sz="2800" spc="-1" strike="noStrike">
                <a:solidFill>
                  <a:srgbClr val="000000"/>
                </a:solidFill>
                <a:latin typeface="arial"/>
                <a:ea typeface="arial"/>
              </a:rPr>
              <a:t>An image is a read-only template with instructions for creating a Docker container. Often, an image is based on another image, with some additional customization.</a:t>
            </a:r>
            <a:endParaRPr b="0" lang="en-IN" sz="2800" spc="-1" strike="noStrike">
              <a:solidFill>
                <a:srgbClr val="000000"/>
              </a:solidFill>
              <a:latin typeface="Arial"/>
            </a:endParaRPr>
          </a:p>
          <a:p>
            <a:pPr lvl="2" marL="1597680" indent="-532440">
              <a:lnSpc>
                <a:spcPct val="120000"/>
              </a:lnSpc>
              <a:buClr>
                <a:srgbClr val="000000"/>
              </a:buClr>
              <a:buFont typeface="Arial"/>
              <a:buChar char="⚬"/>
            </a:pPr>
            <a:r>
              <a:rPr b="0" lang="en-US" sz="2800" spc="-1" strike="noStrike">
                <a:solidFill>
                  <a:srgbClr val="000000"/>
                </a:solidFill>
                <a:latin typeface="arial"/>
                <a:ea typeface="arial"/>
              </a:rPr>
              <a:t>A container is a runnable instance of an image. We can create, start, stop, move, or delete a container       using the Docker API or CLI.</a:t>
            </a:r>
            <a:endParaRPr b="0" lang="en-IN" sz="2800" spc="-1" strike="noStrike">
              <a:solidFill>
                <a:srgbClr val="000000"/>
              </a:solidFill>
              <a:latin typeface="Arial"/>
            </a:endParaRPr>
          </a:p>
          <a:p>
            <a:pPr lvl="2" marL="1597680" indent="-532440">
              <a:lnSpc>
                <a:spcPct val="120000"/>
              </a:lnSpc>
              <a:buClr>
                <a:srgbClr val="000000"/>
              </a:buClr>
              <a:buFont typeface="Arial"/>
              <a:buChar char="⚬"/>
            </a:pPr>
            <a:r>
              <a:rPr b="0" lang="en-US" sz="2800" spc="-1" strike="noStrike">
                <a:solidFill>
                  <a:srgbClr val="000000"/>
                </a:solidFill>
                <a:latin typeface="arial"/>
                <a:ea typeface="arial"/>
              </a:rPr>
              <a:t>We can connect a container to one or more networks, attach storage to it, or even create a new image based on its current state.</a:t>
            </a:r>
            <a:endParaRPr b="0" lang="en-IN" sz="2800" spc="-1" strike="noStrike">
              <a:solidFill>
                <a:srgbClr val="000000"/>
              </a:solidFill>
              <a:latin typeface="Arial"/>
            </a:endParaRPr>
          </a:p>
          <a:p>
            <a:pPr>
              <a:lnSpc>
                <a:spcPct val="120000"/>
              </a:lnSpc>
              <a:tabLst>
                <a:tab algn="l" pos="0"/>
              </a:tabLst>
            </a:pPr>
            <a:endParaRPr b="0" lang="en-IN" sz="2800" spc="-1" strike="noStrike">
              <a:solidFill>
                <a:srgbClr val="000000"/>
              </a:solidFill>
              <a:latin typeface="Arial"/>
            </a:endParaRPr>
          </a:p>
          <a:p>
            <a:pPr>
              <a:lnSpc>
                <a:spcPct val="120000"/>
              </a:lnSpc>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19" name="Google Shape;143;p8"/>
          <p:cNvSpPr/>
          <p:nvPr/>
        </p:nvSpPr>
        <p:spPr>
          <a:xfrm>
            <a:off x="404280" y="714240"/>
            <a:ext cx="17477280" cy="6959160"/>
          </a:xfrm>
          <a:prstGeom prst="rect">
            <a:avLst/>
          </a:prstGeom>
          <a:noFill/>
          <a:ln w="0">
            <a:noFill/>
          </a:ln>
        </p:spPr>
        <p:style>
          <a:lnRef idx="0"/>
          <a:fillRef idx="0"/>
          <a:effectRef idx="0"/>
          <a:fontRef idx="minor"/>
        </p:style>
        <p:txBody>
          <a:bodyPr lIns="0" rIns="0" tIns="0" bIns="0" anchor="t">
            <a:spAutoFit/>
          </a:bodyPr>
          <a:p>
            <a:pPr lvl="1" marL="870480" indent="-435240" algn="just">
              <a:lnSpc>
                <a:spcPct val="119000"/>
              </a:lnSpc>
              <a:buClr>
                <a:srgbClr val="000000"/>
              </a:buClr>
              <a:buFont typeface="Arial"/>
              <a:buChar char="•"/>
            </a:pPr>
            <a:r>
              <a:rPr b="1" lang="en-US" sz="3200" spc="-1" strike="noStrike">
                <a:solidFill>
                  <a:srgbClr val="000000"/>
                </a:solidFill>
                <a:latin typeface="Lato"/>
                <a:ea typeface="Lato"/>
              </a:rPr>
              <a:t>Services</a:t>
            </a:r>
            <a:endParaRPr b="0" lang="en-IN" sz="3200" spc="-1" strike="noStrike">
              <a:solidFill>
                <a:srgbClr val="000000"/>
              </a:solidFill>
              <a:latin typeface="Arial"/>
            </a:endParaRPr>
          </a:p>
          <a:p>
            <a:pPr lvl="2" marL="1740600" indent="-580320" algn="just">
              <a:lnSpc>
                <a:spcPct val="119000"/>
              </a:lnSpc>
              <a:buClr>
                <a:srgbClr val="000000"/>
              </a:buClr>
              <a:buFont typeface="Arial"/>
              <a:buChar char="⚬"/>
            </a:pPr>
            <a:r>
              <a:rPr b="0" lang="en-US" sz="3200" spc="-1" strike="noStrike">
                <a:solidFill>
                  <a:srgbClr val="000000"/>
                </a:solidFill>
                <a:latin typeface="arial"/>
                <a:ea typeface="arial"/>
              </a:rPr>
              <a:t>Services allow you to scale containers across multiple Docker daemons, which all work together as a swarm with multiple managers and workers. Each member of a swarm is a Docker daemon, and the daemons all communicate using the Docker API. </a:t>
            </a:r>
            <a:endParaRPr b="0" lang="en-IN" sz="3200" spc="-1" strike="noStrike">
              <a:solidFill>
                <a:srgbClr val="000000"/>
              </a:solidFill>
              <a:latin typeface="Arial"/>
            </a:endParaRPr>
          </a:p>
          <a:p>
            <a:pPr lvl="1" marL="870480" indent="-435240" algn="just">
              <a:lnSpc>
                <a:spcPct val="119000"/>
              </a:lnSpc>
              <a:buClr>
                <a:srgbClr val="000000"/>
              </a:buClr>
              <a:buFont typeface="Arial"/>
              <a:buChar char="•"/>
            </a:pPr>
            <a:r>
              <a:rPr b="1" lang="en-US" sz="3200" spc="-1" strike="noStrike">
                <a:solidFill>
                  <a:srgbClr val="000000"/>
                </a:solidFill>
                <a:latin typeface="arial"/>
                <a:ea typeface="arial"/>
              </a:rPr>
              <a:t>Docker Engine</a:t>
            </a:r>
            <a:endParaRPr b="0" lang="en-IN" sz="3200" spc="-1" strike="noStrike">
              <a:solidFill>
                <a:srgbClr val="000000"/>
              </a:solidFill>
              <a:latin typeface="Arial"/>
            </a:endParaRPr>
          </a:p>
          <a:p>
            <a:pPr lvl="2" marL="1740600" indent="-580320" algn="just">
              <a:lnSpc>
                <a:spcPct val="119000"/>
              </a:lnSpc>
              <a:buClr>
                <a:srgbClr val="000000"/>
              </a:buClr>
              <a:buFont typeface="Arial"/>
              <a:buChar char="⚬"/>
            </a:pPr>
            <a:r>
              <a:rPr b="0" lang="en-US" sz="2800" spc="-1" strike="noStrike">
                <a:solidFill>
                  <a:srgbClr val="000000"/>
                </a:solidFill>
                <a:latin typeface="arial"/>
                <a:ea typeface="arial"/>
              </a:rPr>
              <a:t>Docker</a:t>
            </a:r>
            <a:r>
              <a:rPr b="0" lang="en-US" sz="3200" spc="-1" strike="noStrike">
                <a:solidFill>
                  <a:srgbClr val="000000"/>
                </a:solidFill>
                <a:latin typeface="arial"/>
                <a:ea typeface="arial"/>
              </a:rPr>
              <a:t> Engine is a client-server application with these major components:</a:t>
            </a:r>
            <a:endParaRPr b="0" lang="en-IN" sz="3200" spc="-1" strike="noStrike">
              <a:solidFill>
                <a:srgbClr val="000000"/>
              </a:solidFill>
              <a:latin typeface="Arial"/>
            </a:endParaRPr>
          </a:p>
          <a:p>
            <a:pPr lvl="1" marL="870480" indent="-435240" algn="just">
              <a:lnSpc>
                <a:spcPct val="119000"/>
              </a:lnSpc>
              <a:buClr>
                <a:srgbClr val="000000"/>
              </a:buClr>
              <a:buFont typeface="Arial"/>
              <a:buChar char="•"/>
            </a:pPr>
            <a:r>
              <a:rPr b="1" lang="en-US" sz="3200" spc="-1" strike="noStrike">
                <a:solidFill>
                  <a:srgbClr val="000000"/>
                </a:solidFill>
                <a:latin typeface="Lato"/>
                <a:ea typeface="Lato"/>
              </a:rPr>
              <a:t>A server which is a type of long-running program called a daemon process (the dockerd command).</a:t>
            </a:r>
            <a:endParaRPr b="0" lang="en-IN" sz="3200" spc="-1" strike="noStrike">
              <a:solidFill>
                <a:srgbClr val="000000"/>
              </a:solidFill>
              <a:latin typeface="Arial"/>
            </a:endParaRPr>
          </a:p>
          <a:p>
            <a:pPr lvl="1" marL="870480" indent="-435240" algn="just">
              <a:lnSpc>
                <a:spcPct val="119000"/>
              </a:lnSpc>
              <a:buClr>
                <a:srgbClr val="000000"/>
              </a:buClr>
              <a:buFont typeface="Arial"/>
              <a:buChar char="•"/>
            </a:pPr>
            <a:r>
              <a:rPr b="1" lang="en-US" sz="3200" spc="-1" strike="noStrike">
                <a:solidFill>
                  <a:srgbClr val="000000"/>
                </a:solidFill>
                <a:latin typeface="Lato"/>
                <a:ea typeface="Lato"/>
              </a:rPr>
              <a:t>A REST API which specifies interfaces that programs can use to talk to the daemon and instruct it what to do.</a:t>
            </a:r>
            <a:endParaRPr b="0" lang="en-IN" sz="3200" spc="-1" strike="noStrike">
              <a:solidFill>
                <a:srgbClr val="000000"/>
              </a:solidFill>
              <a:latin typeface="Arial"/>
            </a:endParaRPr>
          </a:p>
          <a:p>
            <a:pPr lvl="1" marL="870480" indent="-435240" algn="just">
              <a:lnSpc>
                <a:spcPct val="119000"/>
              </a:lnSpc>
              <a:buClr>
                <a:srgbClr val="000000"/>
              </a:buClr>
              <a:buFont typeface="Arial"/>
              <a:buChar char="•"/>
            </a:pPr>
            <a:r>
              <a:rPr b="1" lang="en-US" sz="3200" spc="-1" strike="noStrike">
                <a:solidFill>
                  <a:srgbClr val="000000"/>
                </a:solidFill>
                <a:latin typeface="Lato"/>
                <a:ea typeface="Lato"/>
              </a:rPr>
              <a:t>A command line interface (CLI) client (the docker command).</a:t>
            </a:r>
            <a:endParaRPr b="0" lang="en-IN" sz="3200" spc="-1" strike="noStrike">
              <a:solidFill>
                <a:srgbClr val="000000"/>
              </a:solidFill>
              <a:latin typeface="Arial"/>
            </a:endParaRPr>
          </a:p>
          <a:p>
            <a:pPr algn="just">
              <a:lnSpc>
                <a:spcPct val="119000"/>
              </a:lnSpc>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Rectangle 3"/>
          <p:cNvSpPr/>
          <p:nvPr/>
        </p:nvSpPr>
        <p:spPr>
          <a:xfrm>
            <a:off x="561240" y="583560"/>
            <a:ext cx="16935120" cy="3747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US" sz="2400" spc="-1" strike="noStrike">
                <a:solidFill>
                  <a:srgbClr val="1904da"/>
                </a:solidFill>
                <a:latin typeface="Inter"/>
                <a:ea typeface="Arial"/>
              </a:rPr>
              <a:t>The Docker Engine</a:t>
            </a:r>
            <a:endParaRPr b="0" lang="en-IN" sz="2400" spc="-1" strike="noStrike">
              <a:solidFill>
                <a:srgbClr val="000000"/>
              </a:solidFill>
              <a:latin typeface="Arial"/>
            </a:endParaRPr>
          </a:p>
          <a:p>
            <a:pPr algn="just">
              <a:lnSpc>
                <a:spcPct val="100000"/>
              </a:lnSpc>
            </a:pPr>
            <a:r>
              <a:rPr b="0" lang="en-US" sz="2400" spc="-1" strike="noStrike">
                <a:solidFill>
                  <a:srgbClr val="07242d"/>
                </a:solidFill>
                <a:latin typeface="Inter"/>
                <a:ea typeface="Arial"/>
              </a:rPr>
              <a:t>Docker Engine allows you to develop, assemble, ship, and run applications using the following components:</a:t>
            </a:r>
            <a:endParaRPr b="0" lang="en-IN" sz="2400" spc="-1" strike="noStrike">
              <a:solidFill>
                <a:srgbClr val="000000"/>
              </a:solidFill>
              <a:latin typeface="Arial"/>
            </a:endParaRPr>
          </a:p>
          <a:p>
            <a:pPr marL="216000" indent="-216000" algn="just">
              <a:lnSpc>
                <a:spcPct val="100000"/>
              </a:lnSpc>
              <a:buClr>
                <a:srgbClr val="000000"/>
              </a:buClr>
              <a:buFont typeface="Arial"/>
              <a:buChar char="•"/>
            </a:pPr>
            <a:r>
              <a:rPr b="1" lang="en-US" sz="2400" spc="-1" strike="noStrike">
                <a:solidFill>
                  <a:srgbClr val="363636"/>
                </a:solidFill>
                <a:latin typeface="Inter"/>
                <a:ea typeface="Arial"/>
              </a:rPr>
              <a:t>Docker Daemon</a:t>
            </a:r>
            <a:r>
              <a:rPr b="0" lang="en-US" sz="2400" spc="-1" strike="noStrike">
                <a:solidFill>
                  <a:srgbClr val="07242d"/>
                </a:solidFill>
                <a:latin typeface="Inter"/>
                <a:ea typeface="Arial"/>
              </a:rPr>
              <a:t>: A persistent background process that manages Docker images, containers, networks, and storage volumes. The Docker daemon constantly listens for Docker API requests and processes them.</a:t>
            </a:r>
            <a:endParaRPr b="0" lang="en-IN" sz="2400" spc="-1" strike="noStrike">
              <a:solidFill>
                <a:srgbClr val="000000"/>
              </a:solidFill>
              <a:latin typeface="Arial"/>
            </a:endParaRPr>
          </a:p>
          <a:p>
            <a:pPr marL="216000" indent="-216000" algn="just">
              <a:lnSpc>
                <a:spcPct val="100000"/>
              </a:lnSpc>
              <a:buClr>
                <a:srgbClr val="000000"/>
              </a:buClr>
              <a:buFont typeface="Arial"/>
              <a:buChar char="•"/>
            </a:pPr>
            <a:r>
              <a:rPr b="1" lang="en-US" sz="2400" spc="-1" strike="noStrike">
                <a:solidFill>
                  <a:srgbClr val="363636"/>
                </a:solidFill>
                <a:latin typeface="Inter"/>
                <a:ea typeface="Arial"/>
              </a:rPr>
              <a:t>Docker Engine REST API</a:t>
            </a:r>
            <a:r>
              <a:rPr b="0" lang="en-US" sz="2400" spc="-1" strike="noStrike">
                <a:solidFill>
                  <a:srgbClr val="07242d"/>
                </a:solidFill>
                <a:latin typeface="Inter"/>
                <a:ea typeface="Arial"/>
              </a:rPr>
              <a:t>: An API used by applications to interact with the Docker daemon; it can be accessed by an HTTP client.</a:t>
            </a:r>
            <a:endParaRPr b="0" lang="en-IN" sz="2400" spc="-1" strike="noStrike">
              <a:solidFill>
                <a:srgbClr val="000000"/>
              </a:solidFill>
              <a:latin typeface="Arial"/>
            </a:endParaRPr>
          </a:p>
          <a:p>
            <a:pPr marL="216000" indent="-216000" algn="just">
              <a:lnSpc>
                <a:spcPct val="100000"/>
              </a:lnSpc>
              <a:buClr>
                <a:srgbClr val="000000"/>
              </a:buClr>
              <a:buFont typeface="Arial"/>
              <a:buChar char="•"/>
            </a:pPr>
            <a:r>
              <a:rPr b="1" lang="en-US" sz="2400" spc="-1" strike="noStrike">
                <a:solidFill>
                  <a:srgbClr val="363636"/>
                </a:solidFill>
                <a:latin typeface="Inter"/>
                <a:ea typeface="Arial"/>
              </a:rPr>
              <a:t>Docker CLI</a:t>
            </a:r>
            <a:r>
              <a:rPr b="0" lang="en-US" sz="2400" spc="-1" strike="noStrike">
                <a:solidFill>
                  <a:srgbClr val="07242d"/>
                </a:solidFill>
                <a:latin typeface="Inter"/>
                <a:ea typeface="Arial"/>
              </a:rPr>
              <a:t>: A command line interface client for interacting with the Docker daemon. It greatly simplifies how you manage container instances and is one of the key reasons why developers love using Docker.</a:t>
            </a:r>
            <a:endParaRPr b="0" lang="en-IN" sz="2400" spc="-1" strike="noStrike">
              <a:solidFill>
                <a:srgbClr val="000000"/>
              </a:solidFill>
              <a:latin typeface="Arial"/>
            </a:endParaRPr>
          </a:p>
          <a:p>
            <a:pPr algn="just">
              <a:lnSpc>
                <a:spcPct val="100000"/>
              </a:lnSpc>
            </a:pPr>
            <a:br>
              <a:rPr sz="2400"/>
            </a:br>
            <a:endParaRPr b="0" lang="en-IN" sz="2400" spc="-1" strike="noStrike">
              <a:solidFill>
                <a:srgbClr val="000000"/>
              </a:solidFill>
              <a:latin typeface="Arial"/>
            </a:endParaRPr>
          </a:p>
        </p:txBody>
      </p:sp>
      <p:pic>
        <p:nvPicPr>
          <p:cNvPr id="121" name="Picture 4" descr=""/>
          <p:cNvPicPr/>
          <p:nvPr/>
        </p:nvPicPr>
        <p:blipFill>
          <a:blip r:embed="rId1"/>
          <a:stretch/>
        </p:blipFill>
        <p:spPr>
          <a:xfrm>
            <a:off x="5374800" y="4245120"/>
            <a:ext cx="7308000" cy="5718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pic>
        <p:nvPicPr>
          <p:cNvPr id="122" name="Google Shape;148;p9" descr=""/>
          <p:cNvPicPr/>
          <p:nvPr/>
        </p:nvPicPr>
        <p:blipFill>
          <a:blip r:embed="rId1"/>
          <a:srcRect l="1159" t="22922" r="0" b="0"/>
          <a:stretch/>
        </p:blipFill>
        <p:spPr>
          <a:xfrm>
            <a:off x="614520" y="1775520"/>
            <a:ext cx="17057160" cy="7480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23" name="Google Shape;155;p10"/>
          <p:cNvSpPr/>
          <p:nvPr/>
        </p:nvSpPr>
        <p:spPr>
          <a:xfrm>
            <a:off x="1384200" y="2284920"/>
            <a:ext cx="7259400" cy="5715000"/>
          </a:xfrm>
          <a:custGeom>
            <a:avLst/>
            <a:gdLst>
              <a:gd name="textAreaLeft" fmla="*/ 0 w 7259400"/>
              <a:gd name="textAreaRight" fmla="*/ 7260480 w 7259400"/>
              <a:gd name="textAreaTop" fmla="*/ 0 h 5715000"/>
              <a:gd name="textAreaBottom" fmla="*/ 5716080 h 5715000"/>
            </a:gdLst>
            <a:ahLst/>
            <a:rect l="textAreaLeft" t="textAreaTop" r="textAreaRight" b="textAreaBottom"/>
            <a:pathLst>
              <a:path w="3730237" h="2936730">
                <a:moveTo>
                  <a:pt x="0" y="0"/>
                </a:moveTo>
                <a:lnTo>
                  <a:pt x="0" y="2936730"/>
                </a:lnTo>
                <a:lnTo>
                  <a:pt x="3730237" y="2936730"/>
                </a:lnTo>
                <a:lnTo>
                  <a:pt x="3730237" y="0"/>
                </a:lnTo>
                <a:lnTo>
                  <a:pt x="0" y="0"/>
                </a:lnTo>
                <a:close/>
                <a:moveTo>
                  <a:pt x="3669277" y="2875770"/>
                </a:moveTo>
                <a:lnTo>
                  <a:pt x="59690" y="2875770"/>
                </a:lnTo>
                <a:lnTo>
                  <a:pt x="59690" y="59690"/>
                </a:lnTo>
                <a:lnTo>
                  <a:pt x="3669277" y="59690"/>
                </a:lnTo>
                <a:lnTo>
                  <a:pt x="3669277" y="287577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24" name="Google Shape;157;p10"/>
          <p:cNvSpPr/>
          <p:nvPr/>
        </p:nvSpPr>
        <p:spPr>
          <a:xfrm>
            <a:off x="1914480" y="4595760"/>
            <a:ext cx="6199200" cy="1316160"/>
          </a:xfrm>
          <a:prstGeom prst="rect">
            <a:avLst/>
          </a:prstGeom>
          <a:noFill/>
          <a:ln w="0">
            <a:noFill/>
          </a:ln>
        </p:spPr>
        <p:style>
          <a:lnRef idx="0"/>
          <a:fillRef idx="0"/>
          <a:effectRef idx="0"/>
          <a:fontRef idx="minor"/>
        </p:style>
        <p:txBody>
          <a:bodyPr lIns="0" rIns="0" tIns="0" bIns="0" anchor="t">
            <a:spAutoFit/>
          </a:bodyPr>
          <a:p>
            <a:pPr algn="ctr">
              <a:lnSpc>
                <a:spcPct val="120000"/>
              </a:lnSpc>
              <a:tabLst>
                <a:tab algn="l" pos="0"/>
              </a:tabLst>
            </a:pPr>
            <a:r>
              <a:rPr b="1" lang="en-US" sz="7200" spc="-1" strike="noStrike">
                <a:solidFill>
                  <a:srgbClr val="000000"/>
                </a:solidFill>
                <a:latin typeface="Lato"/>
                <a:ea typeface="Lato"/>
              </a:rPr>
              <a:t>Kubernetes</a:t>
            </a:r>
            <a:endParaRPr b="0" lang="en-IN" sz="7200" spc="-1" strike="noStrike">
              <a:solidFill>
                <a:srgbClr val="000000"/>
              </a:solidFill>
              <a:latin typeface="Arial"/>
            </a:endParaRPr>
          </a:p>
        </p:txBody>
      </p:sp>
      <p:sp>
        <p:nvSpPr>
          <p:cNvPr id="125" name="Google Shape;158;p10"/>
          <p:cNvSpPr/>
          <p:nvPr/>
        </p:nvSpPr>
        <p:spPr>
          <a:xfrm>
            <a:off x="10955160" y="3699000"/>
            <a:ext cx="5427720" cy="485316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0" lang="en-US" sz="3500" spc="-1" strike="noStrike">
                <a:solidFill>
                  <a:srgbClr val="000000"/>
                </a:solidFill>
                <a:latin typeface="Lato"/>
                <a:ea typeface="Lato"/>
              </a:rPr>
              <a:t>Kubernetes (K8s) is an open-source system for automating deployment, scaling, and management of containerized applications.</a:t>
            </a:r>
            <a:endParaRPr b="0" lang="en-IN"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
          <p:cNvSpPr/>
          <p:nvPr/>
        </p:nvSpPr>
        <p:spPr>
          <a:xfrm>
            <a:off x="1260000" y="720000"/>
            <a:ext cx="16379280" cy="9667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pc="-1" strike="noStrike">
                <a:solidFill>
                  <a:srgbClr val="000000"/>
                </a:solidFill>
                <a:latin typeface="Lato"/>
                <a:ea typeface="Lato"/>
              </a:rPr>
              <a:t>What is Containerization ?</a:t>
            </a:r>
            <a:endParaRPr b="0" lang="en-IN" sz="3600" spc="-1" strike="noStrike">
              <a:solidFill>
                <a:srgbClr val="000000"/>
              </a:solidFill>
              <a:latin typeface="Arial"/>
            </a:endParaRPr>
          </a:p>
          <a:p>
            <a:pPr>
              <a:lnSpc>
                <a:spcPct val="100000"/>
              </a:lnSpc>
            </a:pPr>
            <a:r>
              <a:rPr b="1" lang="en-US" sz="3600" spc="-1" strike="noStrike">
                <a:solidFill>
                  <a:srgbClr val="000000"/>
                </a:solidFill>
                <a:latin typeface="Lato"/>
                <a:ea typeface="Lato"/>
              </a:rPr>
              <a:t>Containerization</a:t>
            </a:r>
            <a:r>
              <a:rPr b="0" lang="en-US" sz="3600" spc="-1" strike="noStrike">
                <a:solidFill>
                  <a:srgbClr val="000000"/>
                </a:solidFill>
                <a:latin typeface="Lato"/>
                <a:ea typeface="Lato"/>
              </a:rPr>
              <a:t> is operating system-level virtualization or application-level virtualization over multiple network resources so that software applications can run in isolated user spaces called containers in any cloud or non-cloud environment, regardless of type or vendor.</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1" lang="en-US" sz="3600" spc="-1" strike="noStrike">
                <a:solidFill>
                  <a:srgbClr val="000000"/>
                </a:solidFill>
                <a:latin typeface="Lato"/>
                <a:ea typeface="Lato"/>
              </a:rPr>
              <a:t>Containerized applications</a:t>
            </a:r>
            <a:r>
              <a:rPr b="0" lang="en-US" sz="3600" spc="-1" strike="noStrike">
                <a:solidFill>
                  <a:srgbClr val="000000"/>
                </a:solidFill>
                <a:latin typeface="Lato"/>
                <a:ea typeface="Lato"/>
              </a:rPr>
              <a:t> are applications run in isolated packages of code called containers. Containers include all the dependencies that an application might need to run on any host operating system, such as libraries, binaries, configuration files, and frameworks, into a single lightweight executable.</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1" lang="en-US" sz="3600" spc="-1" strike="noStrike">
                <a:solidFill>
                  <a:srgbClr val="000000"/>
                </a:solidFill>
                <a:latin typeface="Lato"/>
                <a:ea typeface="Lato"/>
              </a:rPr>
              <a:t>Containers Examples</a:t>
            </a:r>
            <a:r>
              <a:rPr b="0" lang="en-US" sz="3600" spc="-1" strike="noStrike">
                <a:solidFill>
                  <a:srgbClr val="000000"/>
                </a:solidFill>
                <a:latin typeface="Lato"/>
                <a:ea typeface="Lato"/>
              </a:rPr>
              <a:t>:</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Lato"/>
                <a:ea typeface="Lato"/>
              </a:rPr>
              <a:t>All Google applications, like GMail and Google Calendar, are containerized and run on their cloud server.</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Lato"/>
                <a:ea typeface="Lato"/>
              </a:rPr>
              <a:t>A gaming or media streaming application that you create using Ridge's Kubernetes service.</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27" name="Google Shape;164;p11"/>
          <p:cNvSpPr/>
          <p:nvPr/>
        </p:nvSpPr>
        <p:spPr>
          <a:xfrm>
            <a:off x="0" y="748080"/>
            <a:ext cx="17911800" cy="8557560"/>
          </a:xfrm>
          <a:prstGeom prst="rect">
            <a:avLst/>
          </a:prstGeom>
          <a:noFill/>
          <a:ln w="0">
            <a:noFill/>
          </a:ln>
        </p:spPr>
        <p:style>
          <a:lnRef idx="0"/>
          <a:fillRef idx="0"/>
          <a:effectRef idx="0"/>
          <a:fontRef idx="minor"/>
        </p:style>
        <p:txBody>
          <a:bodyPr lIns="0" rIns="0" tIns="0" bIns="0" anchor="t">
            <a:spAutoFit/>
          </a:bodyPr>
          <a:p>
            <a:pPr lvl="1" marL="842040" indent="-420840" algn="just">
              <a:lnSpc>
                <a:spcPct val="130000"/>
              </a:lnSpc>
              <a:buClr>
                <a:srgbClr val="000000"/>
              </a:buClr>
              <a:buFont typeface="Arial"/>
              <a:buChar char="•"/>
            </a:pPr>
            <a:r>
              <a:rPr b="1" lang="en-US" sz="3600" spc="-1" strike="noStrike">
                <a:solidFill>
                  <a:srgbClr val="000000"/>
                </a:solidFill>
                <a:latin typeface="Lato"/>
                <a:ea typeface="Lato"/>
              </a:rPr>
              <a:t>Containerization</a:t>
            </a:r>
            <a:r>
              <a:rPr b="0" lang="en-US" sz="3600" spc="-1" strike="noStrike">
                <a:solidFill>
                  <a:srgbClr val="000000"/>
                </a:solidFill>
                <a:latin typeface="Lato"/>
                <a:ea typeface="Lato"/>
              </a:rPr>
              <a:t> helps package software to serve these goals, enabling applications to be released and updated in an easy and fast way without downtime.</a:t>
            </a:r>
            <a:endParaRPr b="0" lang="en-IN" sz="3600" spc="-1" strike="noStrike">
              <a:solidFill>
                <a:srgbClr val="000000"/>
              </a:solidFill>
              <a:latin typeface="Arial"/>
            </a:endParaRPr>
          </a:p>
          <a:p>
            <a:pPr lvl="1" marL="842040" indent="-420840" algn="just">
              <a:lnSpc>
                <a:spcPct val="130000"/>
              </a:lnSpc>
              <a:buClr>
                <a:srgbClr val="000000"/>
              </a:buClr>
              <a:buFont typeface="Arial"/>
              <a:buChar char="•"/>
            </a:pPr>
            <a:r>
              <a:rPr b="1" lang="en-US" sz="3600" spc="-1" strike="noStrike">
                <a:solidFill>
                  <a:srgbClr val="ff0000"/>
                </a:solidFill>
                <a:latin typeface="arial"/>
                <a:ea typeface="arial"/>
              </a:rPr>
              <a:t>Kubernetes</a:t>
            </a:r>
            <a:r>
              <a:rPr b="0" lang="en-US" sz="3600" spc="-1" strike="noStrike">
                <a:solidFill>
                  <a:srgbClr val="ff0000"/>
                </a:solidFill>
                <a:latin typeface="arial"/>
                <a:ea typeface="arial"/>
              </a:rPr>
              <a:t> helps you make sure those containerized applications run where and when you want</a:t>
            </a:r>
            <a:r>
              <a:rPr b="0" lang="en-US" sz="3600" spc="-1" strike="noStrike">
                <a:solidFill>
                  <a:srgbClr val="000000"/>
                </a:solidFill>
                <a:latin typeface="arial"/>
                <a:ea typeface="arial"/>
              </a:rPr>
              <a:t>, and helps them find the resources and tools they need to work.</a:t>
            </a:r>
            <a:endParaRPr b="0" lang="en-IN" sz="3600" spc="-1" strike="noStrike">
              <a:solidFill>
                <a:srgbClr val="000000"/>
              </a:solidFill>
              <a:latin typeface="Arial"/>
            </a:endParaRPr>
          </a:p>
          <a:p>
            <a:pPr lvl="1" marL="842040" indent="-420840" algn="just">
              <a:lnSpc>
                <a:spcPct val="130000"/>
              </a:lnSpc>
              <a:buClr>
                <a:srgbClr val="000000"/>
              </a:buClr>
              <a:buFont typeface="Arial"/>
              <a:buChar char="•"/>
            </a:pPr>
            <a:r>
              <a:rPr b="1" lang="en-US" sz="3600" spc="-1" strike="noStrike">
                <a:solidFill>
                  <a:srgbClr val="000000"/>
                </a:solidFill>
                <a:latin typeface="arial"/>
                <a:ea typeface="arial"/>
              </a:rPr>
              <a:t>Kubernetes</a:t>
            </a:r>
            <a:r>
              <a:rPr b="0" lang="en-US" sz="3600" spc="-1" strike="noStrike">
                <a:solidFill>
                  <a:srgbClr val="000000"/>
                </a:solidFill>
                <a:latin typeface="arial"/>
                <a:ea typeface="arial"/>
              </a:rPr>
              <a:t> is a production-ready, open source platform designed with </a:t>
            </a:r>
            <a:r>
              <a:rPr b="0" lang="en-US" sz="3600" spc="-1" strike="noStrike">
                <a:solidFill>
                  <a:srgbClr val="ff0000"/>
                </a:solidFill>
                <a:latin typeface="arial"/>
                <a:ea typeface="arial"/>
              </a:rPr>
              <a:t>Google's </a:t>
            </a:r>
            <a:r>
              <a:rPr b="0" lang="en-US" sz="3600" spc="-1" strike="noStrike">
                <a:solidFill>
                  <a:srgbClr val="000000"/>
                </a:solidFill>
                <a:latin typeface="arial"/>
                <a:ea typeface="arial"/>
              </a:rPr>
              <a:t>accumulated experience in container orchestration, combined with best-of-breed ideas from the community.</a:t>
            </a:r>
            <a:endParaRPr b="0" lang="en-IN" sz="3600" spc="-1" strike="noStrike">
              <a:solidFill>
                <a:srgbClr val="000000"/>
              </a:solidFill>
              <a:latin typeface="Arial"/>
            </a:endParaRPr>
          </a:p>
          <a:p>
            <a:pPr lvl="1" marL="842040" indent="-420840" algn="just">
              <a:lnSpc>
                <a:spcPct val="130000"/>
              </a:lnSpc>
              <a:buClr>
                <a:srgbClr val="000000"/>
              </a:buClr>
              <a:buFont typeface="Arial"/>
              <a:buChar char="•"/>
            </a:pPr>
            <a:r>
              <a:rPr b="0" lang="en-US" sz="3600" spc="-1" strike="noStrike">
                <a:solidFill>
                  <a:srgbClr val="000000"/>
                </a:solidFill>
                <a:latin typeface="Lato"/>
                <a:ea typeface="Lato"/>
              </a:rPr>
              <a:t>A </a:t>
            </a:r>
            <a:r>
              <a:rPr b="1" lang="en-US" sz="3600" spc="-1" strike="noStrike">
                <a:solidFill>
                  <a:srgbClr val="000000"/>
                </a:solidFill>
                <a:latin typeface="Lato"/>
                <a:ea typeface="Lato"/>
              </a:rPr>
              <a:t>container</a:t>
            </a:r>
            <a:r>
              <a:rPr b="0" lang="en-US" sz="3600" spc="-1" strike="noStrike">
                <a:solidFill>
                  <a:srgbClr val="000000"/>
                </a:solidFill>
                <a:latin typeface="Lato"/>
                <a:ea typeface="Lato"/>
              </a:rPr>
              <a:t> </a:t>
            </a:r>
            <a:r>
              <a:rPr b="1" lang="en-US" sz="3600" spc="-1" strike="noStrike">
                <a:solidFill>
                  <a:srgbClr val="000000"/>
                </a:solidFill>
                <a:latin typeface="Lato"/>
                <a:ea typeface="Lato"/>
              </a:rPr>
              <a:t>orchestrator</a:t>
            </a:r>
            <a:r>
              <a:rPr b="0" lang="en-US" sz="3600" spc="-1" strike="noStrike">
                <a:solidFill>
                  <a:srgbClr val="000000"/>
                </a:solidFill>
                <a:latin typeface="Lato"/>
                <a:ea typeface="Lato"/>
              </a:rPr>
              <a:t> is essentially an administrator in charge of operating a fleet of containerized applications. If a container needs to be restarted or acquire more resources, the orchestrator takes care of it for you.</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28" name="Google Shape;170;p12"/>
          <p:cNvSpPr/>
          <p:nvPr/>
        </p:nvSpPr>
        <p:spPr>
          <a:xfrm>
            <a:off x="614520" y="1080000"/>
            <a:ext cx="17190000" cy="762660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3500" spc="-1" strike="noStrike">
                <a:solidFill>
                  <a:srgbClr val="000000"/>
                </a:solidFill>
                <a:latin typeface="Lato"/>
                <a:ea typeface="Lato"/>
              </a:rPr>
              <a:t>WHAT IS KUBERNETES USED FOR?</a:t>
            </a:r>
            <a:endParaRPr b="0" lang="en-IN" sz="3500" spc="-1" strike="noStrike">
              <a:solidFill>
                <a:srgbClr val="000000"/>
              </a:solidFill>
              <a:latin typeface="Arial"/>
            </a:endParaRPr>
          </a:p>
          <a:p>
            <a:pPr algn="ctr">
              <a:lnSpc>
                <a:spcPct val="130000"/>
              </a:lnSpc>
              <a:tabLst>
                <a:tab algn="l" pos="0"/>
              </a:tabLst>
            </a:pPr>
            <a:r>
              <a:rPr b="0" lang="en-US" sz="3500" spc="-1" strike="noStrike">
                <a:solidFill>
                  <a:srgbClr val="ff0000"/>
                </a:solidFill>
                <a:latin typeface="arial"/>
                <a:ea typeface="arial"/>
              </a:rPr>
              <a:t>Kubernetes keeps track of your container applications that are deployed into the cloud. It restarts orphaned containers, shuts down containers when they’re not being used, and automatically provisions resources like memory, storage, and CPU when necessary.</a:t>
            </a:r>
            <a:endParaRPr b="0" lang="en-IN" sz="3500" spc="-1" strike="noStrike">
              <a:solidFill>
                <a:srgbClr val="000000"/>
              </a:solidFill>
              <a:latin typeface="Arial"/>
            </a:endParaRPr>
          </a:p>
          <a:p>
            <a:pPr algn="ctr">
              <a:lnSpc>
                <a:spcPct val="130000"/>
              </a:lnSpc>
              <a:tabLst>
                <a:tab algn="l" pos="0"/>
              </a:tabLst>
            </a:pPr>
            <a:endParaRPr b="0" lang="en-IN" sz="3500" spc="-1" strike="noStrike">
              <a:solidFill>
                <a:srgbClr val="000000"/>
              </a:solidFill>
              <a:latin typeface="Arial"/>
            </a:endParaRPr>
          </a:p>
          <a:p>
            <a:pPr algn="ctr">
              <a:lnSpc>
                <a:spcPct val="130000"/>
              </a:lnSpc>
              <a:tabLst>
                <a:tab algn="l" pos="0"/>
              </a:tabLst>
            </a:pPr>
            <a:r>
              <a:rPr b="1" lang="en-US" sz="3500" spc="-1" strike="noStrike">
                <a:solidFill>
                  <a:srgbClr val="000000"/>
                </a:solidFill>
                <a:latin typeface="arial"/>
                <a:ea typeface="arial"/>
              </a:rPr>
              <a:t>How does Kubernetes work with Docker?</a:t>
            </a:r>
            <a:endParaRPr b="0" lang="en-IN" sz="3500" spc="-1" strike="noStrike">
              <a:solidFill>
                <a:srgbClr val="000000"/>
              </a:solidFill>
              <a:latin typeface="Arial"/>
            </a:endParaRPr>
          </a:p>
          <a:p>
            <a:pPr algn="ctr">
              <a:lnSpc>
                <a:spcPct val="130000"/>
              </a:lnSpc>
              <a:tabLst>
                <a:tab algn="l" pos="0"/>
              </a:tabLst>
            </a:pPr>
            <a:r>
              <a:rPr b="0" lang="en-US" sz="3500" spc="-1" strike="noStrike">
                <a:solidFill>
                  <a:srgbClr val="0070c0"/>
                </a:solidFill>
                <a:latin typeface="arial"/>
                <a:ea typeface="arial"/>
              </a:rPr>
              <a:t>Actually, Kubernetes supports several base container engines, and Docker is just one of them. The two technologies work great together, since Docker containers are an efficient way to distribute packaged applications, and Kubernetes is designed to coordinate and schedule those applications.</a:t>
            </a:r>
            <a:endParaRPr b="0" lang="en-IN"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pic>
        <p:nvPicPr>
          <p:cNvPr id="129" name="Google Shape;175;p13" descr=""/>
          <p:cNvPicPr/>
          <p:nvPr/>
        </p:nvPicPr>
        <p:blipFill>
          <a:blip r:embed="rId1"/>
          <a:stretch/>
        </p:blipFill>
        <p:spPr>
          <a:xfrm>
            <a:off x="1713240" y="149760"/>
            <a:ext cx="14859360" cy="101350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30" name="Google Shape;181;p14"/>
          <p:cNvSpPr/>
          <p:nvPr/>
        </p:nvSpPr>
        <p:spPr>
          <a:xfrm>
            <a:off x="6584400" y="0"/>
            <a:ext cx="5885640" cy="1316160"/>
          </a:xfrm>
          <a:prstGeom prst="rect">
            <a:avLst/>
          </a:prstGeom>
          <a:noFill/>
          <a:ln w="0">
            <a:noFill/>
          </a:ln>
        </p:spPr>
        <p:style>
          <a:lnRef idx="0"/>
          <a:fillRef idx="0"/>
          <a:effectRef idx="0"/>
          <a:fontRef idx="minor"/>
        </p:style>
        <p:txBody>
          <a:bodyPr lIns="0" rIns="0" tIns="0" bIns="0" anchor="t">
            <a:spAutoFit/>
          </a:bodyPr>
          <a:p>
            <a:pPr algn="ctr">
              <a:lnSpc>
                <a:spcPct val="120000"/>
              </a:lnSpc>
              <a:tabLst>
                <a:tab algn="l" pos="0"/>
              </a:tabLst>
            </a:pPr>
            <a:r>
              <a:rPr b="1" lang="en-US" sz="7200" spc="-1" strike="noStrike">
                <a:solidFill>
                  <a:srgbClr val="000000"/>
                </a:solidFill>
                <a:latin typeface="Lato"/>
                <a:ea typeface="Lato"/>
              </a:rPr>
              <a:t>Pods</a:t>
            </a:r>
            <a:endParaRPr b="0" lang="en-IN" sz="7200" spc="-1" strike="noStrike">
              <a:solidFill>
                <a:srgbClr val="000000"/>
              </a:solidFill>
              <a:latin typeface="Arial"/>
            </a:endParaRPr>
          </a:p>
        </p:txBody>
      </p:sp>
      <p:sp>
        <p:nvSpPr>
          <p:cNvPr id="131" name="Google Shape;182;p 2"/>
          <p:cNvSpPr/>
          <p:nvPr/>
        </p:nvSpPr>
        <p:spPr>
          <a:xfrm>
            <a:off x="866520" y="1108080"/>
            <a:ext cx="16558920" cy="8695800"/>
          </a:xfrm>
          <a:prstGeom prst="rect">
            <a:avLst/>
          </a:prstGeom>
          <a:noFill/>
          <a:ln w="0">
            <a:noFill/>
          </a:ln>
        </p:spPr>
        <p:style>
          <a:lnRef idx="0"/>
          <a:fillRef idx="0"/>
          <a:effectRef idx="0"/>
          <a:fontRef idx="minor"/>
        </p:style>
        <p:txBody>
          <a:bodyPr lIns="0" rIns="0" tIns="0" bIns="0" anchor="t">
            <a:spAutoFit/>
          </a:bodyPr>
          <a:p>
            <a:pPr lvl="1" marL="734040" indent="-367200" algn="just">
              <a:lnSpc>
                <a:spcPct val="140000"/>
              </a:lnSpc>
              <a:buClr>
                <a:srgbClr val="000000"/>
              </a:buClr>
              <a:buFont typeface="Arial"/>
              <a:buChar char="•"/>
            </a:pPr>
            <a:r>
              <a:rPr b="0" lang="en-US" sz="3400" spc="-1" strike="noStrike">
                <a:solidFill>
                  <a:srgbClr val="000000"/>
                </a:solidFill>
                <a:latin typeface="arial"/>
                <a:ea typeface="arial"/>
              </a:rPr>
              <a:t>A </a:t>
            </a:r>
            <a:r>
              <a:rPr b="1" lang="en-US" sz="3400" spc="-1" strike="noStrike">
                <a:solidFill>
                  <a:srgbClr val="000000"/>
                </a:solidFill>
                <a:latin typeface="arial"/>
                <a:ea typeface="arial"/>
              </a:rPr>
              <a:t>Kubernetes </a:t>
            </a:r>
            <a:r>
              <a:rPr b="1" lang="en-US" sz="3400" spc="-1" strike="noStrike">
                <a:solidFill>
                  <a:srgbClr val="ff0000"/>
                </a:solidFill>
                <a:latin typeface="arial"/>
                <a:ea typeface="arial"/>
              </a:rPr>
              <a:t>pod</a:t>
            </a:r>
            <a:r>
              <a:rPr b="0" lang="en-US" sz="3400" spc="-1" strike="noStrike">
                <a:solidFill>
                  <a:srgbClr val="ff0000"/>
                </a:solidFill>
                <a:latin typeface="arial"/>
                <a:ea typeface="arial"/>
              </a:rPr>
              <a:t> is a group of containers</a:t>
            </a:r>
            <a:r>
              <a:rPr b="0" lang="en-US" sz="3400" spc="-1" strike="noStrike">
                <a:solidFill>
                  <a:srgbClr val="000000"/>
                </a:solidFill>
                <a:latin typeface="arial"/>
                <a:ea typeface="arial"/>
              </a:rPr>
              <a:t>, and is the smallest unit that Kubernetes administers. </a:t>
            </a:r>
            <a:endParaRPr b="0" lang="en-IN" sz="3400" spc="-1" strike="noStrike">
              <a:solidFill>
                <a:srgbClr val="000000"/>
              </a:solidFill>
              <a:latin typeface="Arial"/>
            </a:endParaRPr>
          </a:p>
          <a:p>
            <a:pPr lvl="1" marL="734040" indent="-367200" algn="just">
              <a:lnSpc>
                <a:spcPct val="140000"/>
              </a:lnSpc>
              <a:buClr>
                <a:srgbClr val="000000"/>
              </a:buClr>
              <a:buFont typeface="Arial"/>
              <a:buChar char="•"/>
            </a:pPr>
            <a:r>
              <a:rPr b="0" lang="en-US" sz="3400" spc="-1" strike="noStrike">
                <a:solidFill>
                  <a:srgbClr val="ff0000"/>
                </a:solidFill>
                <a:latin typeface="arial"/>
                <a:ea typeface="arial"/>
              </a:rPr>
              <a:t>Pods have a single IP address </a:t>
            </a:r>
            <a:r>
              <a:rPr b="0" lang="en-US" sz="3400" spc="-1" strike="noStrike">
                <a:solidFill>
                  <a:srgbClr val="000000"/>
                </a:solidFill>
                <a:latin typeface="arial"/>
                <a:ea typeface="arial"/>
              </a:rPr>
              <a:t>that is applied to every container within the pod. Containers in a pod share the same resources such as memory and storage. </a:t>
            </a:r>
            <a:endParaRPr b="0" lang="en-IN" sz="3400" spc="-1" strike="noStrike">
              <a:solidFill>
                <a:srgbClr val="000000"/>
              </a:solidFill>
              <a:latin typeface="Arial"/>
            </a:endParaRPr>
          </a:p>
          <a:p>
            <a:pPr lvl="1" marL="734040" indent="-367200" algn="just">
              <a:lnSpc>
                <a:spcPct val="140000"/>
              </a:lnSpc>
              <a:buClr>
                <a:srgbClr val="000000"/>
              </a:buClr>
              <a:buFont typeface="Arial"/>
              <a:buChar char="•"/>
            </a:pPr>
            <a:r>
              <a:rPr b="0" lang="en-US" sz="3400" spc="-1" strike="noStrike">
                <a:solidFill>
                  <a:srgbClr val="000000"/>
                </a:solidFill>
                <a:latin typeface="arial"/>
                <a:ea typeface="arial"/>
              </a:rPr>
              <a:t>It is common to have a pod with only a single container, when the application or service is a single process that needs to run. </a:t>
            </a:r>
            <a:endParaRPr b="0" lang="en-IN" sz="3400" spc="-1" strike="noStrike">
              <a:solidFill>
                <a:srgbClr val="000000"/>
              </a:solidFill>
              <a:latin typeface="Arial"/>
            </a:endParaRPr>
          </a:p>
          <a:p>
            <a:pPr lvl="1" marL="734040" indent="-367200" algn="just">
              <a:lnSpc>
                <a:spcPct val="140000"/>
              </a:lnSpc>
              <a:buClr>
                <a:srgbClr val="000000"/>
              </a:buClr>
              <a:buFont typeface="Arial"/>
              <a:buChar char="•"/>
            </a:pPr>
            <a:r>
              <a:rPr b="0" lang="en-US" sz="3400" spc="-1" strike="noStrike">
                <a:solidFill>
                  <a:srgbClr val="000000"/>
                </a:solidFill>
                <a:latin typeface="arial"/>
                <a:ea typeface="arial"/>
              </a:rPr>
              <a:t>For example, if you were working on an image-processing service that created GIFs, one pod might have several containers working together to resize images. </a:t>
            </a:r>
            <a:endParaRPr b="0" lang="en-IN" sz="3400" spc="-1" strike="noStrike">
              <a:solidFill>
                <a:srgbClr val="000000"/>
              </a:solidFill>
              <a:latin typeface="Arial"/>
            </a:endParaRPr>
          </a:p>
          <a:p>
            <a:pPr lvl="1" marL="734040" indent="-367200" algn="just">
              <a:lnSpc>
                <a:spcPct val="140000"/>
              </a:lnSpc>
              <a:buClr>
                <a:srgbClr val="000000"/>
              </a:buClr>
              <a:buFont typeface="Arial"/>
              <a:buChar char="•"/>
            </a:pPr>
            <a:r>
              <a:rPr b="0" lang="en-US" sz="3400" spc="-1" strike="noStrike">
                <a:solidFill>
                  <a:srgbClr val="000000"/>
                </a:solidFill>
                <a:latin typeface="arial"/>
                <a:ea typeface="arial"/>
              </a:rPr>
              <a:t>The primary container might be running the non-blocking microservice application taking in requests, and then one or more auxiliary (side-car) containers running batched background processes or cleaning up data artifacts in the storage volume as part of managing overall application performance.</a:t>
            </a:r>
            <a:endParaRPr b="0" lang="en-IN"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91" name="Google Shape;92;p2"/>
          <p:cNvSpPr/>
          <p:nvPr/>
        </p:nvSpPr>
        <p:spPr>
          <a:xfrm>
            <a:off x="895320" y="2187720"/>
            <a:ext cx="8552160" cy="5715000"/>
          </a:xfrm>
          <a:custGeom>
            <a:avLst/>
            <a:gdLst>
              <a:gd name="textAreaLeft" fmla="*/ 0 w 8552160"/>
              <a:gd name="textAreaRight" fmla="*/ 8553240 w 8552160"/>
              <a:gd name="textAreaTop" fmla="*/ 0 h 5715000"/>
              <a:gd name="textAreaBottom" fmla="*/ 5716080 h 5715000"/>
            </a:gdLst>
            <a:ahLst/>
            <a:rect l="textAreaLeft" t="textAreaTop" r="textAreaRight" b="textAreaBottom"/>
            <a:pathLst>
              <a:path w="4394285" h="2936730">
                <a:moveTo>
                  <a:pt x="0" y="0"/>
                </a:moveTo>
                <a:lnTo>
                  <a:pt x="0" y="2936730"/>
                </a:lnTo>
                <a:lnTo>
                  <a:pt x="4394285" y="2936730"/>
                </a:lnTo>
                <a:lnTo>
                  <a:pt x="4394285" y="0"/>
                </a:lnTo>
                <a:lnTo>
                  <a:pt x="0" y="0"/>
                </a:lnTo>
                <a:close/>
                <a:moveTo>
                  <a:pt x="4333325" y="2875770"/>
                </a:moveTo>
                <a:lnTo>
                  <a:pt x="59690" y="2875770"/>
                </a:lnTo>
                <a:lnTo>
                  <a:pt x="59690" y="59690"/>
                </a:lnTo>
                <a:lnTo>
                  <a:pt x="4333325" y="59690"/>
                </a:lnTo>
                <a:lnTo>
                  <a:pt x="4333325" y="287577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nvGrpSpPr>
          <p:cNvPr id="92" name="Google Shape;93;p2"/>
          <p:cNvGrpSpPr/>
          <p:nvPr/>
        </p:nvGrpSpPr>
        <p:grpSpPr>
          <a:xfrm>
            <a:off x="1733040" y="4213440"/>
            <a:ext cx="6876720" cy="1659600"/>
            <a:chOff x="1733040" y="4213440"/>
            <a:chExt cx="6876720" cy="1659600"/>
          </a:xfrm>
        </p:grpSpPr>
        <p:sp>
          <p:nvSpPr>
            <p:cNvPr id="93" name="Google Shape;94;p2"/>
            <p:cNvSpPr/>
            <p:nvPr/>
          </p:nvSpPr>
          <p:spPr>
            <a:xfrm>
              <a:off x="1733040" y="4213440"/>
              <a:ext cx="6876720" cy="1194480"/>
            </a:xfrm>
            <a:prstGeom prst="rect">
              <a:avLst/>
            </a:prstGeom>
            <a:noFill/>
            <a:ln w="0">
              <a:noFill/>
            </a:ln>
          </p:spPr>
          <p:style>
            <a:lnRef idx="0"/>
            <a:fillRef idx="0"/>
            <a:effectRef idx="0"/>
            <a:fontRef idx="minor"/>
          </p:style>
          <p:txBody>
            <a:bodyPr lIns="0" rIns="0" tIns="0" bIns="0" anchor="t">
              <a:spAutoFit/>
            </a:bodyPr>
            <a:p>
              <a:pPr algn="ctr">
                <a:lnSpc>
                  <a:spcPct val="140000"/>
                </a:lnSpc>
                <a:tabLst>
                  <a:tab algn="l" pos="0"/>
                </a:tabLst>
              </a:pPr>
              <a:r>
                <a:rPr b="1" lang="en-US" sz="5600" spc="-1" strike="noStrike">
                  <a:solidFill>
                    <a:srgbClr val="000000"/>
                  </a:solidFill>
                  <a:latin typeface="Lato"/>
                  <a:ea typeface="Lato"/>
                </a:rPr>
                <a:t>Contents</a:t>
              </a:r>
              <a:endParaRPr b="0" lang="en-IN" sz="5600" spc="-1" strike="noStrike">
                <a:solidFill>
                  <a:srgbClr val="000000"/>
                </a:solidFill>
                <a:latin typeface="Arial"/>
              </a:endParaRPr>
            </a:p>
          </p:txBody>
        </p:sp>
        <p:sp>
          <p:nvSpPr>
            <p:cNvPr id="94" name="Google Shape;95;p2"/>
            <p:cNvSpPr/>
            <p:nvPr/>
          </p:nvSpPr>
          <p:spPr>
            <a:xfrm>
              <a:off x="2670120" y="5389560"/>
              <a:ext cx="500256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sp>
        <p:nvSpPr>
          <p:cNvPr id="95" name="Google Shape;96;p2"/>
          <p:cNvSpPr/>
          <p:nvPr/>
        </p:nvSpPr>
        <p:spPr>
          <a:xfrm>
            <a:off x="11353680" y="1315800"/>
            <a:ext cx="5766480" cy="2132280"/>
          </a:xfrm>
          <a:prstGeom prst="rect">
            <a:avLst/>
          </a:prstGeom>
          <a:noFill/>
          <a:ln w="0">
            <a:noFill/>
          </a:ln>
        </p:spPr>
        <p:style>
          <a:lnRef idx="0"/>
          <a:fillRef idx="0"/>
          <a:effectRef idx="0"/>
          <a:fontRef idx="minor"/>
        </p:style>
        <p:txBody>
          <a:bodyPr lIns="0" rIns="0" tIns="0" bIns="0" anchor="t">
            <a:spAutoFit/>
          </a:bodyPr>
          <a:p>
            <a:pPr>
              <a:lnSpc>
                <a:spcPct val="140000"/>
              </a:lnSpc>
              <a:tabLst>
                <a:tab algn="l" pos="0"/>
              </a:tabLst>
            </a:pPr>
            <a:r>
              <a:rPr b="0" lang="en-US" sz="2500" spc="-1" strike="noStrike">
                <a:solidFill>
                  <a:srgbClr val="000000"/>
                </a:solidFill>
                <a:latin typeface="Lato"/>
                <a:ea typeface="Lato"/>
              </a:rPr>
              <a:t>Introduction to containers</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arial"/>
                <a:ea typeface="arial"/>
              </a:rPr>
              <a:t>Container architectures</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arial"/>
                <a:ea typeface="arial"/>
              </a:rPr>
              <a:t>Docker containers</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arial"/>
                <a:ea typeface="arial"/>
              </a:rPr>
              <a:t>Kubernetes</a:t>
            </a:r>
            <a:endParaRPr b="0" lang="en-IN" sz="2500" spc="-1" strike="noStrike">
              <a:solidFill>
                <a:srgbClr val="000000"/>
              </a:solidFill>
              <a:latin typeface="Arial"/>
            </a:endParaRPr>
          </a:p>
        </p:txBody>
      </p:sp>
      <p:sp>
        <p:nvSpPr>
          <p:cNvPr id="96" name="Google Shape;97;p2"/>
          <p:cNvSpPr/>
          <p:nvPr/>
        </p:nvSpPr>
        <p:spPr>
          <a:xfrm>
            <a:off x="10601280" y="1306440"/>
            <a:ext cx="470880" cy="532800"/>
          </a:xfrm>
          <a:prstGeom prst="rect">
            <a:avLst/>
          </a:prstGeom>
          <a:noFill/>
          <a:ln w="0">
            <a:noFill/>
          </a:ln>
        </p:spPr>
        <p:style>
          <a:lnRef idx="0"/>
          <a:fillRef idx="0"/>
          <a:effectRef idx="0"/>
          <a:fontRef idx="minor"/>
        </p:style>
        <p:txBody>
          <a:bodyPr lIns="0" rIns="0" tIns="0" bIns="0" anchor="t">
            <a:spAutoFit/>
          </a:bodyPr>
          <a:p>
            <a:pPr>
              <a:lnSpc>
                <a:spcPct val="140000"/>
              </a:lnSpc>
              <a:tabLst>
                <a:tab algn="l" pos="0"/>
              </a:tabLst>
            </a:pPr>
            <a:r>
              <a:rPr b="1" lang="en-US" sz="2500" spc="-1" strike="noStrike">
                <a:solidFill>
                  <a:srgbClr val="000000"/>
                </a:solidFill>
                <a:latin typeface="Lato"/>
                <a:ea typeface="Lato"/>
              </a:rPr>
              <a:t>1.</a:t>
            </a:r>
            <a:endParaRPr b="0" lang="en-IN" sz="2500" spc="-1" strike="noStrike">
              <a:solidFill>
                <a:srgbClr val="000000"/>
              </a:solidFill>
              <a:latin typeface="Arial"/>
            </a:endParaRPr>
          </a:p>
        </p:txBody>
      </p:sp>
      <p:sp>
        <p:nvSpPr>
          <p:cNvPr id="97" name="Google Shape;98;p2"/>
          <p:cNvSpPr/>
          <p:nvPr/>
        </p:nvSpPr>
        <p:spPr>
          <a:xfrm>
            <a:off x="10601280" y="3796560"/>
            <a:ext cx="560160" cy="632880"/>
          </a:xfrm>
          <a:prstGeom prst="rect">
            <a:avLst/>
          </a:prstGeom>
          <a:noFill/>
          <a:ln w="0">
            <a:noFill/>
          </a:ln>
        </p:spPr>
        <p:style>
          <a:lnRef idx="0"/>
          <a:fillRef idx="0"/>
          <a:effectRef idx="0"/>
          <a:fontRef idx="minor"/>
        </p:style>
        <p:txBody>
          <a:bodyPr lIns="0" rIns="0" tIns="0" bIns="0" anchor="t">
            <a:spAutoFit/>
          </a:bodyPr>
          <a:p>
            <a:pPr>
              <a:lnSpc>
                <a:spcPct val="140000"/>
              </a:lnSpc>
              <a:tabLst>
                <a:tab algn="l" pos="0"/>
              </a:tabLst>
            </a:pPr>
            <a:r>
              <a:rPr b="1" lang="en-US" sz="2970" spc="-1" strike="noStrike">
                <a:solidFill>
                  <a:srgbClr val="000000"/>
                </a:solidFill>
                <a:latin typeface="Lato"/>
                <a:ea typeface="Lato"/>
              </a:rPr>
              <a:t>2.</a:t>
            </a:r>
            <a:endParaRPr b="0" lang="en-IN" sz="2970" spc="-1" strike="noStrike">
              <a:solidFill>
                <a:srgbClr val="000000"/>
              </a:solidFill>
              <a:latin typeface="Arial"/>
            </a:endParaRPr>
          </a:p>
        </p:txBody>
      </p:sp>
      <p:sp>
        <p:nvSpPr>
          <p:cNvPr id="98" name="Google Shape;99;p2"/>
          <p:cNvSpPr/>
          <p:nvPr/>
        </p:nvSpPr>
        <p:spPr>
          <a:xfrm>
            <a:off x="10601280" y="6222600"/>
            <a:ext cx="560160" cy="632880"/>
          </a:xfrm>
          <a:prstGeom prst="rect">
            <a:avLst/>
          </a:prstGeom>
          <a:noFill/>
          <a:ln w="0">
            <a:noFill/>
          </a:ln>
        </p:spPr>
        <p:style>
          <a:lnRef idx="0"/>
          <a:fillRef idx="0"/>
          <a:effectRef idx="0"/>
          <a:fontRef idx="minor"/>
        </p:style>
        <p:txBody>
          <a:bodyPr lIns="0" rIns="0" tIns="0" bIns="0" anchor="t">
            <a:spAutoFit/>
          </a:bodyPr>
          <a:p>
            <a:pPr>
              <a:lnSpc>
                <a:spcPct val="140000"/>
              </a:lnSpc>
              <a:tabLst>
                <a:tab algn="l" pos="0"/>
              </a:tabLst>
            </a:pPr>
            <a:r>
              <a:rPr b="1" lang="en-US" sz="2970" spc="-1" strike="noStrike">
                <a:solidFill>
                  <a:srgbClr val="000000"/>
                </a:solidFill>
                <a:latin typeface="Lato"/>
                <a:ea typeface="Lato"/>
              </a:rPr>
              <a:t>3.</a:t>
            </a:r>
            <a:endParaRPr b="0" lang="en-IN" sz="2970" spc="-1" strike="noStrike">
              <a:solidFill>
                <a:srgbClr val="000000"/>
              </a:solidFill>
              <a:latin typeface="Arial"/>
            </a:endParaRPr>
          </a:p>
        </p:txBody>
      </p:sp>
      <p:sp>
        <p:nvSpPr>
          <p:cNvPr id="99" name="Google Shape;100;p2"/>
          <p:cNvSpPr/>
          <p:nvPr/>
        </p:nvSpPr>
        <p:spPr>
          <a:xfrm>
            <a:off x="11353680" y="3805920"/>
            <a:ext cx="5766480" cy="1599120"/>
          </a:xfrm>
          <a:prstGeom prst="rect">
            <a:avLst/>
          </a:prstGeom>
          <a:noFill/>
          <a:ln w="0">
            <a:noFill/>
          </a:ln>
        </p:spPr>
        <p:style>
          <a:lnRef idx="0"/>
          <a:fillRef idx="0"/>
          <a:effectRef idx="0"/>
          <a:fontRef idx="minor"/>
        </p:style>
        <p:txBody>
          <a:bodyPr lIns="0" rIns="0" tIns="0" bIns="0" anchor="t">
            <a:spAutoFit/>
          </a:bodyPr>
          <a:p>
            <a:pPr>
              <a:lnSpc>
                <a:spcPct val="140000"/>
              </a:lnSpc>
              <a:tabLst>
                <a:tab algn="l" pos="0"/>
              </a:tabLst>
            </a:pPr>
            <a:r>
              <a:rPr b="0" lang="en-US" sz="2500" spc="-1" strike="noStrike">
                <a:solidFill>
                  <a:srgbClr val="000000"/>
                </a:solidFill>
                <a:latin typeface="Lato"/>
                <a:ea typeface="Lato"/>
              </a:rPr>
              <a:t>Amazon Web Services</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Lato"/>
                <a:ea typeface="Lato"/>
              </a:rPr>
              <a:t>Google App Engine</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Lato"/>
                <a:ea typeface="Lato"/>
              </a:rPr>
              <a:t>Microsoft Azure</a:t>
            </a:r>
            <a:endParaRPr b="0" lang="en-IN" sz="2500" spc="-1" strike="noStrike">
              <a:solidFill>
                <a:srgbClr val="000000"/>
              </a:solidFill>
              <a:latin typeface="Arial"/>
            </a:endParaRPr>
          </a:p>
        </p:txBody>
      </p:sp>
      <p:sp>
        <p:nvSpPr>
          <p:cNvPr id="100" name="Google Shape;101;p2"/>
          <p:cNvSpPr/>
          <p:nvPr/>
        </p:nvSpPr>
        <p:spPr>
          <a:xfrm>
            <a:off x="11353680" y="6233760"/>
            <a:ext cx="5766480" cy="2665440"/>
          </a:xfrm>
          <a:prstGeom prst="rect">
            <a:avLst/>
          </a:prstGeom>
          <a:noFill/>
          <a:ln w="0">
            <a:noFill/>
          </a:ln>
        </p:spPr>
        <p:style>
          <a:lnRef idx="0"/>
          <a:fillRef idx="0"/>
          <a:effectRef idx="0"/>
          <a:fontRef idx="minor"/>
        </p:style>
        <p:txBody>
          <a:bodyPr lIns="0" rIns="0" tIns="0" bIns="0" anchor="t">
            <a:spAutoFit/>
          </a:bodyPr>
          <a:p>
            <a:pPr>
              <a:lnSpc>
                <a:spcPct val="140000"/>
              </a:lnSpc>
              <a:tabLst>
                <a:tab algn="l" pos="0"/>
              </a:tabLst>
            </a:pPr>
            <a:r>
              <a:rPr b="0" lang="en-US" sz="2500" spc="-1" strike="noStrike">
                <a:solidFill>
                  <a:srgbClr val="000000"/>
                </a:solidFill>
                <a:latin typeface="Lato"/>
                <a:ea typeface="Lato"/>
              </a:rPr>
              <a:t>Edge Computing</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Lato"/>
                <a:ea typeface="Lato"/>
              </a:rPr>
              <a:t>Fog Computing</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Lato"/>
                <a:ea typeface="Lato"/>
              </a:rPr>
              <a:t>IIoT</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Lato"/>
                <a:ea typeface="Lato"/>
              </a:rPr>
              <a:t>Green Cloud computing practices</a:t>
            </a:r>
            <a:endParaRPr b="0" lang="en-IN" sz="2500" spc="-1" strike="noStrike">
              <a:solidFill>
                <a:srgbClr val="000000"/>
              </a:solidFill>
              <a:latin typeface="Arial"/>
            </a:endParaRPr>
          </a:p>
          <a:p>
            <a:pPr>
              <a:lnSpc>
                <a:spcPct val="140000"/>
              </a:lnSpc>
              <a:tabLst>
                <a:tab algn="l" pos="0"/>
              </a:tabLst>
            </a:pPr>
            <a:r>
              <a:rPr b="0" lang="en-US" sz="2500" spc="-1" strike="noStrike">
                <a:solidFill>
                  <a:srgbClr val="000000"/>
                </a:solidFill>
                <a:latin typeface="Lato"/>
                <a:ea typeface="Lato"/>
              </a:rPr>
              <a:t>Complexity in Cloud Native systems</a:t>
            </a:r>
            <a:endParaRPr b="0" lang="en-IN"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360360" y="1494720"/>
            <a:ext cx="17278920" cy="10204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US" sz="3400" spc="-1" strike="noStrike">
                <a:solidFill>
                  <a:srgbClr val="000000"/>
                </a:solidFill>
                <a:latin typeface="arial"/>
                <a:ea typeface="arial"/>
              </a:rPr>
              <a:t>Kubectl </a:t>
            </a:r>
            <a:r>
              <a:rPr b="0" lang="en-US" sz="3400" spc="-1" strike="noStrike">
                <a:solidFill>
                  <a:srgbClr val="000000"/>
                </a:solidFill>
                <a:latin typeface="arial"/>
                <a:ea typeface="arial"/>
              </a:rPr>
              <a:t>is a command-line interface (CLI) tool for working with a Kubernetes cluster.</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Kubectl is the primary means by which a developer can interact with a Kubernetes cluster. </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Kubectl is the command line tool to control Kubernetes clusters, from a control host or your workstation.</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400" spc="-1" strike="noStrike">
                <a:solidFill>
                  <a:srgbClr val="000000"/>
                </a:solidFill>
                <a:latin typeface="arial"/>
                <a:ea typeface="arial"/>
              </a:rPr>
              <a:t>Kubelet</a:t>
            </a:r>
            <a:r>
              <a:rPr b="0" lang="en-US" sz="3400" spc="-1" strike="noStrike">
                <a:solidFill>
                  <a:srgbClr val="000000"/>
                </a:solidFill>
                <a:latin typeface="arial"/>
                <a:ea typeface="arial"/>
              </a:rPr>
              <a:t> is a technology that applies, creates, updates, and destroys containers on a Kubernetes node.</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Kubelet is the agent running on each Kubernetes node to manage the containers locally based on the information provided by the control plane.</a:t>
            </a:r>
            <a:r>
              <a:rPr b="1" lang="en-US" sz="3400" spc="-1" strike="noStrike">
                <a:solidFill>
                  <a:srgbClr val="ff0000"/>
                </a:solidFill>
                <a:latin typeface="arial"/>
                <a:ea typeface="arial"/>
              </a:rPr>
              <a:t> </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111111"/>
                </a:solidFill>
                <a:latin typeface="arial"/>
                <a:ea typeface="arial"/>
              </a:rPr>
              <a:t>Kubelet is the component that runs on all of the machines in your cluster and does things like starting PODs and containers.</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900000" y="2880000"/>
            <a:ext cx="15694200" cy="4425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US" sz="3400" spc="-1" strike="noStrike">
                <a:solidFill>
                  <a:srgbClr val="111111"/>
                </a:solidFill>
                <a:latin typeface="arial"/>
                <a:ea typeface="arial"/>
              </a:rPr>
              <a:t>ectd</a:t>
            </a:r>
            <a:r>
              <a:rPr b="0" lang="en-US" sz="3400" spc="-1" strike="noStrike">
                <a:solidFill>
                  <a:srgbClr val="111111"/>
                </a:solidFill>
                <a:latin typeface="arial"/>
                <a:ea typeface="arial"/>
              </a:rPr>
              <a:t> is an open-source, distributed key-value store that stores and manages critical information for distributed systems. It's used for shared configuration, service discovery, and scheduler coordination.</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111111"/>
                </a:solidFill>
                <a:latin typeface="arial"/>
                <a:ea typeface="arial"/>
              </a:rPr>
              <a:t>etcd is used for Kubernetes, a popular container orchestration platform. It manages the configuration data, state data, and metadata for Kubernetes.</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400" spc="-1" strike="noStrike">
                <a:solidFill>
                  <a:srgbClr val="111111"/>
                </a:solidFill>
                <a:latin typeface="arial"/>
                <a:ea typeface="arial"/>
              </a:rPr>
              <a:t>kube-proxy</a:t>
            </a:r>
            <a:r>
              <a:rPr b="0" lang="en-US" sz="3400" spc="-1" strike="noStrike">
                <a:solidFill>
                  <a:srgbClr val="111111"/>
                </a:solidFill>
                <a:latin typeface="arial"/>
                <a:ea typeface="arial"/>
              </a:rPr>
              <a:t> is a Kubernetes agent that runs on each node in a cluster. It monitors changes to Service objects and their endpoints, and translates them into network rules inside the node. These network rules allow network communication to Pods from network sessions inside or outside of the cluster</a:t>
            </a:r>
            <a:endParaRPr b="0" lang="en-IN"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34" name="Google Shape;188;p15"/>
          <p:cNvGrpSpPr/>
          <p:nvPr/>
        </p:nvGrpSpPr>
        <p:grpSpPr>
          <a:xfrm>
            <a:off x="870480" y="1272600"/>
            <a:ext cx="16228440" cy="5747400"/>
            <a:chOff x="870480" y="1272600"/>
            <a:chExt cx="16228440" cy="5747400"/>
          </a:xfrm>
        </p:grpSpPr>
        <p:sp>
          <p:nvSpPr>
            <p:cNvPr id="135" name="Google Shape;189;p15"/>
            <p:cNvSpPr/>
            <p:nvPr/>
          </p:nvSpPr>
          <p:spPr>
            <a:xfrm>
              <a:off x="870480" y="127260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Deployments</a:t>
              </a:r>
              <a:endParaRPr b="0" lang="en-IN" sz="4800" spc="-1" strike="noStrike">
                <a:solidFill>
                  <a:srgbClr val="000000"/>
                </a:solidFill>
                <a:latin typeface="Arial"/>
              </a:endParaRPr>
            </a:p>
          </p:txBody>
        </p:sp>
        <p:sp>
          <p:nvSpPr>
            <p:cNvPr id="136" name="Google Shape;190;p15"/>
            <p:cNvSpPr/>
            <p:nvPr/>
          </p:nvSpPr>
          <p:spPr>
            <a:xfrm>
              <a:off x="870480" y="2585160"/>
              <a:ext cx="16228440" cy="4434840"/>
            </a:xfrm>
            <a:prstGeom prst="rect">
              <a:avLst/>
            </a:prstGeom>
            <a:noFill/>
            <a:ln w="0">
              <a:noFill/>
            </a:ln>
          </p:spPr>
          <p:style>
            <a:lnRef idx="0"/>
            <a:fillRef idx="0"/>
            <a:effectRef idx="0"/>
            <a:fontRef idx="minor"/>
          </p:style>
          <p:txBody>
            <a:bodyPr lIns="0" rIns="0" tIns="0" bIns="0" anchor="t">
              <a:spAutoFit/>
            </a:bodyPr>
            <a:p>
              <a:pPr lvl="1" marL="755640" indent="-358920" algn="just">
                <a:lnSpc>
                  <a:spcPct val="130000"/>
                </a:lnSpc>
                <a:buClr>
                  <a:srgbClr val="000000"/>
                </a:buClr>
                <a:buFont typeface="Arial"/>
                <a:buChar char="•"/>
              </a:pPr>
              <a:r>
                <a:rPr b="0" lang="en-US" sz="3200" spc="-1" strike="noStrike">
                  <a:solidFill>
                    <a:srgbClr val="000000"/>
                  </a:solidFill>
                  <a:latin typeface="arial"/>
                  <a:ea typeface="arial"/>
                </a:rPr>
                <a:t>Kubernetes deployments define the </a:t>
              </a:r>
              <a:r>
                <a:rPr b="0" lang="en-US" sz="3200" spc="-1" strike="noStrike">
                  <a:solidFill>
                    <a:srgbClr val="ff0000"/>
                  </a:solidFill>
                  <a:latin typeface="arial"/>
                  <a:ea typeface="arial"/>
                </a:rPr>
                <a:t>scale at which you want to run your application</a:t>
              </a:r>
              <a:r>
                <a:rPr b="0" lang="en-US" sz="3200" spc="-1" strike="noStrike">
                  <a:solidFill>
                    <a:srgbClr val="000000"/>
                  </a:solidFill>
                  <a:latin typeface="arial"/>
                  <a:ea typeface="arial"/>
                </a:rPr>
                <a:t> by letting you set the details of how you would like pods replicated on your Kubernetes nodes. </a:t>
              </a:r>
              <a:endParaRPr b="0" lang="en-IN" sz="3200" spc="-1" strike="noStrike">
                <a:solidFill>
                  <a:srgbClr val="000000"/>
                </a:solidFill>
                <a:latin typeface="Arial"/>
              </a:endParaRPr>
            </a:p>
            <a:p>
              <a:pPr lvl="1" marL="755640" indent="-358920" algn="just">
                <a:lnSpc>
                  <a:spcPct val="130000"/>
                </a:lnSpc>
                <a:buClr>
                  <a:srgbClr val="000000"/>
                </a:buClr>
                <a:buFont typeface="Arial"/>
                <a:buChar char="•"/>
              </a:pPr>
              <a:r>
                <a:rPr b="0" lang="en-US" sz="3200" spc="-1" strike="noStrike">
                  <a:solidFill>
                    <a:srgbClr val="ff0000"/>
                  </a:solidFill>
                  <a:latin typeface="arial"/>
                  <a:ea typeface="arial"/>
                </a:rPr>
                <a:t>Deployments describe the number of desired identical pod replicas to run and the preferred update strategy used when updating the deployment</a:t>
              </a:r>
              <a:r>
                <a:rPr b="0" lang="en-US" sz="3200" spc="-1" strike="noStrike">
                  <a:solidFill>
                    <a:srgbClr val="000000"/>
                  </a:solidFill>
                  <a:latin typeface="arial"/>
                  <a:ea typeface="arial"/>
                </a:rPr>
                <a:t>. </a:t>
              </a:r>
              <a:endParaRPr b="0" lang="en-IN" sz="3200" spc="-1" strike="noStrike">
                <a:solidFill>
                  <a:srgbClr val="000000"/>
                </a:solidFill>
                <a:latin typeface="Arial"/>
              </a:endParaRPr>
            </a:p>
            <a:p>
              <a:pPr lvl="1" marL="755640" indent="-358920" algn="just">
                <a:lnSpc>
                  <a:spcPct val="130000"/>
                </a:lnSpc>
                <a:buClr>
                  <a:srgbClr val="000000"/>
                </a:buClr>
                <a:buFont typeface="Arial"/>
                <a:buChar char="•"/>
              </a:pPr>
              <a:r>
                <a:rPr b="0" lang="en-US" sz="3200" spc="-1" strike="noStrike">
                  <a:solidFill>
                    <a:srgbClr val="000000"/>
                  </a:solidFill>
                  <a:latin typeface="arial"/>
                  <a:ea typeface="arial"/>
                </a:rPr>
                <a:t>Kubernetes will track pod health, and will remove or add pods as needed to bring your application deployment to the desired state.</a:t>
              </a:r>
              <a:endParaRPr b="0" lang="en-IN" sz="3200" spc="-1" strike="noStrike">
                <a:solidFill>
                  <a:srgbClr val="000000"/>
                </a:solidFill>
                <a:latin typeface="Arial"/>
              </a:endParaRPr>
            </a:p>
          </p:txBody>
        </p:sp>
      </p:grpSp>
      <p:grpSp>
        <p:nvGrpSpPr>
          <p:cNvPr id="137" name="Google Shape;191;p15"/>
          <p:cNvGrpSpPr/>
          <p:nvPr/>
        </p:nvGrpSpPr>
        <p:grpSpPr>
          <a:xfrm>
            <a:off x="720000" y="5400000"/>
            <a:ext cx="16228440" cy="5229360"/>
            <a:chOff x="720000" y="5400000"/>
            <a:chExt cx="16228440" cy="5229360"/>
          </a:xfrm>
        </p:grpSpPr>
        <p:sp>
          <p:nvSpPr>
            <p:cNvPr id="138" name="Google Shape;192;p15"/>
            <p:cNvSpPr/>
            <p:nvPr/>
          </p:nvSpPr>
          <p:spPr>
            <a:xfrm>
              <a:off x="720000" y="5400000"/>
              <a:ext cx="16228440" cy="87624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endParaRPr b="0" lang="en-IN" sz="1800" spc="-1" strike="noStrike">
                <a:solidFill>
                  <a:srgbClr val="000000"/>
                </a:solidFill>
                <a:latin typeface="Arial"/>
                <a:ea typeface="DejaVu Sans"/>
              </a:endParaRPr>
            </a:p>
          </p:txBody>
        </p:sp>
        <p:sp>
          <p:nvSpPr>
            <p:cNvPr id="139" name="Google Shape;193;p15"/>
            <p:cNvSpPr/>
            <p:nvPr/>
          </p:nvSpPr>
          <p:spPr>
            <a:xfrm>
              <a:off x="720000" y="6712560"/>
              <a:ext cx="16228440" cy="3916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p:nvPr/>
        </p:nvSpPr>
        <p:spPr>
          <a:xfrm>
            <a:off x="900000" y="1180440"/>
            <a:ext cx="16918920" cy="7998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800" spc="-1" strike="noStrike">
                <a:solidFill>
                  <a:srgbClr val="000000"/>
                </a:solidFill>
                <a:latin typeface="Lato"/>
                <a:ea typeface="Lato"/>
              </a:rPr>
              <a:t>Services</a:t>
            </a:r>
            <a:endParaRPr b="0" lang="en-IN" sz="4800" spc="-1" strike="noStrike">
              <a:solidFill>
                <a:srgbClr val="000000"/>
              </a:solidFill>
              <a:latin typeface="Arial"/>
            </a:endParaRPr>
          </a:p>
          <a:p>
            <a:pPr>
              <a:lnSpc>
                <a:spcPct val="100000"/>
              </a:lnSpc>
            </a:pPr>
            <a:endParaRPr b="0" lang="en-IN" sz="33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300" spc="-1" strike="noStrike">
                <a:solidFill>
                  <a:srgbClr val="000000"/>
                </a:solidFill>
                <a:latin typeface="arial"/>
                <a:ea typeface="arial"/>
              </a:rPr>
              <a:t>A service is </a:t>
            </a:r>
            <a:r>
              <a:rPr b="0" lang="en-US" sz="3300" spc="-1" strike="noStrike">
                <a:solidFill>
                  <a:srgbClr val="ff0000"/>
                </a:solidFill>
                <a:latin typeface="arial"/>
                <a:ea typeface="arial"/>
              </a:rPr>
              <a:t>an abstraction over the pods</a:t>
            </a:r>
            <a:r>
              <a:rPr b="0" lang="en-US" sz="3300" spc="-1" strike="noStrike">
                <a:solidFill>
                  <a:srgbClr val="000000"/>
                </a:solidFill>
                <a:latin typeface="arial"/>
                <a:ea typeface="arial"/>
              </a:rPr>
              <a:t>, and essentially, the only interface the various application consumers interact with. As pods are replaced, their internal names and IPs might change. </a:t>
            </a:r>
            <a:endParaRPr b="0" lang="en-IN" sz="3300" spc="-1" strike="noStrike">
              <a:solidFill>
                <a:srgbClr val="000000"/>
              </a:solidFill>
              <a:latin typeface="Arial"/>
            </a:endParaRPr>
          </a:p>
          <a:p>
            <a:pPr marL="216000" indent="-216000" algn="just">
              <a:lnSpc>
                <a:spcPct val="130000"/>
              </a:lnSpc>
              <a:buClr>
                <a:srgbClr val="000000"/>
              </a:buClr>
              <a:buSzPct val="45000"/>
              <a:buFont typeface="Wingdings" charset="2"/>
              <a:buChar char=""/>
            </a:pPr>
            <a:r>
              <a:rPr b="0" lang="en-US" sz="3300" spc="-1" strike="noStrike">
                <a:solidFill>
                  <a:srgbClr val="000000"/>
                </a:solidFill>
                <a:latin typeface="arial"/>
                <a:ea typeface="arial"/>
              </a:rPr>
              <a:t>A service exposes a single machine name or IP address mapped to pods whose underlying names and numbers are unreliable. </a:t>
            </a:r>
            <a:endParaRPr b="0" lang="en-IN" sz="3300" spc="-1" strike="noStrike">
              <a:solidFill>
                <a:srgbClr val="000000"/>
              </a:solidFill>
              <a:latin typeface="Arial"/>
            </a:endParaRPr>
          </a:p>
          <a:p>
            <a:pPr marL="216000" indent="-216000" algn="just">
              <a:lnSpc>
                <a:spcPct val="130000"/>
              </a:lnSpc>
              <a:buClr>
                <a:srgbClr val="000000"/>
              </a:buClr>
              <a:buSzPct val="45000"/>
              <a:buFont typeface="Wingdings" charset="2"/>
              <a:buChar char=""/>
            </a:pPr>
            <a:r>
              <a:rPr b="0" lang="en-US" sz="3300" spc="-1" strike="noStrike">
                <a:solidFill>
                  <a:srgbClr val="ff0000"/>
                </a:solidFill>
                <a:latin typeface="arial"/>
                <a:ea typeface="arial"/>
              </a:rPr>
              <a:t>A service ensures that, to the outside network, everything appears to be unchanged.</a:t>
            </a:r>
            <a:endParaRPr b="0" lang="en-IN"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41" name="Google Shape;200;p16"/>
          <p:cNvGrpSpPr/>
          <p:nvPr/>
        </p:nvGrpSpPr>
        <p:grpSpPr>
          <a:xfrm>
            <a:off x="841680" y="98640"/>
            <a:ext cx="16228440" cy="4676400"/>
            <a:chOff x="841680" y="98640"/>
            <a:chExt cx="16228440" cy="4676400"/>
          </a:xfrm>
        </p:grpSpPr>
        <p:sp>
          <p:nvSpPr>
            <p:cNvPr id="142" name="Google Shape;201;p16"/>
            <p:cNvSpPr/>
            <p:nvPr/>
          </p:nvSpPr>
          <p:spPr>
            <a:xfrm>
              <a:off x="841680" y="9864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Nodes</a:t>
              </a:r>
              <a:endParaRPr b="0" lang="en-IN" sz="4800" spc="-1" strike="noStrike">
                <a:solidFill>
                  <a:srgbClr val="000000"/>
                </a:solidFill>
                <a:latin typeface="Arial"/>
              </a:endParaRPr>
            </a:p>
          </p:txBody>
        </p:sp>
        <p:sp>
          <p:nvSpPr>
            <p:cNvPr id="143" name="Google Shape;202;p16"/>
            <p:cNvSpPr/>
            <p:nvPr/>
          </p:nvSpPr>
          <p:spPr>
            <a:xfrm>
              <a:off x="841680" y="1411200"/>
              <a:ext cx="16228440" cy="3363840"/>
            </a:xfrm>
            <a:prstGeom prst="rect">
              <a:avLst/>
            </a:prstGeom>
            <a:noFill/>
            <a:ln w="0">
              <a:noFill/>
            </a:ln>
          </p:spPr>
          <p:style>
            <a:lnRef idx="0"/>
            <a:fillRef idx="0"/>
            <a:effectRef idx="0"/>
            <a:fontRef idx="minor"/>
          </p:style>
          <p:txBody>
            <a:bodyPr lIns="0" rIns="0" tIns="0" bIns="0" anchor="t">
              <a:spAutoFit/>
            </a:bodyPr>
            <a:p>
              <a:pPr lvl="1" marL="755640" indent="-371520" algn="just">
                <a:lnSpc>
                  <a:spcPct val="130000"/>
                </a:lnSpc>
                <a:buClr>
                  <a:srgbClr val="000000"/>
                </a:buClr>
                <a:buFont typeface="Arial"/>
                <a:buChar char="•"/>
              </a:pPr>
              <a:r>
                <a:rPr b="0" lang="en-US" sz="3400" spc="-1" strike="noStrike">
                  <a:solidFill>
                    <a:srgbClr val="000000"/>
                  </a:solidFill>
                  <a:latin typeface="arial"/>
                  <a:ea typeface="arial"/>
                </a:rPr>
                <a:t>A Kubernetes </a:t>
              </a:r>
              <a:r>
                <a:rPr b="0" lang="en-US" sz="3400" spc="-1" strike="noStrike">
                  <a:solidFill>
                    <a:srgbClr val="ff0000"/>
                  </a:solidFill>
                  <a:latin typeface="arial"/>
                  <a:ea typeface="arial"/>
                </a:rPr>
                <a:t>node manages and runs pods; </a:t>
              </a:r>
              <a:r>
                <a:rPr b="0" lang="en-US" sz="3400" spc="-1" strike="noStrike">
                  <a:solidFill>
                    <a:srgbClr val="000000"/>
                  </a:solidFill>
                  <a:latin typeface="arial"/>
                  <a:ea typeface="arial"/>
                </a:rPr>
                <a:t>it’s the machine (whether virtualized or physical) that performs the given work. Just as pods collect individual containers that operate together, </a:t>
              </a:r>
              <a:r>
                <a:rPr b="0" lang="en-US" sz="3400" spc="-1" strike="noStrike">
                  <a:solidFill>
                    <a:srgbClr val="ff0000"/>
                  </a:solidFill>
                  <a:latin typeface="arial"/>
                  <a:ea typeface="arial"/>
                </a:rPr>
                <a:t>a node collects entire pods that function together.</a:t>
              </a:r>
              <a:r>
                <a:rPr b="0" lang="en-US" sz="3400" spc="-1" strike="noStrike">
                  <a:solidFill>
                    <a:srgbClr val="000000"/>
                  </a:solidFill>
                  <a:latin typeface="arial"/>
                  <a:ea typeface="arial"/>
                </a:rPr>
                <a:t> When we are operating at scale, we want to be able to hand work over to a node whose pods are free to take it.</a:t>
              </a:r>
              <a:endParaRPr b="0" lang="en-IN" sz="3400" spc="-1" strike="noStrike">
                <a:solidFill>
                  <a:srgbClr val="000000"/>
                </a:solidFill>
                <a:latin typeface="Arial"/>
              </a:endParaRPr>
            </a:p>
          </p:txBody>
        </p:sp>
      </p:grpSp>
      <p:grpSp>
        <p:nvGrpSpPr>
          <p:cNvPr id="144" name="Google Shape;203;p16"/>
          <p:cNvGrpSpPr/>
          <p:nvPr/>
        </p:nvGrpSpPr>
        <p:grpSpPr>
          <a:xfrm>
            <a:off x="841680" y="4873320"/>
            <a:ext cx="16228440" cy="4003560"/>
            <a:chOff x="841680" y="4873320"/>
            <a:chExt cx="16228440" cy="4003560"/>
          </a:xfrm>
        </p:grpSpPr>
        <p:sp>
          <p:nvSpPr>
            <p:cNvPr id="145" name="Google Shape;204;p16"/>
            <p:cNvSpPr/>
            <p:nvPr/>
          </p:nvSpPr>
          <p:spPr>
            <a:xfrm>
              <a:off x="841680" y="487332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Control plane</a:t>
              </a:r>
              <a:endParaRPr b="0" lang="en-IN" sz="4800" spc="-1" strike="noStrike">
                <a:solidFill>
                  <a:srgbClr val="000000"/>
                </a:solidFill>
                <a:latin typeface="Arial"/>
              </a:endParaRPr>
            </a:p>
          </p:txBody>
        </p:sp>
        <p:sp>
          <p:nvSpPr>
            <p:cNvPr id="146" name="Google Shape;205;p16"/>
            <p:cNvSpPr/>
            <p:nvPr/>
          </p:nvSpPr>
          <p:spPr>
            <a:xfrm>
              <a:off x="841680" y="6185880"/>
              <a:ext cx="16228440" cy="2691000"/>
            </a:xfrm>
            <a:prstGeom prst="rect">
              <a:avLst/>
            </a:prstGeom>
            <a:noFill/>
            <a:ln w="0">
              <a:noFill/>
            </a:ln>
          </p:spPr>
          <p:style>
            <a:lnRef idx="0"/>
            <a:fillRef idx="0"/>
            <a:effectRef idx="0"/>
            <a:fontRef idx="minor"/>
          </p:style>
          <p:txBody>
            <a:bodyPr lIns="0" rIns="0" tIns="0" bIns="0" anchor="t">
              <a:spAutoFit/>
            </a:bodyPr>
            <a:p>
              <a:pPr lvl="1" marL="755640" indent="-371520" algn="just">
                <a:lnSpc>
                  <a:spcPct val="130000"/>
                </a:lnSpc>
                <a:buClr>
                  <a:srgbClr val="000000"/>
                </a:buClr>
                <a:buFont typeface="Arial"/>
                <a:buChar char="•"/>
              </a:pPr>
              <a:r>
                <a:rPr b="0" lang="en-US" sz="3400" spc="-1" strike="noStrike">
                  <a:solidFill>
                    <a:srgbClr val="000000"/>
                  </a:solidFill>
                  <a:latin typeface="arial"/>
                  <a:ea typeface="arial"/>
                </a:rPr>
                <a:t>The Kubernetes control plane is the main </a:t>
              </a:r>
              <a:r>
                <a:rPr b="0" lang="en-US" sz="3400" spc="-1" strike="noStrike">
                  <a:solidFill>
                    <a:srgbClr val="ff0000"/>
                  </a:solidFill>
                  <a:latin typeface="arial"/>
                  <a:ea typeface="arial"/>
                </a:rPr>
                <a:t>entry point for administrators and users to manage the various nodes. </a:t>
              </a:r>
              <a:r>
                <a:rPr b="0" lang="en-US" sz="3400" spc="-1" strike="noStrike">
                  <a:solidFill>
                    <a:srgbClr val="000000"/>
                  </a:solidFill>
                  <a:latin typeface="arial"/>
                  <a:ea typeface="arial"/>
                </a:rPr>
                <a:t>Operations are issued to it either through HTTP calls or connecting to the machine and running command-line scripts. As the name implies, it controls how Kubernetes interacts with your applications.</a:t>
              </a:r>
              <a:endParaRPr b="0" lang="en-IN" sz="3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47" name="Google Shape;211;p17"/>
          <p:cNvGrpSpPr/>
          <p:nvPr/>
        </p:nvGrpSpPr>
        <p:grpSpPr>
          <a:xfrm>
            <a:off x="1028880" y="417600"/>
            <a:ext cx="16228440" cy="2005920"/>
            <a:chOff x="1028880" y="417600"/>
            <a:chExt cx="16228440" cy="2005920"/>
          </a:xfrm>
        </p:grpSpPr>
        <p:sp>
          <p:nvSpPr>
            <p:cNvPr id="148" name="Google Shape;212;p17"/>
            <p:cNvSpPr/>
            <p:nvPr/>
          </p:nvSpPr>
          <p:spPr>
            <a:xfrm>
              <a:off x="1028880" y="41760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Cluster</a:t>
              </a:r>
              <a:endParaRPr b="0" lang="en-IN" sz="4800" spc="-1" strike="noStrike">
                <a:solidFill>
                  <a:srgbClr val="000000"/>
                </a:solidFill>
                <a:latin typeface="Arial"/>
              </a:endParaRPr>
            </a:p>
          </p:txBody>
        </p:sp>
        <p:sp>
          <p:nvSpPr>
            <p:cNvPr id="149" name="Google Shape;213;p17"/>
            <p:cNvSpPr/>
            <p:nvPr/>
          </p:nvSpPr>
          <p:spPr>
            <a:xfrm>
              <a:off x="1028880" y="1730520"/>
              <a:ext cx="16228440" cy="693000"/>
            </a:xfrm>
            <a:prstGeom prst="rect">
              <a:avLst/>
            </a:prstGeom>
            <a:noFill/>
            <a:ln w="0">
              <a:noFill/>
            </a:ln>
          </p:spPr>
          <p:style>
            <a:lnRef idx="0"/>
            <a:fillRef idx="0"/>
            <a:effectRef idx="0"/>
            <a:fontRef idx="minor"/>
          </p:style>
          <p:txBody>
            <a:bodyPr lIns="0" rIns="0" tIns="0" bIns="0" anchor="t">
              <a:spAutoFit/>
            </a:bodyPr>
            <a:p>
              <a:pPr lvl="1" marL="755640" indent="-378000">
                <a:lnSpc>
                  <a:spcPct val="130000"/>
                </a:lnSpc>
                <a:buClr>
                  <a:srgbClr val="000000"/>
                </a:buClr>
                <a:buFont typeface="Arial"/>
                <a:buChar char="•"/>
              </a:pPr>
              <a:r>
                <a:rPr b="0" lang="en-US" sz="3500" spc="-1" strike="noStrike">
                  <a:solidFill>
                    <a:srgbClr val="ff0000"/>
                  </a:solidFill>
                  <a:latin typeface="arial"/>
                  <a:ea typeface="arial"/>
                </a:rPr>
                <a:t>A cluster is all of the above components put together as a single unit.</a:t>
              </a:r>
              <a:endParaRPr b="0" lang="en-IN" sz="3500" spc="-1" strike="noStrike">
                <a:solidFill>
                  <a:srgbClr val="000000"/>
                </a:solidFill>
                <a:latin typeface="Arial"/>
              </a:endParaRPr>
            </a:p>
          </p:txBody>
        </p:sp>
      </p:grpSp>
      <p:grpSp>
        <p:nvGrpSpPr>
          <p:cNvPr id="150" name="Google Shape;214;p17"/>
          <p:cNvGrpSpPr/>
          <p:nvPr/>
        </p:nvGrpSpPr>
        <p:grpSpPr>
          <a:xfrm>
            <a:off x="1028880" y="2936520"/>
            <a:ext cx="16228440" cy="3392640"/>
            <a:chOff x="1028880" y="2936520"/>
            <a:chExt cx="16228440" cy="3392640"/>
          </a:xfrm>
        </p:grpSpPr>
        <p:sp>
          <p:nvSpPr>
            <p:cNvPr id="151" name="Google Shape;215;p17"/>
            <p:cNvSpPr/>
            <p:nvPr/>
          </p:nvSpPr>
          <p:spPr>
            <a:xfrm>
              <a:off x="1028880" y="293652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API server</a:t>
              </a:r>
              <a:endParaRPr b="0" lang="en-IN" sz="4800" spc="-1" strike="noStrike">
                <a:solidFill>
                  <a:srgbClr val="000000"/>
                </a:solidFill>
                <a:latin typeface="Arial"/>
              </a:endParaRPr>
            </a:p>
          </p:txBody>
        </p:sp>
        <p:sp>
          <p:nvSpPr>
            <p:cNvPr id="152" name="Google Shape;216;p17"/>
            <p:cNvSpPr/>
            <p:nvPr/>
          </p:nvSpPr>
          <p:spPr>
            <a:xfrm>
              <a:off x="1028880" y="4249440"/>
              <a:ext cx="16228440" cy="2079720"/>
            </a:xfrm>
            <a:prstGeom prst="rect">
              <a:avLst/>
            </a:prstGeom>
            <a:noFill/>
            <a:ln w="0">
              <a:noFill/>
            </a:ln>
          </p:spPr>
          <p:style>
            <a:lnRef idx="0"/>
            <a:fillRef idx="0"/>
            <a:effectRef idx="0"/>
            <a:fontRef idx="minor"/>
          </p:style>
          <p:txBody>
            <a:bodyPr lIns="0" rIns="0" tIns="0" bIns="0" anchor="t">
              <a:spAutoFit/>
            </a:bodyPr>
            <a:p>
              <a:pPr lvl="1" marL="755640" indent="-378000" algn="just">
                <a:lnSpc>
                  <a:spcPct val="130000"/>
                </a:lnSpc>
                <a:buClr>
                  <a:srgbClr val="000000"/>
                </a:buClr>
                <a:buFont typeface="Arial"/>
                <a:buChar char="•"/>
              </a:pPr>
              <a:r>
                <a:rPr b="0" lang="en-US" sz="3500" spc="-1" strike="noStrike">
                  <a:solidFill>
                    <a:srgbClr val="000000"/>
                  </a:solidFill>
                  <a:latin typeface="arial"/>
                  <a:ea typeface="arial"/>
                </a:rPr>
                <a:t>The </a:t>
              </a:r>
              <a:r>
                <a:rPr b="0" lang="en-US" sz="3500" spc="-1" strike="noStrike">
                  <a:solidFill>
                    <a:srgbClr val="ff0000"/>
                  </a:solidFill>
                  <a:latin typeface="arial"/>
                  <a:ea typeface="arial"/>
                </a:rPr>
                <a:t>API server exposes a REST interface </a:t>
              </a:r>
              <a:r>
                <a:rPr b="0" lang="en-US" sz="3500" spc="-1" strike="noStrike">
                  <a:solidFill>
                    <a:srgbClr val="000000"/>
                  </a:solidFill>
                  <a:latin typeface="arial"/>
                  <a:ea typeface="arial"/>
                </a:rPr>
                <a:t>to the Kubernetes cluster. All operations against pods, services, and so forth, are executed programmatically by communicating with the endpoints provided by it.</a:t>
              </a:r>
              <a:endParaRPr b="0" lang="en-IN" sz="3500" spc="-1" strike="noStrike">
                <a:solidFill>
                  <a:srgbClr val="000000"/>
                </a:solidFill>
                <a:latin typeface="Arial"/>
              </a:endParaRPr>
            </a:p>
          </p:txBody>
        </p:sp>
      </p:grpSp>
      <p:grpSp>
        <p:nvGrpSpPr>
          <p:cNvPr id="153" name="Google Shape;217;p17"/>
          <p:cNvGrpSpPr/>
          <p:nvPr/>
        </p:nvGrpSpPr>
        <p:grpSpPr>
          <a:xfrm>
            <a:off x="1028880" y="6247080"/>
            <a:ext cx="16228440" cy="3392280"/>
            <a:chOff x="1028880" y="6247080"/>
            <a:chExt cx="16228440" cy="3392280"/>
          </a:xfrm>
        </p:grpSpPr>
        <p:sp>
          <p:nvSpPr>
            <p:cNvPr id="154" name="Google Shape;218;p17"/>
            <p:cNvSpPr/>
            <p:nvPr/>
          </p:nvSpPr>
          <p:spPr>
            <a:xfrm>
              <a:off x="1028880" y="624708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Scheduler</a:t>
              </a:r>
              <a:endParaRPr b="0" lang="en-IN" sz="4800" spc="-1" strike="noStrike">
                <a:solidFill>
                  <a:srgbClr val="000000"/>
                </a:solidFill>
                <a:latin typeface="Arial"/>
              </a:endParaRPr>
            </a:p>
          </p:txBody>
        </p:sp>
        <p:sp>
          <p:nvSpPr>
            <p:cNvPr id="155" name="Google Shape;219;p17"/>
            <p:cNvSpPr/>
            <p:nvPr/>
          </p:nvSpPr>
          <p:spPr>
            <a:xfrm>
              <a:off x="1028880" y="7559640"/>
              <a:ext cx="16228440" cy="2079720"/>
            </a:xfrm>
            <a:prstGeom prst="rect">
              <a:avLst/>
            </a:prstGeom>
            <a:noFill/>
            <a:ln w="0">
              <a:noFill/>
            </a:ln>
          </p:spPr>
          <p:style>
            <a:lnRef idx="0"/>
            <a:fillRef idx="0"/>
            <a:effectRef idx="0"/>
            <a:fontRef idx="minor"/>
          </p:style>
          <p:txBody>
            <a:bodyPr lIns="0" rIns="0" tIns="0" bIns="0" anchor="t">
              <a:spAutoFit/>
            </a:bodyPr>
            <a:p>
              <a:pPr lvl="1" marL="755640" indent="-378000" algn="just">
                <a:lnSpc>
                  <a:spcPct val="130000"/>
                </a:lnSpc>
                <a:buClr>
                  <a:srgbClr val="000000"/>
                </a:buClr>
                <a:buFont typeface="Arial"/>
                <a:buChar char="•"/>
              </a:pPr>
              <a:r>
                <a:rPr b="0" lang="en-US" sz="3500" spc="-1" strike="noStrike">
                  <a:solidFill>
                    <a:srgbClr val="000000"/>
                  </a:solidFill>
                  <a:latin typeface="arial"/>
                  <a:ea typeface="arial"/>
                </a:rPr>
                <a:t>The scheduler is responsible for </a:t>
              </a:r>
              <a:r>
                <a:rPr b="0" lang="en-US" sz="3500" spc="-1" strike="noStrike">
                  <a:solidFill>
                    <a:srgbClr val="ff0000"/>
                  </a:solidFill>
                  <a:latin typeface="arial"/>
                  <a:ea typeface="arial"/>
                </a:rPr>
                <a:t>assigning work to the various nodes</a:t>
              </a:r>
              <a:r>
                <a:rPr b="0" lang="en-US" sz="3500" spc="-1" strike="noStrike">
                  <a:solidFill>
                    <a:srgbClr val="000000"/>
                  </a:solidFill>
                  <a:latin typeface="arial"/>
                  <a:ea typeface="arial"/>
                </a:rPr>
                <a:t>. It keeps watch over the resource capacity and ensures that a worker node’s performance is within an appropriate threshold.</a:t>
              </a:r>
              <a:endParaRPr b="0" lang="en-IN" sz="35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56" name="Google Shape;225;p18"/>
          <p:cNvGrpSpPr/>
          <p:nvPr/>
        </p:nvGrpSpPr>
        <p:grpSpPr>
          <a:xfrm>
            <a:off x="1028880" y="224640"/>
            <a:ext cx="16228440" cy="3271320"/>
            <a:chOff x="1028880" y="224640"/>
            <a:chExt cx="16228440" cy="3271320"/>
          </a:xfrm>
        </p:grpSpPr>
        <p:sp>
          <p:nvSpPr>
            <p:cNvPr id="157" name="Google Shape;226;p18"/>
            <p:cNvSpPr/>
            <p:nvPr/>
          </p:nvSpPr>
          <p:spPr>
            <a:xfrm>
              <a:off x="1028880" y="22464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Controller Manager</a:t>
              </a:r>
              <a:endParaRPr b="0" lang="en-IN" sz="4800" spc="-1" strike="noStrike">
                <a:solidFill>
                  <a:srgbClr val="000000"/>
                </a:solidFill>
                <a:latin typeface="Arial"/>
              </a:endParaRPr>
            </a:p>
          </p:txBody>
        </p:sp>
        <p:sp>
          <p:nvSpPr>
            <p:cNvPr id="158" name="Google Shape;227;p18"/>
            <p:cNvSpPr/>
            <p:nvPr/>
          </p:nvSpPr>
          <p:spPr>
            <a:xfrm>
              <a:off x="1028880" y="1537200"/>
              <a:ext cx="16228440" cy="1958760"/>
            </a:xfrm>
            <a:prstGeom prst="rect">
              <a:avLst/>
            </a:prstGeom>
            <a:noFill/>
            <a:ln w="0">
              <a:noFill/>
            </a:ln>
          </p:spPr>
          <p:style>
            <a:lnRef idx="0"/>
            <a:fillRef idx="0"/>
            <a:effectRef idx="0"/>
            <a:fontRef idx="minor"/>
          </p:style>
          <p:txBody>
            <a:bodyPr lIns="0" rIns="0" tIns="0" bIns="0" anchor="t">
              <a:spAutoFit/>
            </a:bodyPr>
            <a:p>
              <a:pPr lvl="1" marL="755640" indent="-365040" algn="just">
                <a:lnSpc>
                  <a:spcPct val="130000"/>
                </a:lnSpc>
                <a:buClr>
                  <a:srgbClr val="000000"/>
                </a:buClr>
                <a:buFont typeface="Arial"/>
                <a:buChar char="•"/>
              </a:pPr>
              <a:r>
                <a:rPr b="0" lang="en-US" sz="3300" spc="-1" strike="noStrike">
                  <a:solidFill>
                    <a:srgbClr val="000000"/>
                  </a:solidFill>
                  <a:latin typeface="arial"/>
                  <a:ea typeface="arial"/>
                </a:rPr>
                <a:t>The controller-manager is responsible </a:t>
              </a:r>
              <a:r>
                <a:rPr b="0" lang="en-US" sz="3300" spc="-1" strike="noStrike">
                  <a:solidFill>
                    <a:srgbClr val="ff0000"/>
                  </a:solidFill>
                  <a:latin typeface="arial"/>
                  <a:ea typeface="arial"/>
                </a:rPr>
                <a:t>for making sure that the shared state of the cluster is operating as expected</a:t>
              </a:r>
              <a:r>
                <a:rPr b="0" lang="en-US" sz="3300" spc="-1" strike="noStrike">
                  <a:solidFill>
                    <a:srgbClr val="000000"/>
                  </a:solidFill>
                  <a:latin typeface="arial"/>
                  <a:ea typeface="arial"/>
                </a:rPr>
                <a:t>. More accurately, the controller manager oversees various controllers which respond to events (e.g., if a node goes down).</a:t>
              </a:r>
              <a:endParaRPr b="0" lang="en-IN" sz="3300" spc="-1" strike="noStrike">
                <a:solidFill>
                  <a:srgbClr val="000000"/>
                </a:solidFill>
                <a:latin typeface="Arial"/>
              </a:endParaRPr>
            </a:p>
          </p:txBody>
        </p:sp>
      </p:grpSp>
      <p:grpSp>
        <p:nvGrpSpPr>
          <p:cNvPr id="159" name="Google Shape;228;p18"/>
          <p:cNvGrpSpPr/>
          <p:nvPr/>
        </p:nvGrpSpPr>
        <p:grpSpPr>
          <a:xfrm>
            <a:off x="1028880" y="3807360"/>
            <a:ext cx="16228440" cy="3213000"/>
            <a:chOff x="1028880" y="3807360"/>
            <a:chExt cx="16228440" cy="3213000"/>
          </a:xfrm>
        </p:grpSpPr>
        <p:sp>
          <p:nvSpPr>
            <p:cNvPr id="160" name="Google Shape;229;p18"/>
            <p:cNvSpPr/>
            <p:nvPr/>
          </p:nvSpPr>
          <p:spPr>
            <a:xfrm>
              <a:off x="1028880" y="380736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Kubelet</a:t>
              </a:r>
              <a:endParaRPr b="0" lang="en-IN" sz="4800" spc="-1" strike="noStrike">
                <a:solidFill>
                  <a:srgbClr val="000000"/>
                </a:solidFill>
                <a:latin typeface="Arial"/>
              </a:endParaRPr>
            </a:p>
          </p:txBody>
        </p:sp>
        <p:sp>
          <p:nvSpPr>
            <p:cNvPr id="161" name="Google Shape;230;p18"/>
            <p:cNvSpPr/>
            <p:nvPr/>
          </p:nvSpPr>
          <p:spPr>
            <a:xfrm>
              <a:off x="1028880" y="5119920"/>
              <a:ext cx="16228440" cy="1900440"/>
            </a:xfrm>
            <a:prstGeom prst="rect">
              <a:avLst/>
            </a:prstGeom>
            <a:noFill/>
            <a:ln w="0">
              <a:noFill/>
            </a:ln>
          </p:spPr>
          <p:style>
            <a:lnRef idx="0"/>
            <a:fillRef idx="0"/>
            <a:effectRef idx="0"/>
            <a:fontRef idx="minor"/>
          </p:style>
          <p:txBody>
            <a:bodyPr lIns="0" rIns="0" tIns="0" bIns="0" anchor="t">
              <a:spAutoFit/>
            </a:bodyPr>
            <a:p>
              <a:pPr lvl="1" marL="755640" indent="-358920" algn="just">
                <a:lnSpc>
                  <a:spcPct val="130000"/>
                </a:lnSpc>
                <a:buClr>
                  <a:srgbClr val="000000"/>
                </a:buClr>
                <a:buFont typeface="Arial"/>
                <a:buChar char="•"/>
              </a:pPr>
              <a:r>
                <a:rPr b="0" lang="en-US" sz="3200" spc="-1" strike="noStrike">
                  <a:solidFill>
                    <a:srgbClr val="000000"/>
                  </a:solidFill>
                  <a:latin typeface="arial"/>
                  <a:ea typeface="arial"/>
                </a:rPr>
                <a:t>A </a:t>
              </a:r>
              <a:r>
                <a:rPr b="0" lang="en-US" sz="3200" spc="-1" strike="noStrike">
                  <a:solidFill>
                    <a:srgbClr val="ff0000"/>
                  </a:solidFill>
                  <a:latin typeface="arial"/>
                  <a:ea typeface="arial"/>
                </a:rPr>
                <a:t>Kubelet tracks the state of a pod to ensure that all the containers are running</a:t>
              </a:r>
              <a:r>
                <a:rPr b="0" lang="en-US" sz="3200" spc="-1" strike="noStrike">
                  <a:solidFill>
                    <a:srgbClr val="000000"/>
                  </a:solidFill>
                  <a:latin typeface="arial"/>
                  <a:ea typeface="arial"/>
                </a:rPr>
                <a:t>. It provides a heartbeat message every few seconds to the control plane. If a replication controller does not receive that message, the node is marked as unhealthy.</a:t>
              </a:r>
              <a:endParaRPr b="0" lang="en-IN" sz="3200" spc="-1" strike="noStrike">
                <a:solidFill>
                  <a:srgbClr val="000000"/>
                </a:solidFill>
                <a:latin typeface="Arial"/>
              </a:endParaRPr>
            </a:p>
          </p:txBody>
        </p:sp>
      </p:grpSp>
      <p:grpSp>
        <p:nvGrpSpPr>
          <p:cNvPr id="162" name="Google Shape;231;p18"/>
          <p:cNvGrpSpPr/>
          <p:nvPr/>
        </p:nvGrpSpPr>
        <p:grpSpPr>
          <a:xfrm>
            <a:off x="1028880" y="7390080"/>
            <a:ext cx="16228440" cy="2698920"/>
            <a:chOff x="1028880" y="7390080"/>
            <a:chExt cx="16228440" cy="2698920"/>
          </a:xfrm>
        </p:grpSpPr>
        <p:sp>
          <p:nvSpPr>
            <p:cNvPr id="163" name="Google Shape;232;p18"/>
            <p:cNvSpPr/>
            <p:nvPr/>
          </p:nvSpPr>
          <p:spPr>
            <a:xfrm>
              <a:off x="1028880" y="7390080"/>
              <a:ext cx="16228440" cy="8769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4800" spc="-1" strike="noStrike">
                  <a:solidFill>
                    <a:srgbClr val="000000"/>
                  </a:solidFill>
                  <a:latin typeface="Lato"/>
                  <a:ea typeface="Lato"/>
                </a:rPr>
                <a:t>Kube Proxy</a:t>
              </a:r>
              <a:endParaRPr b="0" lang="en-IN" sz="4800" spc="-1" strike="noStrike">
                <a:solidFill>
                  <a:srgbClr val="000000"/>
                </a:solidFill>
                <a:latin typeface="Arial"/>
              </a:endParaRPr>
            </a:p>
          </p:txBody>
        </p:sp>
        <p:sp>
          <p:nvSpPr>
            <p:cNvPr id="164" name="Google Shape;233;p18"/>
            <p:cNvSpPr/>
            <p:nvPr/>
          </p:nvSpPr>
          <p:spPr>
            <a:xfrm>
              <a:off x="1028880" y="8702640"/>
              <a:ext cx="16228440" cy="1386360"/>
            </a:xfrm>
            <a:prstGeom prst="rect">
              <a:avLst/>
            </a:prstGeom>
            <a:noFill/>
            <a:ln w="0">
              <a:noFill/>
            </a:ln>
          </p:spPr>
          <p:style>
            <a:lnRef idx="0"/>
            <a:fillRef idx="0"/>
            <a:effectRef idx="0"/>
            <a:fontRef idx="minor"/>
          </p:style>
          <p:txBody>
            <a:bodyPr lIns="0" rIns="0" tIns="0" bIns="0" anchor="t">
              <a:spAutoFit/>
            </a:bodyPr>
            <a:p>
              <a:pPr lvl="1" marL="755640" indent="-378000" algn="just">
                <a:lnSpc>
                  <a:spcPct val="130000"/>
                </a:lnSpc>
                <a:buClr>
                  <a:srgbClr val="000000"/>
                </a:buClr>
                <a:buFont typeface="Arial"/>
                <a:buChar char="•"/>
              </a:pPr>
              <a:r>
                <a:rPr b="0" lang="en-US" sz="3500" spc="-1" strike="noStrike">
                  <a:solidFill>
                    <a:srgbClr val="000000"/>
                  </a:solidFill>
                  <a:latin typeface="arial"/>
                  <a:ea typeface="arial"/>
                </a:rPr>
                <a:t>The </a:t>
              </a:r>
              <a:r>
                <a:rPr b="0" lang="en-US" sz="3500" spc="-1" strike="noStrike">
                  <a:solidFill>
                    <a:srgbClr val="ff0000"/>
                  </a:solidFill>
                  <a:latin typeface="arial"/>
                  <a:ea typeface="arial"/>
                </a:rPr>
                <a:t>Kube proxy routes traffic </a:t>
              </a:r>
              <a:r>
                <a:rPr b="0" lang="en-US" sz="3500" spc="-1" strike="noStrike">
                  <a:solidFill>
                    <a:srgbClr val="000000"/>
                  </a:solidFill>
                  <a:latin typeface="arial"/>
                  <a:ea typeface="arial"/>
                </a:rPr>
                <a:t>coming into a node from the service. It forwards requests for work to the correct containers.</a:t>
              </a:r>
              <a:endParaRPr b="0" lang="en-IN" sz="35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65" name="Google Shape;239;p19"/>
          <p:cNvSpPr/>
          <p:nvPr/>
        </p:nvSpPr>
        <p:spPr>
          <a:xfrm>
            <a:off x="1959840" y="2284920"/>
            <a:ext cx="14365800" cy="5715000"/>
          </a:xfrm>
          <a:custGeom>
            <a:avLst/>
            <a:gdLst>
              <a:gd name="textAreaLeft" fmla="*/ 0 w 14365800"/>
              <a:gd name="textAreaRight" fmla="*/ 14366880 w 14365800"/>
              <a:gd name="textAreaTop" fmla="*/ 0 h 5715000"/>
              <a:gd name="textAreaBottom" fmla="*/ 5716080 h 5715000"/>
            </a:gdLst>
            <a:ahLst/>
            <a:rect l="textAreaLeft" t="textAreaTop" r="textAreaRight" b="textAreaBottom"/>
            <a:pathLst>
              <a:path w="7380650" h="2936730">
                <a:moveTo>
                  <a:pt x="0" y="0"/>
                </a:moveTo>
                <a:lnTo>
                  <a:pt x="0" y="2936730"/>
                </a:lnTo>
                <a:lnTo>
                  <a:pt x="7380650" y="2936730"/>
                </a:lnTo>
                <a:lnTo>
                  <a:pt x="7380650" y="0"/>
                </a:lnTo>
                <a:lnTo>
                  <a:pt x="0" y="0"/>
                </a:lnTo>
                <a:close/>
                <a:moveTo>
                  <a:pt x="7319690" y="2875770"/>
                </a:moveTo>
                <a:lnTo>
                  <a:pt x="59690" y="2875770"/>
                </a:lnTo>
                <a:lnTo>
                  <a:pt x="59690" y="59690"/>
                </a:lnTo>
                <a:lnTo>
                  <a:pt x="7319690" y="59690"/>
                </a:lnTo>
                <a:lnTo>
                  <a:pt x="7319690" y="287577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nvGrpSpPr>
          <p:cNvPr id="166" name="Google Shape;240;p19"/>
          <p:cNvGrpSpPr/>
          <p:nvPr/>
        </p:nvGrpSpPr>
        <p:grpSpPr>
          <a:xfrm>
            <a:off x="180000" y="254880"/>
            <a:ext cx="17651520" cy="9558720"/>
            <a:chOff x="180000" y="254880"/>
            <a:chExt cx="17651520" cy="9558720"/>
          </a:xfrm>
        </p:grpSpPr>
        <p:sp>
          <p:nvSpPr>
            <p:cNvPr id="167" name="Google Shape;241;p19"/>
            <p:cNvSpPr/>
            <p:nvPr/>
          </p:nvSpPr>
          <p:spPr>
            <a:xfrm>
              <a:off x="180000" y="254880"/>
              <a:ext cx="17651520" cy="106920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5400" spc="-1" strike="noStrike">
                  <a:solidFill>
                    <a:srgbClr val="000000"/>
                  </a:solidFill>
                  <a:latin typeface="Lato"/>
                  <a:ea typeface="Lato"/>
                </a:rPr>
                <a:t>Edge Computing</a:t>
              </a:r>
              <a:endParaRPr b="0" lang="en-IN" sz="5400" spc="-1" strike="noStrike">
                <a:solidFill>
                  <a:srgbClr val="000000"/>
                </a:solidFill>
                <a:latin typeface="Arial"/>
              </a:endParaRPr>
            </a:p>
          </p:txBody>
        </p:sp>
        <p:sp>
          <p:nvSpPr>
            <p:cNvPr id="168" name="Google Shape;242;p19"/>
            <p:cNvSpPr/>
            <p:nvPr/>
          </p:nvSpPr>
          <p:spPr>
            <a:xfrm>
              <a:off x="180000" y="2210760"/>
              <a:ext cx="17651520" cy="7602840"/>
            </a:xfrm>
            <a:prstGeom prst="rect">
              <a:avLst/>
            </a:prstGeom>
            <a:noFill/>
            <a:ln w="0">
              <a:noFill/>
            </a:ln>
          </p:spPr>
          <p:style>
            <a:lnRef idx="0"/>
            <a:fillRef idx="0"/>
            <a:effectRef idx="0"/>
            <a:fontRef idx="minor"/>
          </p:style>
          <p:txBody>
            <a:bodyPr lIns="0" rIns="0" tIns="0" bIns="0" anchor="t">
              <a:spAutoFit/>
            </a:bodyPr>
            <a:p>
              <a:pPr marL="216000" indent="-216000" algn="just">
                <a:lnSpc>
                  <a:spcPct val="130000"/>
                </a:lnSpc>
                <a:buClr>
                  <a:srgbClr val="000000"/>
                </a:buClr>
                <a:buSzPct val="45000"/>
                <a:buFont typeface="Wingdings" charset="2"/>
                <a:buChar char=""/>
              </a:pPr>
              <a:r>
                <a:rPr b="0" lang="en-US" sz="3200" spc="-1" strike="noStrike">
                  <a:solidFill>
                    <a:srgbClr val="000000"/>
                  </a:solidFill>
                  <a:latin typeface="Lato"/>
                  <a:ea typeface="Lato"/>
                </a:rPr>
                <a:t>   </a:t>
              </a:r>
              <a:r>
                <a:rPr b="0" lang="en-US" sz="3200" spc="-1" strike="noStrike">
                  <a:solidFill>
                    <a:srgbClr val="000000"/>
                  </a:solidFill>
                  <a:latin typeface="Lato"/>
                  <a:ea typeface="Lato"/>
                </a:rPr>
                <a:t>Edge computing is a distributed IT architecture that moves computing resources        from clouds and data centers closer to the originating source. The goal of edge          computing is to reduce latency requirements while processing data and saving           network costs</a:t>
              </a:r>
              <a:endParaRPr b="0" lang="en-IN" sz="3200" spc="-1" strike="noStrike">
                <a:solidFill>
                  <a:srgbClr val="000000"/>
                </a:solidFill>
                <a:latin typeface="Arial"/>
              </a:endParaRPr>
            </a:p>
            <a:p>
              <a:pPr lvl="1" marL="820440" indent="-397440" algn="just">
                <a:lnSpc>
                  <a:spcPct val="130000"/>
                </a:lnSpc>
                <a:buClr>
                  <a:srgbClr val="000000"/>
                </a:buClr>
                <a:buFont typeface="Arial"/>
                <a:buChar char="•"/>
              </a:pPr>
              <a:r>
                <a:rPr b="0" lang="en-US" sz="3200" spc="-1" strike="noStrike">
                  <a:solidFill>
                    <a:srgbClr val="000000"/>
                  </a:solidFill>
                  <a:latin typeface="Lato"/>
                  <a:ea typeface="Lato"/>
                </a:rPr>
                <a:t>A part of a distributed computing topology in which information processing is located close to the edge – </a:t>
              </a:r>
              <a:r>
                <a:rPr b="0" lang="en-US" sz="3200" spc="-1" strike="noStrike">
                  <a:solidFill>
                    <a:srgbClr val="ff0000"/>
                  </a:solidFill>
                  <a:latin typeface="Lato"/>
                  <a:ea typeface="Lato"/>
                </a:rPr>
                <a:t>where things and people produce or consume that information.”</a:t>
              </a:r>
              <a:endParaRPr b="0" lang="en-IN" sz="3200" spc="-1" strike="noStrike">
                <a:solidFill>
                  <a:srgbClr val="000000"/>
                </a:solidFill>
                <a:latin typeface="Arial"/>
              </a:endParaRPr>
            </a:p>
            <a:p>
              <a:pPr algn="just">
                <a:lnSpc>
                  <a:spcPct val="130000"/>
                </a:lnSpc>
              </a:pPr>
              <a:endParaRPr b="0" lang="en-IN" sz="3200" spc="-1" strike="noStrike">
                <a:solidFill>
                  <a:srgbClr val="000000"/>
                </a:solidFill>
                <a:latin typeface="Arial"/>
              </a:endParaRPr>
            </a:p>
            <a:p>
              <a:pPr lvl="1" marL="820440" indent="-397440" algn="just">
                <a:lnSpc>
                  <a:spcPct val="130000"/>
                </a:lnSpc>
                <a:buClr>
                  <a:srgbClr val="000000"/>
                </a:buClr>
                <a:buFont typeface="Arial"/>
                <a:buChar char="•"/>
              </a:pPr>
              <a:r>
                <a:rPr b="0" lang="en-US" sz="3200" spc="-1" strike="noStrike">
                  <a:solidFill>
                    <a:srgbClr val="000000"/>
                  </a:solidFill>
                  <a:latin typeface="arial"/>
                  <a:ea typeface="arial"/>
                </a:rPr>
                <a:t>Edge computing was </a:t>
              </a:r>
              <a:r>
                <a:rPr b="0" lang="en-US" sz="3200" spc="-1" strike="noStrike">
                  <a:solidFill>
                    <a:srgbClr val="ff0000"/>
                  </a:solidFill>
                  <a:latin typeface="arial"/>
                  <a:ea typeface="arial"/>
                </a:rPr>
                <a:t>developed due to the exponential growth of IoT devices</a:t>
              </a:r>
              <a:r>
                <a:rPr b="0" lang="en-US" sz="3200" spc="-1" strike="noStrike">
                  <a:solidFill>
                    <a:srgbClr val="000000"/>
                  </a:solidFill>
                  <a:latin typeface="arial"/>
                  <a:ea typeface="arial"/>
                </a:rPr>
                <a:t>, which connect to the internet for either receiving information from the cloud or delivering data back to the cloud. And many IoT devices generate enormous amounts of data during the course of their operations.</a:t>
              </a:r>
              <a:endParaRPr b="0" lang="en-IN" sz="3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900000" y="875160"/>
            <a:ext cx="16918920" cy="88437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30000"/>
              </a:lnSpc>
              <a:buClr>
                <a:srgbClr val="000000"/>
              </a:buClr>
              <a:buSzPct val="45000"/>
              <a:buFont typeface="Wingdings" charset="2"/>
              <a:buChar char=""/>
            </a:pPr>
            <a:r>
              <a:rPr b="0" i="1" lang="en-US" sz="3200" spc="-1" strike="noStrike">
                <a:solidFill>
                  <a:srgbClr val="000000"/>
                </a:solidFill>
                <a:latin typeface="arial"/>
                <a:ea typeface="arial"/>
              </a:rPr>
              <a:t>Edge computing brings computation and data storage </a:t>
            </a:r>
            <a:r>
              <a:rPr b="0" i="1" lang="en-US" sz="3200" spc="-1" strike="noStrike">
                <a:solidFill>
                  <a:srgbClr val="ff0000"/>
                </a:solidFill>
                <a:latin typeface="arial"/>
                <a:ea typeface="arial"/>
              </a:rPr>
              <a:t>closer to the devices </a:t>
            </a:r>
            <a:r>
              <a:rPr b="0" i="1" lang="en-US" sz="3200" spc="-1" strike="noStrike">
                <a:solidFill>
                  <a:srgbClr val="000000"/>
                </a:solidFill>
                <a:latin typeface="arial"/>
                <a:ea typeface="arial"/>
              </a:rPr>
              <a:t>where it’s being gathered, rather than relying on a central location that can be thousands of miles away. </a:t>
            </a:r>
            <a:r>
              <a:rPr b="0" lang="en-US" sz="3200" spc="-1" strike="noStrike">
                <a:solidFill>
                  <a:srgbClr val="000000"/>
                </a:solidFill>
                <a:latin typeface="arial"/>
                <a:ea typeface="arial"/>
              </a:rPr>
              <a:t>In addition, companies can save money by having the processing done locally, reducing the amount of data that needs to be processed in a centralized or cloud-based location.</a:t>
            </a:r>
            <a:endParaRPr b="0" lang="en-IN" sz="3200" spc="-1" strike="noStrike">
              <a:solidFill>
                <a:srgbClr val="000000"/>
              </a:solidFill>
              <a:latin typeface="Arial"/>
            </a:endParaRPr>
          </a:p>
          <a:p>
            <a:pPr lvl="1" marL="432000" indent="-216000" algn="just">
              <a:lnSpc>
                <a:spcPct val="130000"/>
              </a:lnSpc>
              <a:buClr>
                <a:srgbClr val="000000"/>
              </a:buClr>
              <a:buSzPct val="45000"/>
              <a:buFont typeface="Wingdings" charset="2"/>
              <a:buChar char=""/>
            </a:pPr>
            <a:r>
              <a:rPr b="0" lang="en-US" sz="3200" spc="-1" strike="noStrike">
                <a:solidFill>
                  <a:srgbClr val="000000"/>
                </a:solidFill>
                <a:latin typeface="arial"/>
                <a:ea typeface="arial"/>
              </a:rPr>
              <a:t>Edge computing can deliver strong business benefits, including: </a:t>
            </a:r>
            <a:endParaRPr b="0" lang="en-IN" sz="3200" spc="-1" strike="noStrike">
              <a:solidFill>
                <a:srgbClr val="000000"/>
              </a:solidFill>
              <a:latin typeface="Arial"/>
            </a:endParaRPr>
          </a:p>
          <a:p>
            <a:pPr lvl="1" marL="432000" indent="-216000" algn="just">
              <a:lnSpc>
                <a:spcPct val="130000"/>
              </a:lnSpc>
              <a:buClr>
                <a:srgbClr val="000000"/>
              </a:buClr>
              <a:buSzPct val="45000"/>
              <a:buFont typeface="Wingdings" charset="2"/>
              <a:buChar char=""/>
            </a:pPr>
            <a:r>
              <a:rPr b="0" lang="en-US" sz="3200" spc="-1" strike="noStrike">
                <a:solidFill>
                  <a:srgbClr val="000000"/>
                </a:solidFill>
                <a:latin typeface="arial"/>
                <a:ea typeface="arial"/>
              </a:rPr>
              <a:t>   </a:t>
            </a:r>
            <a:r>
              <a:rPr b="0" lang="en-US" sz="3200" spc="-1" strike="noStrike">
                <a:solidFill>
                  <a:srgbClr val="000000"/>
                </a:solidFill>
                <a:latin typeface="arial"/>
                <a:ea typeface="arial"/>
              </a:rPr>
              <a:t>-Faster insights</a:t>
            </a:r>
            <a:endParaRPr b="0" lang="en-IN" sz="3200" spc="-1" strike="noStrike">
              <a:solidFill>
                <a:srgbClr val="000000"/>
              </a:solidFill>
              <a:latin typeface="Arial"/>
            </a:endParaRPr>
          </a:p>
          <a:p>
            <a:pPr lvl="1" marL="432000" indent="-216000" algn="just">
              <a:lnSpc>
                <a:spcPct val="130000"/>
              </a:lnSpc>
              <a:buClr>
                <a:srgbClr val="000000"/>
              </a:buClr>
              <a:buSzPct val="45000"/>
              <a:buFont typeface="Wingdings" charset="2"/>
              <a:buChar char=""/>
            </a:pPr>
            <a:r>
              <a:rPr b="0" lang="en-US" sz="3200" spc="-1" strike="noStrike">
                <a:solidFill>
                  <a:srgbClr val="000000"/>
                </a:solidFill>
                <a:latin typeface="arial"/>
                <a:ea typeface="arial"/>
              </a:rPr>
              <a:t>   </a:t>
            </a:r>
            <a:r>
              <a:rPr b="0" lang="en-US" sz="3200" spc="-1" strike="noStrike">
                <a:solidFill>
                  <a:srgbClr val="000000"/>
                </a:solidFill>
                <a:latin typeface="arial"/>
                <a:ea typeface="arial"/>
              </a:rPr>
              <a:t>-Improved response times</a:t>
            </a:r>
            <a:endParaRPr b="0" lang="en-IN" sz="3200" spc="-1" strike="noStrike">
              <a:solidFill>
                <a:srgbClr val="000000"/>
              </a:solidFill>
              <a:latin typeface="Arial"/>
            </a:endParaRPr>
          </a:p>
          <a:p>
            <a:pPr lvl="1" marL="432000" indent="-216000" algn="just">
              <a:lnSpc>
                <a:spcPct val="130000"/>
              </a:lnSpc>
              <a:buClr>
                <a:srgbClr val="000000"/>
              </a:buClr>
              <a:buSzPct val="45000"/>
              <a:buFont typeface="Wingdings" charset="2"/>
              <a:buChar char=""/>
            </a:pPr>
            <a:r>
              <a:rPr b="0" lang="en-US" sz="3200" spc="-1" strike="noStrike">
                <a:solidFill>
                  <a:srgbClr val="000000"/>
                </a:solidFill>
                <a:latin typeface="arial"/>
                <a:ea typeface="arial"/>
              </a:rPr>
              <a:t>   </a:t>
            </a:r>
            <a:r>
              <a:rPr b="0" lang="en-US" sz="3200" spc="-1" strike="noStrike">
                <a:solidFill>
                  <a:srgbClr val="000000"/>
                </a:solidFill>
                <a:latin typeface="arial"/>
                <a:ea typeface="arial"/>
              </a:rPr>
              <a:t>-Better bandwidth availability</a:t>
            </a:r>
            <a:endParaRPr b="0" lang="en-IN" sz="3200" spc="-1" strike="noStrike">
              <a:solidFill>
                <a:srgbClr val="000000"/>
              </a:solidFill>
              <a:latin typeface="Arial"/>
            </a:endParaRPr>
          </a:p>
          <a:p>
            <a:pPr lvl="1" marL="432000" indent="-216000" algn="just">
              <a:lnSpc>
                <a:spcPct val="130000"/>
              </a:lnSpc>
              <a:buClr>
                <a:srgbClr val="000000"/>
              </a:buClr>
              <a:buSzPct val="45000"/>
              <a:buFont typeface="Wingdings" charset="2"/>
              <a:buChar char=""/>
            </a:pPr>
            <a:r>
              <a:rPr b="0" lang="en-US" sz="3200" spc="-1" strike="noStrike">
                <a:solidFill>
                  <a:srgbClr val="000000"/>
                </a:solidFill>
                <a:latin typeface="arial"/>
                <a:ea typeface="arial"/>
              </a:rPr>
              <a:t>Edge computing can also improve the quality of video streaming services. For example, Netflix uses edge computing to cache content closer to users, which reduces latency and enhances the overall streaming experience.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pic>
        <p:nvPicPr>
          <p:cNvPr id="170" name="Google Shape;248;p20" descr=""/>
          <p:cNvPicPr/>
          <p:nvPr/>
        </p:nvPicPr>
        <p:blipFill>
          <a:blip r:embed="rId1"/>
          <a:stretch/>
        </p:blipFill>
        <p:spPr>
          <a:xfrm>
            <a:off x="539640" y="2679480"/>
            <a:ext cx="6253560" cy="3615840"/>
          </a:xfrm>
          <a:prstGeom prst="rect">
            <a:avLst/>
          </a:prstGeom>
          <a:ln w="0">
            <a:noFill/>
          </a:ln>
        </p:spPr>
      </p:pic>
      <p:pic>
        <p:nvPicPr>
          <p:cNvPr id="171" name="Picture 2" descr="Edge Computing"/>
          <p:cNvPicPr/>
          <p:nvPr/>
        </p:nvPicPr>
        <p:blipFill>
          <a:blip r:embed="rId2"/>
          <a:stretch/>
        </p:blipFill>
        <p:spPr>
          <a:xfrm>
            <a:off x="6795360" y="1266840"/>
            <a:ext cx="11473200" cy="6441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01" name="Google Shape;107;p3"/>
          <p:cNvGrpSpPr/>
          <p:nvPr/>
        </p:nvGrpSpPr>
        <p:grpSpPr>
          <a:xfrm>
            <a:off x="1365480" y="790560"/>
            <a:ext cx="15555240" cy="9104760"/>
            <a:chOff x="1365480" y="790560"/>
            <a:chExt cx="15555240" cy="9104760"/>
          </a:xfrm>
        </p:grpSpPr>
        <p:sp>
          <p:nvSpPr>
            <p:cNvPr id="102" name="Google Shape;108;p 1"/>
            <p:cNvSpPr/>
            <p:nvPr/>
          </p:nvSpPr>
          <p:spPr>
            <a:xfrm>
              <a:off x="1365480" y="790560"/>
              <a:ext cx="15555240" cy="1316160"/>
            </a:xfrm>
            <a:prstGeom prst="rect">
              <a:avLst/>
            </a:prstGeom>
            <a:noFill/>
            <a:ln w="0">
              <a:noFill/>
            </a:ln>
          </p:spPr>
          <p:style>
            <a:lnRef idx="0"/>
            <a:fillRef idx="0"/>
            <a:effectRef idx="0"/>
            <a:fontRef idx="minor"/>
          </p:style>
          <p:txBody>
            <a:bodyPr lIns="0" rIns="0" tIns="0" bIns="0" anchor="t">
              <a:spAutoFit/>
            </a:bodyPr>
            <a:p>
              <a:pPr algn="ctr">
                <a:lnSpc>
                  <a:spcPct val="120000"/>
                </a:lnSpc>
                <a:tabLst>
                  <a:tab algn="l" pos="0"/>
                </a:tabLst>
              </a:pPr>
              <a:r>
                <a:rPr b="1" lang="en-US" sz="7200" spc="-1" strike="noStrike">
                  <a:solidFill>
                    <a:srgbClr val="000000"/>
                  </a:solidFill>
                  <a:latin typeface="Lato"/>
                  <a:ea typeface="Lato"/>
                </a:rPr>
                <a:t>Introduction to Containers</a:t>
              </a:r>
              <a:endParaRPr b="0" lang="en-IN" sz="7200" spc="-1" strike="noStrike">
                <a:solidFill>
                  <a:srgbClr val="000000"/>
                </a:solidFill>
                <a:latin typeface="Arial"/>
              </a:endParaRPr>
            </a:p>
          </p:txBody>
        </p:sp>
        <p:sp>
          <p:nvSpPr>
            <p:cNvPr id="103" name="Google Shape;109;p 1"/>
            <p:cNvSpPr/>
            <p:nvPr/>
          </p:nvSpPr>
          <p:spPr>
            <a:xfrm>
              <a:off x="1365480" y="2050920"/>
              <a:ext cx="15555240" cy="7844400"/>
            </a:xfrm>
            <a:prstGeom prst="rect">
              <a:avLst/>
            </a:prstGeom>
            <a:noFill/>
            <a:ln w="0">
              <a:noFill/>
            </a:ln>
          </p:spPr>
          <p:style>
            <a:lnRef idx="0"/>
            <a:fillRef idx="0"/>
            <a:effectRef idx="0"/>
            <a:fontRef idx="minor"/>
          </p:style>
          <p:txBody>
            <a:bodyPr lIns="0" rIns="0" tIns="0" bIns="0" anchor="t">
              <a:spAutoFit/>
            </a:bodyPr>
            <a:p>
              <a:pPr lvl="1" marL="863640" indent="-431640" algn="just">
                <a:lnSpc>
                  <a:spcPct val="130000"/>
                </a:lnSpc>
                <a:buClr>
                  <a:srgbClr val="000000"/>
                </a:buClr>
                <a:buFont typeface="Arial"/>
                <a:buChar char="•"/>
              </a:pPr>
              <a:r>
                <a:rPr b="0" lang="en-US" sz="3600" spc="-1" strike="noStrike">
                  <a:solidFill>
                    <a:srgbClr val="000000"/>
                  </a:solidFill>
                  <a:latin typeface="Lato"/>
                  <a:ea typeface="Lato"/>
                </a:rPr>
                <a:t>A container is a </a:t>
              </a:r>
              <a:r>
                <a:rPr b="0" lang="en-US" sz="3600" spc="-1" strike="noStrike">
                  <a:solidFill>
                    <a:srgbClr val="ff0000"/>
                  </a:solidFill>
                  <a:latin typeface="Lato"/>
                  <a:ea typeface="Lato"/>
                </a:rPr>
                <a:t>standard unit of software that packages up code and all its dependencies </a:t>
              </a:r>
              <a:r>
                <a:rPr b="0" lang="en-US" sz="3600" spc="-1" strike="noStrike">
                  <a:solidFill>
                    <a:srgbClr val="000000"/>
                  </a:solidFill>
                  <a:latin typeface="Lato"/>
                  <a:ea typeface="Lato"/>
                </a:rPr>
                <a:t>so the application runs quickly and reliably from one computing environment to another. </a:t>
              </a:r>
              <a:endParaRPr b="0" lang="en-IN" sz="3600" spc="-1" strike="noStrike">
                <a:solidFill>
                  <a:srgbClr val="000000"/>
                </a:solidFill>
                <a:latin typeface="Arial"/>
              </a:endParaRPr>
            </a:p>
            <a:p>
              <a:pPr lvl="1" marL="863640" indent="-431640" algn="just">
                <a:lnSpc>
                  <a:spcPct val="130000"/>
                </a:lnSpc>
                <a:buClr>
                  <a:srgbClr val="000000"/>
                </a:buClr>
                <a:buFont typeface="Arial"/>
                <a:buChar char="•"/>
              </a:pPr>
              <a:r>
                <a:rPr b="0" lang="en-US" sz="3600" spc="-1" strike="noStrike">
                  <a:solidFill>
                    <a:srgbClr val="000000"/>
                  </a:solidFill>
                  <a:latin typeface="Lato"/>
                  <a:ea typeface="Lato"/>
                </a:rPr>
                <a:t>A Docker </a:t>
              </a:r>
              <a:r>
                <a:rPr b="0" lang="en-US" sz="3600" spc="-1" strike="noStrike">
                  <a:solidFill>
                    <a:srgbClr val="ff0000"/>
                  </a:solidFill>
                  <a:latin typeface="Lato"/>
                  <a:ea typeface="Lato"/>
                </a:rPr>
                <a:t>container image is a lightweight</a:t>
              </a:r>
              <a:r>
                <a:rPr b="0" lang="en-US" sz="3600" spc="-1" strike="noStrike">
                  <a:solidFill>
                    <a:srgbClr val="000000"/>
                  </a:solidFill>
                  <a:latin typeface="Lato"/>
                  <a:ea typeface="Lato"/>
                </a:rPr>
                <a:t>, standalone, executable package of software that includes everything needed to run an application: code, runtime, system tools, system libraries and settings.</a:t>
              </a:r>
              <a:endParaRPr b="0" lang="en-IN" sz="3600" spc="-1" strike="noStrike">
                <a:solidFill>
                  <a:srgbClr val="000000"/>
                </a:solidFill>
                <a:latin typeface="Arial"/>
              </a:endParaRPr>
            </a:p>
            <a:p>
              <a:pPr lvl="1" marL="863640" indent="-431640" algn="just">
                <a:lnSpc>
                  <a:spcPct val="130000"/>
                </a:lnSpc>
                <a:buClr>
                  <a:srgbClr val="000000"/>
                </a:buClr>
                <a:buFont typeface="Arial"/>
                <a:buChar char="•"/>
              </a:pPr>
              <a:r>
                <a:rPr b="0" lang="en-US" sz="3600" spc="-1" strike="noStrike">
                  <a:solidFill>
                    <a:srgbClr val="000000"/>
                  </a:solidFill>
                  <a:latin typeface="Lato"/>
                  <a:ea typeface="Lato"/>
                </a:rPr>
                <a:t>Container images become containers at runtime and in the case of Docker containers - images become containers when they run on Docker Engine. </a:t>
              </a:r>
              <a:endParaRPr b="0" lang="en-IN" sz="3600" spc="-1" strike="noStrike">
                <a:solidFill>
                  <a:srgbClr val="000000"/>
                </a:solidFill>
                <a:latin typeface="Arial"/>
              </a:endParaRPr>
            </a:p>
            <a:p>
              <a:pPr algn="just">
                <a:lnSpc>
                  <a:spcPct val="130000"/>
                </a:lnSpc>
                <a:tabLst>
                  <a:tab algn="l" pos="0"/>
                </a:tabLst>
              </a:pPr>
              <a:endParaRPr b="0" lang="en-IN" sz="3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aphicFrame>
        <p:nvGraphicFramePr>
          <p:cNvPr id="172" name="Google Shape;254;p21"/>
          <p:cNvGraphicFramePr/>
          <p:nvPr/>
        </p:nvGraphicFramePr>
        <p:xfrm>
          <a:off x="2464200" y="3490920"/>
          <a:ext cx="12435120" cy="6563880"/>
        </p:xfrm>
        <a:graphic>
          <a:graphicData uri="http://schemas.openxmlformats.org/drawingml/2006/table">
            <a:tbl>
              <a:tblPr/>
              <a:tblGrid>
                <a:gridCol w="6206400"/>
                <a:gridCol w="6229080"/>
              </a:tblGrid>
              <a:tr h="1179360">
                <a:tc>
                  <a:txBody>
                    <a:bodyPr anchor="t">
                      <a:noAutofit/>
                    </a:bodyPr>
                    <a:p>
                      <a:pPr>
                        <a:lnSpc>
                          <a:spcPct val="100000"/>
                        </a:lnSpc>
                        <a:tabLst>
                          <a:tab algn="l" pos="0"/>
                        </a:tabLst>
                      </a:pPr>
                      <a:r>
                        <a:rPr b="1" lang="en-US" sz="3000" spc="-1" strike="noStrike">
                          <a:solidFill>
                            <a:srgbClr val="ff0000"/>
                          </a:solidFill>
                          <a:latin typeface="Lato"/>
                          <a:ea typeface="Lato"/>
                        </a:rPr>
                        <a:t>Cloud Computing</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c>
                  <a:txBody>
                    <a:bodyPr anchor="t">
                      <a:noAutofit/>
                    </a:bodyPr>
                    <a:p>
                      <a:pPr>
                        <a:lnSpc>
                          <a:spcPct val="100000"/>
                        </a:lnSpc>
                        <a:tabLst>
                          <a:tab algn="l" pos="0"/>
                        </a:tabLst>
                      </a:pPr>
                      <a:r>
                        <a:rPr b="1" lang="en-US" sz="3000" spc="-1" strike="noStrike">
                          <a:solidFill>
                            <a:srgbClr val="ff0000"/>
                          </a:solidFill>
                          <a:latin typeface="Lato"/>
                          <a:ea typeface="Lato"/>
                        </a:rPr>
                        <a:t>Edge Computing</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r>
              <a:tr h="1179360">
                <a:tc>
                  <a:txBody>
                    <a:bodyPr anchor="t">
                      <a:noAutofit/>
                    </a:bodyPr>
                    <a:p>
                      <a:pPr>
                        <a:lnSpc>
                          <a:spcPct val="100000"/>
                        </a:lnSpc>
                        <a:tabLst>
                          <a:tab algn="l" pos="0"/>
                        </a:tabLst>
                      </a:pPr>
                      <a:r>
                        <a:rPr b="1" lang="en-US" sz="3000" spc="-1" strike="noStrike">
                          <a:solidFill>
                            <a:srgbClr val="000000"/>
                          </a:solidFill>
                          <a:latin typeface="Lato"/>
                          <a:ea typeface="Lato"/>
                        </a:rPr>
                        <a:t>Non-time-sensitive data processing</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c>
                  <a:txBody>
                    <a:bodyPr anchor="t">
                      <a:noAutofit/>
                    </a:bodyPr>
                    <a:p>
                      <a:pPr>
                        <a:lnSpc>
                          <a:spcPct val="100000"/>
                        </a:lnSpc>
                        <a:tabLst>
                          <a:tab algn="l" pos="0"/>
                        </a:tabLst>
                      </a:pPr>
                      <a:r>
                        <a:rPr b="1" lang="en-US" sz="3000" spc="-1" strike="noStrike">
                          <a:solidFill>
                            <a:srgbClr val="000000"/>
                          </a:solidFill>
                          <a:latin typeface="Lato"/>
                          <a:ea typeface="Lato"/>
                        </a:rPr>
                        <a:t>Real-time data processing</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r>
              <a:tr h="1503720">
                <a:tc>
                  <a:txBody>
                    <a:bodyPr anchor="t">
                      <a:noAutofit/>
                    </a:bodyPr>
                    <a:p>
                      <a:pPr>
                        <a:lnSpc>
                          <a:spcPct val="100000"/>
                        </a:lnSpc>
                        <a:tabLst>
                          <a:tab algn="l" pos="0"/>
                        </a:tabLst>
                      </a:pPr>
                      <a:r>
                        <a:rPr b="1" lang="en-US" sz="3000" spc="-1" strike="noStrike">
                          <a:solidFill>
                            <a:srgbClr val="000000"/>
                          </a:solidFill>
                          <a:latin typeface="Lato"/>
                          <a:ea typeface="Lato"/>
                        </a:rPr>
                        <a:t>Reliable internet connection</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c>
                  <a:txBody>
                    <a:bodyPr anchor="t">
                      <a:noAutofit/>
                    </a:bodyPr>
                    <a:p>
                      <a:pPr>
                        <a:lnSpc>
                          <a:spcPct val="100000"/>
                        </a:lnSpc>
                        <a:tabLst>
                          <a:tab algn="l" pos="0"/>
                        </a:tabLst>
                      </a:pPr>
                      <a:r>
                        <a:rPr b="1" lang="en-US" sz="3000" spc="-1" strike="noStrike">
                          <a:solidFill>
                            <a:srgbClr val="000000"/>
                          </a:solidFill>
                          <a:latin typeface="Lato"/>
                          <a:ea typeface="Lato"/>
                        </a:rPr>
                        <a:t>Remote locations with limited or no internet connectivity</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r>
              <a:tr h="1503720">
                <a:tc>
                  <a:txBody>
                    <a:bodyPr anchor="t">
                      <a:noAutofit/>
                    </a:bodyPr>
                    <a:p>
                      <a:pPr>
                        <a:lnSpc>
                          <a:spcPct val="100000"/>
                        </a:lnSpc>
                        <a:tabLst>
                          <a:tab algn="l" pos="0"/>
                        </a:tabLst>
                      </a:pPr>
                      <a:r>
                        <a:rPr b="1" lang="en-US" sz="3000" spc="-1" strike="noStrike">
                          <a:solidFill>
                            <a:srgbClr val="000000"/>
                          </a:solidFill>
                          <a:latin typeface="Lato"/>
                          <a:ea typeface="Lato"/>
                        </a:rPr>
                        <a:t>Dynamic workloads</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c>
                  <a:txBody>
                    <a:bodyPr anchor="t">
                      <a:noAutofit/>
                    </a:bodyPr>
                    <a:p>
                      <a:pPr>
                        <a:lnSpc>
                          <a:spcPct val="100000"/>
                        </a:lnSpc>
                        <a:tabLst>
                          <a:tab algn="l" pos="0"/>
                        </a:tabLst>
                      </a:pPr>
                      <a:r>
                        <a:rPr b="1" lang="en-US" sz="3000" spc="-1" strike="noStrike">
                          <a:solidFill>
                            <a:srgbClr val="000000"/>
                          </a:solidFill>
                          <a:latin typeface="Lato"/>
                          <a:ea typeface="Lato"/>
                        </a:rPr>
                        <a:t>Large datasets that are too costly to send to the cloud</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r>
              <a:tr h="1197720">
                <a:tc>
                  <a:txBody>
                    <a:bodyPr anchor="t">
                      <a:noAutofit/>
                    </a:bodyPr>
                    <a:p>
                      <a:pPr>
                        <a:lnSpc>
                          <a:spcPct val="100000"/>
                        </a:lnSpc>
                        <a:tabLst>
                          <a:tab algn="l" pos="0"/>
                        </a:tabLst>
                      </a:pPr>
                      <a:r>
                        <a:rPr b="1" lang="en-US" sz="3000" spc="-1" strike="noStrike">
                          <a:solidFill>
                            <a:srgbClr val="000000"/>
                          </a:solidFill>
                          <a:latin typeface="Lato"/>
                          <a:ea typeface="Lato"/>
                        </a:rPr>
                        <a:t>Data in cloud storage</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c>
                  <a:txBody>
                    <a:bodyPr anchor="t">
                      <a:noAutofit/>
                    </a:bodyPr>
                    <a:p>
                      <a:pPr>
                        <a:lnSpc>
                          <a:spcPct val="100000"/>
                        </a:lnSpc>
                        <a:tabLst>
                          <a:tab algn="l" pos="0"/>
                        </a:tabLst>
                      </a:pPr>
                      <a:r>
                        <a:rPr b="1" lang="en-US" sz="3000" spc="-1" strike="noStrike">
                          <a:solidFill>
                            <a:srgbClr val="000000"/>
                          </a:solidFill>
                          <a:latin typeface="Lato"/>
                          <a:ea typeface="Lato"/>
                        </a:rPr>
                        <a:t>Highly sensitive data and strict data laws</a:t>
                      </a:r>
                      <a:endParaRPr b="0" lang="en-IN" sz="3000" spc="-1" strike="noStrike">
                        <a:solidFill>
                          <a:srgbClr val="000000"/>
                        </a:solidFill>
                        <a:latin typeface="Arial"/>
                      </a:endParaRPr>
                    </a:p>
                  </a:txBody>
                  <a:tcPr anchor="t" marL="91440" marR="91440">
                    <a:lnL w="38160">
                      <a:solidFill>
                        <a:srgbClr val="000000"/>
                      </a:solidFill>
                      <a:prstDash val="solid"/>
                    </a:lnL>
                    <a:lnR w="38160">
                      <a:solidFill>
                        <a:srgbClr val="000000"/>
                      </a:solidFill>
                      <a:prstDash val="solid"/>
                    </a:lnR>
                    <a:lnT w="38160">
                      <a:solidFill>
                        <a:srgbClr val="000000"/>
                      </a:solidFill>
                      <a:prstDash val="solid"/>
                    </a:lnT>
                    <a:lnB w="38160">
                      <a:solidFill>
                        <a:srgbClr val="000000"/>
                      </a:solidFill>
                      <a:prstDash val="solid"/>
                    </a:lnB>
                    <a:noFill/>
                  </a:tcPr>
                </a:tc>
              </a:tr>
            </a:tbl>
          </a:graphicData>
        </a:graphic>
      </p:graphicFrame>
      <p:grpSp>
        <p:nvGrpSpPr>
          <p:cNvPr id="173" name="Google Shape;255;p21"/>
          <p:cNvGrpSpPr/>
          <p:nvPr/>
        </p:nvGrpSpPr>
        <p:grpSpPr>
          <a:xfrm>
            <a:off x="1028880" y="488520"/>
            <a:ext cx="15341040" cy="2964600"/>
            <a:chOff x="1028880" y="488520"/>
            <a:chExt cx="15341040" cy="2964600"/>
          </a:xfrm>
        </p:grpSpPr>
        <p:sp>
          <p:nvSpPr>
            <p:cNvPr id="174" name="Google Shape;256;p21"/>
            <p:cNvSpPr/>
            <p:nvPr/>
          </p:nvSpPr>
          <p:spPr>
            <a:xfrm>
              <a:off x="1028880" y="488520"/>
              <a:ext cx="15341040" cy="142596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7200" spc="-1" strike="noStrike">
                  <a:solidFill>
                    <a:srgbClr val="000000"/>
                  </a:solidFill>
                  <a:latin typeface="Lato"/>
                  <a:ea typeface="Lato"/>
                </a:rPr>
                <a:t>Edge v/s Cloud</a:t>
              </a:r>
              <a:endParaRPr b="0" lang="en-IN" sz="7200" spc="-1" strike="noStrike">
                <a:solidFill>
                  <a:srgbClr val="000000"/>
                </a:solidFill>
                <a:latin typeface="Arial"/>
              </a:endParaRPr>
            </a:p>
          </p:txBody>
        </p:sp>
        <p:sp>
          <p:nvSpPr>
            <p:cNvPr id="175" name="Google Shape;257;p21"/>
            <p:cNvSpPr/>
            <p:nvPr/>
          </p:nvSpPr>
          <p:spPr>
            <a:xfrm>
              <a:off x="1028880" y="1790280"/>
              <a:ext cx="15341040" cy="1662840"/>
            </a:xfrm>
            <a:prstGeom prst="rect">
              <a:avLst/>
            </a:prstGeom>
            <a:noFill/>
            <a:ln w="0">
              <a:noFill/>
            </a:ln>
          </p:spPr>
          <p:style>
            <a:lnRef idx="0"/>
            <a:fillRef idx="0"/>
            <a:effectRef idx="0"/>
            <a:fontRef idx="minor"/>
          </p:style>
          <p:txBody>
            <a:bodyPr lIns="0" rIns="0" tIns="0" bIns="0" anchor="t">
              <a:spAutoFit/>
            </a:bodyPr>
            <a:p>
              <a:pPr marL="216000" indent="-216000" algn="just">
                <a:lnSpc>
                  <a:spcPct val="130000"/>
                </a:lnSpc>
                <a:buClr>
                  <a:srgbClr val="000000"/>
                </a:buClr>
                <a:buFont typeface="Wingdings" charset="2"/>
                <a:buChar char=""/>
                <a:tabLst>
                  <a:tab algn="l" pos="0"/>
                </a:tabLst>
              </a:pPr>
              <a:r>
                <a:rPr b="0" lang="en-US" sz="2800" spc="-1" strike="noStrike">
                  <a:solidFill>
                    <a:srgbClr val="000000"/>
                  </a:solidFill>
                  <a:latin typeface="Lato"/>
                  <a:ea typeface="Lato"/>
                </a:rPr>
                <a:t>Edge and cloud computing have distinct features and most organizations will end up using both. Here are some considerations when looking at where to deploy different workloads.</a:t>
              </a:r>
              <a:endParaRPr b="0" lang="en-IN" sz="2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p:nvPr/>
        </p:nvSpPr>
        <p:spPr>
          <a:xfrm>
            <a:off x="720000" y="540000"/>
            <a:ext cx="16800120" cy="1072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800" spc="-1" strike="noStrike">
                <a:solidFill>
                  <a:srgbClr val="000000"/>
                </a:solidFill>
                <a:latin typeface="Lato"/>
                <a:ea typeface="Lato"/>
              </a:rPr>
              <a:t>Fog Computing</a:t>
            </a:r>
            <a:endParaRPr b="0" lang="en-IN" sz="4800" spc="-1" strike="noStrike">
              <a:solidFill>
                <a:srgbClr val="000000"/>
              </a:solidFill>
              <a:latin typeface="Arial"/>
            </a:endParaRPr>
          </a:p>
          <a:p>
            <a:pPr>
              <a:lnSpc>
                <a:spcPct val="100000"/>
              </a:lnSpc>
            </a:pPr>
            <a:r>
              <a:rPr b="0" lang="en-US" sz="3600" spc="-1" strike="noStrike">
                <a:solidFill>
                  <a:srgbClr val="000000"/>
                </a:solidFill>
                <a:latin typeface="Lato"/>
                <a:ea typeface="Lato"/>
              </a:rPr>
              <a:t>Fog computing is a decentralized computing structure that places data, storage, and applications between the cloud and devices that produce data. Fog computing is also known as fog networking, fogging, or edge computing.</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0" lang="en-US" sz="3600" spc="-1" strike="noStrike">
                <a:solidFill>
                  <a:srgbClr val="000000"/>
                </a:solidFill>
                <a:latin typeface="Lato"/>
                <a:ea typeface="Lato"/>
              </a:rPr>
              <a:t>Fog computing brings computation and data storage closer to the network edge, where many IoT devices are located. This reduces the reliance on the cloud for these resource-intensive tasks, improving performance and reducing latency.</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0" lang="en-US" sz="3600" spc="-1" strike="noStrike">
                <a:solidFill>
                  <a:srgbClr val="000000"/>
                </a:solidFill>
                <a:latin typeface="Lato"/>
                <a:ea typeface="Lato"/>
              </a:rPr>
              <a:t>Fog computing is used in industries that require data analytics close to the network edge and use edge computing resources. One major industry that relies heavily on fog computing is healthcare. </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48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77" name="Google Shape;263;p22"/>
          <p:cNvSpPr/>
          <p:nvPr/>
        </p:nvSpPr>
        <p:spPr>
          <a:xfrm>
            <a:off x="503640" y="334440"/>
            <a:ext cx="10947960" cy="1316160"/>
          </a:xfrm>
          <a:prstGeom prst="rect">
            <a:avLst/>
          </a:prstGeom>
          <a:noFill/>
          <a:ln w="0">
            <a:noFill/>
          </a:ln>
        </p:spPr>
        <p:style>
          <a:lnRef idx="0"/>
          <a:fillRef idx="0"/>
          <a:effectRef idx="0"/>
          <a:fontRef idx="minor"/>
        </p:style>
        <p:txBody>
          <a:bodyPr lIns="0" rIns="0" tIns="0" bIns="0" anchor="t">
            <a:spAutoFit/>
          </a:bodyPr>
          <a:p>
            <a:pPr>
              <a:lnSpc>
                <a:spcPct val="120000"/>
              </a:lnSpc>
              <a:tabLst>
                <a:tab algn="l" pos="0"/>
              </a:tabLst>
            </a:pPr>
            <a:r>
              <a:rPr b="1" lang="en-US" sz="7200" spc="-1" strike="noStrike">
                <a:solidFill>
                  <a:srgbClr val="000000"/>
                </a:solidFill>
                <a:latin typeface="Lato"/>
                <a:ea typeface="Lato"/>
              </a:rPr>
              <a:t>Fog Computing</a:t>
            </a:r>
            <a:endParaRPr b="0" lang="en-IN" sz="7200" spc="-1" strike="noStrike">
              <a:solidFill>
                <a:srgbClr val="000000"/>
              </a:solidFill>
              <a:latin typeface="Arial"/>
            </a:endParaRPr>
          </a:p>
        </p:txBody>
      </p:sp>
      <p:sp>
        <p:nvSpPr>
          <p:cNvPr id="178" name="Google Shape;264;p22"/>
          <p:cNvSpPr/>
          <p:nvPr/>
        </p:nvSpPr>
        <p:spPr>
          <a:xfrm>
            <a:off x="503640" y="1823400"/>
            <a:ext cx="16751520" cy="6969240"/>
          </a:xfrm>
          <a:prstGeom prst="rect">
            <a:avLst/>
          </a:prstGeom>
          <a:noFill/>
          <a:ln w="0">
            <a:noFill/>
          </a:ln>
        </p:spPr>
        <p:style>
          <a:lnRef idx="0"/>
          <a:fillRef idx="0"/>
          <a:effectRef idx="0"/>
          <a:fontRef idx="minor"/>
        </p:style>
        <p:txBody>
          <a:bodyPr lIns="0" rIns="0" tIns="0" bIns="0" anchor="t">
            <a:spAutoFit/>
          </a:bodyPr>
          <a:p>
            <a:pPr marL="216000" indent="-216000" algn="just">
              <a:lnSpc>
                <a:spcPct val="130000"/>
              </a:lnSpc>
              <a:buClr>
                <a:srgbClr val="000000"/>
              </a:buClr>
              <a:buSzPct val="45000"/>
              <a:buFont typeface="Wingdings" charset="2"/>
              <a:buChar char=""/>
            </a:pPr>
            <a:r>
              <a:rPr b="0" lang="en-US" sz="3200" spc="-1" strike="noStrike">
                <a:solidFill>
                  <a:srgbClr val="000000"/>
                </a:solidFill>
                <a:latin typeface="Lato"/>
                <a:ea typeface="Lato"/>
              </a:rPr>
              <a:t>   </a:t>
            </a:r>
            <a:r>
              <a:rPr b="1" lang="en-US" sz="3200" spc="-1" strike="noStrike">
                <a:solidFill>
                  <a:srgbClr val="000000"/>
                </a:solidFill>
                <a:latin typeface="Lato"/>
                <a:ea typeface="Lato"/>
              </a:rPr>
              <a:t>Fog computing</a:t>
            </a:r>
            <a:r>
              <a:rPr b="0" lang="en-US" sz="3200" spc="-1" strike="noStrike">
                <a:solidFill>
                  <a:srgbClr val="000000"/>
                </a:solidFill>
                <a:latin typeface="Lato"/>
                <a:ea typeface="Lato"/>
              </a:rPr>
              <a:t> or fog networking, also known as fogging, is an architecture         that uses edge devices to carry out a substantial amount of computation,            storage, and communication locally and routed over the Internet backbone.</a:t>
            </a:r>
            <a:endParaRPr b="0" lang="en-IN" sz="3200" spc="-1" strike="noStrike">
              <a:solidFill>
                <a:srgbClr val="000000"/>
              </a:solidFill>
              <a:latin typeface="Arial"/>
            </a:endParaRPr>
          </a:p>
          <a:p>
            <a:pPr lvl="1" marL="879120" indent="-414360" algn="just">
              <a:lnSpc>
                <a:spcPct val="130000"/>
              </a:lnSpc>
              <a:buClr>
                <a:srgbClr val="000000"/>
              </a:buClr>
              <a:buFont typeface="Arial"/>
              <a:buChar char="•"/>
            </a:pPr>
            <a:r>
              <a:rPr b="0" lang="en-US" sz="3200" spc="-1" strike="noStrike">
                <a:solidFill>
                  <a:srgbClr val="000000"/>
                </a:solidFill>
                <a:latin typeface="Lato"/>
                <a:ea typeface="Lato"/>
              </a:rPr>
              <a:t>Fog computing can be perceived both in large cloud systems and big data structures, making reference to the growing difficulties in accessing information objectively. </a:t>
            </a:r>
            <a:endParaRPr b="0" lang="en-IN" sz="3200" spc="-1" strike="noStrike">
              <a:solidFill>
                <a:srgbClr val="000000"/>
              </a:solidFill>
              <a:latin typeface="Arial"/>
            </a:endParaRPr>
          </a:p>
          <a:p>
            <a:pPr lvl="1" marL="879120" indent="-414360" algn="just">
              <a:lnSpc>
                <a:spcPct val="130000"/>
              </a:lnSpc>
              <a:buClr>
                <a:srgbClr val="000000"/>
              </a:buClr>
              <a:buFont typeface="Arial"/>
              <a:buChar char="•"/>
            </a:pPr>
            <a:r>
              <a:rPr b="0" lang="en-US" sz="3200" spc="-1" strike="noStrike">
                <a:solidFill>
                  <a:srgbClr val="000000"/>
                </a:solidFill>
                <a:latin typeface="arial"/>
                <a:ea typeface="arial"/>
              </a:rPr>
              <a:t>This results in a lack of quality of the obtained content. The effects of fog computing on cloud computing and big data systems may vary. </a:t>
            </a:r>
            <a:endParaRPr b="0" lang="en-IN" sz="3200" spc="-1" strike="noStrike">
              <a:solidFill>
                <a:srgbClr val="000000"/>
              </a:solidFill>
              <a:latin typeface="Arial"/>
            </a:endParaRPr>
          </a:p>
          <a:p>
            <a:pPr lvl="1" marL="879120" indent="-414360" algn="just">
              <a:lnSpc>
                <a:spcPct val="130000"/>
              </a:lnSpc>
              <a:buClr>
                <a:srgbClr val="000000"/>
              </a:buClr>
              <a:buFont typeface="Arial"/>
              <a:buChar char="•"/>
            </a:pPr>
            <a:r>
              <a:rPr b="0" lang="en-US" sz="3200" spc="-1" strike="noStrike">
                <a:solidFill>
                  <a:srgbClr val="000000"/>
                </a:solidFill>
                <a:latin typeface="arial"/>
                <a:ea typeface="arial"/>
              </a:rPr>
              <a:t>Fog networking consists of a control plane and a data plane. For example, on the data plane, fog computing enables computing services to reside at the edge of the network as opposed to servers in a data-center. </a:t>
            </a:r>
            <a:endParaRPr b="0" lang="en-IN" sz="3200" spc="-1" strike="noStrike">
              <a:solidFill>
                <a:srgbClr val="000000"/>
              </a:solidFill>
              <a:latin typeface="Arial"/>
            </a:endParaRPr>
          </a:p>
        </p:txBody>
      </p:sp>
      <p:sp>
        <p:nvSpPr>
          <p:cNvPr id="179" name="Rectangle 1"/>
          <p:cNvSpPr/>
          <p:nvPr/>
        </p:nvSpPr>
        <p:spPr>
          <a:xfrm>
            <a:off x="8460000" y="325440"/>
            <a:ext cx="100544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Arial"/>
                <a:ea typeface="Arial"/>
              </a:rPr>
              <a:t> </a:t>
            </a:r>
            <a:r>
              <a:rPr b="1" lang="en-US" sz="2000" spc="-1" strike="noStrike">
                <a:solidFill>
                  <a:srgbClr val="ff0000"/>
                </a:solidFill>
                <a:latin typeface="Arial"/>
                <a:ea typeface="Arial"/>
              </a:rPr>
              <a:t>The word "fog" refers to its cloud-like properties, but closer to the "ground",</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80" name="Google Shape;270;p23"/>
          <p:cNvSpPr/>
          <p:nvPr/>
        </p:nvSpPr>
        <p:spPr>
          <a:xfrm>
            <a:off x="1299960" y="1473840"/>
            <a:ext cx="16228440" cy="8227440"/>
          </a:xfrm>
          <a:custGeom>
            <a:avLst/>
            <a:gdLst>
              <a:gd name="textAreaLeft" fmla="*/ 0 w 16228440"/>
              <a:gd name="textAreaRight" fmla="*/ 16229520 w 16228440"/>
              <a:gd name="textAreaTop" fmla="*/ 0 h 8227440"/>
              <a:gd name="textAreaBottom" fmla="*/ 8228520 h 8227440"/>
            </a:gdLst>
            <a:ahLst/>
            <a:rect l="textAreaLeft" t="textAreaTop" r="textAreaRight" b="textAreaBottom"/>
            <a:pathLst>
              <a:path w="8337402" h="4227415">
                <a:moveTo>
                  <a:pt x="0" y="0"/>
                </a:moveTo>
                <a:lnTo>
                  <a:pt x="0" y="4227415"/>
                </a:lnTo>
                <a:lnTo>
                  <a:pt x="8337402" y="4227415"/>
                </a:lnTo>
                <a:lnTo>
                  <a:pt x="8337402" y="0"/>
                </a:lnTo>
                <a:lnTo>
                  <a:pt x="0" y="0"/>
                </a:lnTo>
                <a:close/>
                <a:moveTo>
                  <a:pt x="8276441" y="4166455"/>
                </a:moveTo>
                <a:lnTo>
                  <a:pt x="59690" y="4166455"/>
                </a:lnTo>
                <a:lnTo>
                  <a:pt x="59690" y="59690"/>
                </a:lnTo>
                <a:lnTo>
                  <a:pt x="8276441" y="59690"/>
                </a:lnTo>
                <a:lnTo>
                  <a:pt x="8276441" y="4166455"/>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aphicFrame>
        <p:nvGraphicFramePr>
          <p:cNvPr id="181" name="Google Shape;271;p23"/>
          <p:cNvGraphicFramePr/>
          <p:nvPr/>
        </p:nvGraphicFramePr>
        <p:xfrm>
          <a:off x="523800" y="324000"/>
          <a:ext cx="17387280" cy="9879120"/>
        </p:xfrm>
        <a:graphic>
          <a:graphicData uri="http://schemas.openxmlformats.org/drawingml/2006/table">
            <a:tbl>
              <a:tblPr/>
              <a:tblGrid>
                <a:gridCol w="3542400"/>
                <a:gridCol w="6566400"/>
                <a:gridCol w="7278840"/>
              </a:tblGrid>
              <a:tr h="830160">
                <a:tc>
                  <a:txBody>
                    <a:bodyPr anchor="t">
                      <a:noAutofit/>
                    </a:bodyPr>
                    <a:p>
                      <a:pPr>
                        <a:lnSpc>
                          <a:spcPct val="100000"/>
                        </a:lnSpc>
                        <a:tabLst>
                          <a:tab algn="l" pos="0"/>
                        </a:tabLst>
                      </a:pPr>
                      <a:r>
                        <a:rPr b="1" lang="en-US" sz="2800" spc="-1" strike="noStrike">
                          <a:solidFill>
                            <a:srgbClr val="000000"/>
                          </a:solidFill>
                          <a:latin typeface="Lato"/>
                          <a:ea typeface="Lato"/>
                        </a:rPr>
                        <a:t>Specialty</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Cloud Computing</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000000"/>
                          </a:solidFill>
                          <a:latin typeface="Lato"/>
                          <a:ea typeface="Lato"/>
                        </a:rPr>
                        <a:t>Fog Computing</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r h="1249920">
                <a:tc>
                  <a:txBody>
                    <a:bodyPr anchor="t">
                      <a:noAutofit/>
                    </a:bodyPr>
                    <a:p>
                      <a:pPr>
                        <a:lnSpc>
                          <a:spcPct val="100000"/>
                        </a:lnSpc>
                        <a:tabLst>
                          <a:tab algn="l" pos="0"/>
                        </a:tabLst>
                      </a:pPr>
                      <a:r>
                        <a:rPr b="1" lang="en-US" sz="2800" spc="-1" strike="noStrike">
                          <a:solidFill>
                            <a:srgbClr val="000000"/>
                          </a:solidFill>
                          <a:latin typeface="Lato"/>
                          <a:ea typeface="Lato"/>
                        </a:rPr>
                        <a:t>Delay</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Cloud computing has </a:t>
                      </a:r>
                      <a:r>
                        <a:rPr b="1" lang="en-US" sz="2800" spc="-1" strike="noStrike">
                          <a:solidFill>
                            <a:srgbClr val="ff0000"/>
                          </a:solidFill>
                          <a:latin typeface="Lato"/>
                          <a:ea typeface="Lato"/>
                        </a:rPr>
                        <a:t>higher latency </a:t>
                      </a:r>
                      <a:r>
                        <a:rPr b="1" lang="en-US" sz="2800" spc="-1" strike="noStrike">
                          <a:solidFill>
                            <a:srgbClr val="000000"/>
                          </a:solidFill>
                          <a:latin typeface="Lato"/>
                          <a:ea typeface="Lato"/>
                        </a:rPr>
                        <a:t>than fog computing</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000000"/>
                          </a:solidFill>
                          <a:latin typeface="Lato"/>
                          <a:ea typeface="Lato"/>
                        </a:rPr>
                        <a:t>Fog computing has </a:t>
                      </a:r>
                      <a:r>
                        <a:rPr b="1" lang="en-US" sz="2800" spc="-1" strike="noStrike">
                          <a:solidFill>
                            <a:srgbClr val="ff0000"/>
                          </a:solidFill>
                          <a:latin typeface="Lato"/>
                          <a:ea typeface="Lato"/>
                        </a:rPr>
                        <a:t>low latency</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r h="1743480">
                <a:tc>
                  <a:txBody>
                    <a:bodyPr anchor="t">
                      <a:noAutofit/>
                    </a:bodyPr>
                    <a:p>
                      <a:pPr>
                        <a:lnSpc>
                          <a:spcPct val="100000"/>
                        </a:lnSpc>
                        <a:tabLst>
                          <a:tab algn="l" pos="0"/>
                        </a:tabLst>
                      </a:pPr>
                      <a:r>
                        <a:rPr b="1" lang="en-US" sz="2800" spc="-1" strike="noStrike">
                          <a:solidFill>
                            <a:srgbClr val="000000"/>
                          </a:solidFill>
                          <a:latin typeface="Lato"/>
                          <a:ea typeface="Lato"/>
                        </a:rPr>
                        <a:t>Capacity</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Cloud computing does </a:t>
                      </a:r>
                      <a:r>
                        <a:rPr b="1" lang="en-US" sz="2800" spc="-1" strike="noStrike">
                          <a:solidFill>
                            <a:srgbClr val="ff0000"/>
                          </a:solidFill>
                          <a:latin typeface="Lato"/>
                          <a:ea typeface="Lato"/>
                        </a:rPr>
                        <a:t>not provide any reduction in data </a:t>
                      </a:r>
                      <a:r>
                        <a:rPr b="1" lang="en-US" sz="2800" spc="-1" strike="noStrike">
                          <a:solidFill>
                            <a:srgbClr val="000000"/>
                          </a:solidFill>
                          <a:latin typeface="Lato"/>
                          <a:ea typeface="Lato"/>
                        </a:rPr>
                        <a:t>while sending or converting data.</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000000"/>
                          </a:solidFill>
                          <a:latin typeface="Lato"/>
                          <a:ea typeface="Lato"/>
                        </a:rPr>
                        <a:t>Fog computing </a:t>
                      </a:r>
                      <a:r>
                        <a:rPr b="1" lang="en-US" sz="2800" spc="-1" strike="noStrike">
                          <a:solidFill>
                            <a:srgbClr val="ff0000"/>
                          </a:solidFill>
                          <a:latin typeface="Lato"/>
                          <a:ea typeface="Lato"/>
                        </a:rPr>
                        <a:t>reduces the amount of data </a:t>
                      </a:r>
                      <a:r>
                        <a:rPr b="1" lang="en-US" sz="2800" spc="-1" strike="noStrike">
                          <a:solidFill>
                            <a:srgbClr val="000000"/>
                          </a:solidFill>
                          <a:latin typeface="Lato"/>
                          <a:ea typeface="Lato"/>
                        </a:rPr>
                        <a:t>sent to cloud computing.</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r h="981720">
                <a:tc>
                  <a:txBody>
                    <a:bodyPr anchor="t">
                      <a:noAutofit/>
                    </a:bodyPr>
                    <a:p>
                      <a:pPr>
                        <a:lnSpc>
                          <a:spcPct val="100000"/>
                        </a:lnSpc>
                        <a:tabLst>
                          <a:tab algn="l" pos="0"/>
                        </a:tabLst>
                      </a:pPr>
                      <a:r>
                        <a:rPr b="1" lang="en-US" sz="2800" spc="-1" strike="noStrike">
                          <a:solidFill>
                            <a:srgbClr val="000000"/>
                          </a:solidFill>
                          <a:latin typeface="Lato"/>
                          <a:ea typeface="Lato"/>
                        </a:rPr>
                        <a:t>Responsiveness</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The response time of the system is </a:t>
                      </a:r>
                      <a:r>
                        <a:rPr b="1" lang="en-US" sz="2800" spc="-1" strike="noStrike">
                          <a:solidFill>
                            <a:srgbClr val="ff0000"/>
                          </a:solidFill>
                          <a:latin typeface="Lato"/>
                          <a:ea typeface="Lato"/>
                        </a:rPr>
                        <a:t>low.</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000000"/>
                          </a:solidFill>
                          <a:latin typeface="Lato"/>
                          <a:ea typeface="Lato"/>
                        </a:rPr>
                        <a:t>The response time of the system is </a:t>
                      </a:r>
                      <a:r>
                        <a:rPr b="1" lang="en-US" sz="2800" spc="-1" strike="noStrike">
                          <a:solidFill>
                            <a:srgbClr val="ff0000"/>
                          </a:solidFill>
                          <a:latin typeface="Lato"/>
                          <a:ea typeface="Lato"/>
                        </a:rPr>
                        <a:t>high.</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r h="1575720">
                <a:tc>
                  <a:txBody>
                    <a:bodyPr anchor="t">
                      <a:noAutofit/>
                    </a:bodyPr>
                    <a:p>
                      <a:pPr>
                        <a:lnSpc>
                          <a:spcPct val="100000"/>
                        </a:lnSpc>
                        <a:tabLst>
                          <a:tab algn="l" pos="0"/>
                        </a:tabLst>
                      </a:pPr>
                      <a:r>
                        <a:rPr b="1" lang="en-US" sz="2800" spc="-1" strike="noStrike">
                          <a:solidFill>
                            <a:srgbClr val="000000"/>
                          </a:solidFill>
                          <a:latin typeface="Lato"/>
                          <a:ea typeface="Lato"/>
                        </a:rPr>
                        <a:t>Security</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Cloud computing has </a:t>
                      </a:r>
                      <a:r>
                        <a:rPr b="1" lang="en-US" sz="2800" spc="-1" strike="noStrike">
                          <a:solidFill>
                            <a:srgbClr val="ff0000"/>
                          </a:solidFill>
                          <a:latin typeface="Lato"/>
                          <a:ea typeface="Lato"/>
                        </a:rPr>
                        <a:t>less security </a:t>
                      </a:r>
                      <a:r>
                        <a:rPr b="1" lang="en-US" sz="2800" spc="-1" strike="noStrike">
                          <a:solidFill>
                            <a:srgbClr val="000000"/>
                          </a:solidFill>
                          <a:latin typeface="Lato"/>
                          <a:ea typeface="Lato"/>
                        </a:rPr>
                        <a:t>compared to Fog Computing</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000000"/>
                          </a:solidFill>
                          <a:latin typeface="Lato"/>
                          <a:ea typeface="Lato"/>
                        </a:rPr>
                        <a:t>Fog computing has </a:t>
                      </a:r>
                      <a:r>
                        <a:rPr b="1" lang="en-US" sz="2800" spc="-1" strike="noStrike">
                          <a:solidFill>
                            <a:srgbClr val="ff0000"/>
                          </a:solidFill>
                          <a:latin typeface="Lato"/>
                          <a:ea typeface="Lato"/>
                        </a:rPr>
                        <a:t>high Security</a:t>
                      </a:r>
                      <a:r>
                        <a:rPr b="1" lang="en-US" sz="2800" spc="-1" strike="noStrike">
                          <a:solidFill>
                            <a:srgbClr val="000000"/>
                          </a:solidFill>
                          <a:latin typeface="Lato"/>
                          <a:ea typeface="Lato"/>
                        </a:rPr>
                        <a:t>.</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r h="1330560">
                <a:tc>
                  <a:txBody>
                    <a:bodyPr anchor="t">
                      <a:noAutofit/>
                    </a:bodyPr>
                    <a:p>
                      <a:pPr>
                        <a:lnSpc>
                          <a:spcPct val="100000"/>
                        </a:lnSpc>
                        <a:tabLst>
                          <a:tab algn="l" pos="0"/>
                        </a:tabLst>
                      </a:pPr>
                      <a:r>
                        <a:rPr b="1" lang="en-US" sz="2800" spc="-1" strike="noStrike">
                          <a:solidFill>
                            <a:srgbClr val="000000"/>
                          </a:solidFill>
                          <a:latin typeface="Lato"/>
                          <a:ea typeface="Lato"/>
                        </a:rPr>
                        <a:t>Speed</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Access speed is high </a:t>
                      </a:r>
                      <a:r>
                        <a:rPr b="1" lang="en-US" sz="2800" spc="-1" strike="noStrike">
                          <a:solidFill>
                            <a:srgbClr val="ff0000"/>
                          </a:solidFill>
                          <a:latin typeface="Lato"/>
                          <a:ea typeface="Lato"/>
                        </a:rPr>
                        <a:t>depending on the VM connectivity.</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ff0000"/>
                          </a:solidFill>
                          <a:latin typeface="Lato"/>
                          <a:ea typeface="Lato"/>
                        </a:rPr>
                        <a:t>High even more </a:t>
                      </a:r>
                      <a:r>
                        <a:rPr b="1" lang="en-US" sz="2800" spc="-1" strike="noStrike">
                          <a:solidFill>
                            <a:srgbClr val="000000"/>
                          </a:solidFill>
                          <a:latin typeface="Lato"/>
                          <a:ea typeface="Lato"/>
                        </a:rPr>
                        <a:t>compared to Cloud Computing.</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r h="1249920">
                <a:tc>
                  <a:txBody>
                    <a:bodyPr anchor="t">
                      <a:noAutofit/>
                    </a:bodyPr>
                    <a:p>
                      <a:pPr>
                        <a:lnSpc>
                          <a:spcPct val="100000"/>
                        </a:lnSpc>
                        <a:tabLst>
                          <a:tab algn="l" pos="0"/>
                        </a:tabLst>
                      </a:pPr>
                      <a:r>
                        <a:rPr b="1" lang="en-US" sz="2800" spc="-1" strike="noStrike">
                          <a:solidFill>
                            <a:srgbClr val="000000"/>
                          </a:solidFill>
                          <a:latin typeface="Lato"/>
                          <a:ea typeface="Lato"/>
                        </a:rPr>
                        <a:t>Data Integration</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Multiple data sources can be integrated.</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000000"/>
                          </a:solidFill>
                          <a:latin typeface="Lato"/>
                          <a:ea typeface="Lato"/>
                        </a:rPr>
                        <a:t>Multiple Data sources and devices can be integrated.</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r h="917640">
                <a:tc>
                  <a:txBody>
                    <a:bodyPr anchor="t">
                      <a:noAutofit/>
                    </a:bodyPr>
                    <a:p>
                      <a:pPr>
                        <a:lnSpc>
                          <a:spcPct val="100000"/>
                        </a:lnSpc>
                        <a:tabLst>
                          <a:tab algn="l" pos="0"/>
                        </a:tabLst>
                      </a:pPr>
                      <a:r>
                        <a:rPr b="1" lang="en-US" sz="2800" spc="-1" strike="noStrike">
                          <a:solidFill>
                            <a:srgbClr val="000000"/>
                          </a:solidFill>
                          <a:latin typeface="Lato"/>
                          <a:ea typeface="Lato"/>
                        </a:rPr>
                        <a:t>Mobility</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solidFill>
                      <a:srgbClr val="ffffff"/>
                    </a:solidFill>
                  </a:tcPr>
                </a:tc>
                <a:tc>
                  <a:txBody>
                    <a:bodyPr anchor="t">
                      <a:noAutofit/>
                    </a:bodyPr>
                    <a:p>
                      <a:pPr>
                        <a:lnSpc>
                          <a:spcPct val="100000"/>
                        </a:lnSpc>
                        <a:tabLst>
                          <a:tab algn="l" pos="0"/>
                        </a:tabLst>
                      </a:pPr>
                      <a:r>
                        <a:rPr b="1" lang="en-US" sz="2800" spc="-1" strike="noStrike">
                          <a:solidFill>
                            <a:srgbClr val="000000"/>
                          </a:solidFill>
                          <a:latin typeface="Lato"/>
                          <a:ea typeface="Lato"/>
                        </a:rPr>
                        <a:t>In cloud computing, mobility is Limited.</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c>
                  <a:txBody>
                    <a:bodyPr anchor="t">
                      <a:noAutofit/>
                    </a:bodyPr>
                    <a:p>
                      <a:pPr>
                        <a:lnSpc>
                          <a:spcPct val="100000"/>
                        </a:lnSpc>
                        <a:tabLst>
                          <a:tab algn="l" pos="0"/>
                        </a:tabLst>
                      </a:pPr>
                      <a:r>
                        <a:rPr b="1" lang="en-US" sz="2800" spc="-1" strike="noStrike">
                          <a:solidFill>
                            <a:srgbClr val="ff0000"/>
                          </a:solidFill>
                          <a:latin typeface="Lato"/>
                          <a:ea typeface="Lato"/>
                        </a:rPr>
                        <a:t>Mobility is supported</a:t>
                      </a:r>
                      <a:r>
                        <a:rPr b="1" lang="en-US" sz="2800" spc="-1" strike="noStrike">
                          <a:solidFill>
                            <a:srgbClr val="000000"/>
                          </a:solidFill>
                          <a:latin typeface="Lato"/>
                          <a:ea typeface="Lato"/>
                        </a:rPr>
                        <a:t> in fog computing</a:t>
                      </a:r>
                      <a:endParaRPr b="0" lang="en-IN" sz="2800" spc="-1" strike="noStrike">
                        <a:solidFill>
                          <a:srgbClr val="000000"/>
                        </a:solidFill>
                        <a:latin typeface="Arial"/>
                      </a:endParaRPr>
                    </a:p>
                  </a:txBody>
                  <a:tcPr anchor="t" marL="91440" marR="91440">
                    <a:lnL w="18720">
                      <a:solidFill>
                        <a:srgbClr val="000000"/>
                      </a:solidFill>
                      <a:prstDash val="solid"/>
                    </a:lnL>
                    <a:lnR w="18720">
                      <a:solidFill>
                        <a:srgbClr val="000000"/>
                      </a:solidFill>
                      <a:prstDash val="solid"/>
                    </a:lnR>
                    <a:lnT w="18720">
                      <a:solidFill>
                        <a:srgbClr val="000000"/>
                      </a:solidFill>
                      <a:prstDash val="solid"/>
                    </a:lnT>
                    <a:lnB w="1872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pic>
        <p:nvPicPr>
          <p:cNvPr id="182" name="Google Shape;276;p24" descr=""/>
          <p:cNvPicPr/>
          <p:nvPr/>
        </p:nvPicPr>
        <p:blipFill>
          <a:blip r:embed="rId1"/>
          <a:stretch/>
        </p:blipFill>
        <p:spPr>
          <a:xfrm>
            <a:off x="1028880" y="805320"/>
            <a:ext cx="16228440" cy="88945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3" name="Google Shape;282;p25"/>
          <p:cNvGrpSpPr/>
          <p:nvPr/>
        </p:nvGrpSpPr>
        <p:grpSpPr>
          <a:xfrm>
            <a:off x="199080" y="0"/>
            <a:ext cx="17439840" cy="9959040"/>
            <a:chOff x="199080" y="0"/>
            <a:chExt cx="17439840" cy="9959040"/>
          </a:xfrm>
        </p:grpSpPr>
        <p:sp>
          <p:nvSpPr>
            <p:cNvPr id="184" name="Google Shape;283;p25"/>
            <p:cNvSpPr/>
            <p:nvPr/>
          </p:nvSpPr>
          <p:spPr>
            <a:xfrm>
              <a:off x="199080" y="0"/>
              <a:ext cx="17439840" cy="190152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9600" spc="-1" strike="noStrike">
                  <a:solidFill>
                    <a:srgbClr val="000000"/>
                  </a:solidFill>
                  <a:latin typeface="Lato"/>
                  <a:ea typeface="Lato"/>
                </a:rPr>
                <a:t>IIoT</a:t>
              </a:r>
              <a:endParaRPr b="0" lang="en-IN" sz="9600" spc="-1" strike="noStrike">
                <a:solidFill>
                  <a:srgbClr val="000000"/>
                </a:solidFill>
                <a:latin typeface="Arial"/>
              </a:endParaRPr>
            </a:p>
          </p:txBody>
        </p:sp>
        <p:sp>
          <p:nvSpPr>
            <p:cNvPr id="185" name="Google Shape;284;p25"/>
            <p:cNvSpPr/>
            <p:nvPr/>
          </p:nvSpPr>
          <p:spPr>
            <a:xfrm>
              <a:off x="199080" y="1648440"/>
              <a:ext cx="17439840" cy="8310600"/>
            </a:xfrm>
            <a:prstGeom prst="rect">
              <a:avLst/>
            </a:prstGeom>
            <a:noFill/>
            <a:ln w="0">
              <a:noFill/>
            </a:ln>
          </p:spPr>
          <p:style>
            <a:lnRef idx="0"/>
            <a:fillRef idx="0"/>
            <a:effectRef idx="0"/>
            <a:fontRef idx="minor"/>
          </p:style>
          <p:txBody>
            <a:bodyPr lIns="0" rIns="0" tIns="0" bIns="0" anchor="t">
              <a:spAutoFit/>
            </a:bodyPr>
            <a:p>
              <a:pPr lvl="1" marL="712440" indent="-337320" algn="just">
                <a:lnSpc>
                  <a:spcPct val="130000"/>
                </a:lnSpc>
                <a:buClr>
                  <a:srgbClr val="000000"/>
                </a:buClr>
                <a:buFont typeface="Arial"/>
                <a:buChar char="•"/>
              </a:pPr>
              <a:r>
                <a:rPr b="0" lang="en-US" sz="3000" spc="-1" strike="noStrike">
                  <a:solidFill>
                    <a:srgbClr val="000000"/>
                  </a:solidFill>
                  <a:latin typeface="Lato"/>
                  <a:ea typeface="Lato"/>
                </a:rPr>
                <a:t>The </a:t>
              </a:r>
              <a:r>
                <a:rPr b="1" lang="en-US" sz="3000" spc="-1" strike="noStrike">
                  <a:solidFill>
                    <a:srgbClr val="000000"/>
                  </a:solidFill>
                  <a:latin typeface="Lato"/>
                  <a:ea typeface="Lato"/>
                </a:rPr>
                <a:t>Industrial Internet of Things (IIoT)</a:t>
              </a:r>
              <a:r>
                <a:rPr b="0" lang="en-US" sz="3000" spc="-1" strike="noStrike">
                  <a:solidFill>
                    <a:srgbClr val="000000"/>
                  </a:solidFill>
                  <a:latin typeface="Lato"/>
                  <a:ea typeface="Lato"/>
                </a:rPr>
                <a:t> is a methodology, a practice, </a:t>
              </a:r>
              <a:r>
                <a:rPr b="0" lang="en-US" sz="3000" spc="-1" strike="noStrike">
                  <a:solidFill>
                    <a:srgbClr val="ff0000"/>
                  </a:solidFill>
                  <a:latin typeface="Lato"/>
                  <a:ea typeface="Lato"/>
                </a:rPr>
                <a:t>an implementation sweeping through businesses and industries worldwide</a:t>
              </a:r>
              <a:r>
                <a:rPr b="0" lang="en-US" sz="3000" spc="-1" strike="noStrike">
                  <a:solidFill>
                    <a:srgbClr val="000000"/>
                  </a:solidFill>
                  <a:latin typeface="Lato"/>
                  <a:ea typeface="Lato"/>
                </a:rPr>
                <a:t>. On a basic level, IIoT is a way of congregating /grouping data that was previously inaccessible and locked within inflexible data streams. This provides all stakeholders with a more complete and comprehensive view of operations.</a:t>
              </a:r>
              <a:endParaRPr b="0" lang="en-IN" sz="3000" spc="-1" strike="noStrike">
                <a:solidFill>
                  <a:srgbClr val="000000"/>
                </a:solidFill>
                <a:latin typeface="Arial"/>
              </a:endParaRPr>
            </a:p>
            <a:p>
              <a:pPr algn="just">
                <a:lnSpc>
                  <a:spcPct val="130000"/>
                </a:lnSpc>
                <a:tabLst>
                  <a:tab algn="l" pos="0"/>
                </a:tabLst>
              </a:pPr>
              <a:endParaRPr b="0" lang="en-IN" sz="3000" spc="-1" strike="noStrike">
                <a:solidFill>
                  <a:srgbClr val="000000"/>
                </a:solidFill>
                <a:latin typeface="Arial"/>
              </a:endParaRPr>
            </a:p>
            <a:p>
              <a:pPr lvl="1" marL="712440" indent="-337320" algn="just">
                <a:lnSpc>
                  <a:spcPct val="130000"/>
                </a:lnSpc>
                <a:buClr>
                  <a:srgbClr val="000000"/>
                </a:buClr>
                <a:buFont typeface="Arial"/>
                <a:buChar char="•"/>
                <a:tabLst>
                  <a:tab algn="l" pos="0"/>
                </a:tabLst>
              </a:pPr>
              <a:r>
                <a:rPr b="0" lang="en-US" sz="3000" spc="-1" strike="noStrike">
                  <a:solidFill>
                    <a:srgbClr val="000000"/>
                  </a:solidFill>
                  <a:latin typeface="arial"/>
                  <a:ea typeface="arial"/>
                </a:rPr>
                <a:t>Imagine smart TVs and watches or security cameras - devices that were historically lacking in internet connection but now have that capability. This is IoT, the Internet of Things. IIoT is used to refer to industrial equipment and plant assets that are now integrated. </a:t>
              </a:r>
              <a:endParaRPr b="0" lang="en-IN" sz="3000" spc="-1" strike="noStrike">
                <a:solidFill>
                  <a:srgbClr val="000000"/>
                </a:solidFill>
                <a:latin typeface="Arial"/>
              </a:endParaRPr>
            </a:p>
            <a:p>
              <a:pPr lvl="1" marL="712440" indent="-337320" algn="just">
                <a:lnSpc>
                  <a:spcPct val="130000"/>
                </a:lnSpc>
                <a:buClr>
                  <a:srgbClr val="000000"/>
                </a:buClr>
                <a:buFont typeface="Arial"/>
                <a:buChar char="•"/>
                <a:tabLst>
                  <a:tab algn="l" pos="0"/>
                </a:tabLst>
              </a:pPr>
              <a:r>
                <a:rPr b="0" lang="en-US" sz="3000" spc="-1" strike="noStrike">
                  <a:solidFill>
                    <a:srgbClr val="000000"/>
                  </a:solidFill>
                  <a:latin typeface="arial"/>
                  <a:ea typeface="arial"/>
                </a:rPr>
                <a:t>Developments in technology are participle in the age of Industry 4.0, </a:t>
              </a:r>
              <a:r>
                <a:rPr b="0" lang="en-US" sz="3000" spc="-1" strike="noStrike">
                  <a:solidFill>
                    <a:srgbClr val="ff0000"/>
                  </a:solidFill>
                  <a:latin typeface="arial"/>
                  <a:ea typeface="arial"/>
                </a:rPr>
                <a:t>where real-time data is captured and made available within integrated digital ecosystems</a:t>
              </a:r>
              <a:r>
                <a:rPr b="0" lang="en-US" sz="3000" spc="-1" strike="noStrike">
                  <a:solidFill>
                    <a:srgbClr val="000000"/>
                  </a:solidFill>
                  <a:latin typeface="arial"/>
                  <a:ea typeface="arial"/>
                </a:rPr>
                <a:t>. Similarly, software is now increasingly platform independent , this means that plant floor information won't be originating from a single platform, but there will be a multitude of systems that needs to feed into a companies digital nervous system. </a:t>
              </a:r>
              <a:endParaRPr b="0" lang="en-IN" sz="30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Picture 6" descr="How to recognize Industrial Internet of Things | by Sciforce | Sciforce |  Medium"/>
          <p:cNvPicPr/>
          <p:nvPr/>
        </p:nvPicPr>
        <p:blipFill>
          <a:blip r:embed="rId1"/>
          <a:stretch/>
        </p:blipFill>
        <p:spPr>
          <a:xfrm>
            <a:off x="3948480" y="131400"/>
            <a:ext cx="11044800" cy="103820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87" name="Google Shape;290;p26"/>
          <p:cNvGrpSpPr/>
          <p:nvPr/>
        </p:nvGrpSpPr>
        <p:grpSpPr>
          <a:xfrm>
            <a:off x="423000" y="765000"/>
            <a:ext cx="17439840" cy="9013320"/>
            <a:chOff x="423000" y="765000"/>
            <a:chExt cx="17439840" cy="9013320"/>
          </a:xfrm>
        </p:grpSpPr>
        <p:sp>
          <p:nvSpPr>
            <p:cNvPr id="188" name="Google Shape;291;p26"/>
            <p:cNvSpPr/>
            <p:nvPr/>
          </p:nvSpPr>
          <p:spPr>
            <a:xfrm>
              <a:off x="423000" y="765000"/>
              <a:ext cx="17439840" cy="190152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9600" spc="-1" strike="noStrike">
                  <a:solidFill>
                    <a:srgbClr val="000000"/>
                  </a:solidFill>
                  <a:latin typeface="Lato"/>
                  <a:ea typeface="Lato"/>
                </a:rPr>
                <a:t>IIoT</a:t>
              </a:r>
              <a:endParaRPr b="0" lang="en-IN" sz="9600" spc="-1" strike="noStrike">
                <a:solidFill>
                  <a:srgbClr val="000000"/>
                </a:solidFill>
                <a:latin typeface="Arial"/>
              </a:endParaRPr>
            </a:p>
          </p:txBody>
        </p:sp>
        <p:sp>
          <p:nvSpPr>
            <p:cNvPr id="189" name="Google Shape;292;p26"/>
            <p:cNvSpPr/>
            <p:nvPr/>
          </p:nvSpPr>
          <p:spPr>
            <a:xfrm>
              <a:off x="423000" y="2413080"/>
              <a:ext cx="17439840" cy="7365240"/>
            </a:xfrm>
            <a:prstGeom prst="rect">
              <a:avLst/>
            </a:prstGeom>
            <a:noFill/>
            <a:ln w="0">
              <a:noFill/>
            </a:ln>
          </p:spPr>
          <p:style>
            <a:lnRef idx="0"/>
            <a:fillRef idx="0"/>
            <a:effectRef idx="0"/>
            <a:fontRef idx="minor"/>
          </p:style>
          <p:txBody>
            <a:bodyPr lIns="0" rIns="0" tIns="0" bIns="0" anchor="t">
              <a:spAutoFit/>
            </a:bodyPr>
            <a:p>
              <a:pPr lvl="1" marL="712440" indent="-343440" algn="just">
                <a:lnSpc>
                  <a:spcPct val="130000"/>
                </a:lnSpc>
                <a:buClr>
                  <a:srgbClr val="000000"/>
                </a:buClr>
                <a:buFont typeface="Arial"/>
                <a:buChar char="•"/>
              </a:pPr>
              <a:r>
                <a:rPr b="0" lang="en-US" sz="3100" spc="-1" strike="noStrike">
                  <a:solidFill>
                    <a:srgbClr val="000000"/>
                  </a:solidFill>
                  <a:latin typeface="Lato"/>
                  <a:ea typeface="Lato"/>
                </a:rPr>
                <a:t>The concept behind cloud computing is a computer processor placed at remote location runs a specific application or software rather than running it on each user’s computer. User can interact with the system via a network on the cloud. Most of the times this network is Internet.</a:t>
              </a:r>
              <a:endParaRPr b="0" lang="en-IN" sz="3100" spc="-1" strike="noStrike">
                <a:solidFill>
                  <a:srgbClr val="000000"/>
                </a:solidFill>
                <a:latin typeface="Arial"/>
              </a:endParaRPr>
            </a:p>
            <a:p>
              <a:pPr algn="just">
                <a:lnSpc>
                  <a:spcPct val="130000"/>
                </a:lnSpc>
                <a:tabLst>
                  <a:tab algn="l" pos="0"/>
                </a:tabLst>
              </a:pPr>
              <a:endParaRPr b="0" lang="en-IN" sz="3100" spc="-1" strike="noStrike">
                <a:solidFill>
                  <a:srgbClr val="000000"/>
                </a:solidFill>
                <a:latin typeface="Arial"/>
              </a:endParaRPr>
            </a:p>
            <a:p>
              <a:pPr lvl="1" marL="712440" indent="-343440" algn="just">
                <a:lnSpc>
                  <a:spcPct val="130000"/>
                </a:lnSpc>
                <a:buClr>
                  <a:srgbClr val="000000"/>
                </a:buClr>
                <a:buFont typeface="Arial"/>
                <a:buChar char="•"/>
                <a:tabLst>
                  <a:tab algn="l" pos="0"/>
                </a:tabLst>
              </a:pPr>
              <a:r>
                <a:rPr b="0" lang="en-US" sz="3100" spc="-1" strike="noStrike">
                  <a:solidFill>
                    <a:srgbClr val="000000"/>
                  </a:solidFill>
                  <a:latin typeface="arial"/>
                  <a:ea typeface="arial"/>
                </a:rPr>
                <a:t>Since the storage and processing capacity of the cloud is unlimited, it provides more economic, convenient and secure storage alternatives. The growing storage capacity can also be met as the cloud is expandable.</a:t>
              </a:r>
              <a:endParaRPr b="0" lang="en-IN" sz="3100" spc="-1" strike="noStrike">
                <a:solidFill>
                  <a:srgbClr val="000000"/>
                </a:solidFill>
                <a:latin typeface="Arial"/>
              </a:endParaRPr>
            </a:p>
            <a:p>
              <a:pPr algn="just">
                <a:lnSpc>
                  <a:spcPct val="130000"/>
                </a:lnSpc>
                <a:tabLst>
                  <a:tab algn="l" pos="0"/>
                </a:tabLst>
              </a:pPr>
              <a:endParaRPr b="0" lang="en-IN" sz="3100" spc="-1" strike="noStrike">
                <a:solidFill>
                  <a:srgbClr val="000000"/>
                </a:solidFill>
                <a:latin typeface="Arial"/>
              </a:endParaRPr>
            </a:p>
            <a:p>
              <a:pPr lvl="1" marL="712440" indent="-343440" algn="just">
                <a:lnSpc>
                  <a:spcPct val="130000"/>
                </a:lnSpc>
                <a:buClr>
                  <a:srgbClr val="000000"/>
                </a:buClr>
                <a:buFont typeface="Arial"/>
                <a:buChar char="•"/>
                <a:tabLst>
                  <a:tab algn="l" pos="0"/>
                </a:tabLst>
              </a:pPr>
              <a:r>
                <a:rPr b="0" lang="en-US" sz="3100" spc="-1" strike="noStrike">
                  <a:solidFill>
                    <a:srgbClr val="000000"/>
                  </a:solidFill>
                  <a:latin typeface="arial"/>
                  <a:ea typeface="arial"/>
                </a:rPr>
                <a:t>In connected IIoT, data is expected to flow to and from the connected devices. These streams of data usually get larger with time and that is when Big Data comes in existence. Integration of Big Data into Industrial IoT can help to generate, access and gather the huge amount of data.</a:t>
              </a:r>
              <a:endParaRPr b="0" lang="en-IN" sz="31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2" descr="edge computing - eBiz Solutions"/>
          <p:cNvPicPr/>
          <p:nvPr/>
        </p:nvPicPr>
        <p:blipFill>
          <a:blip r:embed="rId1"/>
          <a:stretch/>
        </p:blipFill>
        <p:spPr>
          <a:xfrm>
            <a:off x="8932320" y="1828800"/>
            <a:ext cx="9000360" cy="7188480"/>
          </a:xfrm>
          <a:prstGeom prst="rect">
            <a:avLst/>
          </a:prstGeom>
          <a:ln w="0">
            <a:noFill/>
          </a:ln>
        </p:spPr>
      </p:pic>
      <p:sp>
        <p:nvSpPr>
          <p:cNvPr id="191" name="Rectangle 3"/>
          <p:cNvSpPr/>
          <p:nvPr/>
        </p:nvSpPr>
        <p:spPr>
          <a:xfrm>
            <a:off x="1662480" y="3925800"/>
            <a:ext cx="6585840" cy="3502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US" sz="2800" spc="-1" strike="noStrike">
                <a:solidFill>
                  <a:srgbClr val="333333"/>
                </a:solidFill>
                <a:latin typeface="ProximaNovaA-Bold"/>
                <a:ea typeface="Arial"/>
              </a:rPr>
              <a:t>As the Internet of Things evolves, the rise of edge computing becomes inevitable. We need to start thinking how does edge computing fit our digital strategy and start building the implementation roadmap.</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92" name="Google Shape;298;p27"/>
          <p:cNvGrpSpPr/>
          <p:nvPr/>
        </p:nvGrpSpPr>
        <p:grpSpPr>
          <a:xfrm>
            <a:off x="745920" y="1393560"/>
            <a:ext cx="16826040" cy="8065080"/>
            <a:chOff x="745920" y="1393560"/>
            <a:chExt cx="16826040" cy="8065080"/>
          </a:xfrm>
        </p:grpSpPr>
        <p:sp>
          <p:nvSpPr>
            <p:cNvPr id="193" name="Google Shape;299;p27"/>
            <p:cNvSpPr/>
            <p:nvPr/>
          </p:nvSpPr>
          <p:spPr>
            <a:xfrm>
              <a:off x="745920" y="1393560"/>
              <a:ext cx="16826040" cy="106920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5400" spc="-1" strike="noStrike">
                  <a:solidFill>
                    <a:srgbClr val="000000"/>
                  </a:solidFill>
                  <a:latin typeface="Lato"/>
                  <a:ea typeface="Lato"/>
                </a:rPr>
                <a:t>Green Cloud Computing</a:t>
              </a:r>
              <a:endParaRPr b="0" lang="en-IN" sz="5400" spc="-1" strike="noStrike">
                <a:solidFill>
                  <a:srgbClr val="000000"/>
                </a:solidFill>
                <a:latin typeface="Arial"/>
              </a:endParaRPr>
            </a:p>
          </p:txBody>
        </p:sp>
        <p:sp>
          <p:nvSpPr>
            <p:cNvPr id="194" name="Google Shape;300;p27"/>
            <p:cNvSpPr/>
            <p:nvPr/>
          </p:nvSpPr>
          <p:spPr>
            <a:xfrm>
              <a:off x="745920" y="3123000"/>
              <a:ext cx="16826040" cy="6335640"/>
            </a:xfrm>
            <a:prstGeom prst="rect">
              <a:avLst/>
            </a:prstGeom>
            <a:noFill/>
            <a:ln w="0">
              <a:noFill/>
            </a:ln>
          </p:spPr>
          <p:style>
            <a:lnRef idx="0"/>
            <a:fillRef idx="0"/>
            <a:effectRef idx="0"/>
            <a:fontRef idx="minor"/>
          </p:style>
          <p:txBody>
            <a:bodyPr lIns="0" rIns="0" tIns="0" bIns="0" anchor="t">
              <a:spAutoFit/>
            </a:bodyPr>
            <a:p>
              <a:pPr lvl="1" marL="755640" indent="-358920" algn="just">
                <a:lnSpc>
                  <a:spcPct val="130000"/>
                </a:lnSpc>
                <a:buClr>
                  <a:srgbClr val="000000"/>
                </a:buClr>
                <a:buFont typeface="Arial"/>
                <a:buChar char="•"/>
              </a:pPr>
              <a:r>
                <a:rPr b="0" lang="en-US" sz="3200" spc="-1" strike="noStrike">
                  <a:solidFill>
                    <a:srgbClr val="000000"/>
                  </a:solidFill>
                  <a:latin typeface="Lato"/>
                  <a:ea typeface="Lato"/>
                </a:rPr>
                <a:t>With Green cloud computing, world is looking forward to </a:t>
              </a:r>
              <a:r>
                <a:rPr b="0" lang="en-US" sz="3200" spc="-1" strike="noStrike">
                  <a:solidFill>
                    <a:srgbClr val="ff0000"/>
                  </a:solidFill>
                  <a:latin typeface="Lato"/>
                  <a:ea typeface="Lato"/>
                </a:rPr>
                <a:t>higher energy efficient </a:t>
              </a:r>
              <a:r>
                <a:rPr b="0" lang="en-US" sz="3200" spc="-1" strike="noStrike">
                  <a:solidFill>
                    <a:srgbClr val="000000"/>
                  </a:solidFill>
                  <a:latin typeface="Lato"/>
                  <a:ea typeface="Lato"/>
                </a:rPr>
                <a:t>mechanism, managed security services, cloud security solutions at one place by offering equivalent and cloud management platform benefits with </a:t>
              </a:r>
              <a:r>
                <a:rPr b="0" lang="en-US" sz="3200" spc="-1" strike="noStrike">
                  <a:solidFill>
                    <a:srgbClr val="ff0000"/>
                  </a:solidFill>
                  <a:latin typeface="Lato"/>
                  <a:ea typeface="Lato"/>
                </a:rPr>
                <a:t>enormous environmental impact!</a:t>
              </a:r>
              <a:endParaRPr b="0" lang="en-IN" sz="3200" spc="-1" strike="noStrike">
                <a:solidFill>
                  <a:srgbClr val="000000"/>
                </a:solidFill>
                <a:latin typeface="Arial"/>
              </a:endParaRPr>
            </a:p>
            <a:p>
              <a:pPr lvl="1" marL="755640" indent="-358920" algn="just">
                <a:lnSpc>
                  <a:spcPct val="130000"/>
                </a:lnSpc>
                <a:buClr>
                  <a:srgbClr val="000000"/>
                </a:buClr>
                <a:buFont typeface="Arial"/>
                <a:buChar char="•"/>
              </a:pPr>
              <a:r>
                <a:rPr b="0" lang="en-US" sz="3200" spc="-1" strike="noStrike">
                  <a:solidFill>
                    <a:srgbClr val="000000"/>
                  </a:solidFill>
                  <a:latin typeface="arial"/>
                  <a:ea typeface="arial"/>
                </a:rPr>
                <a:t>Cloud computing, is an important facet for any IT operations of any organization, continuous attempts have been made to make it- much “greener”.</a:t>
              </a:r>
              <a:endParaRPr b="0" lang="en-IN" sz="3200" spc="-1" strike="noStrike">
                <a:solidFill>
                  <a:srgbClr val="000000"/>
                </a:solidFill>
                <a:latin typeface="Arial"/>
              </a:endParaRPr>
            </a:p>
            <a:p>
              <a:pPr lvl="1" marL="755640" indent="-358920" algn="just">
                <a:lnSpc>
                  <a:spcPct val="130000"/>
                </a:lnSpc>
                <a:buClr>
                  <a:srgbClr val="000000"/>
                </a:buClr>
                <a:buFont typeface="Arial"/>
                <a:buChar char="•"/>
              </a:pPr>
              <a:r>
                <a:rPr b="0" lang="en-US" sz="3200" spc="-1" strike="noStrike">
                  <a:solidFill>
                    <a:srgbClr val="000000"/>
                  </a:solidFill>
                  <a:latin typeface="arial"/>
                  <a:ea typeface="arial"/>
                </a:rPr>
                <a:t>“</a:t>
              </a:r>
              <a:r>
                <a:rPr b="0" lang="en-US" sz="3200" spc="-1" strike="noStrike">
                  <a:solidFill>
                    <a:srgbClr val="000000"/>
                  </a:solidFill>
                  <a:latin typeface="arial"/>
                  <a:ea typeface="arial"/>
                </a:rPr>
                <a:t>The green cloud”- certainly a superior marketing label, is employed by organizations for handling environmental considerations and concerns effectively. With contribution, towards the critical business operational goals and reduced costs across the servers, green cloud is most environment friendly initiative.</a:t>
              </a:r>
              <a:endParaRPr b="0" lang="en-IN" sz="3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Rectangle 3"/>
          <p:cNvSpPr/>
          <p:nvPr/>
        </p:nvSpPr>
        <p:spPr>
          <a:xfrm>
            <a:off x="540360" y="1413720"/>
            <a:ext cx="1705968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7242d"/>
                </a:solidFill>
                <a:latin typeface="Inter"/>
                <a:ea typeface="Arial"/>
              </a:rPr>
              <a:t>When compared to Virtual machines, the Docker platform moves up the abstraction of resources from the hardware level to the Operating System level. This allows for the realization of the various benefits of containers e.g. application portability, infrastructure separation, and self-contained microservices.</a:t>
            </a:r>
            <a:endParaRPr b="0" lang="en-IN" sz="2400" spc="-1" strike="noStrike">
              <a:solidFill>
                <a:srgbClr val="000000"/>
              </a:solidFill>
              <a:latin typeface="Arial"/>
            </a:endParaRPr>
          </a:p>
        </p:txBody>
      </p:sp>
      <p:pic>
        <p:nvPicPr>
          <p:cNvPr id="105" name="Picture 4" descr=""/>
          <p:cNvPicPr/>
          <p:nvPr/>
        </p:nvPicPr>
        <p:blipFill>
          <a:blip r:embed="rId1"/>
          <a:stretch/>
        </p:blipFill>
        <p:spPr>
          <a:xfrm>
            <a:off x="9000000" y="2700000"/>
            <a:ext cx="9182160" cy="6079680"/>
          </a:xfrm>
          <a:prstGeom prst="rect">
            <a:avLst/>
          </a:prstGeom>
          <a:ln w="0">
            <a:noFill/>
          </a:ln>
        </p:spPr>
      </p:pic>
      <p:sp>
        <p:nvSpPr>
          <p:cNvPr id="106" name="Rectangle 5"/>
          <p:cNvSpPr/>
          <p:nvPr/>
        </p:nvSpPr>
        <p:spPr>
          <a:xfrm>
            <a:off x="5056560" y="438480"/>
            <a:ext cx="7458120" cy="5770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3200" spc="-1" strike="noStrike">
                <a:solidFill>
                  <a:srgbClr val="1904da"/>
                </a:solidFill>
                <a:latin typeface="Inter"/>
                <a:ea typeface="Arial"/>
              </a:rPr>
              <a:t>Containers vs. Virtual Machines</a:t>
            </a:r>
            <a:endParaRPr b="0" lang="en-IN" sz="3200" spc="-1" strike="noStrike">
              <a:solidFill>
                <a:srgbClr val="000000"/>
              </a:solidFill>
              <a:latin typeface="Arial"/>
            </a:endParaRPr>
          </a:p>
        </p:txBody>
      </p:sp>
      <p:sp>
        <p:nvSpPr>
          <p:cNvPr id="107" name="Rectangle 6"/>
          <p:cNvSpPr/>
          <p:nvPr/>
        </p:nvSpPr>
        <p:spPr>
          <a:xfrm>
            <a:off x="540360" y="3004560"/>
            <a:ext cx="8561160" cy="1918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US" sz="2400" spc="-1" strike="noStrike">
                <a:solidFill>
                  <a:srgbClr val="363636"/>
                </a:solidFill>
                <a:latin typeface="Inter"/>
                <a:ea typeface="Arial"/>
              </a:rPr>
              <a:t>Advantages</a:t>
            </a:r>
            <a:endParaRPr b="0" lang="en-IN" sz="2400" spc="-1" strike="noStrike">
              <a:solidFill>
                <a:srgbClr val="000000"/>
              </a:solidFill>
              <a:latin typeface="Arial"/>
            </a:endParaRPr>
          </a:p>
          <a:p>
            <a:pPr algn="just">
              <a:lnSpc>
                <a:spcPct val="100000"/>
              </a:lnSpc>
            </a:pPr>
            <a:endParaRPr b="0" lang="en-IN" sz="2400" spc="-1" strike="noStrike">
              <a:solidFill>
                <a:srgbClr val="000000"/>
              </a:solidFill>
              <a:latin typeface="Arial"/>
            </a:endParaRPr>
          </a:p>
          <a:p>
            <a:pPr marL="216000" indent="-216000" algn="just">
              <a:lnSpc>
                <a:spcPct val="100000"/>
              </a:lnSpc>
              <a:buClr>
                <a:srgbClr val="000000"/>
              </a:buClr>
              <a:buFont typeface="Arial"/>
              <a:buChar char="•"/>
            </a:pPr>
            <a:r>
              <a:rPr b="1" lang="en-US" sz="2400" spc="-1" strike="noStrike">
                <a:solidFill>
                  <a:srgbClr val="363636"/>
                </a:solidFill>
                <a:latin typeface="Inter"/>
                <a:ea typeface="Arial"/>
              </a:rPr>
              <a:t>Resource Efficiency</a:t>
            </a:r>
            <a:r>
              <a:rPr b="0" lang="en-US" sz="2400" spc="-1" strike="noStrike">
                <a:solidFill>
                  <a:srgbClr val="07242d"/>
                </a:solidFill>
                <a:latin typeface="Inter"/>
                <a:ea typeface="Arial"/>
              </a:rPr>
              <a:t>:.</a:t>
            </a:r>
            <a:endParaRPr b="0" lang="en-IN" sz="2400" spc="-1" strike="noStrike">
              <a:solidFill>
                <a:srgbClr val="000000"/>
              </a:solidFill>
              <a:latin typeface="Arial"/>
            </a:endParaRPr>
          </a:p>
          <a:p>
            <a:pPr marL="216000" indent="-216000" algn="just">
              <a:lnSpc>
                <a:spcPct val="100000"/>
              </a:lnSpc>
              <a:buClr>
                <a:srgbClr val="000000"/>
              </a:buClr>
              <a:buFont typeface="Arial"/>
              <a:buChar char="•"/>
            </a:pPr>
            <a:r>
              <a:rPr b="1" lang="en-US" sz="2400" spc="-1" strike="noStrike">
                <a:solidFill>
                  <a:srgbClr val="363636"/>
                </a:solidFill>
                <a:latin typeface="Inter"/>
                <a:ea typeface="Arial"/>
              </a:rPr>
              <a:t>Portability</a:t>
            </a:r>
            <a:r>
              <a:rPr b="0" lang="en-US" sz="2400" spc="-1" strike="noStrike">
                <a:solidFill>
                  <a:srgbClr val="07242d"/>
                </a:solidFill>
                <a:latin typeface="Inter"/>
                <a:ea typeface="Arial"/>
              </a:rPr>
              <a:t>: </a:t>
            </a:r>
            <a:endParaRPr b="0" lang="en-IN" sz="2400" spc="-1" strike="noStrike">
              <a:solidFill>
                <a:srgbClr val="000000"/>
              </a:solidFill>
              <a:latin typeface="Arial"/>
            </a:endParaRPr>
          </a:p>
          <a:p>
            <a:pPr marL="216000" indent="-216000" algn="just">
              <a:lnSpc>
                <a:spcPct val="100000"/>
              </a:lnSpc>
              <a:buClr>
                <a:srgbClr val="000000"/>
              </a:buClr>
              <a:buFont typeface="Arial"/>
              <a:buChar char="•"/>
            </a:pPr>
            <a:r>
              <a:rPr b="1" lang="en-US" sz="2400" spc="-1" strike="noStrike">
                <a:solidFill>
                  <a:srgbClr val="363636"/>
                </a:solidFill>
                <a:latin typeface="Inter"/>
                <a:ea typeface="Arial"/>
              </a:rPr>
              <a:t>Continuous Deployment and Testing</a:t>
            </a:r>
            <a:r>
              <a:rPr b="0" lang="en-US" sz="2400" spc="-1" strike="noStrike">
                <a:solidFill>
                  <a:srgbClr val="07242d"/>
                </a:solidFill>
                <a:latin typeface="Inter"/>
                <a:ea typeface="Arial"/>
              </a:rPr>
              <a: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Picture 4" descr="Energy Star - Wikipedia"/>
          <p:cNvPicPr/>
          <p:nvPr/>
        </p:nvPicPr>
        <p:blipFill>
          <a:blip r:embed="rId1"/>
          <a:stretch/>
        </p:blipFill>
        <p:spPr>
          <a:xfrm>
            <a:off x="446400" y="869040"/>
            <a:ext cx="5432400" cy="5563800"/>
          </a:xfrm>
          <a:prstGeom prst="rect">
            <a:avLst/>
          </a:prstGeom>
          <a:ln w="0">
            <a:noFill/>
          </a:ln>
        </p:spPr>
      </p:pic>
      <p:pic>
        <p:nvPicPr>
          <p:cNvPr id="196" name="Picture 6" descr="Green Cloud Computing – The Sustainable Way to Use the Cloud - Big Data  Analytics News"/>
          <p:cNvPicPr/>
          <p:nvPr/>
        </p:nvPicPr>
        <p:blipFill>
          <a:blip r:embed="rId2"/>
          <a:stretch/>
        </p:blipFill>
        <p:spPr>
          <a:xfrm>
            <a:off x="6431760" y="1765080"/>
            <a:ext cx="9875520" cy="640008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grpSp>
        <p:nvGrpSpPr>
          <p:cNvPr id="197" name="Google Shape;306;p28"/>
          <p:cNvGrpSpPr/>
          <p:nvPr/>
        </p:nvGrpSpPr>
        <p:grpSpPr>
          <a:xfrm>
            <a:off x="180000" y="1268640"/>
            <a:ext cx="17746560" cy="9123480"/>
            <a:chOff x="180000" y="1268640"/>
            <a:chExt cx="17746560" cy="9123480"/>
          </a:xfrm>
        </p:grpSpPr>
        <p:sp>
          <p:nvSpPr>
            <p:cNvPr id="198" name="Google Shape;307;p28"/>
            <p:cNvSpPr/>
            <p:nvPr/>
          </p:nvSpPr>
          <p:spPr>
            <a:xfrm>
              <a:off x="180000" y="1268640"/>
              <a:ext cx="17746560" cy="106920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5400" spc="-1" strike="noStrike">
                  <a:solidFill>
                    <a:srgbClr val="000000"/>
                  </a:solidFill>
                  <a:latin typeface="Lato"/>
                  <a:ea typeface="Lato"/>
                </a:rPr>
                <a:t>Factors for Green Computing</a:t>
              </a:r>
              <a:endParaRPr b="0" lang="en-IN" sz="5400" spc="-1" strike="noStrike">
                <a:solidFill>
                  <a:srgbClr val="000000"/>
                </a:solidFill>
                <a:latin typeface="Arial"/>
              </a:endParaRPr>
            </a:p>
          </p:txBody>
        </p:sp>
        <p:sp>
          <p:nvSpPr>
            <p:cNvPr id="199" name="Google Shape;308;p28"/>
            <p:cNvSpPr/>
            <p:nvPr/>
          </p:nvSpPr>
          <p:spPr>
            <a:xfrm>
              <a:off x="180000" y="2991240"/>
              <a:ext cx="17746560" cy="7400880"/>
            </a:xfrm>
            <a:prstGeom prst="rect">
              <a:avLst/>
            </a:prstGeom>
            <a:noFill/>
            <a:ln w="0">
              <a:noFill/>
            </a:ln>
          </p:spPr>
          <p:style>
            <a:lnRef idx="0"/>
            <a:fillRef idx="0"/>
            <a:effectRef idx="0"/>
            <a:fontRef idx="minor"/>
          </p:style>
          <p:txBody>
            <a:bodyPr lIns="0" rIns="0" tIns="0" bIns="0" anchor="t">
              <a:spAutoFit/>
            </a:bodyPr>
            <a:p>
              <a:pPr lvl="1" marL="798840" indent="-380520" algn="just">
                <a:lnSpc>
                  <a:spcPct val="130000"/>
                </a:lnSpc>
                <a:buClr>
                  <a:srgbClr val="000000"/>
                </a:buClr>
                <a:buFont typeface="Arial"/>
                <a:buChar char="•"/>
              </a:pPr>
              <a:r>
                <a:rPr b="1" lang="en-US" sz="3400" spc="-1" strike="noStrike">
                  <a:solidFill>
                    <a:srgbClr val="000000"/>
                  </a:solidFill>
                  <a:latin typeface="Lato"/>
                  <a:ea typeface="Lato"/>
                </a:rPr>
                <a:t>Product longevity</a:t>
              </a:r>
              <a:endParaRPr b="0" lang="en-IN" sz="3400" spc="-1" strike="noStrike">
                <a:solidFill>
                  <a:srgbClr val="000000"/>
                </a:solidFill>
                <a:latin typeface="Arial"/>
              </a:endParaRPr>
            </a:p>
            <a:p>
              <a:pPr lvl="2" marL="1597680" indent="-513360" algn="just">
                <a:lnSpc>
                  <a:spcPct val="130000"/>
                </a:lnSpc>
                <a:buClr>
                  <a:srgbClr val="000000"/>
                </a:buClr>
                <a:buFont typeface="Arial"/>
                <a:buChar char="⚬"/>
              </a:pPr>
              <a:r>
                <a:rPr b="0" lang="en-US" sz="3400" spc="-1" strike="noStrike">
                  <a:solidFill>
                    <a:srgbClr val="000000"/>
                  </a:solidFill>
                  <a:latin typeface="arial"/>
                  <a:ea typeface="arial"/>
                </a:rPr>
                <a:t>Gartner maintains that the PC manufacturing process accounts for 70% of the natural resources used in the life cycle of a PC. More recently, Fujitsu released a Life Cycle Assessment (LCA) of a desktop that show that manufacturing and end of life accounts for the majority of this desktop's ecological footprint. </a:t>
              </a:r>
              <a:r>
                <a:rPr b="0" lang="en-US" sz="3400" spc="-1" strike="noStrike">
                  <a:solidFill>
                    <a:srgbClr val="ff0000"/>
                  </a:solidFill>
                  <a:latin typeface="arial"/>
                  <a:ea typeface="arial"/>
                </a:rPr>
                <a:t>Create a product which can support for a longer period of time</a:t>
              </a:r>
              <a:r>
                <a:rPr b="0" lang="en-US" sz="3400" spc="-1" strike="noStrike">
                  <a:solidFill>
                    <a:srgbClr val="000000"/>
                  </a:solidFill>
                  <a:latin typeface="arial"/>
                  <a:ea typeface="arial"/>
                </a:rPr>
                <a:t>.</a:t>
              </a:r>
              <a:endParaRPr b="0" lang="en-IN" sz="3400" spc="-1" strike="noStrike">
                <a:solidFill>
                  <a:srgbClr val="000000"/>
                </a:solidFill>
                <a:latin typeface="Arial"/>
              </a:endParaRPr>
            </a:p>
            <a:p>
              <a:pPr lvl="1" marL="798840" indent="-380520" algn="just">
                <a:lnSpc>
                  <a:spcPct val="130000"/>
                </a:lnSpc>
                <a:buClr>
                  <a:srgbClr val="000000"/>
                </a:buClr>
                <a:buFont typeface="Arial"/>
                <a:buChar char="•"/>
              </a:pPr>
              <a:r>
                <a:rPr b="1" lang="en-US" sz="3400" spc="-1" strike="noStrike">
                  <a:solidFill>
                    <a:srgbClr val="000000"/>
                  </a:solidFill>
                  <a:latin typeface="arial"/>
                  <a:ea typeface="arial"/>
                </a:rPr>
                <a:t>Data center design</a:t>
              </a:r>
              <a:endParaRPr b="0" lang="en-IN" sz="3400" spc="-1" strike="noStrike">
                <a:solidFill>
                  <a:srgbClr val="000000"/>
                </a:solidFill>
                <a:latin typeface="Arial"/>
              </a:endParaRPr>
            </a:p>
            <a:p>
              <a:pPr lvl="2" marL="1597680" indent="-513360" algn="just">
                <a:lnSpc>
                  <a:spcPct val="130000"/>
                </a:lnSpc>
                <a:buClr>
                  <a:srgbClr val="000000"/>
                </a:buClr>
                <a:buFont typeface="Arial"/>
                <a:buChar char="⚬"/>
              </a:pPr>
              <a:r>
                <a:rPr b="0" lang="en-US" sz="3400" spc="-1" strike="noStrike">
                  <a:solidFill>
                    <a:srgbClr val="ff0000"/>
                  </a:solidFill>
                  <a:latin typeface="arial"/>
                  <a:ea typeface="arial"/>
                </a:rPr>
                <a:t>Energy efficient data center design </a:t>
              </a:r>
              <a:r>
                <a:rPr b="0" lang="en-US" sz="3400" spc="-1" strike="noStrike">
                  <a:solidFill>
                    <a:srgbClr val="000000"/>
                  </a:solidFill>
                  <a:latin typeface="arial"/>
                  <a:ea typeface="arial"/>
                </a:rPr>
                <a:t>should address all of the energy use aspects included in a data center: from the IT equipment to the HVAC (heating, ventilation, and air conditioning) equipment to the actual location, configuration and construction of the building.</a:t>
              </a:r>
              <a:endParaRPr b="0" lang="en-IN" sz="3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200" name="Google Shape;314;p29"/>
          <p:cNvSpPr/>
          <p:nvPr/>
        </p:nvSpPr>
        <p:spPr>
          <a:xfrm>
            <a:off x="252360" y="396360"/>
            <a:ext cx="17746560" cy="9503640"/>
          </a:xfrm>
          <a:prstGeom prst="rect">
            <a:avLst/>
          </a:prstGeom>
          <a:noFill/>
          <a:ln w="0">
            <a:noFill/>
          </a:ln>
        </p:spPr>
        <p:style>
          <a:lnRef idx="0"/>
          <a:fillRef idx="0"/>
          <a:effectRef idx="0"/>
          <a:fontRef idx="minor"/>
        </p:style>
        <p:txBody>
          <a:bodyPr lIns="0" rIns="0" tIns="0" bIns="0" anchor="t">
            <a:spAutoFit/>
          </a:bodyPr>
          <a:p>
            <a:pPr lvl="1" marL="755640" indent="-358920" algn="just">
              <a:lnSpc>
                <a:spcPct val="130000"/>
              </a:lnSpc>
              <a:buClr>
                <a:srgbClr val="000000"/>
              </a:buClr>
              <a:buFont typeface="Arial"/>
              <a:buChar char="•"/>
            </a:pPr>
            <a:r>
              <a:rPr b="1" lang="en-US" sz="3200" spc="-1" strike="noStrike">
                <a:solidFill>
                  <a:srgbClr val="000000"/>
                </a:solidFill>
                <a:latin typeface="arial"/>
                <a:ea typeface="arial"/>
              </a:rPr>
              <a:t>Resource allocation</a:t>
            </a:r>
            <a:endParaRPr b="0" lang="en-IN" sz="3200" spc="-1" strike="noStrike">
              <a:solidFill>
                <a:srgbClr val="000000"/>
              </a:solidFill>
              <a:latin typeface="Arial"/>
            </a:endParaRPr>
          </a:p>
          <a:p>
            <a:pPr lvl="2" marL="1511280" indent="-484560" algn="just">
              <a:lnSpc>
                <a:spcPct val="130000"/>
              </a:lnSpc>
              <a:buClr>
                <a:srgbClr val="000000"/>
              </a:buClr>
              <a:buFont typeface="Arial"/>
              <a:buChar char="⚬"/>
            </a:pPr>
            <a:r>
              <a:rPr b="0" lang="en-US" sz="3200" spc="-1" strike="noStrike">
                <a:solidFill>
                  <a:srgbClr val="000000"/>
                </a:solidFill>
                <a:latin typeface="arial"/>
                <a:ea typeface="arial"/>
              </a:rPr>
              <a:t>Algorithms can also be used to route data to data centers </a:t>
            </a:r>
            <a:r>
              <a:rPr b="0" lang="en-US" sz="3200" spc="-1" strike="noStrike">
                <a:solidFill>
                  <a:srgbClr val="ff0000"/>
                </a:solidFill>
                <a:latin typeface="arial"/>
                <a:ea typeface="arial"/>
              </a:rPr>
              <a:t>where electricity is less expensive</a:t>
            </a:r>
            <a:r>
              <a:rPr b="0" lang="en-US" sz="3200" spc="-1" strike="noStrike">
                <a:solidFill>
                  <a:srgbClr val="000000"/>
                </a:solidFill>
                <a:latin typeface="arial"/>
                <a:ea typeface="arial"/>
              </a:rPr>
              <a:t>. Larger server centers are sometimes located where energy and land are inexpensive and readily available. Local availability of renewable energy, climate that allows outside air to be used for cooling, or locating them where the heat they produce may be used for other purposes could be factors in green siting decisions.</a:t>
            </a:r>
            <a:endParaRPr b="0" lang="en-IN" sz="3200" spc="-1" strike="noStrike">
              <a:solidFill>
                <a:srgbClr val="000000"/>
              </a:solidFill>
              <a:latin typeface="Arial"/>
            </a:endParaRPr>
          </a:p>
          <a:p>
            <a:pPr lvl="1" marL="755640" indent="-358920" algn="just">
              <a:lnSpc>
                <a:spcPct val="130000"/>
              </a:lnSpc>
              <a:buClr>
                <a:srgbClr val="000000"/>
              </a:buClr>
              <a:buFont typeface="Arial"/>
              <a:buChar char="•"/>
            </a:pPr>
            <a:r>
              <a:rPr b="1" lang="en-US" sz="3200" spc="-1" strike="noStrike">
                <a:solidFill>
                  <a:srgbClr val="000000"/>
                </a:solidFill>
                <a:latin typeface="arial"/>
                <a:ea typeface="arial"/>
              </a:rPr>
              <a:t>Power management</a:t>
            </a:r>
            <a:endParaRPr b="0" lang="en-IN" sz="3200" spc="-1" strike="noStrike">
              <a:solidFill>
                <a:srgbClr val="000000"/>
              </a:solidFill>
              <a:latin typeface="Arial"/>
            </a:endParaRPr>
          </a:p>
          <a:p>
            <a:pPr lvl="2" marL="1511280" indent="-484560" algn="just">
              <a:lnSpc>
                <a:spcPct val="130000"/>
              </a:lnSpc>
              <a:buClr>
                <a:srgbClr val="000000"/>
              </a:buClr>
              <a:buFont typeface="Arial"/>
              <a:buChar char="⚬"/>
            </a:pPr>
            <a:r>
              <a:rPr b="0" lang="en-US" sz="3200" spc="-1" strike="noStrike">
                <a:solidFill>
                  <a:srgbClr val="000000"/>
                </a:solidFill>
                <a:latin typeface="arial"/>
                <a:ea typeface="arial"/>
              </a:rPr>
              <a:t>The Advanced Configuration and Power Interface (ACPI), an open industry standard, allows an operating system to directly control the power-saving aspects of its underlying hardware. This allows a system to automatically </a:t>
            </a:r>
            <a:r>
              <a:rPr b="0" lang="en-US" sz="3200" spc="-1" strike="noStrike">
                <a:solidFill>
                  <a:srgbClr val="ff0000"/>
                </a:solidFill>
                <a:latin typeface="arial"/>
                <a:ea typeface="arial"/>
              </a:rPr>
              <a:t>turn off components </a:t>
            </a:r>
            <a:r>
              <a:rPr b="0" lang="en-US" sz="3200" spc="-1" strike="noStrike">
                <a:solidFill>
                  <a:srgbClr val="000000"/>
                </a:solidFill>
                <a:latin typeface="arial"/>
                <a:ea typeface="arial"/>
              </a:rPr>
              <a:t>such as monitors and hard drives after set periods of inactivity. In addition, a system may hibernate, when most components (including the CPU and the system RAM) are turned off. ACPI is a successor to an earlier Intel-Microsoft standard called Advanced Power Management</a:t>
            </a:r>
            <a:endParaRPr b="0" lang="en-IN" sz="3200" spc="-1" strike="noStrike">
              <a:solidFill>
                <a:srgbClr val="000000"/>
              </a:solidFill>
              <a:latin typeface="Arial"/>
            </a:endParaRPr>
          </a:p>
          <a:p>
            <a:pPr algn="just">
              <a:lnSpc>
                <a:spcPct val="130000"/>
              </a:lnSpc>
              <a:tabLst>
                <a:tab algn="l" pos="0"/>
              </a:tabLst>
            </a:pPr>
            <a:endParaRPr b="0" lang="en-IN" sz="3200" spc="-1" strike="noStrike">
              <a:solidFill>
                <a:srgbClr val="000000"/>
              </a:solidFill>
              <a:latin typeface="Arial"/>
            </a:endParaRPr>
          </a:p>
          <a:p>
            <a:pPr marL="1511280" indent="-281520" algn="just">
              <a:lnSpc>
                <a:spcPct val="130000"/>
              </a:lnSpc>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201" name="Google Shape;321;p30"/>
          <p:cNvSpPr/>
          <p:nvPr/>
        </p:nvSpPr>
        <p:spPr>
          <a:xfrm>
            <a:off x="269640" y="990720"/>
            <a:ext cx="17746560" cy="8746560"/>
          </a:xfrm>
          <a:prstGeom prst="rect">
            <a:avLst/>
          </a:prstGeom>
          <a:noFill/>
          <a:ln w="0">
            <a:noFill/>
          </a:ln>
        </p:spPr>
        <p:style>
          <a:lnRef idx="0"/>
          <a:fillRef idx="0"/>
          <a:effectRef idx="0"/>
          <a:fontRef idx="minor"/>
        </p:style>
        <p:txBody>
          <a:bodyPr lIns="0" rIns="0" tIns="0" bIns="0" anchor="t">
            <a:spAutoFit/>
          </a:bodyPr>
          <a:p>
            <a:pPr lvl="1" marL="755640" indent="-371520" algn="just">
              <a:lnSpc>
                <a:spcPct val="130000"/>
              </a:lnSpc>
              <a:buClr>
                <a:srgbClr val="000000"/>
              </a:buClr>
              <a:buFont typeface="Arial"/>
              <a:buChar char="•"/>
            </a:pPr>
            <a:r>
              <a:rPr b="1" lang="en-US" sz="3400" spc="-1" strike="noStrike">
                <a:solidFill>
                  <a:srgbClr val="000000"/>
                </a:solidFill>
                <a:latin typeface="arial"/>
                <a:ea typeface="arial"/>
              </a:rPr>
              <a:t>Materials recycling</a:t>
            </a:r>
            <a:endParaRPr b="0" lang="en-IN" sz="3400" spc="-1" strike="noStrike">
              <a:solidFill>
                <a:srgbClr val="000000"/>
              </a:solidFill>
              <a:latin typeface="Arial"/>
            </a:endParaRPr>
          </a:p>
          <a:p>
            <a:pPr lvl="2" marL="1511280" indent="-497520" algn="just">
              <a:lnSpc>
                <a:spcPct val="130000"/>
              </a:lnSpc>
              <a:buClr>
                <a:srgbClr val="000000"/>
              </a:buClr>
              <a:buFont typeface="Arial"/>
              <a:buChar char="⚬"/>
            </a:pPr>
            <a:r>
              <a:rPr b="0" lang="en-US" sz="3400" spc="-1" strike="noStrike">
                <a:solidFill>
                  <a:srgbClr val="ff0000"/>
                </a:solidFill>
                <a:latin typeface="arial"/>
                <a:ea typeface="arial"/>
              </a:rPr>
              <a:t>Recycling computing equipment </a:t>
            </a:r>
            <a:r>
              <a:rPr b="0" lang="en-US" sz="3400" spc="-1" strike="noStrike">
                <a:solidFill>
                  <a:srgbClr val="000000"/>
                </a:solidFill>
                <a:latin typeface="arial"/>
                <a:ea typeface="arial"/>
              </a:rPr>
              <a:t>can keep harmful materials such as lead, mercury, and hexavalent chromium out of landfills, and can also replace equipment that otherwise would need to be manufactured, saving further be given for recycling, and they typically sign a non-disclosure agreement.</a:t>
            </a:r>
            <a:endParaRPr b="0" lang="en-IN" sz="3400" spc="-1" strike="noStrike">
              <a:solidFill>
                <a:srgbClr val="000000"/>
              </a:solidFill>
              <a:latin typeface="Arial"/>
            </a:endParaRPr>
          </a:p>
          <a:p>
            <a:pPr lvl="1" marL="755640" indent="-371520" algn="just">
              <a:lnSpc>
                <a:spcPct val="130000"/>
              </a:lnSpc>
              <a:buClr>
                <a:srgbClr val="000000"/>
              </a:buClr>
              <a:buFont typeface="Arial"/>
              <a:buChar char="•"/>
            </a:pPr>
            <a:r>
              <a:rPr b="1" lang="en-US" sz="3400" spc="-1" strike="noStrike">
                <a:solidFill>
                  <a:srgbClr val="000000"/>
                </a:solidFill>
                <a:latin typeface="Lato"/>
                <a:ea typeface="Lato"/>
              </a:rPr>
              <a:t>Algorithmic efficiency</a:t>
            </a:r>
            <a:endParaRPr b="0" lang="en-IN" sz="3400" spc="-1" strike="noStrike">
              <a:solidFill>
                <a:srgbClr val="000000"/>
              </a:solidFill>
              <a:latin typeface="Arial"/>
            </a:endParaRPr>
          </a:p>
          <a:p>
            <a:pPr lvl="2" marL="1511280" indent="-497520" algn="just">
              <a:lnSpc>
                <a:spcPct val="130000"/>
              </a:lnSpc>
              <a:buClr>
                <a:srgbClr val="000000"/>
              </a:buClr>
              <a:buFont typeface="Arial"/>
              <a:buChar char="⚬"/>
            </a:pPr>
            <a:r>
              <a:rPr b="0" lang="en-US" sz="3400" spc="-1" strike="noStrike">
                <a:solidFill>
                  <a:srgbClr val="000000"/>
                </a:solidFill>
                <a:latin typeface="Lato"/>
                <a:ea typeface="Lato"/>
              </a:rPr>
              <a:t>The efficiency of algorithms has an impact on the amount of computer resources required for any given computing function and there are many efficiency </a:t>
            </a:r>
            <a:r>
              <a:rPr b="0" lang="en-US" sz="3400" spc="-1" strike="noStrike">
                <a:solidFill>
                  <a:srgbClr val="ff0000"/>
                </a:solidFill>
                <a:latin typeface="Lato"/>
                <a:ea typeface="Lato"/>
              </a:rPr>
              <a:t>trade-offs</a:t>
            </a:r>
            <a:r>
              <a:rPr b="0" lang="en-US" sz="3400" spc="-1" strike="noStrike">
                <a:solidFill>
                  <a:srgbClr val="000000"/>
                </a:solidFill>
                <a:latin typeface="Lato"/>
                <a:ea typeface="Lato"/>
              </a:rPr>
              <a:t> in writing programs. Algorithm changes, such as switching from a slow (e.g. linear) search algorithm to a fast (e.g. hashed or indexed) search algorithm can reduce resource usage for a given task from substantial to close to zero.</a:t>
            </a:r>
            <a:endParaRPr b="0" lang="en-IN" sz="3400" spc="-1" strike="noStrike">
              <a:solidFill>
                <a:srgbClr val="000000"/>
              </a:solidFill>
              <a:latin typeface="Arial"/>
            </a:endParaRPr>
          </a:p>
          <a:p>
            <a:pPr algn="just">
              <a:lnSpc>
                <a:spcPct val="130000"/>
              </a:lnSpc>
              <a:tabLst>
                <a:tab algn="l" pos="0"/>
              </a:tabLst>
            </a:pPr>
            <a:endParaRPr b="0" lang="en-IN"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
          <p:cNvSpPr/>
          <p:nvPr/>
        </p:nvSpPr>
        <p:spPr>
          <a:xfrm>
            <a:off x="540000" y="356040"/>
            <a:ext cx="17279640" cy="1020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400" spc="-1" strike="noStrike">
                <a:solidFill>
                  <a:srgbClr val="000000"/>
                </a:solidFill>
                <a:latin typeface="arial"/>
                <a:ea typeface="arial"/>
              </a:rPr>
              <a:t>Green Cloud computing practices</a:t>
            </a:r>
            <a:r>
              <a:rPr b="0" lang="en-US" sz="3400" spc="-1" strike="noStrike">
                <a:solidFill>
                  <a:srgbClr val="000000"/>
                </a:solidFill>
                <a:latin typeface="arial"/>
                <a:ea typeface="arial"/>
              </a:rPr>
              <a:t> :</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Green cloud computing is the practice of designing, producing, and using digital spaces in a way that reduces its impact on the environment. It aims to minimize the carbon footprint and energy consumption associated with cloud infrastructure and operations.</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Examples of green cloud computing practices:</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   </a:t>
            </a:r>
            <a:r>
              <a:rPr b="0" lang="en-US" sz="3400" spc="-1" strike="noStrike">
                <a:solidFill>
                  <a:srgbClr val="000000"/>
                </a:solidFill>
                <a:latin typeface="arial"/>
                <a:ea typeface="arial"/>
              </a:rPr>
              <a:t>Renewable energy sources: Cloud providers use renewable energy sources to reduce the power needs of data centers.</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   </a:t>
            </a:r>
            <a:r>
              <a:rPr b="0" lang="en-US" sz="3400" spc="-1" strike="noStrike">
                <a:solidFill>
                  <a:srgbClr val="000000"/>
                </a:solidFill>
                <a:latin typeface="arial"/>
                <a:ea typeface="arial"/>
              </a:rPr>
              <a:t>Optimizing applications: Optimizing applications to run efficiently in the cloud.</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   </a:t>
            </a:r>
            <a:r>
              <a:rPr b="0" lang="en-US" sz="3400" spc="-1" strike="noStrike">
                <a:solidFill>
                  <a:srgbClr val="000000"/>
                </a:solidFill>
                <a:latin typeface="arial"/>
                <a:ea typeface="arial"/>
              </a:rPr>
              <a:t>Consolidating virtual machines: Consolidating virtual machines into a smaller set of  servers.</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   </a:t>
            </a:r>
            <a:r>
              <a:rPr b="0" lang="en-US" sz="3400" spc="-1" strike="noStrike">
                <a:solidFill>
                  <a:srgbClr val="000000"/>
                </a:solidFill>
                <a:latin typeface="arial"/>
                <a:ea typeface="arial"/>
              </a:rPr>
              <a:t>Improving recycling procedures: Improving procedures for disposal and recycling.</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   </a:t>
            </a:r>
            <a:r>
              <a:rPr b="0" lang="en-US" sz="3400" spc="-1" strike="noStrike">
                <a:solidFill>
                  <a:srgbClr val="000000"/>
                </a:solidFill>
                <a:latin typeface="arial"/>
                <a:ea typeface="arial"/>
              </a:rPr>
              <a:t>Investing in innovations: Investing in innovations like AWS-designed chips and the AWS Nitro System.</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
          <p:cNvSpPr/>
          <p:nvPr/>
        </p:nvSpPr>
        <p:spPr>
          <a:xfrm>
            <a:off x="393480" y="565920"/>
            <a:ext cx="17606160" cy="915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400" spc="-1" strike="noStrike">
                <a:solidFill>
                  <a:srgbClr val="000000"/>
                </a:solidFill>
                <a:latin typeface="arial"/>
                <a:ea typeface="arial"/>
              </a:rPr>
              <a:t>Green Cloud computing practices</a:t>
            </a:r>
            <a:r>
              <a:rPr b="0" lang="en-US" sz="3400" spc="-1" strike="noStrike">
                <a:solidFill>
                  <a:srgbClr val="000000"/>
                </a:solidFill>
                <a:latin typeface="arial"/>
                <a:ea typeface="arial"/>
              </a:rPr>
              <a:t> :</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r>
              <a:rPr b="0" lang="en-US" sz="3400" spc="-1" strike="noStrike">
                <a:solidFill>
                  <a:srgbClr val="000000"/>
                </a:solidFill>
                <a:latin typeface="arial"/>
                <a:ea typeface="arial"/>
              </a:rPr>
              <a:t>Other examples of green cloud computing practices include:</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Optimizing the facility</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Optimizing the infrastructure</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Optimizing the workflow</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Promoting environmentally friendly computer technologies</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Implementing sustainable strategies</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Promoting eco-friendly practices in data centers</a:t>
            </a:r>
            <a:endParaRPr b="0" lang="en-IN" sz="3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400" spc="-1" strike="noStrike">
                <a:solidFill>
                  <a:srgbClr val="000000"/>
                </a:solidFill>
                <a:latin typeface="arial"/>
                <a:ea typeface="arial"/>
              </a:rPr>
              <a:t>Using energy-efficient computers</a:t>
            </a: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a:p>
            <a:pPr>
              <a:lnSpc>
                <a:spcPct val="100000"/>
              </a:lnSpc>
            </a:pPr>
            <a:endParaRPr b="0" lang="en-IN"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
          <p:cNvSpPr/>
          <p:nvPr/>
        </p:nvSpPr>
        <p:spPr>
          <a:xfrm>
            <a:off x="720000" y="1080000"/>
            <a:ext cx="16919640" cy="82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200" spc="-1" strike="noStrike">
                <a:solidFill>
                  <a:srgbClr val="000000"/>
                </a:solidFill>
                <a:latin typeface="arial"/>
                <a:ea typeface="arial"/>
              </a:rPr>
              <a:t>Complexity in Cloud Native systems :</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4200" spc="-1" strike="noStrike">
                <a:solidFill>
                  <a:srgbClr val="000000"/>
                </a:solidFill>
                <a:latin typeface="arial"/>
                <a:ea typeface="arial"/>
              </a:rPr>
              <a:t>Cloud complexity can occur when there is rapid acceleration of cloud migration and net-new development without forethought about the complexity this brings to operations. </a:t>
            </a:r>
            <a:endParaRPr b="0" lang="en-IN" sz="4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4200" spc="-1" strike="noStrike">
                <a:solidFill>
                  <a:srgbClr val="000000"/>
                </a:solidFill>
                <a:latin typeface="arial"/>
                <a:ea typeface="arial"/>
              </a:rPr>
              <a:t>The cloud-native ecosystem has a wide variety of tools and platforms, and without common systems, the architecture will inevitably become complex.</a:t>
            </a:r>
            <a:endParaRPr b="0" lang="en-IN" sz="4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4200" spc="-1" strike="noStrike">
                <a:solidFill>
                  <a:srgbClr val="000000"/>
                </a:solidFill>
                <a:latin typeface="arial"/>
                <a:ea typeface="arial"/>
              </a:rPr>
              <a:t>Cloud complexity can slow down the development of new applications or services and decrease speed to market. It can also introduce new security threats due to their complexity and vulnerabilities.</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
          <p:cNvSpPr/>
          <p:nvPr/>
        </p:nvSpPr>
        <p:spPr>
          <a:xfrm>
            <a:off x="360000" y="0"/>
            <a:ext cx="17262360" cy="9622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200" spc="-1" strike="noStrike">
                <a:solidFill>
                  <a:srgbClr val="000000"/>
                </a:solidFill>
                <a:latin typeface="arial"/>
                <a:ea typeface="arial"/>
              </a:rPr>
              <a:t>5 ways to reduce cloud complexity :</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a:lnSpc>
                <a:spcPct val="100000"/>
              </a:lnSpc>
            </a:pPr>
            <a:r>
              <a:rPr b="1" lang="en-US" sz="4200" spc="-1" strike="noStrike">
                <a:solidFill>
                  <a:srgbClr val="000000"/>
                </a:solidFill>
                <a:latin typeface="arial"/>
                <a:ea typeface="arial"/>
              </a:rPr>
              <a:t>1. Standardize and optimize processes. </a:t>
            </a:r>
            <a:r>
              <a:rPr b="0" lang="en-US" sz="4200" spc="-1" strike="noStrike">
                <a:solidFill>
                  <a:srgbClr val="000000"/>
                </a:solidFill>
                <a:latin typeface="arial"/>
                <a:ea typeface="arial"/>
              </a:rPr>
              <a:t>This will help to minimize errors, achieve more consistent deployments and significantly reduce time to market. </a:t>
            </a:r>
            <a:endParaRPr b="0" lang="en-IN" sz="4200" spc="-1" strike="noStrike">
              <a:solidFill>
                <a:srgbClr val="000000"/>
              </a:solidFill>
              <a:latin typeface="Arial"/>
            </a:endParaRPr>
          </a:p>
          <a:p>
            <a:pPr>
              <a:lnSpc>
                <a:spcPct val="100000"/>
              </a:lnSpc>
            </a:pPr>
            <a:r>
              <a:rPr b="1" lang="en-US" sz="4200" spc="-1" strike="noStrike">
                <a:solidFill>
                  <a:srgbClr val="000000"/>
                </a:solidFill>
                <a:latin typeface="arial"/>
                <a:ea typeface="arial"/>
              </a:rPr>
              <a:t>2. Use a cloud management platform </a:t>
            </a:r>
            <a:r>
              <a:rPr b="0" lang="en-US" sz="4200" spc="-1" strike="noStrike">
                <a:solidFill>
                  <a:srgbClr val="000000"/>
                </a:solidFill>
                <a:latin typeface="arial"/>
                <a:ea typeface="arial"/>
              </a:rPr>
              <a:t>and related tools for centralized control and monitoring capabilities across multiple cloud environments. A centralized approach streamlines management tasks, enhances visibility and improves overall operational efficiency.</a:t>
            </a:r>
            <a:endParaRPr b="0" lang="en-IN" sz="4200" spc="-1" strike="noStrike">
              <a:solidFill>
                <a:srgbClr val="000000"/>
              </a:solidFill>
              <a:latin typeface="Arial"/>
            </a:endParaRPr>
          </a:p>
          <a:p>
            <a:pPr>
              <a:lnSpc>
                <a:spcPct val="100000"/>
              </a:lnSpc>
            </a:pPr>
            <a:r>
              <a:rPr b="1" lang="en-US" sz="4200" spc="-1" strike="noStrike">
                <a:solidFill>
                  <a:srgbClr val="000000"/>
                </a:solidFill>
                <a:latin typeface="arial"/>
                <a:ea typeface="arial"/>
              </a:rPr>
              <a:t>3. Embrace a cloud-native architecture </a:t>
            </a:r>
            <a:r>
              <a:rPr b="0" lang="en-US" sz="4200" spc="-1" strike="noStrike">
                <a:solidFill>
                  <a:srgbClr val="000000"/>
                </a:solidFill>
                <a:latin typeface="arial"/>
                <a:ea typeface="arial"/>
              </a:rPr>
              <a:t>to leverage the innate tools and services that cloud providers offer. This leads to a focused development process using the capabilities and efficiencies offered by the cloud platform to build scalable and resilient applications as well as optimizing costs.</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900000" y="900000"/>
            <a:ext cx="16739640" cy="8639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en-US" sz="4200" spc="-1" strike="noStrike">
                <a:solidFill>
                  <a:srgbClr val="000000"/>
                </a:solidFill>
                <a:latin typeface="arial"/>
                <a:ea typeface="arial"/>
              </a:rPr>
              <a:t>4. Get expert guidance or partner with a managed service provider </a:t>
            </a:r>
            <a:r>
              <a:rPr b="0" lang="en-US" sz="4200" spc="-1" strike="noStrike">
                <a:solidFill>
                  <a:srgbClr val="000000"/>
                </a:solidFill>
                <a:latin typeface="arial"/>
                <a:ea typeface="arial"/>
              </a:rPr>
              <a:t>to alleviate the complexities associated with cloud deployment and choosing the right cloud provider. Experts can optimize the deployment process, address challenges and ensure the efficient usage of cloud resources, enhancing overall operational performance.</a:t>
            </a:r>
            <a:endParaRPr b="0" lang="en-IN" sz="4200" spc="-1" strike="noStrike">
              <a:solidFill>
                <a:srgbClr val="000000"/>
              </a:solidFill>
              <a:latin typeface="Arial"/>
            </a:endParaRPr>
          </a:p>
          <a:p>
            <a:pPr>
              <a:lnSpc>
                <a:spcPct val="100000"/>
              </a:lnSpc>
            </a:pPr>
            <a:r>
              <a:rPr b="1" lang="en-US" sz="4200" spc="-1" strike="noStrike">
                <a:solidFill>
                  <a:srgbClr val="000000"/>
                </a:solidFill>
                <a:latin typeface="arial"/>
                <a:ea typeface="arial"/>
              </a:rPr>
              <a:t>5. Educate and train your teams on best practices, </a:t>
            </a:r>
            <a:r>
              <a:rPr b="0" lang="en-US" sz="4200" spc="-1" strike="noStrike">
                <a:solidFill>
                  <a:srgbClr val="000000"/>
                </a:solidFill>
                <a:latin typeface="arial"/>
                <a:ea typeface="arial"/>
              </a:rPr>
              <a:t>architectural considerations and the implications of security and cost management in the cloud. By ensuring that your workforce is well-informed, you can maximize the benefits of cloud adoption while minimizing risks and potential inefficiencies.</a:t>
            </a: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
          <p:cNvSpPr/>
          <p:nvPr/>
        </p:nvSpPr>
        <p:spPr>
          <a:xfrm>
            <a:off x="720000" y="753480"/>
            <a:ext cx="16919640" cy="902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200" spc="-1" strike="noStrike">
                <a:solidFill>
                  <a:srgbClr val="000000"/>
                </a:solidFill>
                <a:latin typeface="arial"/>
                <a:ea typeface="arial"/>
              </a:rPr>
              <a:t>Amazon Web Services :</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4200" spc="-1" strike="noStrike">
                <a:solidFill>
                  <a:srgbClr val="000000"/>
                </a:solidFill>
                <a:latin typeface="arial"/>
                <a:ea typeface="arial"/>
              </a:rPr>
              <a:t>Amazon Web Services (AWS)</a:t>
            </a:r>
            <a:r>
              <a:rPr b="0" lang="en-US" sz="4200" spc="-1" strike="noStrike">
                <a:solidFill>
                  <a:srgbClr val="000000"/>
                </a:solidFill>
                <a:latin typeface="arial"/>
                <a:ea typeface="arial"/>
              </a:rPr>
              <a:t> is a cloud computing platform that offers scalable, cost-effective solutions. AWS is a subsidiary of Amazon and is the primary profit driver for Amazon.</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4200" spc="-1" strike="noStrike">
                <a:solidFill>
                  <a:srgbClr val="000000"/>
                </a:solidFill>
                <a:latin typeface="arial"/>
                <a:ea typeface="arial"/>
              </a:rPr>
              <a:t>AWS offers a range of on-demand operations, such as: </a:t>
            </a:r>
            <a:endParaRPr b="0" lang="en-IN" sz="4200" spc="-1" strike="noStrike">
              <a:solidFill>
                <a:srgbClr val="000000"/>
              </a:solidFill>
              <a:latin typeface="Arial"/>
            </a:endParaRPr>
          </a:p>
          <a:p>
            <a:pPr>
              <a:lnSpc>
                <a:spcPct val="100000"/>
              </a:lnSpc>
            </a:pPr>
            <a:r>
              <a:rPr b="0" lang="en-US" sz="4200" spc="-1" strike="noStrike">
                <a:solidFill>
                  <a:srgbClr val="000000"/>
                </a:solidFill>
                <a:latin typeface="arial"/>
                <a:ea typeface="arial"/>
              </a:rPr>
              <a:t>     </a:t>
            </a:r>
            <a:r>
              <a:rPr b="0" lang="en-US" sz="4200" spc="-1" strike="noStrike">
                <a:solidFill>
                  <a:srgbClr val="000000"/>
                </a:solidFill>
                <a:latin typeface="arial"/>
                <a:ea typeface="arial"/>
              </a:rPr>
              <a:t>Compute power, Content delivery, Database storage, Servers,         Networking, Remote computing, Email, Mobile development, Security.</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4200" spc="-1" strike="noStrike">
                <a:solidFill>
                  <a:srgbClr val="000000"/>
                </a:solidFill>
                <a:latin typeface="arial"/>
                <a:ea typeface="arial"/>
              </a:rPr>
              <a:t>AWS offers a mixture of: </a:t>
            </a:r>
            <a:endParaRPr b="0" lang="en-IN" sz="4200" spc="-1" strike="noStrike">
              <a:solidFill>
                <a:srgbClr val="000000"/>
              </a:solidFill>
              <a:latin typeface="Arial"/>
            </a:endParaRPr>
          </a:p>
          <a:p>
            <a:pPr>
              <a:lnSpc>
                <a:spcPct val="100000"/>
              </a:lnSpc>
            </a:pPr>
            <a:r>
              <a:rPr b="0" lang="en-US" sz="4200" spc="-1" strike="noStrike">
                <a:solidFill>
                  <a:srgbClr val="000000"/>
                </a:solidFill>
                <a:latin typeface="arial"/>
                <a:ea typeface="arial"/>
              </a:rPr>
              <a:t>   </a:t>
            </a:r>
            <a:r>
              <a:rPr b="0" lang="en-US" sz="4200" spc="-1" strike="noStrike">
                <a:solidFill>
                  <a:srgbClr val="000000"/>
                </a:solidFill>
                <a:latin typeface="arial"/>
                <a:ea typeface="arial"/>
              </a:rPr>
              <a:t>--Infrastructure-as-a-service (IaaS)</a:t>
            </a:r>
            <a:endParaRPr b="0" lang="en-IN" sz="4200" spc="-1" strike="noStrike">
              <a:solidFill>
                <a:srgbClr val="000000"/>
              </a:solidFill>
              <a:latin typeface="Arial"/>
            </a:endParaRPr>
          </a:p>
          <a:p>
            <a:pPr>
              <a:lnSpc>
                <a:spcPct val="100000"/>
              </a:lnSpc>
            </a:pPr>
            <a:r>
              <a:rPr b="0" lang="en-US" sz="4200" spc="-1" strike="noStrike">
                <a:solidFill>
                  <a:srgbClr val="000000"/>
                </a:solidFill>
                <a:latin typeface="arial"/>
                <a:ea typeface="arial"/>
              </a:rPr>
              <a:t>   </a:t>
            </a:r>
            <a:r>
              <a:rPr b="0" lang="en-US" sz="4200" spc="-1" strike="noStrike">
                <a:solidFill>
                  <a:srgbClr val="000000"/>
                </a:solidFill>
                <a:latin typeface="arial"/>
                <a:ea typeface="arial"/>
              </a:rPr>
              <a:t>--Platform-as-a-service (PaaS)</a:t>
            </a:r>
            <a:endParaRPr b="0" lang="en-IN" sz="4200" spc="-1" strike="noStrike">
              <a:solidFill>
                <a:srgbClr val="000000"/>
              </a:solidFill>
              <a:latin typeface="Arial"/>
            </a:endParaRPr>
          </a:p>
          <a:p>
            <a:pPr>
              <a:lnSpc>
                <a:spcPct val="100000"/>
              </a:lnSpc>
            </a:pPr>
            <a:r>
              <a:rPr b="0" lang="en-US" sz="4200" spc="-1" strike="noStrike">
                <a:solidFill>
                  <a:srgbClr val="000000"/>
                </a:solidFill>
                <a:latin typeface="arial"/>
                <a:ea typeface="arial"/>
              </a:rPr>
              <a:t>   </a:t>
            </a:r>
            <a:r>
              <a:rPr b="0" lang="en-US" sz="4200" spc="-1" strike="noStrike">
                <a:solidFill>
                  <a:srgbClr val="000000"/>
                </a:solidFill>
                <a:latin typeface="arial"/>
                <a:ea typeface="arial"/>
              </a:rPr>
              <a:t>--Packaged-software-as-a-service (SaaS)</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2" descr="https://cdn.ttgtmedia.com/rms/onlineImages/itops-container_image.png"/>
          <p:cNvPicPr/>
          <p:nvPr/>
        </p:nvPicPr>
        <p:blipFill>
          <a:blip r:embed="rId1"/>
          <a:stretch/>
        </p:blipFill>
        <p:spPr>
          <a:xfrm>
            <a:off x="0" y="1754640"/>
            <a:ext cx="18285840" cy="731304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
          <p:cNvSpPr/>
          <p:nvPr/>
        </p:nvSpPr>
        <p:spPr>
          <a:xfrm>
            <a:off x="720000" y="900000"/>
            <a:ext cx="16919640" cy="899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200" spc="-1" strike="noStrike">
                <a:solidFill>
                  <a:srgbClr val="000000"/>
                </a:solidFill>
                <a:latin typeface="arial"/>
                <a:ea typeface="arial"/>
              </a:rPr>
              <a:t>Amazon Web Services :</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AWS is available on a metered, pay-as-you-go basis. As of Q2 2021, AWS accounted for about 13% of Amazon's total revenue. </a:t>
            </a: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Some companies that use AWS include: Netflix, Twitch, LinkedIn, Facebook. </a:t>
            </a: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Useful AWS Applications</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--Analytics</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--Artificial Intelligence (AI)</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--Blockchain</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--Internet of Things (IoT)</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600" spc="-1" strike="noStrike">
                <a:solidFill>
                  <a:srgbClr val="000000"/>
                </a:solidFill>
                <a:latin typeface="arial"/>
                <a:ea typeface="arial"/>
              </a:rPr>
              <a:t>Amazon Elastic Compute Cloud (Amazon EC2)</a:t>
            </a:r>
            <a:r>
              <a:rPr b="0" lang="en-US" sz="3600" spc="-1" strike="noStrike">
                <a:solidFill>
                  <a:srgbClr val="000000"/>
                </a:solidFill>
                <a:latin typeface="arial"/>
                <a:ea typeface="arial"/>
              </a:rPr>
              <a:t> provides scalable computing capacity in the Amazon Web Services (AWS) cloud. Using Amazon EC2 eliminates your need to invest in hardware up front, so you can develop and deploy applications faster.</a:t>
            </a:r>
            <a:endParaRPr b="0" lang="en-IN" sz="3600" spc="-1" strike="noStrike">
              <a:solidFill>
                <a:srgbClr val="000000"/>
              </a:solidFill>
              <a:latin typeface="Arial"/>
            </a:endParaRPr>
          </a:p>
          <a:p>
            <a:pPr>
              <a:lnSpc>
                <a:spcPct val="100000"/>
              </a:lnSpc>
            </a:pP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
          <p:cNvSpPr/>
          <p:nvPr/>
        </p:nvSpPr>
        <p:spPr>
          <a:xfrm>
            <a:off x="1154880" y="573480"/>
            <a:ext cx="16664760" cy="9326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200" spc="-1" strike="noStrike">
                <a:solidFill>
                  <a:srgbClr val="000000"/>
                </a:solidFill>
                <a:latin typeface="arial"/>
                <a:ea typeface="arial"/>
              </a:rPr>
              <a:t>Benefits of Amazon EC2 :</a:t>
            </a:r>
            <a:br>
              <a:rPr sz="4200"/>
            </a:b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p:txBody>
      </p:sp>
      <p:pic>
        <p:nvPicPr>
          <p:cNvPr id="210" name="" descr=""/>
          <p:cNvPicPr/>
          <p:nvPr/>
        </p:nvPicPr>
        <p:blipFill>
          <a:blip r:embed="rId1"/>
          <a:stretch/>
        </p:blipFill>
        <p:spPr>
          <a:xfrm>
            <a:off x="3600000" y="1800000"/>
            <a:ext cx="11159640" cy="737964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
          <p:cNvSpPr/>
          <p:nvPr/>
        </p:nvSpPr>
        <p:spPr>
          <a:xfrm>
            <a:off x="648720" y="720000"/>
            <a:ext cx="16810920" cy="91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200" spc="-1" strike="noStrike">
                <a:solidFill>
                  <a:srgbClr val="000000"/>
                </a:solidFill>
                <a:latin typeface="arial"/>
                <a:ea typeface="arial"/>
              </a:rPr>
              <a:t>Google App Engine (GAE)  :</a:t>
            </a: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a:lnSpc>
                <a:spcPct val="100000"/>
              </a:lnSpc>
            </a:pPr>
            <a:r>
              <a:rPr b="0" lang="en-US" sz="3600" spc="-1" strike="noStrike">
                <a:solidFill>
                  <a:srgbClr val="000000"/>
                </a:solidFill>
                <a:latin typeface="arial"/>
                <a:ea typeface="arial"/>
              </a:rPr>
              <a:t>Google App Engine (GAE) is a cloud computing platform that provides a scalable environment for building and hosting web applications. </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GAE is a platform-as-a-service (PaaS) product that gives developers and enterprises access to Google's hosting and tier 1 internet service. </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GAE offers a secure execution environment and a collection of services that simplify the development of scalable and high-performance web applications. Applications are sandboxed and run across multiple servers. </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GAE applications are easy to create, maintain, and scale as traffic and data storage needs change. Users can upload their application source code. </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4200" spc="-1" strike="noStrike">
              <a:solidFill>
                <a:srgbClr val="000000"/>
              </a:solidFill>
              <a:latin typeface="Arial"/>
            </a:endParaRPr>
          </a:p>
          <a:p>
            <a:pPr>
              <a:lnSpc>
                <a:spcPct val="100000"/>
              </a:lnSpc>
            </a:pP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960840" y="900000"/>
            <a:ext cx="16678800" cy="881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pc="-1" strike="noStrike">
                <a:solidFill>
                  <a:srgbClr val="000000"/>
                </a:solidFill>
                <a:latin typeface="arial"/>
                <a:ea typeface="arial"/>
              </a:rPr>
              <a:t>Google App Engine (GAE) has the following features:</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endParaRPr b="0" lang="en-IN" sz="3600" spc="-1" strike="noStrike">
              <a:solidFill>
                <a:srgbClr val="000000"/>
              </a:solidFill>
              <a:latin typeface="Arial"/>
            </a:endParaRPr>
          </a:p>
          <a:p>
            <a:pPr>
              <a:lnSpc>
                <a:spcPct val="100000"/>
              </a:lnSpc>
            </a:pPr>
            <a:r>
              <a:rPr b="1" lang="en-US" sz="3600" spc="-1" strike="noStrike">
                <a:solidFill>
                  <a:srgbClr val="000000"/>
                </a:solidFill>
                <a:latin typeface="arial"/>
                <a:ea typeface="arial"/>
              </a:rPr>
              <a:t>Security scanner</a:t>
            </a:r>
            <a:r>
              <a:rPr b="0" lang="en-US" sz="3600" spc="-1" strike="noStrike">
                <a:solidFill>
                  <a:srgbClr val="000000"/>
                </a:solidFill>
                <a:latin typeface="arial"/>
                <a:ea typeface="arial"/>
              </a:rPr>
              <a:t>: Automatically scans and detects common web application security vulnerabilities</a:t>
            </a:r>
            <a:endParaRPr b="0" lang="en-IN" sz="3600" spc="-1" strike="noStrike">
              <a:solidFill>
                <a:srgbClr val="000000"/>
              </a:solidFill>
              <a:latin typeface="Arial"/>
            </a:endParaRPr>
          </a:p>
          <a:p>
            <a:pPr>
              <a:lnSpc>
                <a:spcPct val="100000"/>
              </a:lnSpc>
            </a:pPr>
            <a:r>
              <a:rPr b="1" lang="en-US" sz="3600" spc="-1" strike="noStrike">
                <a:solidFill>
                  <a:srgbClr val="000000"/>
                </a:solidFill>
                <a:latin typeface="arial"/>
                <a:ea typeface="arial"/>
              </a:rPr>
              <a:t>Auto-scaling</a:t>
            </a:r>
            <a:r>
              <a:rPr b="0" lang="en-US" sz="3600" spc="-1" strike="noStrike">
                <a:solidFill>
                  <a:srgbClr val="000000"/>
                </a:solidFill>
                <a:latin typeface="arial"/>
                <a:ea typeface="arial"/>
              </a:rPr>
              <a:t>: Apps can instantly scale automatically based on need, from zero to millions of users.</a:t>
            </a:r>
            <a:endParaRPr b="0" lang="en-IN" sz="3600" spc="-1" strike="noStrike">
              <a:solidFill>
                <a:srgbClr val="000000"/>
              </a:solidFill>
              <a:latin typeface="Arial"/>
            </a:endParaRPr>
          </a:p>
          <a:p>
            <a:pPr>
              <a:lnSpc>
                <a:spcPct val="100000"/>
              </a:lnSpc>
            </a:pPr>
            <a:r>
              <a:rPr b="1" lang="en-US" sz="3600" spc="-1" strike="noStrike">
                <a:solidFill>
                  <a:srgbClr val="000000"/>
                </a:solidFill>
                <a:latin typeface="arial"/>
                <a:ea typeface="arial"/>
              </a:rPr>
              <a:t>Managed infrastructure</a:t>
            </a:r>
            <a:r>
              <a:rPr b="0" lang="en-US" sz="3600" spc="-1" strike="noStrike">
                <a:solidFill>
                  <a:srgbClr val="000000"/>
                </a:solidFill>
                <a:latin typeface="arial"/>
                <a:ea typeface="arial"/>
              </a:rPr>
              <a:t>. Google manages the back-end infrastructure for users. This approach makes GAE a serverless platform and simplifies API management.</a:t>
            </a:r>
            <a:endParaRPr b="0" lang="en-IN" sz="3600" spc="-1" strike="noStrike">
              <a:solidFill>
                <a:srgbClr val="000000"/>
              </a:solidFill>
              <a:latin typeface="Arial"/>
            </a:endParaRPr>
          </a:p>
          <a:p>
            <a:pPr>
              <a:lnSpc>
                <a:spcPct val="100000"/>
              </a:lnSpc>
            </a:pPr>
            <a:r>
              <a:rPr b="1" lang="en-US" sz="3600" spc="-1" strike="noStrike">
                <a:solidFill>
                  <a:srgbClr val="000000"/>
                </a:solidFill>
                <a:latin typeface="arial"/>
                <a:ea typeface="arial"/>
              </a:rPr>
              <a:t>Support for legacy runtimes</a:t>
            </a:r>
            <a:r>
              <a:rPr b="0" lang="en-US" sz="3600" spc="-1" strike="noStrike">
                <a:solidFill>
                  <a:srgbClr val="000000"/>
                </a:solidFill>
                <a:latin typeface="arial"/>
                <a:ea typeface="arial"/>
              </a:rPr>
              <a:t>. GAE supports legacy runtimes, which are versions of programming languages no longer maintained. Examples include Python 2.7, Java 8 and Go 1.11.</a:t>
            </a:r>
            <a:endParaRPr b="0" lang="en-IN" sz="3600" spc="-1" strike="noStrike">
              <a:solidFill>
                <a:srgbClr val="000000"/>
              </a:solidFill>
              <a:latin typeface="Arial"/>
            </a:endParaRPr>
          </a:p>
          <a:p>
            <a:pPr>
              <a:lnSpc>
                <a:spcPct val="100000"/>
              </a:lnSpc>
            </a:pPr>
            <a:r>
              <a:rPr b="1" lang="en-US" sz="3600" spc="-1" strike="noStrike">
                <a:solidFill>
                  <a:srgbClr val="000000"/>
                </a:solidFill>
                <a:latin typeface="arial"/>
                <a:ea typeface="arial"/>
              </a:rPr>
              <a:t>Several programming languages.</a:t>
            </a:r>
            <a:r>
              <a:rPr b="0" lang="en-US" sz="3600" spc="-1" strike="noStrike">
                <a:solidFill>
                  <a:srgbClr val="000000"/>
                </a:solidFill>
                <a:latin typeface="arial"/>
                <a:ea typeface="arial"/>
              </a:rPr>
              <a:t> GAE supports a number of languages, including GO, PHP, Java, Python, NodeJS, .NET and Ruby. It also supports custom runtimes.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720000" y="837360"/>
            <a:ext cx="16919640" cy="888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1" lang="en-US" sz="3600" spc="-1" strike="noStrike">
                <a:solidFill>
                  <a:srgbClr val="000000"/>
                </a:solidFill>
                <a:latin typeface="arial"/>
                <a:ea typeface="arial"/>
              </a:rPr>
              <a:t>API selection:</a:t>
            </a:r>
            <a:r>
              <a:rPr b="0" lang="en-US" sz="3600" spc="-1" strike="noStrike">
                <a:solidFill>
                  <a:srgbClr val="000000"/>
                </a:solidFill>
                <a:latin typeface="arial"/>
                <a:ea typeface="arial"/>
              </a:rPr>
              <a:t> GAE has several built-in APIs, including the following five:</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600" spc="-1" strike="noStrike">
                <a:solidFill>
                  <a:srgbClr val="000000"/>
                </a:solidFill>
                <a:latin typeface="arial"/>
                <a:ea typeface="arial"/>
              </a:rPr>
              <a:t>Blobstore</a:t>
            </a:r>
            <a:r>
              <a:rPr b="0" lang="en-US" sz="3600" spc="-1" strike="noStrike">
                <a:solidFill>
                  <a:srgbClr val="000000"/>
                </a:solidFill>
                <a:latin typeface="arial"/>
                <a:ea typeface="arial"/>
              </a:rPr>
              <a:t> for serving large data objects;</a:t>
            </a: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600" spc="-1" strike="noStrike">
                <a:solidFill>
                  <a:srgbClr val="000000"/>
                </a:solidFill>
                <a:latin typeface="arial"/>
                <a:ea typeface="arial"/>
              </a:rPr>
              <a:t>GAE Cloud Storage</a:t>
            </a:r>
            <a:r>
              <a:rPr b="0" lang="en-US" sz="3600" spc="-1" strike="noStrike">
                <a:solidFill>
                  <a:srgbClr val="000000"/>
                </a:solidFill>
                <a:latin typeface="arial"/>
                <a:ea typeface="arial"/>
              </a:rPr>
              <a:t> for storing data objects;</a:t>
            </a: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600" spc="-1" strike="noStrike">
                <a:solidFill>
                  <a:srgbClr val="000000"/>
                </a:solidFill>
                <a:latin typeface="arial"/>
                <a:ea typeface="arial"/>
              </a:rPr>
              <a:t>Page Speed Service</a:t>
            </a:r>
            <a:r>
              <a:rPr b="0" lang="en-US" sz="3600" spc="-1" strike="noStrike">
                <a:solidFill>
                  <a:srgbClr val="000000"/>
                </a:solidFill>
                <a:latin typeface="arial"/>
                <a:ea typeface="arial"/>
              </a:rPr>
              <a:t> for automatically speeding up webpage load times;</a:t>
            </a: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600" spc="-1" strike="noStrike">
                <a:solidFill>
                  <a:srgbClr val="000000"/>
                </a:solidFill>
                <a:latin typeface="arial"/>
                <a:ea typeface="arial"/>
              </a:rPr>
              <a:t>URL Fetch Service</a:t>
            </a:r>
            <a:r>
              <a:rPr b="0" lang="en-US" sz="3600" spc="-1" strike="noStrike">
                <a:solidFill>
                  <a:srgbClr val="000000"/>
                </a:solidFill>
                <a:latin typeface="arial"/>
                <a:ea typeface="arial"/>
              </a:rPr>
              <a:t> to issue HTTP requests and receive responses for efficiency and scaling; and</a:t>
            </a: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3600" spc="-1" strike="noStrike">
                <a:solidFill>
                  <a:srgbClr val="000000"/>
                </a:solidFill>
                <a:latin typeface="arial"/>
                <a:ea typeface="arial"/>
              </a:rPr>
              <a:t>Memcache</a:t>
            </a:r>
            <a:r>
              <a:rPr b="0" lang="en-US" sz="3600" spc="-1" strike="noStrike">
                <a:solidFill>
                  <a:srgbClr val="000000"/>
                </a:solidFill>
                <a:latin typeface="arial"/>
                <a:ea typeface="arial"/>
              </a:rPr>
              <a:t> for a fully managed in-memory data store.</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
          <p:cNvSpPr/>
          <p:nvPr/>
        </p:nvSpPr>
        <p:spPr>
          <a:xfrm>
            <a:off x="540000" y="900000"/>
            <a:ext cx="17279640" cy="8702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Google App Engine (GAE) free up to a certain amount of use for the following resources: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--processor (CPU)</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--storage</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--application programming interface (API) calls</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--concurrent requests</a:t>
            </a: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Users exceeding the per-day or per-minute rates can pay for more of these resources.</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How is GAE used?</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GAE is a fully managed, serverless platform that is used to host, build and deploy web applications. Users can create a GAE account, set up a software development kit and write application source code. They can then use GAE to test and deploy the code in the cloud.</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
          <p:cNvSpPr/>
          <p:nvPr/>
        </p:nvSpPr>
        <p:spPr>
          <a:xfrm>
            <a:off x="780840" y="720000"/>
            <a:ext cx="16858800" cy="881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600" spc="-1" strike="noStrike">
                <a:solidFill>
                  <a:srgbClr val="000000"/>
                </a:solidFill>
                <a:latin typeface="arial"/>
                <a:ea typeface="arial"/>
              </a:rPr>
              <a:t>Microsoft Azure</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Microsoft Azure is a public cloud computing platform that offers a range of cloud services for computing, storing, and networking. It was formerly known as Windows Azure.</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Microsoft Azure offers a large collection of services, including: </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Platform as a service (PaaS)</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Infrastructure as a service (IaaS)</a:t>
            </a:r>
            <a:endParaRPr b="0" lang="en-IN" sz="3600" spc="-1" strike="noStrike">
              <a:solidFill>
                <a:srgbClr val="000000"/>
              </a:solidFill>
              <a:latin typeface="Arial"/>
            </a:endParaRPr>
          </a:p>
          <a:p>
            <a:pPr>
              <a:lnSpc>
                <a:spcPct val="100000"/>
              </a:lnSpc>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Managed database service capabilities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Microsoft Azure offers access, management, and the development of applications and services through global data centers. It has more than 200 products and cloud services.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
          <p:cNvSpPr txBox="1"/>
          <p:nvPr/>
        </p:nvSpPr>
        <p:spPr>
          <a:xfrm>
            <a:off x="1061280" y="1017360"/>
            <a:ext cx="16578720" cy="8882640"/>
          </a:xfrm>
          <a:prstGeom prst="rect">
            <a:avLst/>
          </a:prstGeom>
          <a:noFill/>
          <a:ln w="0">
            <a:noFill/>
          </a:ln>
        </p:spPr>
        <p:txBody>
          <a:bodyPr lIns="90000" rIns="90000" tIns="45000" bIns="45000" anchor="t">
            <a:noAutofit/>
          </a:bodyPr>
          <a:p>
            <a:r>
              <a:rPr b="1" lang="en-US" sz="3600" spc="-1" strike="noStrike">
                <a:solidFill>
                  <a:srgbClr val="000000"/>
                </a:solidFill>
                <a:latin typeface="arial"/>
                <a:ea typeface="arial"/>
              </a:rPr>
              <a:t>Microsoft Azure Services</a:t>
            </a:r>
            <a:endParaRPr b="0" lang="en-IN" sz="3600" spc="-1" strike="noStrike">
              <a:solidFill>
                <a:srgbClr val="000000"/>
              </a:solidFill>
              <a:latin typeface="Arial"/>
            </a:endParaRPr>
          </a:p>
          <a:p>
            <a:endParaRPr b="0" lang="en-IN" sz="3600" spc="-1" strike="noStrike">
              <a:solidFill>
                <a:srgbClr val="000000"/>
              </a:solidFill>
              <a:latin typeface="Arial"/>
            </a:endParaRPr>
          </a:p>
          <a:p>
            <a:r>
              <a:rPr b="1" lang="en-US" sz="3600" spc="-1" strike="noStrike">
                <a:solidFill>
                  <a:srgbClr val="000000"/>
                </a:solidFill>
                <a:latin typeface="arial"/>
                <a:ea typeface="arial"/>
              </a:rPr>
              <a:t>1. Compute: </a:t>
            </a:r>
            <a:r>
              <a:rPr b="0" lang="en-US" sz="3600" spc="-1" strike="noStrike">
                <a:solidFill>
                  <a:srgbClr val="000000"/>
                </a:solidFill>
                <a:latin typeface="arial"/>
                <a:ea typeface="arial"/>
              </a:rPr>
              <a:t>Includes Virtual Machines, Virtual Machine Scale Sets, Functions for serverless computing, Batch for containerized batch workloads, Service Fabric for microservices and container orchestration, and Cloud Services for building cloud-based apps and APIs.</a:t>
            </a:r>
            <a:endParaRPr b="0" lang="en-IN" sz="3600" spc="-1" strike="noStrike">
              <a:solidFill>
                <a:srgbClr val="000000"/>
              </a:solidFill>
              <a:latin typeface="Arial"/>
            </a:endParaRPr>
          </a:p>
          <a:p>
            <a:endParaRPr b="0" lang="en-IN" sz="3600" spc="-1" strike="noStrike">
              <a:solidFill>
                <a:srgbClr val="000000"/>
              </a:solidFill>
              <a:latin typeface="Arial"/>
            </a:endParaRPr>
          </a:p>
          <a:p>
            <a:r>
              <a:rPr b="1" lang="en-US" sz="3600" spc="-1" strike="noStrike">
                <a:solidFill>
                  <a:srgbClr val="000000"/>
                </a:solidFill>
                <a:latin typeface="arial"/>
                <a:ea typeface="arial"/>
              </a:rPr>
              <a:t>2.Networking</a:t>
            </a:r>
            <a:r>
              <a:rPr b="0" lang="en-US" sz="3600" spc="-1" strike="noStrike">
                <a:solidFill>
                  <a:srgbClr val="000000"/>
                </a:solidFill>
                <a:latin typeface="arial"/>
                <a:ea typeface="arial"/>
              </a:rPr>
              <a:t>: With Azure, you can use a variety of networking tools, like the Virtual Network, which can connect to on-premise data centers; Load Balancer; Application Gateway; VPN Gateway; Azure DNS for domain hosting, Content Delivery Network, Traffic Manager, ExpressRoute dedicated private network fiber connections</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
          <p:cNvSpPr txBox="1"/>
          <p:nvPr/>
        </p:nvSpPr>
        <p:spPr>
          <a:xfrm>
            <a:off x="720000" y="1017360"/>
            <a:ext cx="17100000" cy="8702640"/>
          </a:xfrm>
          <a:prstGeom prst="rect">
            <a:avLst/>
          </a:prstGeom>
          <a:noFill/>
          <a:ln w="0">
            <a:noFill/>
          </a:ln>
        </p:spPr>
        <p:txBody>
          <a:bodyPr lIns="90000" rIns="90000" tIns="45000" bIns="45000" anchor="t">
            <a:noAutofit/>
          </a:bodyPr>
          <a:p>
            <a:r>
              <a:rPr b="1" lang="en-US" sz="3600" spc="-1" strike="noStrike">
                <a:solidFill>
                  <a:srgbClr val="000000"/>
                </a:solidFill>
                <a:latin typeface="arial"/>
                <a:ea typeface="arial"/>
              </a:rPr>
              <a:t>3.Storage: </a:t>
            </a:r>
            <a:r>
              <a:rPr b="0" lang="en-US" sz="3600" spc="-1" strike="noStrike">
                <a:solidFill>
                  <a:srgbClr val="000000"/>
                </a:solidFill>
                <a:latin typeface="arial"/>
                <a:ea typeface="arial"/>
              </a:rPr>
              <a:t>Includes Blob, Queue, File, and Disk Storage, as well as a Data Lake Store, Backup, and Site Recovery, among others.</a:t>
            </a:r>
            <a:endParaRPr b="0" lang="en-IN" sz="3600" spc="-1" strike="noStrike">
              <a:solidFill>
                <a:srgbClr val="000000"/>
              </a:solidFill>
              <a:latin typeface="Arial"/>
            </a:endParaRPr>
          </a:p>
          <a:p>
            <a:r>
              <a:rPr b="1" lang="en-US" sz="3600" spc="-1" strike="noStrike">
                <a:solidFill>
                  <a:srgbClr val="000000"/>
                </a:solidFill>
                <a:latin typeface="arial"/>
                <a:ea typeface="arial"/>
              </a:rPr>
              <a:t>4.Web + Mobile</a:t>
            </a:r>
            <a:r>
              <a:rPr b="0" lang="en-US" sz="3600" spc="-1" strike="noStrike">
                <a:solidFill>
                  <a:srgbClr val="000000"/>
                </a:solidFill>
                <a:latin typeface="arial"/>
                <a:ea typeface="arial"/>
              </a:rPr>
              <a:t>: Creating Web + Mobile applications is very easy as it includes several services for building and deploying applications.</a:t>
            </a:r>
            <a:endParaRPr b="0" lang="en-IN" sz="3600" spc="-1" strike="noStrike">
              <a:solidFill>
                <a:srgbClr val="000000"/>
              </a:solidFill>
              <a:latin typeface="Arial"/>
            </a:endParaRPr>
          </a:p>
          <a:p>
            <a:r>
              <a:rPr b="1" lang="en-US" sz="3600" spc="-1" strike="noStrike">
                <a:solidFill>
                  <a:srgbClr val="000000"/>
                </a:solidFill>
                <a:latin typeface="arial"/>
                <a:ea typeface="arial"/>
              </a:rPr>
              <a:t>5.Containers</a:t>
            </a:r>
            <a:r>
              <a:rPr b="0" lang="en-US" sz="3600" spc="-1" strike="noStrike">
                <a:solidFill>
                  <a:srgbClr val="000000"/>
                </a:solidFill>
                <a:latin typeface="arial"/>
                <a:ea typeface="arial"/>
              </a:rPr>
              <a:t>: Azure has a property that includes Container Service, which supports Kubernetes, DC/OS or Docker Swarm, and Container Registry, as well as tools for microservices.</a:t>
            </a:r>
            <a:endParaRPr b="0" lang="en-IN" sz="3600" spc="-1" strike="noStrike">
              <a:solidFill>
                <a:srgbClr val="000000"/>
              </a:solidFill>
              <a:latin typeface="Arial"/>
            </a:endParaRPr>
          </a:p>
          <a:p>
            <a:r>
              <a:rPr b="1" lang="en-US" sz="3600" spc="-1" strike="noStrike">
                <a:solidFill>
                  <a:srgbClr val="000000"/>
                </a:solidFill>
                <a:latin typeface="arial"/>
                <a:ea typeface="arial"/>
              </a:rPr>
              <a:t>6.Databases</a:t>
            </a:r>
            <a:r>
              <a:rPr b="0" lang="en-US" sz="3600" spc="-1" strike="noStrike">
                <a:solidFill>
                  <a:srgbClr val="000000"/>
                </a:solidFill>
                <a:latin typeface="arial"/>
                <a:ea typeface="arial"/>
              </a:rPr>
              <a:t>: Azure also included several SQL-based databases and related tools.</a:t>
            </a:r>
            <a:endParaRPr b="0" lang="en-IN" sz="3600" spc="-1" strike="noStrike">
              <a:solidFill>
                <a:srgbClr val="000000"/>
              </a:solidFill>
              <a:latin typeface="Arial"/>
            </a:endParaRPr>
          </a:p>
          <a:p>
            <a:r>
              <a:rPr b="1" lang="en-US" sz="3600" spc="-1" strike="noStrike">
                <a:solidFill>
                  <a:srgbClr val="000000"/>
                </a:solidFill>
                <a:latin typeface="arial"/>
                <a:ea typeface="arial"/>
              </a:rPr>
              <a:t>7.Data + Analytics</a:t>
            </a:r>
            <a:r>
              <a:rPr b="0" lang="en-US" sz="3600" spc="-1" strike="noStrike">
                <a:solidFill>
                  <a:srgbClr val="000000"/>
                </a:solidFill>
                <a:latin typeface="arial"/>
                <a:ea typeface="arial"/>
              </a:rPr>
              <a:t>: Azure has some big data tools like HDInsight for Hadoop Spark, R Server, HBase, and Storm clusters.</a:t>
            </a:r>
            <a:endParaRPr b="0" lang="en-IN" sz="3600" spc="-1" strike="noStrike">
              <a:solidFill>
                <a:srgbClr val="000000"/>
              </a:solidFill>
              <a:latin typeface="Arial"/>
            </a:endParaRPr>
          </a:p>
          <a:p>
            <a:r>
              <a:rPr b="1" lang="en-US" sz="3600" spc="-1" strike="noStrike">
                <a:solidFill>
                  <a:srgbClr val="000000"/>
                </a:solidFill>
                <a:latin typeface="arial"/>
                <a:ea typeface="arial"/>
              </a:rPr>
              <a:t>8.AI + Cognitive Services</a:t>
            </a:r>
            <a:r>
              <a:rPr b="0" lang="en-US" sz="3600" spc="-1" strike="noStrike">
                <a:solidFill>
                  <a:srgbClr val="000000"/>
                </a:solidFill>
                <a:latin typeface="arial"/>
                <a:ea typeface="arial"/>
              </a:rPr>
              <a:t>: With Azure developing applications with artificial intelligence capabilities, like the Computer Vision API, Face API, Bing Web Search, Video Indexer, and Language Understanding Intelligent.</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txBox="1"/>
          <p:nvPr/>
        </p:nvSpPr>
        <p:spPr>
          <a:xfrm>
            <a:off x="1260000" y="1017360"/>
            <a:ext cx="16020000" cy="8522640"/>
          </a:xfrm>
          <a:prstGeom prst="rect">
            <a:avLst/>
          </a:prstGeom>
          <a:noFill/>
          <a:ln w="0">
            <a:noFill/>
          </a:ln>
        </p:spPr>
        <p:txBody>
          <a:bodyPr lIns="90000" rIns="90000" tIns="45000" bIns="45000" anchor="t">
            <a:noAutofit/>
          </a:bodyPr>
          <a:p>
            <a:r>
              <a:rPr b="1" lang="en-US" sz="3600" spc="-1" strike="noStrike">
                <a:solidFill>
                  <a:srgbClr val="000000"/>
                </a:solidFill>
                <a:latin typeface="arial"/>
                <a:ea typeface="arial"/>
              </a:rPr>
              <a:t>9.Internet of Things: </a:t>
            </a:r>
            <a:r>
              <a:rPr b="0" lang="en-US" sz="3600" spc="-1" strike="noStrike">
                <a:solidFill>
                  <a:srgbClr val="000000"/>
                </a:solidFill>
                <a:latin typeface="arial"/>
                <a:ea typeface="arial"/>
              </a:rPr>
              <a:t>Includes IoT Hub and IoT Edge services that can be combined with a variety of machine learning, analytics, and communications services.</a:t>
            </a:r>
            <a:endParaRPr b="0" lang="en-IN" sz="3600" spc="-1" strike="noStrike">
              <a:solidFill>
                <a:srgbClr val="000000"/>
              </a:solidFill>
              <a:latin typeface="Arial"/>
            </a:endParaRPr>
          </a:p>
          <a:p>
            <a:r>
              <a:rPr b="1" lang="en-US" sz="3600" spc="-1" strike="noStrike">
                <a:solidFill>
                  <a:srgbClr val="000000"/>
                </a:solidFill>
                <a:latin typeface="arial"/>
                <a:ea typeface="arial"/>
              </a:rPr>
              <a:t>10.Security + Identity: </a:t>
            </a:r>
            <a:r>
              <a:rPr b="0" lang="en-US" sz="3600" spc="-1" strike="noStrike">
                <a:solidFill>
                  <a:srgbClr val="000000"/>
                </a:solidFill>
                <a:latin typeface="arial"/>
                <a:ea typeface="arial"/>
              </a:rPr>
              <a:t>Includes Security Center, Azure Active Directory, Key Vault, and Multi-Factor Authentication Services.</a:t>
            </a:r>
            <a:endParaRPr b="0" lang="en-IN" sz="3600" spc="-1" strike="noStrike">
              <a:solidFill>
                <a:srgbClr val="000000"/>
              </a:solidFill>
              <a:latin typeface="Arial"/>
            </a:endParaRPr>
          </a:p>
          <a:p>
            <a:r>
              <a:rPr b="1" lang="en-US" sz="3600" spc="-1" strike="noStrike">
                <a:solidFill>
                  <a:srgbClr val="000000"/>
                </a:solidFill>
                <a:latin typeface="arial"/>
                <a:ea typeface="arial"/>
              </a:rPr>
              <a:t>11.Developer Tools: </a:t>
            </a:r>
            <a:r>
              <a:rPr b="0" lang="en-US" sz="3600" spc="-1" strike="noStrike">
                <a:solidFill>
                  <a:srgbClr val="000000"/>
                </a:solidFill>
                <a:latin typeface="arial"/>
                <a:ea typeface="arial"/>
              </a:rPr>
              <a:t>Includes cloud development services like Visual Studio Team Services, Azure DevTest Labs, HockeyApp mobile app deployment and monitoring, Xamarin cross-platform mobile development, and more</a:t>
            </a:r>
            <a:r>
              <a:rPr b="1" lang="en-US" sz="3600" spc="-1" strike="noStrike">
                <a:solidFill>
                  <a:srgbClr val="000000"/>
                </a:solidFill>
                <a:latin typeface="arial"/>
                <a:ea typeface="arial"/>
              </a:rPr>
              <a:t>.</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09" name="Google Shape;115;p4"/>
          <p:cNvSpPr/>
          <p:nvPr/>
        </p:nvSpPr>
        <p:spPr>
          <a:xfrm>
            <a:off x="-349560" y="1094760"/>
            <a:ext cx="10023120" cy="7890480"/>
          </a:xfrm>
          <a:custGeom>
            <a:avLst/>
            <a:gdLst>
              <a:gd name="textAreaLeft" fmla="*/ 0 w 10023120"/>
              <a:gd name="textAreaRight" fmla="*/ 10024200 w 10023120"/>
              <a:gd name="textAreaTop" fmla="*/ 0 h 7890480"/>
              <a:gd name="textAreaBottom" fmla="*/ 7891560 h 7890480"/>
            </a:gdLst>
            <a:ahLst/>
            <a:rect l="textAreaLeft" t="textAreaTop" r="textAreaRight" b="textAreaBottom"/>
            <a:pathLst>
              <a:path w="3730237" h="2936730">
                <a:moveTo>
                  <a:pt x="0" y="0"/>
                </a:moveTo>
                <a:lnTo>
                  <a:pt x="0" y="2936730"/>
                </a:lnTo>
                <a:lnTo>
                  <a:pt x="3730237" y="2936730"/>
                </a:lnTo>
                <a:lnTo>
                  <a:pt x="3730237" y="0"/>
                </a:lnTo>
                <a:lnTo>
                  <a:pt x="0" y="0"/>
                </a:lnTo>
                <a:close/>
                <a:moveTo>
                  <a:pt x="3669277" y="2875770"/>
                </a:moveTo>
                <a:lnTo>
                  <a:pt x="59690" y="2875770"/>
                </a:lnTo>
                <a:lnTo>
                  <a:pt x="59690" y="59690"/>
                </a:lnTo>
                <a:lnTo>
                  <a:pt x="3669277" y="59690"/>
                </a:lnTo>
                <a:lnTo>
                  <a:pt x="3669277" y="287577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110" name="Google Shape;116;p4" descr=""/>
          <p:cNvPicPr/>
          <p:nvPr/>
        </p:nvPicPr>
        <p:blipFill>
          <a:blip r:embed="rId1"/>
          <a:stretch/>
        </p:blipFill>
        <p:spPr>
          <a:xfrm>
            <a:off x="9675720" y="2575440"/>
            <a:ext cx="8518320" cy="5387040"/>
          </a:xfrm>
          <a:prstGeom prst="rect">
            <a:avLst/>
          </a:prstGeom>
          <a:ln w="0">
            <a:noFill/>
          </a:ln>
        </p:spPr>
      </p:pic>
      <p:sp>
        <p:nvSpPr>
          <p:cNvPr id="111" name="Google Shape;117;p4"/>
          <p:cNvSpPr/>
          <p:nvPr/>
        </p:nvSpPr>
        <p:spPr>
          <a:xfrm>
            <a:off x="0" y="1539360"/>
            <a:ext cx="9349560" cy="7844400"/>
          </a:xfrm>
          <a:prstGeom prst="rect">
            <a:avLst/>
          </a:prstGeom>
          <a:noFill/>
          <a:ln w="0">
            <a:noFill/>
          </a:ln>
        </p:spPr>
        <p:style>
          <a:lnRef idx="0"/>
          <a:fillRef idx="0"/>
          <a:effectRef idx="0"/>
          <a:fontRef idx="minor"/>
        </p:style>
        <p:txBody>
          <a:bodyPr lIns="0" rIns="0" tIns="0" bIns="0" anchor="t">
            <a:spAutoFit/>
          </a:bodyPr>
          <a:p>
            <a:pPr marL="216000" indent="-216000" algn="just">
              <a:lnSpc>
                <a:spcPct val="130000"/>
              </a:lnSpc>
              <a:buClr>
                <a:srgbClr val="000000"/>
              </a:buClr>
              <a:buFont typeface="Wingdings" charset="2"/>
              <a:buChar char=""/>
              <a:tabLst>
                <a:tab algn="l" pos="0"/>
              </a:tabLst>
            </a:pPr>
            <a:r>
              <a:rPr b="0" lang="en-US" sz="3600" spc="-1" strike="noStrike">
                <a:solidFill>
                  <a:srgbClr val="000000"/>
                </a:solidFill>
                <a:latin typeface="Lato"/>
                <a:ea typeface="Lato"/>
              </a:rPr>
              <a:t>Containers isolate software from its environment and ensure that it works uniformly despite differences for instance between development and staging.</a:t>
            </a:r>
            <a:endParaRPr b="0" lang="en-IN" sz="3600" spc="-1" strike="noStrike">
              <a:solidFill>
                <a:srgbClr val="000000"/>
              </a:solidFill>
              <a:latin typeface="Arial"/>
            </a:endParaRPr>
          </a:p>
          <a:p>
            <a:pPr marL="216000" indent="-216000" algn="just">
              <a:lnSpc>
                <a:spcPct val="130000"/>
              </a:lnSpc>
              <a:buClr>
                <a:srgbClr val="ff0000"/>
              </a:buClr>
              <a:buFont typeface="Wingdings" charset="2"/>
              <a:buChar char=""/>
              <a:tabLst>
                <a:tab algn="l" pos="0"/>
              </a:tabLst>
            </a:pPr>
            <a:r>
              <a:rPr b="0" lang="en-US" sz="3600" spc="-1" strike="noStrike">
                <a:solidFill>
                  <a:srgbClr val="ff0000"/>
                </a:solidFill>
                <a:latin typeface="arial"/>
                <a:ea typeface="arial"/>
              </a:rPr>
              <a:t>Docker is an open platform for developing, shipping, and running applications. Docker enables you to separate your applications from your infrastructure so you can deliver software quickly. </a:t>
            </a:r>
            <a:endParaRPr b="0" lang="en-IN" sz="3600" spc="-1" strike="noStrike">
              <a:solidFill>
                <a:srgbClr val="000000"/>
              </a:solidFill>
              <a:latin typeface="Arial"/>
            </a:endParaRPr>
          </a:p>
          <a:p>
            <a:pPr algn="just">
              <a:lnSpc>
                <a:spcPct val="130000"/>
              </a:lnSpc>
              <a:tabLst>
                <a:tab algn="l" pos="0"/>
              </a:tabLst>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
          <p:cNvSpPr txBox="1"/>
          <p:nvPr/>
        </p:nvSpPr>
        <p:spPr>
          <a:xfrm>
            <a:off x="821880" y="360000"/>
            <a:ext cx="16818120" cy="9180000"/>
          </a:xfrm>
          <a:prstGeom prst="rect">
            <a:avLst/>
          </a:prstGeom>
          <a:noFill/>
          <a:ln w="0">
            <a:noFill/>
          </a:ln>
        </p:spPr>
        <p:txBody>
          <a:bodyPr lIns="90000" rIns="90000" tIns="45000" bIns="45000" anchor="t">
            <a:noAutofit/>
          </a:bodyPr>
          <a:p>
            <a:r>
              <a:rPr b="1" lang="en-US" sz="3600" spc="-1" strike="noStrike">
                <a:solidFill>
                  <a:srgbClr val="000000"/>
                </a:solidFill>
                <a:latin typeface="arial"/>
                <a:ea typeface="arial"/>
              </a:rPr>
              <a:t>Difference between AWS (Amazon Web Services), Google Cloud, and Azure</a:t>
            </a:r>
            <a:endParaRPr b="0" lang="en-IN" sz="3600" spc="-1" strike="noStrike">
              <a:solidFill>
                <a:srgbClr val="000000"/>
              </a:solidFill>
              <a:latin typeface="Arial"/>
            </a:endParaRPr>
          </a:p>
        </p:txBody>
      </p:sp>
      <p:pic>
        <p:nvPicPr>
          <p:cNvPr id="220" name="" descr=""/>
          <p:cNvPicPr/>
          <p:nvPr/>
        </p:nvPicPr>
        <p:blipFill>
          <a:blip r:embed="rId1"/>
          <a:stretch/>
        </p:blipFill>
        <p:spPr>
          <a:xfrm>
            <a:off x="1800000" y="1126080"/>
            <a:ext cx="13680000" cy="8593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12" name="Google Shape;124;p5"/>
          <p:cNvSpPr/>
          <p:nvPr/>
        </p:nvSpPr>
        <p:spPr>
          <a:xfrm>
            <a:off x="366480" y="203760"/>
            <a:ext cx="13950000" cy="950040"/>
          </a:xfrm>
          <a:prstGeom prst="rect">
            <a:avLst/>
          </a:prstGeom>
          <a:noFill/>
          <a:ln w="0">
            <a:noFill/>
          </a:ln>
        </p:spPr>
        <p:style>
          <a:lnRef idx="0"/>
          <a:fillRef idx="0"/>
          <a:effectRef idx="0"/>
          <a:fontRef idx="minor"/>
        </p:style>
        <p:txBody>
          <a:bodyPr lIns="0" rIns="0" tIns="0" bIns="0" anchor="t">
            <a:spAutoFit/>
          </a:bodyPr>
          <a:p>
            <a:pPr algn="ctr">
              <a:lnSpc>
                <a:spcPct val="130000"/>
              </a:lnSpc>
              <a:tabLst>
                <a:tab algn="l" pos="0"/>
              </a:tabLst>
            </a:pPr>
            <a:r>
              <a:rPr b="1" lang="en-US" sz="4800" spc="-1" strike="noStrike">
                <a:solidFill>
                  <a:srgbClr val="000000"/>
                </a:solidFill>
                <a:latin typeface="Lato"/>
                <a:ea typeface="Lato"/>
              </a:rPr>
              <a:t>INTRODUCTION TO DOCKERS</a:t>
            </a:r>
            <a:endParaRPr b="0" lang="en-IN" sz="4800" spc="-1" strike="noStrike">
              <a:solidFill>
                <a:srgbClr val="000000"/>
              </a:solidFill>
              <a:latin typeface="Arial"/>
            </a:endParaRPr>
          </a:p>
        </p:txBody>
      </p:sp>
      <p:sp>
        <p:nvSpPr>
          <p:cNvPr id="113" name="Google Shape;125;p5"/>
          <p:cNvSpPr/>
          <p:nvPr/>
        </p:nvSpPr>
        <p:spPr>
          <a:xfrm>
            <a:off x="366480" y="1923480"/>
            <a:ext cx="17919360" cy="2431800"/>
          </a:xfrm>
          <a:prstGeom prst="rect">
            <a:avLst/>
          </a:prstGeom>
          <a:noFill/>
          <a:ln w="0">
            <a:noFill/>
          </a:ln>
        </p:spPr>
        <p:style>
          <a:lnRef idx="0"/>
          <a:fillRef idx="0"/>
          <a:effectRef idx="0"/>
          <a:fontRef idx="minor"/>
        </p:style>
        <p:txBody>
          <a:bodyPr lIns="0" rIns="0" tIns="0" bIns="0" anchor="t">
            <a:spAutoFit/>
          </a:bodyPr>
          <a:p>
            <a:pPr marL="216000" indent="-216000">
              <a:lnSpc>
                <a:spcPct val="140000"/>
              </a:lnSpc>
              <a:buClr>
                <a:srgbClr val="000000"/>
              </a:buClr>
              <a:buFont typeface="Wingdings" charset="2"/>
              <a:buChar char=""/>
              <a:tabLst>
                <a:tab algn="l" pos="0"/>
              </a:tabLst>
            </a:pPr>
            <a:r>
              <a:rPr b="0" lang="en-US" sz="3800" spc="-1" strike="noStrike">
                <a:solidFill>
                  <a:srgbClr val="000000"/>
                </a:solidFill>
                <a:latin typeface="Open Sans Light"/>
                <a:ea typeface="Open Sans Light"/>
              </a:rPr>
              <a:t>Docker uses a client-server architecture. The </a:t>
            </a:r>
            <a:r>
              <a:rPr b="0" lang="en-US" sz="3800" spc="-1" strike="noStrike">
                <a:solidFill>
                  <a:srgbClr val="ff0000"/>
                </a:solidFill>
                <a:latin typeface="Open Sans Light"/>
                <a:ea typeface="Open Sans Light"/>
              </a:rPr>
              <a:t>Docker client talks to the Docker daemon</a:t>
            </a:r>
            <a:r>
              <a:rPr b="0" lang="en-US" sz="3800" spc="-1" strike="noStrike">
                <a:solidFill>
                  <a:srgbClr val="000000"/>
                </a:solidFill>
                <a:latin typeface="Open Sans Light"/>
                <a:ea typeface="Open Sans Light"/>
              </a:rPr>
              <a:t>, which does the heavy lifting of building, running, and distributing your Docker containers. </a:t>
            </a:r>
            <a:endParaRPr b="0" lang="en-IN" sz="3800" spc="-1" strike="noStrike">
              <a:solidFill>
                <a:srgbClr val="000000"/>
              </a:solidFill>
              <a:latin typeface="Arial"/>
            </a:endParaRPr>
          </a:p>
        </p:txBody>
      </p:sp>
      <p:pic>
        <p:nvPicPr>
          <p:cNvPr id="114" name="Picture 1" descr=""/>
          <p:cNvPicPr/>
          <p:nvPr/>
        </p:nvPicPr>
        <p:blipFill>
          <a:blip r:embed="rId1"/>
          <a:stretch/>
        </p:blipFill>
        <p:spPr>
          <a:xfrm>
            <a:off x="15348600" y="203760"/>
            <a:ext cx="2480040" cy="2050560"/>
          </a:xfrm>
          <a:prstGeom prst="rect">
            <a:avLst/>
          </a:prstGeom>
          <a:ln w="0">
            <a:noFill/>
          </a:ln>
        </p:spPr>
      </p:pic>
      <p:pic>
        <p:nvPicPr>
          <p:cNvPr id="115" name="Picture 6" descr=""/>
          <p:cNvPicPr/>
          <p:nvPr/>
        </p:nvPicPr>
        <p:blipFill>
          <a:blip r:embed="rId2"/>
          <a:stretch/>
        </p:blipFill>
        <p:spPr>
          <a:xfrm>
            <a:off x="9069120" y="4680000"/>
            <a:ext cx="8749440" cy="519912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Google Shape;123;p5" descr=""/>
          <p:cNvPicPr/>
          <p:nvPr/>
        </p:nvPicPr>
        <p:blipFill>
          <a:blip r:embed="rId1"/>
          <a:stretch/>
        </p:blipFill>
        <p:spPr>
          <a:xfrm>
            <a:off x="366480" y="623520"/>
            <a:ext cx="17462160" cy="897552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17" name="Google Shape;131;p6"/>
          <p:cNvSpPr/>
          <p:nvPr/>
        </p:nvSpPr>
        <p:spPr>
          <a:xfrm>
            <a:off x="403920" y="1163880"/>
            <a:ext cx="17330400" cy="8554680"/>
          </a:xfrm>
          <a:prstGeom prst="rect">
            <a:avLst/>
          </a:prstGeom>
          <a:noFill/>
          <a:ln w="0">
            <a:noFill/>
          </a:ln>
        </p:spPr>
        <p:style>
          <a:lnRef idx="0"/>
          <a:fillRef idx="0"/>
          <a:effectRef idx="0"/>
          <a:fontRef idx="minor"/>
        </p:style>
        <p:txBody>
          <a:bodyPr lIns="0" rIns="0" tIns="0" bIns="0" anchor="t">
            <a:spAutoFit/>
          </a:bodyPr>
          <a:p>
            <a:pPr lvl="1" marL="820440" indent="-410040" algn="just">
              <a:lnSpc>
                <a:spcPct val="120000"/>
              </a:lnSpc>
              <a:buClr>
                <a:srgbClr val="000000"/>
              </a:buClr>
              <a:buFont typeface="Arial"/>
              <a:buChar char="•"/>
            </a:pPr>
            <a:r>
              <a:rPr b="0" lang="en-US" sz="3600" spc="-1" strike="noStrike">
                <a:solidFill>
                  <a:srgbClr val="000000"/>
                </a:solidFill>
                <a:latin typeface="Lato"/>
                <a:ea typeface="Lato"/>
              </a:rPr>
              <a:t>The Docker client and daemon can run on the same system, or you can connect a Docker client to a remote Docker daemon. </a:t>
            </a:r>
            <a:r>
              <a:rPr b="0" lang="en-US" sz="3600" spc="-1" strike="noStrike">
                <a:solidFill>
                  <a:srgbClr val="ff0000"/>
                </a:solidFill>
                <a:latin typeface="Lato"/>
                <a:ea typeface="Lato"/>
              </a:rPr>
              <a:t>The Docker client and daemon communicate using a REST API, over UNIX sockets or a network interface.</a:t>
            </a:r>
            <a:endParaRPr b="0" lang="en-IN" sz="3600" spc="-1" strike="noStrike">
              <a:solidFill>
                <a:srgbClr val="000000"/>
              </a:solidFill>
              <a:latin typeface="Arial"/>
            </a:endParaRPr>
          </a:p>
          <a:p>
            <a:pPr lvl="1" marL="820440" indent="-410040" algn="just">
              <a:lnSpc>
                <a:spcPct val="120000"/>
              </a:lnSpc>
              <a:buClr>
                <a:srgbClr val="000000"/>
              </a:buClr>
              <a:buFont typeface="Arial"/>
              <a:buChar char="•"/>
            </a:pPr>
            <a:r>
              <a:rPr b="1" lang="en-US" sz="3600" spc="-1" strike="noStrike">
                <a:solidFill>
                  <a:srgbClr val="000000"/>
                </a:solidFill>
                <a:latin typeface="arial"/>
                <a:ea typeface="arial"/>
              </a:rPr>
              <a:t>The Docker daemon</a:t>
            </a:r>
            <a:endParaRPr b="0" lang="en-IN" sz="3600" spc="-1" strike="noStrike">
              <a:solidFill>
                <a:srgbClr val="000000"/>
              </a:solidFill>
              <a:latin typeface="Arial"/>
            </a:endParaRPr>
          </a:p>
          <a:p>
            <a:pPr algn="just">
              <a:lnSpc>
                <a:spcPct val="120000"/>
              </a:lnSpc>
              <a:tabLst>
                <a:tab algn="l" pos="0"/>
              </a:tabLst>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The Docker daemon (dockerd) </a:t>
            </a:r>
            <a:r>
              <a:rPr b="0" lang="en-US" sz="3600" spc="-1" strike="noStrike">
                <a:solidFill>
                  <a:srgbClr val="ff0000"/>
                </a:solidFill>
                <a:latin typeface="arial"/>
                <a:ea typeface="arial"/>
              </a:rPr>
              <a:t>listens for Docker API requests </a:t>
            </a:r>
            <a:r>
              <a:rPr b="0" lang="en-US" sz="3600" spc="-1" strike="noStrike">
                <a:solidFill>
                  <a:srgbClr val="000000"/>
                </a:solidFill>
                <a:latin typeface="arial"/>
                <a:ea typeface="arial"/>
              </a:rPr>
              <a:t>and manages               Docker objects such as images, containers, networks, and volumes.</a:t>
            </a:r>
            <a:endParaRPr b="0" lang="en-IN" sz="3600" spc="-1" strike="noStrike">
              <a:solidFill>
                <a:srgbClr val="000000"/>
              </a:solidFill>
              <a:latin typeface="Arial"/>
            </a:endParaRPr>
          </a:p>
          <a:p>
            <a:pPr lvl="1" marL="820440" indent="-410040" algn="just">
              <a:lnSpc>
                <a:spcPct val="120000"/>
              </a:lnSpc>
              <a:buClr>
                <a:srgbClr val="000000"/>
              </a:buClr>
              <a:buFont typeface="Arial"/>
              <a:buChar char="•"/>
              <a:tabLst>
                <a:tab algn="l" pos="0"/>
              </a:tabLst>
            </a:pPr>
            <a:r>
              <a:rPr b="1" lang="en-US" sz="3600" spc="-1" strike="noStrike">
                <a:solidFill>
                  <a:srgbClr val="000000"/>
                </a:solidFill>
                <a:latin typeface="arial"/>
                <a:ea typeface="arial"/>
              </a:rPr>
              <a:t>The Docker client</a:t>
            </a:r>
            <a:endParaRPr b="0" lang="en-IN" sz="3600" spc="-1" strike="noStrike">
              <a:solidFill>
                <a:srgbClr val="000000"/>
              </a:solidFill>
              <a:latin typeface="Arial"/>
            </a:endParaRPr>
          </a:p>
          <a:p>
            <a:pPr algn="just">
              <a:lnSpc>
                <a:spcPct val="120000"/>
              </a:lnSpc>
              <a:tabLst>
                <a:tab algn="l" pos="0"/>
              </a:tabLst>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The Docker client (docker) is the primary way that many Docker </a:t>
            </a:r>
            <a:r>
              <a:rPr b="0" lang="en-US" sz="3600" spc="-1" strike="noStrike">
                <a:solidFill>
                  <a:srgbClr val="ff0000"/>
                </a:solidFill>
                <a:latin typeface="arial"/>
                <a:ea typeface="arial"/>
              </a:rPr>
              <a:t>users interact </a:t>
            </a:r>
            <a:r>
              <a:rPr b="0" lang="en-US" sz="3600" spc="-1" strike="noStrike">
                <a:solidFill>
                  <a:srgbClr val="000000"/>
                </a:solidFill>
                <a:latin typeface="arial"/>
                <a:ea typeface="arial"/>
              </a:rPr>
              <a:t>with       Docker. When we use commands such as docker run, the client sends these               commands to dockerd, which carries them out. The docker command uses the            Docker API. The Docker client can communicate with more than one daemon.</a:t>
            </a:r>
            <a:endParaRPr b="0" lang="en-IN" sz="3600" spc="-1" strike="noStrike">
              <a:solidFill>
                <a:srgbClr val="000000"/>
              </a:solidFill>
              <a:latin typeface="Arial"/>
            </a:endParaRPr>
          </a:p>
          <a:p>
            <a:pPr algn="just">
              <a:lnSpc>
                <a:spcPct val="120000"/>
              </a:lnSpc>
              <a:tabLst>
                <a:tab algn="l" pos="0"/>
              </a:tabLst>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6319</TotalTime>
  <Application>LibreOffice/7.5.7.1$Linux_X86_64 LibreOffice_project/50$Build-1</Application>
  <AppVersion>15.0000</AppVersion>
  <Words>3115</Words>
  <Paragraphs>172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en-IN</dc:language>
  <cp:lastModifiedBy/>
  <dcterms:modified xsi:type="dcterms:W3CDTF">2023-11-15T00:40:37Z</dcterms:modified>
  <cp:revision>99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30</vt:i4>
  </property>
  <property fmtid="{D5CDD505-2E9C-101B-9397-08002B2CF9AE}" pid="3" name="PresentationFormat">
    <vt:lpwstr>Custom</vt:lpwstr>
  </property>
  <property fmtid="{D5CDD505-2E9C-101B-9397-08002B2CF9AE}" pid="4" name="Slides">
    <vt:i4>37</vt:i4>
  </property>
</Properties>
</file>