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82"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embeddedFontLst>
    <p:embeddedFont>
      <p:font typeface="Coming Soon" panose="020B0604020202020204" charset="0"/>
      <p:regular r:id="rId30"/>
    </p:embeddedFont>
    <p:embeddedFont>
      <p:font typeface="Concert One" pitchFamily="2" charset="0"/>
      <p:regular r:id="rId31"/>
    </p:embeddedFont>
    <p:embeddedFont>
      <p:font typeface="Roboto Mono" panose="00000009000000000000" pitchFamily="49" charset="0"/>
      <p:regular r:id="rId32"/>
      <p:bold r:id="rId33"/>
      <p:italic r:id="rId34"/>
      <p:boldItalic r:id="rId35"/>
    </p:embeddedFont>
    <p:embeddedFont>
      <p:font typeface="Roboto Mono Medium" panose="00000009000000000000" pitchFamily="49"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31T10:44:03.69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a04e378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a04e378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ca04e378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ca04e378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ca04e378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ca04e378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0ca04e378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0ca04e378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506521a88_4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506521a88_4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53034354b_0_24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53034354b_0_24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53034354b_0_24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53034354b_0_24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f99b6e1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f99b6e1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53034354b_0_24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53034354b_0_24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853034354b_0_24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853034354b_0_24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53034354b_0_24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853034354b_0_24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0ca04e3787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0ca04e378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ca04e3787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0ca04e3787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53034354b_0_24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53034354b_0_24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53034354b_0_24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853034354b_0_24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dbd212e8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dbd212e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53034354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53034354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ca04e378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ca04e378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bit.ly/2TtBDfr"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t="16734" r="8892" b="18300"/>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t="16734" r="8892" b="18300"/>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a:stretch/>
        </p:blipFill>
        <p:spPr>
          <a:xfrm>
            <a:off x="1974100" y="324738"/>
            <a:ext cx="5195775" cy="4494025"/>
          </a:xfrm>
          <a:prstGeom prst="rect">
            <a:avLst/>
          </a:prstGeom>
          <a:noFill/>
          <a:ln>
            <a:noFill/>
          </a:ln>
        </p:spPr>
      </p:pic>
      <p:sp>
        <p:nvSpPr>
          <p:cNvPr id="59" name="Google Shape;59;p11"/>
          <p:cNvSpPr txBox="1">
            <a:spLocks noGrp="1"/>
          </p:cNvSpPr>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7200"/>
              <a:buNone/>
              <a:defRPr sz="7200" b="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a:spLocks noGrp="1"/>
          </p:cNvSpPr>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dk2"/>
              </a:buClr>
              <a:buSzPts val="1800"/>
              <a:buChar char="●"/>
              <a:defRPr>
                <a:solidFill>
                  <a:schemeClr val="dk2"/>
                </a:solidFill>
              </a:defRPr>
            </a:lvl1pPr>
            <a:lvl2pPr marL="914400" lvl="1" indent="-342900" algn="ctr">
              <a:spcBef>
                <a:spcPts val="1600"/>
              </a:spcBef>
              <a:spcAft>
                <a:spcPts val="0"/>
              </a:spcAft>
              <a:buClr>
                <a:schemeClr val="dk2"/>
              </a:buClr>
              <a:buSzPts val="1800"/>
              <a:buChar char="○"/>
              <a:defRPr sz="1800">
                <a:solidFill>
                  <a:schemeClr val="dk2"/>
                </a:solidFill>
              </a:defRPr>
            </a:lvl2pPr>
            <a:lvl3pPr marL="1371600" lvl="2" indent="-342900" algn="ctr">
              <a:spcBef>
                <a:spcPts val="1600"/>
              </a:spcBef>
              <a:spcAft>
                <a:spcPts val="0"/>
              </a:spcAft>
              <a:buClr>
                <a:schemeClr val="dk2"/>
              </a:buClr>
              <a:buSzPts val="1800"/>
              <a:buChar char="■"/>
              <a:defRPr sz="1800">
                <a:solidFill>
                  <a:schemeClr val="dk2"/>
                </a:solidFill>
              </a:defRPr>
            </a:lvl3pPr>
            <a:lvl4pPr marL="1828800" lvl="3" indent="-342900" algn="ctr">
              <a:spcBef>
                <a:spcPts val="1600"/>
              </a:spcBef>
              <a:spcAft>
                <a:spcPts val="0"/>
              </a:spcAft>
              <a:buClr>
                <a:schemeClr val="dk2"/>
              </a:buClr>
              <a:buSzPts val="1800"/>
              <a:buChar char="●"/>
              <a:defRPr sz="1800">
                <a:solidFill>
                  <a:schemeClr val="dk2"/>
                </a:solidFill>
              </a:defRPr>
            </a:lvl4pPr>
            <a:lvl5pPr marL="2286000" lvl="4" indent="-342900" algn="ctr">
              <a:spcBef>
                <a:spcPts val="1600"/>
              </a:spcBef>
              <a:spcAft>
                <a:spcPts val="0"/>
              </a:spcAft>
              <a:buClr>
                <a:schemeClr val="dk2"/>
              </a:buClr>
              <a:buSzPts val="1800"/>
              <a:buChar char="○"/>
              <a:defRPr sz="1800">
                <a:solidFill>
                  <a:schemeClr val="dk2"/>
                </a:solidFill>
              </a:defRPr>
            </a:lvl5pPr>
            <a:lvl6pPr marL="2743200" lvl="5" indent="-342900" algn="ctr">
              <a:spcBef>
                <a:spcPts val="1600"/>
              </a:spcBef>
              <a:spcAft>
                <a:spcPts val="0"/>
              </a:spcAft>
              <a:buClr>
                <a:schemeClr val="dk2"/>
              </a:buClr>
              <a:buSzPts val="1800"/>
              <a:buChar char="■"/>
              <a:defRPr sz="1800">
                <a:solidFill>
                  <a:schemeClr val="dk2"/>
                </a:solidFill>
              </a:defRPr>
            </a:lvl6pPr>
            <a:lvl7pPr marL="3200400" lvl="6" indent="-342900" algn="ctr">
              <a:spcBef>
                <a:spcPts val="1600"/>
              </a:spcBef>
              <a:spcAft>
                <a:spcPts val="0"/>
              </a:spcAft>
              <a:buClr>
                <a:schemeClr val="dk2"/>
              </a:buClr>
              <a:buSzPts val="1800"/>
              <a:buChar char="●"/>
              <a:defRPr sz="1800">
                <a:solidFill>
                  <a:schemeClr val="dk2"/>
                </a:solidFill>
              </a:defRPr>
            </a:lvl7pPr>
            <a:lvl8pPr marL="3657600" lvl="7" indent="-342900" algn="ctr">
              <a:spcBef>
                <a:spcPts val="1600"/>
              </a:spcBef>
              <a:spcAft>
                <a:spcPts val="0"/>
              </a:spcAft>
              <a:buClr>
                <a:schemeClr val="dk2"/>
              </a:buClr>
              <a:buSzPts val="1800"/>
              <a:buChar char="○"/>
              <a:defRPr sz="1800">
                <a:solidFill>
                  <a:schemeClr val="dk2"/>
                </a:solidFill>
              </a:defRPr>
            </a:lvl8pPr>
            <a:lvl9pPr marL="4114800" lvl="8" indent="-342900" algn="ctr">
              <a:spcBef>
                <a:spcPts val="1600"/>
              </a:spcBef>
              <a:spcAft>
                <a:spcPts val="1600"/>
              </a:spcAft>
              <a:buClr>
                <a:schemeClr val="dk2"/>
              </a:buClr>
              <a:buSzPts val="1800"/>
              <a:buChar char="■"/>
              <a:defRPr sz="18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77" name="Google Shape;77;p14"/>
          <p:cNvSpPr txBox="1">
            <a:spLocks noGrp="1"/>
          </p:cNvSpPr>
          <p:nvPr>
            <p:ph type="title"/>
          </p:nvPr>
        </p:nvSpPr>
        <p:spPr>
          <a:xfrm>
            <a:off x="6013614" y="838400"/>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8" name="Google Shape;78;p14"/>
          <p:cNvSpPr txBox="1">
            <a:spLocks noGrp="1"/>
          </p:cNvSpPr>
          <p:nvPr>
            <p:ph type="subTitle" idx="1"/>
          </p:nvPr>
        </p:nvSpPr>
        <p:spPr>
          <a:xfrm>
            <a:off x="6013614" y="1199352"/>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9" name="Google Shape;79;p14"/>
          <p:cNvSpPr txBox="1">
            <a:spLocks noGrp="1"/>
          </p:cNvSpPr>
          <p:nvPr>
            <p:ph type="title" idx="2"/>
          </p:nvPr>
        </p:nvSpPr>
        <p:spPr>
          <a:xfrm>
            <a:off x="6013603" y="2104924"/>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0" name="Google Shape;80;p14"/>
          <p:cNvSpPr txBox="1">
            <a:spLocks noGrp="1"/>
          </p:cNvSpPr>
          <p:nvPr>
            <p:ph type="subTitle" idx="3"/>
          </p:nvPr>
        </p:nvSpPr>
        <p:spPr>
          <a:xfrm>
            <a:off x="6013601" y="2465876"/>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1" name="Google Shape;81;p14"/>
          <p:cNvSpPr txBox="1">
            <a:spLocks noGrp="1"/>
          </p:cNvSpPr>
          <p:nvPr>
            <p:ph type="title" idx="4"/>
          </p:nvPr>
        </p:nvSpPr>
        <p:spPr>
          <a:xfrm>
            <a:off x="6013618" y="3371448"/>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 name="Google Shape;82;p14"/>
          <p:cNvSpPr txBox="1">
            <a:spLocks noGrp="1"/>
          </p:cNvSpPr>
          <p:nvPr>
            <p:ph type="subTitle" idx="5"/>
          </p:nvPr>
        </p:nvSpPr>
        <p:spPr>
          <a:xfrm>
            <a:off x="6013615" y="3732400"/>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83" name="Google Shape;83;p14"/>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89" name="Google Shape;89;p15"/>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90" name="Google Shape;90;p15"/>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2">
    <p:spTree>
      <p:nvGrpSpPr>
        <p:cNvPr id="1" name="Shape 91"/>
        <p:cNvGrpSpPr/>
        <p:nvPr/>
      </p:nvGrpSpPr>
      <p:grpSpPr>
        <a:xfrm>
          <a:off x="0" y="0"/>
          <a:ext cx="0" cy="0"/>
          <a:chOff x="0" y="0"/>
          <a:chExt cx="0" cy="0"/>
        </a:xfrm>
      </p:grpSpPr>
      <p:pic>
        <p:nvPicPr>
          <p:cNvPr id="92" name="Google Shape;92;p1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93" name="Google Shape;93;p16"/>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4" name="Google Shape;94;p16"/>
          <p:cNvSpPr txBox="1">
            <a:spLocks noGrp="1"/>
          </p:cNvSpPr>
          <p:nvPr>
            <p:ph type="title"/>
          </p:nvPr>
        </p:nvSpPr>
        <p:spPr>
          <a:xfrm>
            <a:off x="602672" y="2010025"/>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5" name="Google Shape;95;p16"/>
          <p:cNvSpPr txBox="1">
            <a:spLocks noGrp="1"/>
          </p:cNvSpPr>
          <p:nvPr>
            <p:ph type="subTitle" idx="1"/>
          </p:nvPr>
        </p:nvSpPr>
        <p:spPr>
          <a:xfrm>
            <a:off x="839201" y="2389868"/>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6" name="Google Shape;96;p16"/>
          <p:cNvSpPr txBox="1">
            <a:spLocks noGrp="1"/>
          </p:cNvSpPr>
          <p:nvPr>
            <p:ph type="title" idx="2"/>
          </p:nvPr>
        </p:nvSpPr>
        <p:spPr>
          <a:xfrm>
            <a:off x="5845528" y="201002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97" name="Google Shape;97;p16"/>
          <p:cNvSpPr txBox="1">
            <a:spLocks noGrp="1"/>
          </p:cNvSpPr>
          <p:nvPr>
            <p:ph type="subTitle" idx="3"/>
          </p:nvPr>
        </p:nvSpPr>
        <p:spPr>
          <a:xfrm>
            <a:off x="5845522" y="2389875"/>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98" name="Google Shape;98;p16"/>
          <p:cNvSpPr txBox="1">
            <a:spLocks noGrp="1"/>
          </p:cNvSpPr>
          <p:nvPr>
            <p:ph type="title" idx="4"/>
          </p:nvPr>
        </p:nvSpPr>
        <p:spPr>
          <a:xfrm>
            <a:off x="602672" y="3449699"/>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99" name="Google Shape;99;p16"/>
          <p:cNvSpPr txBox="1">
            <a:spLocks noGrp="1"/>
          </p:cNvSpPr>
          <p:nvPr>
            <p:ph type="subTitle" idx="5"/>
          </p:nvPr>
        </p:nvSpPr>
        <p:spPr>
          <a:xfrm>
            <a:off x="8392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0" name="Google Shape;100;p16"/>
          <p:cNvSpPr txBox="1">
            <a:spLocks noGrp="1"/>
          </p:cNvSpPr>
          <p:nvPr>
            <p:ph type="title" idx="6"/>
          </p:nvPr>
        </p:nvSpPr>
        <p:spPr>
          <a:xfrm>
            <a:off x="5845528" y="344969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01" name="Google Shape;101;p16"/>
          <p:cNvSpPr txBox="1">
            <a:spLocks noGrp="1"/>
          </p:cNvSpPr>
          <p:nvPr>
            <p:ph type="subTitle" idx="7"/>
          </p:nvPr>
        </p:nvSpPr>
        <p:spPr>
          <a:xfrm>
            <a:off x="5845522"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02" name="Google Shape;102;p16"/>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ercentages">
  <p:cSld name="BIG_NUMBER_1">
    <p:spTree>
      <p:nvGrpSpPr>
        <p:cNvPr id="1" name="Shape 103"/>
        <p:cNvGrpSpPr/>
        <p:nvPr/>
      </p:nvGrpSpPr>
      <p:grpSpPr>
        <a:xfrm>
          <a:off x="0" y="0"/>
          <a:ext cx="0" cy="0"/>
          <a:chOff x="0" y="0"/>
          <a:chExt cx="0" cy="0"/>
        </a:xfrm>
      </p:grpSpPr>
      <p:pic>
        <p:nvPicPr>
          <p:cNvPr id="104" name="Google Shape;104;p1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5" name="Google Shape;105;p17"/>
          <p:cNvPicPr preferRelativeResize="0"/>
          <p:nvPr/>
        </p:nvPicPr>
        <p:blipFill rotWithShape="1">
          <a:blip r:embed="rId3">
            <a:alphaModFix/>
          </a:blip>
          <a:srcRect b="61089"/>
          <a:stretch/>
        </p:blipFill>
        <p:spPr>
          <a:xfrm rot="635655">
            <a:off x="1848552" y="3058534"/>
            <a:ext cx="2068426" cy="1772790"/>
          </a:xfrm>
          <a:prstGeom prst="rect">
            <a:avLst/>
          </a:prstGeom>
          <a:noFill/>
          <a:ln>
            <a:noFill/>
          </a:ln>
        </p:spPr>
      </p:pic>
      <p:pic>
        <p:nvPicPr>
          <p:cNvPr id="106" name="Google Shape;106;p17"/>
          <p:cNvPicPr preferRelativeResize="0"/>
          <p:nvPr/>
        </p:nvPicPr>
        <p:blipFill rotWithShape="1">
          <a:blip r:embed="rId3">
            <a:alphaModFix/>
          </a:blip>
          <a:srcRect b="61089"/>
          <a:stretch/>
        </p:blipFill>
        <p:spPr>
          <a:xfrm rot="1903775">
            <a:off x="6763976" y="866659"/>
            <a:ext cx="2068425" cy="1772790"/>
          </a:xfrm>
          <a:prstGeom prst="rect">
            <a:avLst/>
          </a:prstGeom>
          <a:noFill/>
          <a:ln>
            <a:noFill/>
          </a:ln>
        </p:spPr>
      </p:pic>
      <p:pic>
        <p:nvPicPr>
          <p:cNvPr id="107" name="Google Shape;107;p17"/>
          <p:cNvPicPr preferRelativeResize="0"/>
          <p:nvPr/>
        </p:nvPicPr>
        <p:blipFill rotWithShape="1">
          <a:blip r:embed="rId4">
            <a:alphaModFix/>
          </a:blip>
          <a:srcRect r="1545" b="6838"/>
          <a:stretch/>
        </p:blipFill>
        <p:spPr>
          <a:xfrm>
            <a:off x="129175" y="134900"/>
            <a:ext cx="8374226" cy="4873724"/>
          </a:xfrm>
          <a:prstGeom prst="rect">
            <a:avLst/>
          </a:prstGeom>
          <a:noFill/>
          <a:ln>
            <a:noFill/>
          </a:ln>
        </p:spPr>
      </p:pic>
      <p:sp>
        <p:nvSpPr>
          <p:cNvPr id="108" name="Google Shape;108;p17"/>
          <p:cNvSpPr txBox="1">
            <a:spLocks noGrp="1"/>
          </p:cNvSpPr>
          <p:nvPr>
            <p:ph type="title" hasCustomPrompt="1"/>
          </p:nvPr>
        </p:nvSpPr>
        <p:spPr>
          <a:xfrm>
            <a:off x="13014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9" name="Google Shape;109;p17"/>
          <p:cNvSpPr txBox="1">
            <a:spLocks noGrp="1"/>
          </p:cNvSpPr>
          <p:nvPr>
            <p:ph type="subTitle" idx="1"/>
          </p:nvPr>
        </p:nvSpPr>
        <p:spPr>
          <a:xfrm>
            <a:off x="13014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0" name="Google Shape;110;p17"/>
          <p:cNvSpPr txBox="1">
            <a:spLocks noGrp="1"/>
          </p:cNvSpPr>
          <p:nvPr>
            <p:ph type="title" idx="2" hasCustomPrompt="1"/>
          </p:nvPr>
        </p:nvSpPr>
        <p:spPr>
          <a:xfrm>
            <a:off x="352140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1" name="Google Shape;111;p17"/>
          <p:cNvSpPr txBox="1">
            <a:spLocks noGrp="1"/>
          </p:cNvSpPr>
          <p:nvPr>
            <p:ph type="subTitle" idx="3"/>
          </p:nvPr>
        </p:nvSpPr>
        <p:spPr>
          <a:xfrm>
            <a:off x="352140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12" name="Google Shape;112;p17"/>
          <p:cNvSpPr txBox="1">
            <a:spLocks noGrp="1"/>
          </p:cNvSpPr>
          <p:nvPr>
            <p:ph type="title" idx="4" hasCustomPrompt="1"/>
          </p:nvPr>
        </p:nvSpPr>
        <p:spPr>
          <a:xfrm>
            <a:off x="57413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3" name="Google Shape;113;p17"/>
          <p:cNvSpPr txBox="1">
            <a:spLocks noGrp="1"/>
          </p:cNvSpPr>
          <p:nvPr>
            <p:ph type="subTitle" idx="5"/>
          </p:nvPr>
        </p:nvSpPr>
        <p:spPr>
          <a:xfrm>
            <a:off x="57413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14"/>
        <p:cNvGrpSpPr/>
        <p:nvPr/>
      </p:nvGrpSpPr>
      <p:grpSpPr>
        <a:xfrm>
          <a:off x="0" y="0"/>
          <a:ext cx="0" cy="0"/>
          <a:chOff x="0" y="0"/>
          <a:chExt cx="0" cy="0"/>
        </a:xfrm>
      </p:grpSpPr>
      <p:pic>
        <p:nvPicPr>
          <p:cNvPr id="115" name="Google Shape;115;p1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16" name="Google Shape;116;p18"/>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17" name="Google Shape;117;p18"/>
          <p:cNvSpPr txBox="1">
            <a:spLocks noGrp="1"/>
          </p:cNvSpPr>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8" name="Google Shape;118;p18"/>
          <p:cNvSpPr txBox="1">
            <a:spLocks noGrp="1"/>
          </p:cNvSpPr>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19" name="Google Shape;119;p18"/>
          <p:cNvSpPr txBox="1">
            <a:spLocks noGrp="1"/>
          </p:cNvSpPr>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0" name="Google Shape;120;p18"/>
          <p:cNvSpPr txBox="1">
            <a:spLocks noGrp="1"/>
          </p:cNvSpPr>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1" name="Google Shape;121;p18"/>
          <p:cNvSpPr txBox="1">
            <a:spLocks noGrp="1"/>
          </p:cNvSpPr>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p:cSld name="CAPTION_ONLY_1">
    <p:spTree>
      <p:nvGrpSpPr>
        <p:cNvPr id="1" name="Shape 122"/>
        <p:cNvGrpSpPr/>
        <p:nvPr/>
      </p:nvGrpSpPr>
      <p:grpSpPr>
        <a:xfrm>
          <a:off x="0" y="0"/>
          <a:ext cx="0" cy="0"/>
          <a:chOff x="0" y="0"/>
          <a:chExt cx="0" cy="0"/>
        </a:xfrm>
      </p:grpSpPr>
      <p:pic>
        <p:nvPicPr>
          <p:cNvPr id="123" name="Google Shape;123;p1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4" name="Google Shape;124;p1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5" name="Google Shape;125;p19"/>
          <p:cNvSpPr txBox="1">
            <a:spLocks noGrp="1"/>
          </p:cNvSpPr>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6" name="Google Shape;126;p19"/>
          <p:cNvSpPr txBox="1">
            <a:spLocks noGrp="1"/>
          </p:cNvSpPr>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7" name="Google Shape;127;p19"/>
          <p:cNvSpPr txBox="1">
            <a:spLocks noGrp="1"/>
          </p:cNvSpPr>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128" name="Google Shape;128;p19"/>
          <p:cNvSpPr txBox="1">
            <a:spLocks noGrp="1"/>
          </p:cNvSpPr>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1" name="Shape 129"/>
        <p:cNvGrpSpPr/>
        <p:nvPr/>
      </p:nvGrpSpPr>
      <p:grpSpPr>
        <a:xfrm>
          <a:off x="0" y="0"/>
          <a:ext cx="0" cy="0"/>
          <a:chOff x="0" y="0"/>
          <a:chExt cx="0" cy="0"/>
        </a:xfrm>
      </p:grpSpPr>
      <p:pic>
        <p:nvPicPr>
          <p:cNvPr id="130" name="Google Shape;130;p2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1" name="Google Shape;131;p20"/>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2" name="Google Shape;132;p20"/>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BIG_NUMBER_1_1_1">
    <p:spTree>
      <p:nvGrpSpPr>
        <p:cNvPr id="1" name="Shape 133"/>
        <p:cNvGrpSpPr/>
        <p:nvPr/>
      </p:nvGrpSpPr>
      <p:grpSpPr>
        <a:xfrm>
          <a:off x="0" y="0"/>
          <a:ext cx="0" cy="0"/>
          <a:chOff x="0" y="0"/>
          <a:chExt cx="0" cy="0"/>
        </a:xfrm>
      </p:grpSpPr>
      <p:pic>
        <p:nvPicPr>
          <p:cNvPr id="134" name="Google Shape;134;p2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35" name="Google Shape;135;p21"/>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36" name="Google Shape;136;p21"/>
          <p:cNvSpPr txBox="1">
            <a:spLocks noGrp="1"/>
          </p:cNvSpPr>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137" name="Google Shape;137;p21"/>
          <p:cNvSpPr txBox="1">
            <a:spLocks noGrp="1"/>
          </p:cNvSpPr>
          <p:nvPr>
            <p:ph type="title" idx="2"/>
          </p:nvPr>
        </p:nvSpPr>
        <p:spPr>
          <a:xfrm>
            <a:off x="1664325"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8" name="Google Shape;138;p21"/>
          <p:cNvSpPr txBox="1">
            <a:spLocks noGrp="1"/>
          </p:cNvSpPr>
          <p:nvPr>
            <p:ph type="subTitle" idx="1"/>
          </p:nvPr>
        </p:nvSpPr>
        <p:spPr>
          <a:xfrm>
            <a:off x="1664334"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39" name="Google Shape;139;p21"/>
          <p:cNvSpPr txBox="1">
            <a:spLocks noGrp="1"/>
          </p:cNvSpPr>
          <p:nvPr>
            <p:ph type="title" idx="3"/>
          </p:nvPr>
        </p:nvSpPr>
        <p:spPr>
          <a:xfrm>
            <a:off x="3817459"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0" name="Google Shape;140;p21"/>
          <p:cNvSpPr txBox="1">
            <a:spLocks noGrp="1"/>
          </p:cNvSpPr>
          <p:nvPr>
            <p:ph type="subTitle" idx="4"/>
          </p:nvPr>
        </p:nvSpPr>
        <p:spPr>
          <a:xfrm>
            <a:off x="3817468"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1" name="Google Shape;141;p21"/>
          <p:cNvSpPr txBox="1">
            <a:spLocks noGrp="1"/>
          </p:cNvSpPr>
          <p:nvPr>
            <p:ph type="title" idx="5"/>
          </p:nvPr>
        </p:nvSpPr>
        <p:spPr>
          <a:xfrm>
            <a:off x="5970592"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2" name="Google Shape;142;p21"/>
          <p:cNvSpPr txBox="1">
            <a:spLocks noGrp="1"/>
          </p:cNvSpPr>
          <p:nvPr>
            <p:ph type="subTitle" idx="6"/>
          </p:nvPr>
        </p:nvSpPr>
        <p:spPr>
          <a:xfrm>
            <a:off x="5970602"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3" name="Google Shape;143;p21"/>
          <p:cNvSpPr txBox="1">
            <a:spLocks noGrp="1"/>
          </p:cNvSpPr>
          <p:nvPr>
            <p:ph type="title" idx="7"/>
          </p:nvPr>
        </p:nvSpPr>
        <p:spPr>
          <a:xfrm>
            <a:off x="1664325"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4" name="Google Shape;144;p21"/>
          <p:cNvSpPr txBox="1">
            <a:spLocks noGrp="1"/>
          </p:cNvSpPr>
          <p:nvPr>
            <p:ph type="subTitle" idx="8"/>
          </p:nvPr>
        </p:nvSpPr>
        <p:spPr>
          <a:xfrm>
            <a:off x="1664334"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5" name="Google Shape;145;p21"/>
          <p:cNvSpPr txBox="1">
            <a:spLocks noGrp="1"/>
          </p:cNvSpPr>
          <p:nvPr>
            <p:ph type="title" idx="9"/>
          </p:nvPr>
        </p:nvSpPr>
        <p:spPr>
          <a:xfrm>
            <a:off x="3817459"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6" name="Google Shape;146;p21"/>
          <p:cNvSpPr txBox="1">
            <a:spLocks noGrp="1"/>
          </p:cNvSpPr>
          <p:nvPr>
            <p:ph type="subTitle" idx="13"/>
          </p:nvPr>
        </p:nvSpPr>
        <p:spPr>
          <a:xfrm>
            <a:off x="3817468"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47" name="Google Shape;147;p21"/>
          <p:cNvSpPr txBox="1">
            <a:spLocks noGrp="1"/>
          </p:cNvSpPr>
          <p:nvPr>
            <p:ph type="title" idx="14"/>
          </p:nvPr>
        </p:nvSpPr>
        <p:spPr>
          <a:xfrm>
            <a:off x="5970592"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8" name="Google Shape;148;p21"/>
          <p:cNvSpPr txBox="1">
            <a:spLocks noGrp="1"/>
          </p:cNvSpPr>
          <p:nvPr>
            <p:ph type="subTitle" idx="15"/>
          </p:nvPr>
        </p:nvSpPr>
        <p:spPr>
          <a:xfrm>
            <a:off x="5970602"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_1_3">
    <p:spTree>
      <p:nvGrpSpPr>
        <p:cNvPr id="1" name="Shape 149"/>
        <p:cNvGrpSpPr/>
        <p:nvPr/>
      </p:nvGrpSpPr>
      <p:grpSpPr>
        <a:xfrm>
          <a:off x="0" y="0"/>
          <a:ext cx="0" cy="0"/>
          <a:chOff x="0" y="0"/>
          <a:chExt cx="0" cy="0"/>
        </a:xfrm>
      </p:grpSpPr>
      <p:pic>
        <p:nvPicPr>
          <p:cNvPr id="150" name="Google Shape;150;p2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51" name="Google Shape;151;p2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2" name="Google Shape;152;p22"/>
          <p:cNvSpPr txBox="1">
            <a:spLocks noGrp="1"/>
          </p:cNvSpPr>
          <p:nvPr>
            <p:ph type="title"/>
          </p:nvPr>
        </p:nvSpPr>
        <p:spPr>
          <a:xfrm>
            <a:off x="1041650" y="1003422"/>
            <a:ext cx="2802600" cy="722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a:endParaRPr/>
          </a:p>
        </p:txBody>
      </p:sp>
      <p:sp>
        <p:nvSpPr>
          <p:cNvPr id="153" name="Google Shape;153;p22"/>
          <p:cNvSpPr txBox="1">
            <a:spLocks noGrp="1"/>
          </p:cNvSpPr>
          <p:nvPr>
            <p:ph type="subTitle" idx="1"/>
          </p:nvPr>
        </p:nvSpPr>
        <p:spPr>
          <a:xfrm>
            <a:off x="1058450" y="1757352"/>
            <a:ext cx="2769000" cy="13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pic>
        <p:nvPicPr>
          <p:cNvPr id="154" name="Google Shape;154;p22"/>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155" name="Google Shape;155;p22"/>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156" name="Google Shape;156;p22"/>
          <p:cNvSpPr txBox="1"/>
          <p:nvPr/>
        </p:nvSpPr>
        <p:spPr>
          <a:xfrm rot="420963">
            <a:off x="4549033" y="2333911"/>
            <a:ext cx="2308687" cy="149764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xmlns:ahyp="http://schemas.microsoft.com/office/drawing/2018/hyperlinkcolo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xmlns:ahyp="http://schemas.microsoft.com/office/drawing/2018/hyperlinkcolo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marL="0" lvl="0" indent="0" algn="ctr" rtl="0">
              <a:spcBef>
                <a:spcPts val="300"/>
              </a:spcBef>
              <a:spcAft>
                <a:spcPts val="0"/>
              </a:spcAft>
              <a:buNone/>
            </a:pP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31" name="Google Shape;31;p5"/>
          <p:cNvSpPr txBox="1">
            <a:spLocks noGrp="1"/>
          </p:cNvSpPr>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a:spLocks noGrp="1"/>
          </p:cNvSpPr>
          <p:nvPr>
            <p:ph type="title"/>
          </p:nvPr>
        </p:nvSpPr>
        <p:spPr>
          <a:xfrm>
            <a:off x="1002325" y="711175"/>
            <a:ext cx="20721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pic>
        <p:nvPicPr>
          <p:cNvPr id="42" name="Google Shape;42;p8"/>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dist="57150" dir="5400000" algn="bl" rotWithShape="0">
              <a:srgbClr val="000000">
                <a:alpha val="39000"/>
              </a:srgbClr>
            </a:outerShdw>
          </a:effectLst>
        </p:spPr>
      </p:pic>
      <p:sp>
        <p:nvSpPr>
          <p:cNvPr id="43" name="Google Shape;43;p8"/>
          <p:cNvSpPr txBox="1">
            <a:spLocks noGrp="1"/>
          </p:cNvSpPr>
          <p:nvPr>
            <p:ph type="title"/>
          </p:nvPr>
        </p:nvSpPr>
        <p:spPr>
          <a:xfrm rot="877333">
            <a:off x="6289345" y="436639"/>
            <a:ext cx="2155721" cy="1510808"/>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sz="2600" b="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a:spLocks noGrp="1"/>
          </p:cNvSpPr>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dirty="0"/>
            </a:br>
            <a:r>
              <a:rPr lang="en" dirty="0"/>
              <a:t>Unit-2: Part B </a:t>
            </a:r>
            <a:br>
              <a:rPr lang="en" dirty="0"/>
            </a:br>
            <a:r>
              <a:rPr lang="en" dirty="0"/>
              <a:t>Migrating into cloud</a:t>
            </a:r>
            <a:endParaRPr dirty="0">
              <a:solidFill>
                <a:schemeClr val="accent2"/>
              </a:solidFill>
            </a:endParaRPr>
          </a:p>
        </p:txBody>
      </p:sp>
      <p:sp>
        <p:nvSpPr>
          <p:cNvPr id="173" name="Google Shape;173;p27"/>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Here starts the lesson!</a:t>
            </a:r>
            <a:endParaRPr b="0"/>
          </a:p>
        </p:txBody>
      </p:sp>
      <p:sp>
        <p:nvSpPr>
          <p:cNvPr id="174" name="Google Shape;174;p27"/>
          <p:cNvSpPr/>
          <p:nvPr/>
        </p:nvSpPr>
        <p:spPr>
          <a:xfrm>
            <a:off x="2640700" y="292926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txBody>
          <a:bodyPr/>
          <a:lstStyle/>
          <a:p>
            <a:endParaRPr lang="en-IN"/>
          </a:p>
        </p:txBody>
      </p:sp>
      <p:sp>
        <p:nvSpPr>
          <p:cNvPr id="175" name="Google Shape;175;p27"/>
          <p:cNvSpPr/>
          <p:nvPr/>
        </p:nvSpPr>
        <p:spPr>
          <a:xfrm>
            <a:off x="5822625" y="2886561"/>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txBody>
          <a:bodyPr/>
          <a:lstStyle/>
          <a:p>
            <a:endParaRPr lang="en-IN"/>
          </a:p>
        </p:txBody>
      </p:sp>
      <p:sp>
        <p:nvSpPr>
          <p:cNvPr id="176" name="Google Shape;176;p27"/>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txBody>
          <a:bodyPr/>
          <a:lstStyle/>
          <a:p>
            <a:endParaRPr lang="en-IN"/>
          </a:p>
        </p:txBody>
      </p:sp>
      <p:pic>
        <p:nvPicPr>
          <p:cNvPr id="177" name="Google Shape;177;p27"/>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178" name="Google Shape;178;p27"/>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pic>
        <p:nvPicPr>
          <p:cNvPr id="3" name="Picture 2"/>
          <p:cNvPicPr>
            <a:picLocks noChangeAspect="1"/>
          </p:cNvPicPr>
          <p:nvPr/>
        </p:nvPicPr>
        <p:blipFill>
          <a:blip r:embed="rId5"/>
          <a:stretch>
            <a:fillRect/>
          </a:stretch>
        </p:blipFill>
        <p:spPr>
          <a:xfrm>
            <a:off x="3390769" y="3188300"/>
            <a:ext cx="2857500" cy="1162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2417520" y="19729"/>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Process</a:t>
            </a:r>
            <a:endParaRPr dirty="0"/>
          </a:p>
        </p:txBody>
      </p:sp>
      <p:pic>
        <p:nvPicPr>
          <p:cNvPr id="290" name="Google Shape;290;p40"/>
          <p:cNvPicPr preferRelativeResize="0"/>
          <p:nvPr/>
        </p:nvPicPr>
        <p:blipFill rotWithShape="1">
          <a:blip r:embed="rId3">
            <a:alphaModFix/>
          </a:blip>
          <a:srcRect l="2238" r="1292" b="18180"/>
          <a:stretch/>
        </p:blipFill>
        <p:spPr>
          <a:xfrm>
            <a:off x="218940" y="592429"/>
            <a:ext cx="8925060" cy="5022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body" idx="1"/>
          </p:nvPr>
        </p:nvSpPr>
        <p:spPr>
          <a:xfrm>
            <a:off x="723071" y="1283881"/>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Cloud migration assessments comprise assessments to understand the issues involved in the specific case of migration at the application level or the code, the design, the architecture, or usage levels.</a:t>
            </a:r>
            <a:endParaRPr dirty="0"/>
          </a:p>
        </p:txBody>
      </p:sp>
      <p:sp>
        <p:nvSpPr>
          <p:cNvPr id="252" name="Google Shape;252;p36"/>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1</a:t>
            </a:r>
            <a:endParaRPr/>
          </a:p>
        </p:txBody>
      </p:sp>
      <p:pic>
        <p:nvPicPr>
          <p:cNvPr id="253" name="Google Shape;253;p36"/>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54" name="Google Shape;254;p36"/>
          <p:cNvSpPr txBox="1"/>
          <p:nvPr/>
        </p:nvSpPr>
        <p:spPr>
          <a:xfrm>
            <a:off x="5129175" y="1103650"/>
            <a:ext cx="3000000" cy="18671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dirty="0">
                <a:solidFill>
                  <a:srgbClr val="FF0000"/>
                </a:solidFill>
                <a:latin typeface="Roboto Mono Medium"/>
                <a:ea typeface="Roboto Mono Medium"/>
                <a:cs typeface="Roboto Mono Medium"/>
                <a:sym typeface="Roboto Mono Medium"/>
              </a:rPr>
              <a:t>These assessments are about the cost</a:t>
            </a:r>
            <a:r>
              <a:rPr lang="en" sz="1600" dirty="0">
                <a:solidFill>
                  <a:schemeClr val="dk1"/>
                </a:solidFill>
                <a:latin typeface="Roboto Mono Medium"/>
                <a:ea typeface="Roboto Mono Medium"/>
                <a:cs typeface="Roboto Mono Medium"/>
                <a:sym typeface="Roboto Mono Medium"/>
              </a:rPr>
              <a:t> of migration as well as about the ROI that can be achieved in the case of production version. </a:t>
            </a:r>
            <a:endParaRPr sz="1600" dirty="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FF0000"/>
                </a:solidFill>
              </a:rPr>
              <a:t>Isolating all </a:t>
            </a:r>
            <a:r>
              <a:rPr lang="en" dirty="0"/>
              <a:t>systemic and environmental </a:t>
            </a:r>
            <a:r>
              <a:rPr lang="en" dirty="0">
                <a:solidFill>
                  <a:srgbClr val="FF0000"/>
                </a:solidFill>
              </a:rPr>
              <a:t>dependencies </a:t>
            </a:r>
            <a:r>
              <a:rPr lang="en" dirty="0"/>
              <a:t>of the enterprise application components within the captive data center </a:t>
            </a:r>
            <a:endParaRPr dirty="0"/>
          </a:p>
        </p:txBody>
      </p:sp>
      <p:sp>
        <p:nvSpPr>
          <p:cNvPr id="260" name="Google Shape;260;p3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2</a:t>
            </a:r>
            <a:endParaRPr/>
          </a:p>
        </p:txBody>
      </p:sp>
      <p:pic>
        <p:nvPicPr>
          <p:cNvPr id="261" name="Google Shape;261;p37"/>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62" name="Google Shape;262;p37"/>
          <p:cNvSpPr txBox="1"/>
          <p:nvPr/>
        </p:nvSpPr>
        <p:spPr>
          <a:xfrm>
            <a:off x="5129175" y="1389750"/>
            <a:ext cx="30000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ono Medium"/>
                <a:ea typeface="Roboto Mono Medium"/>
                <a:cs typeface="Roboto Mono Medium"/>
                <a:sym typeface="Roboto Mono Medium"/>
              </a:rPr>
              <a:t>Generating the </a:t>
            </a:r>
            <a:r>
              <a:rPr lang="en" sz="1600" dirty="0">
                <a:solidFill>
                  <a:srgbClr val="FF0000"/>
                </a:solidFill>
                <a:latin typeface="Roboto Mono Medium"/>
                <a:ea typeface="Roboto Mono Medium"/>
                <a:cs typeface="Roboto Mono Medium"/>
                <a:sym typeface="Roboto Mono Medium"/>
              </a:rPr>
              <a:t>mapping constructs between what shall possibly remain in the local </a:t>
            </a:r>
            <a:r>
              <a:rPr lang="en" sz="1600" dirty="0">
                <a:solidFill>
                  <a:schemeClr val="dk1"/>
                </a:solidFill>
                <a:latin typeface="Roboto Mono Medium"/>
                <a:ea typeface="Roboto Mono Medium"/>
                <a:cs typeface="Roboto Mono Medium"/>
                <a:sym typeface="Roboto Mono Medium"/>
              </a:rPr>
              <a:t>captive data center and what goes onto the cloud.</a:t>
            </a: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0"/>
              </a:spcAft>
              <a:buNone/>
            </a:pP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endParaRPr sz="1600" dirty="0">
              <a:solidFill>
                <a:schemeClr val="dk1"/>
              </a:solidFill>
              <a:latin typeface="Roboto Mono Medium"/>
              <a:ea typeface="Roboto Mono Medium"/>
              <a:cs typeface="Roboto Mono Medium"/>
              <a:sym typeface="Roboto Mono Medium"/>
            </a:endParaRPr>
          </a:p>
        </p:txBody>
      </p:sp>
      <p:sp>
        <p:nvSpPr>
          <p:cNvPr id="263" name="Google Shape;263;p37"/>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3</a:t>
            </a:r>
            <a:endParaRPr/>
          </a:p>
        </p:txBody>
      </p:sp>
      <p:pic>
        <p:nvPicPr>
          <p:cNvPr id="264" name="Google Shape;264;p37"/>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substantial part of the enterprise application needs to be </a:t>
            </a:r>
            <a:r>
              <a:rPr lang="en" dirty="0">
                <a:solidFill>
                  <a:srgbClr val="FF0000"/>
                </a:solidFill>
              </a:rPr>
              <a:t>rearchitected, redesigned, and reimplemented </a:t>
            </a:r>
            <a:r>
              <a:rPr lang="en" dirty="0"/>
              <a:t>on the cloud.</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70" name="Google Shape;270;p38"/>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4</a:t>
            </a:r>
            <a:endParaRPr/>
          </a:p>
        </p:txBody>
      </p:sp>
      <p:pic>
        <p:nvPicPr>
          <p:cNvPr id="271" name="Google Shape;271;p38"/>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72" name="Google Shape;272;p38"/>
          <p:cNvSpPr txBox="1"/>
          <p:nvPr/>
        </p:nvSpPr>
        <p:spPr>
          <a:xfrm>
            <a:off x="5129175" y="1389750"/>
            <a:ext cx="30000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ono Medium"/>
                <a:ea typeface="Roboto Mono Medium"/>
                <a:cs typeface="Roboto Mono Medium"/>
                <a:sym typeface="Roboto Mono Medium"/>
              </a:rPr>
              <a:t>We leverage the intrinsic features of the cloud computing service to </a:t>
            </a:r>
            <a:r>
              <a:rPr lang="en" sz="1600" dirty="0">
                <a:solidFill>
                  <a:srgbClr val="FF0000"/>
                </a:solidFill>
                <a:latin typeface="Roboto Mono Medium"/>
                <a:ea typeface="Roboto Mono Medium"/>
                <a:cs typeface="Roboto Mono Medium"/>
                <a:sym typeface="Roboto Mono Medium"/>
              </a:rPr>
              <a:t>augment our enterprise application in its own small ways. </a:t>
            </a:r>
            <a:endParaRPr sz="1600" dirty="0">
              <a:solidFill>
                <a:srgbClr val="FF0000"/>
              </a:solidFill>
              <a:latin typeface="Roboto Mono Medium"/>
              <a:ea typeface="Roboto Mono Medium"/>
              <a:cs typeface="Roboto Mono Medium"/>
              <a:sym typeface="Roboto Mono Medium"/>
            </a:endParaRPr>
          </a:p>
          <a:p>
            <a:pPr marL="0" lvl="0" indent="0" algn="l" rtl="0">
              <a:spcBef>
                <a:spcPts val="1600"/>
              </a:spcBef>
              <a:spcAft>
                <a:spcPts val="0"/>
              </a:spcAft>
              <a:buNone/>
            </a:pP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endParaRPr sz="1600" dirty="0">
              <a:solidFill>
                <a:schemeClr val="dk1"/>
              </a:solidFill>
              <a:latin typeface="Roboto Mono Medium"/>
              <a:ea typeface="Roboto Mono Medium"/>
              <a:cs typeface="Roboto Mono Medium"/>
              <a:sym typeface="Roboto Mono Medium"/>
            </a:endParaRPr>
          </a:p>
        </p:txBody>
      </p:sp>
      <p:sp>
        <p:nvSpPr>
          <p:cNvPr id="273" name="Google Shape;273;p38"/>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5</a:t>
            </a:r>
            <a:endParaRPr/>
          </a:p>
        </p:txBody>
      </p:sp>
      <p:pic>
        <p:nvPicPr>
          <p:cNvPr id="274" name="Google Shape;274;p38"/>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a:spLocks noGrp="1"/>
          </p:cNvSpPr>
          <p:nvPr>
            <p:ph type="body" idx="1"/>
          </p:nvPr>
        </p:nvSpPr>
        <p:spPr>
          <a:xfrm>
            <a:off x="702050" y="1283875"/>
            <a:ext cx="3624900" cy="28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a:t>
            </a:r>
            <a:r>
              <a:rPr lang="en" dirty="0">
                <a:solidFill>
                  <a:srgbClr val="FF0000"/>
                </a:solidFill>
              </a:rPr>
              <a:t>validate and test </a:t>
            </a:r>
            <a:r>
              <a:rPr lang="en" dirty="0"/>
              <a:t>the new form of the enterprise application with an extensive test suite that comprises testing the components of the enterprise application on the cloud as well</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280" name="Google Shape;280;p3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6</a:t>
            </a:r>
            <a:endParaRPr/>
          </a:p>
        </p:txBody>
      </p:sp>
      <p:pic>
        <p:nvPicPr>
          <p:cNvPr id="281" name="Google Shape;281;p39"/>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282" name="Google Shape;282;p39"/>
          <p:cNvSpPr txBox="1"/>
          <p:nvPr/>
        </p:nvSpPr>
        <p:spPr>
          <a:xfrm>
            <a:off x="5129175" y="1389750"/>
            <a:ext cx="3000000" cy="28109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Roboto Mono Medium"/>
                <a:ea typeface="Roboto Mono Medium"/>
                <a:cs typeface="Roboto Mono Medium"/>
                <a:sym typeface="Roboto Mono Medium"/>
              </a:rPr>
              <a:t>Test results could be positive or mixed. </a:t>
            </a:r>
            <a:endParaRPr sz="1600" dirty="0">
              <a:solidFill>
                <a:schemeClr val="dk1"/>
              </a:solidFill>
              <a:latin typeface="Roboto Mono Medium"/>
              <a:ea typeface="Roboto Mono Medium"/>
              <a:cs typeface="Roboto Mono Medium"/>
              <a:sym typeface="Roboto Mono Medium"/>
            </a:endParaRPr>
          </a:p>
          <a:p>
            <a:pPr marL="0" lvl="0" indent="0" algn="l" rtl="0">
              <a:spcBef>
                <a:spcPts val="1600"/>
              </a:spcBef>
              <a:spcAft>
                <a:spcPts val="1600"/>
              </a:spcAft>
              <a:buNone/>
            </a:pPr>
            <a:r>
              <a:rPr lang="en" sz="1600" dirty="0">
                <a:solidFill>
                  <a:schemeClr val="dk1"/>
                </a:solidFill>
                <a:latin typeface="Roboto Mono Medium"/>
                <a:ea typeface="Roboto Mono Medium"/>
                <a:cs typeface="Roboto Mono Medium"/>
                <a:sym typeface="Roboto Mono Medium"/>
              </a:rPr>
              <a:t>In the latter case, we </a:t>
            </a:r>
            <a:r>
              <a:rPr lang="en" sz="1600" dirty="0">
                <a:solidFill>
                  <a:srgbClr val="FF0000"/>
                </a:solidFill>
                <a:latin typeface="Roboto Mono Medium"/>
                <a:ea typeface="Roboto Mono Medium"/>
                <a:cs typeface="Roboto Mono Medium"/>
                <a:sym typeface="Roboto Mono Medium"/>
              </a:rPr>
              <a:t>iterate and optimize </a:t>
            </a:r>
            <a:r>
              <a:rPr lang="en" sz="1600" dirty="0">
                <a:solidFill>
                  <a:schemeClr val="dk1"/>
                </a:solidFill>
                <a:latin typeface="Roboto Mono Medium"/>
                <a:ea typeface="Roboto Mono Medium"/>
                <a:cs typeface="Roboto Mono Medium"/>
                <a:sym typeface="Roboto Mono Medium"/>
              </a:rPr>
              <a:t>as appropriate. After several such optimizing iterations, the migration is deemed successful</a:t>
            </a:r>
            <a:endParaRPr sz="1600" dirty="0">
              <a:solidFill>
                <a:schemeClr val="dk1"/>
              </a:solidFill>
              <a:latin typeface="Roboto Mono Medium"/>
              <a:ea typeface="Roboto Mono Medium"/>
              <a:cs typeface="Roboto Mono Medium"/>
              <a:sym typeface="Roboto Mono Medium"/>
            </a:endParaRPr>
          </a:p>
        </p:txBody>
      </p:sp>
      <p:sp>
        <p:nvSpPr>
          <p:cNvPr id="283" name="Google Shape;283;p39"/>
          <p:cNvSpPr txBox="1">
            <a:spLocks noGrp="1"/>
          </p:cNvSpPr>
          <p:nvPr>
            <p:ph type="title"/>
          </p:nvPr>
        </p:nvSpPr>
        <p:spPr>
          <a:xfrm>
            <a:off x="512917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7</a:t>
            </a:r>
            <a:endParaRPr/>
          </a:p>
        </p:txBody>
      </p:sp>
      <p:pic>
        <p:nvPicPr>
          <p:cNvPr id="284" name="Google Shape;284;p39"/>
          <p:cNvPicPr preferRelativeResize="0"/>
          <p:nvPr/>
        </p:nvPicPr>
        <p:blipFill>
          <a:blip r:embed="rId3">
            <a:alphaModFix amt="56000"/>
          </a:blip>
          <a:stretch>
            <a:fillRect/>
          </a:stretch>
        </p:blipFill>
        <p:spPr>
          <a:xfrm rot="10800000">
            <a:off x="5445825" y="1067675"/>
            <a:ext cx="1918825" cy="21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1"/>
          <p:cNvSpPr txBox="1">
            <a:spLocks noGrp="1"/>
          </p:cNvSpPr>
          <p:nvPr>
            <p:ph type="subTitle" idx="1"/>
          </p:nvPr>
        </p:nvSpPr>
        <p:spPr>
          <a:xfrm>
            <a:off x="584050" y="1621675"/>
            <a:ext cx="2332500" cy="6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Another way to define middleware is to say that it </a:t>
            </a:r>
            <a:r>
              <a:rPr lang="en" dirty="0">
                <a:solidFill>
                  <a:srgbClr val="002060"/>
                </a:solidFill>
              </a:rPr>
              <a:t>is </a:t>
            </a:r>
            <a:r>
              <a:rPr lang="en" u="sng" dirty="0">
                <a:solidFill>
                  <a:srgbClr val="002060"/>
                </a:solidFill>
              </a:rPr>
              <a:t>software that acts as a liaison between applications and networks.</a:t>
            </a:r>
            <a:r>
              <a:rPr lang="en" dirty="0"/>
              <a:t>  The term is often used in the context of cloud computing, such as public or private cloud.</a:t>
            </a:r>
            <a:endParaRPr dirty="0"/>
          </a:p>
        </p:txBody>
      </p:sp>
      <p:sp>
        <p:nvSpPr>
          <p:cNvPr id="296" name="Google Shape;296;p41"/>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middleware</a:t>
            </a:r>
            <a:endParaRPr/>
          </a:p>
        </p:txBody>
      </p:sp>
      <p:pic>
        <p:nvPicPr>
          <p:cNvPr id="297" name="Google Shape;297;p41"/>
          <p:cNvPicPr preferRelativeResize="0"/>
          <p:nvPr/>
        </p:nvPicPr>
        <p:blipFill>
          <a:blip r:embed="rId3">
            <a:alphaModFix amt="80000"/>
          </a:blip>
          <a:stretch>
            <a:fillRect/>
          </a:stretch>
        </p:blipFill>
        <p:spPr>
          <a:xfrm rot="-6023610">
            <a:off x="2786831" y="3004878"/>
            <a:ext cx="1579416" cy="716443"/>
          </a:xfrm>
          <a:prstGeom prst="rect">
            <a:avLst/>
          </a:prstGeom>
          <a:noFill/>
          <a:ln>
            <a:noFill/>
          </a:ln>
        </p:spPr>
      </p:pic>
      <p:pic>
        <p:nvPicPr>
          <p:cNvPr id="298" name="Google Shape;298;p41"/>
          <p:cNvPicPr preferRelativeResize="0"/>
          <p:nvPr/>
        </p:nvPicPr>
        <p:blipFill rotWithShape="1">
          <a:blip r:embed="rId4">
            <a:alphaModFix/>
          </a:blip>
          <a:srcRect t="8675"/>
          <a:stretch/>
        </p:blipFill>
        <p:spPr>
          <a:xfrm>
            <a:off x="5052325" y="501388"/>
            <a:ext cx="3458075" cy="41407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title" idx="8"/>
          </p:nvPr>
        </p:nvSpPr>
        <p:spPr>
          <a:xfrm>
            <a:off x="449774" y="364523"/>
            <a:ext cx="41012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 of Concepts</a:t>
            </a:r>
            <a:endParaRPr dirty="0"/>
          </a:p>
        </p:txBody>
      </p:sp>
      <p:grpSp>
        <p:nvGrpSpPr>
          <p:cNvPr id="304" name="Google Shape;304;p42"/>
          <p:cNvGrpSpPr/>
          <p:nvPr/>
        </p:nvGrpSpPr>
        <p:grpSpPr>
          <a:xfrm>
            <a:off x="7664560" y="910185"/>
            <a:ext cx="272906" cy="434118"/>
            <a:chOff x="1312450" y="4093350"/>
            <a:chExt cx="685350" cy="1090200"/>
          </a:xfrm>
        </p:grpSpPr>
        <p:sp>
          <p:nvSpPr>
            <p:cNvPr id="305" name="Google Shape;305;p42"/>
            <p:cNvSpPr/>
            <p:nvPr/>
          </p:nvSpPr>
          <p:spPr>
            <a:xfrm>
              <a:off x="1312450" y="4093350"/>
              <a:ext cx="685350" cy="1090200"/>
            </a:xfrm>
            <a:custGeom>
              <a:avLst/>
              <a:gdLst/>
              <a:ahLst/>
              <a:cxnLst/>
              <a:rect l="l" t="t" r="r" b="b"/>
              <a:pathLst>
                <a:path w="27414" h="43608" extrusionOk="0">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2"/>
            <p:cNvSpPr/>
            <p:nvPr/>
          </p:nvSpPr>
          <p:spPr>
            <a:xfrm>
              <a:off x="1477975" y="4161250"/>
              <a:ext cx="487250" cy="450450"/>
            </a:xfrm>
            <a:custGeom>
              <a:avLst/>
              <a:gdLst/>
              <a:ahLst/>
              <a:cxnLst/>
              <a:rect l="l" t="t" r="r" b="b"/>
              <a:pathLst>
                <a:path w="19490" h="18018" extrusionOk="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2"/>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2"/>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42"/>
          <p:cNvSpPr txBox="1"/>
          <p:nvPr/>
        </p:nvSpPr>
        <p:spPr>
          <a:xfrm>
            <a:off x="449775" y="729898"/>
            <a:ext cx="3834291" cy="212362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Mono Medium"/>
                <a:ea typeface="Roboto Mono Medium"/>
                <a:cs typeface="Roboto Mono Medium"/>
                <a:sym typeface="Roboto Mono Medium"/>
              </a:rPr>
              <a:t>Most middleware follows the service-oriented architecture (SOA) design or is designed as a platform-as-a-service (PaaS) solution. SOA is an architectural style that tries to achieve loosely coupled software applications that interact among themselves to run as a whole. </a:t>
            </a:r>
            <a:endParaRPr dirty="0">
              <a:latin typeface="Roboto Mono Medium"/>
              <a:ea typeface="Roboto Mono Medium"/>
              <a:cs typeface="Roboto Mono Medium"/>
              <a:sym typeface="Roboto Mono Medium"/>
            </a:endParaRPr>
          </a:p>
        </p:txBody>
      </p:sp>
      <p:sp>
        <p:nvSpPr>
          <p:cNvPr id="310" name="Google Shape;310;p42"/>
          <p:cNvSpPr txBox="1"/>
          <p:nvPr/>
        </p:nvSpPr>
        <p:spPr>
          <a:xfrm>
            <a:off x="5014550" y="415500"/>
            <a:ext cx="3653400" cy="4063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latin typeface="Roboto Mono Medium"/>
                <a:ea typeface="Roboto Mono Medium"/>
                <a:cs typeface="Roboto Mono Medium"/>
                <a:sym typeface="Roboto Mono Medium"/>
              </a:rPr>
              <a:t>It is adopted by organizations trying to decouple all their business units, depending on integration and reusability for daily operations. SOA allows organizations to use existing application and system investments. </a:t>
            </a:r>
            <a:endParaRPr dirty="0">
              <a:latin typeface="Roboto Mono Medium"/>
              <a:ea typeface="Roboto Mono Medium"/>
              <a:cs typeface="Roboto Mono Medium"/>
              <a:sym typeface="Roboto Mono Medium"/>
            </a:endParaRPr>
          </a:p>
          <a:p>
            <a:pPr marL="0" lvl="0" indent="0" algn="just" rtl="0">
              <a:spcBef>
                <a:spcPts val="0"/>
              </a:spcBef>
              <a:spcAft>
                <a:spcPts val="0"/>
              </a:spcAft>
              <a:buNone/>
            </a:pPr>
            <a:endParaRPr dirty="0">
              <a:latin typeface="Roboto Mono Medium"/>
              <a:ea typeface="Roboto Mono Medium"/>
              <a:cs typeface="Roboto Mono Medium"/>
              <a:sym typeface="Roboto Mono Medium"/>
            </a:endParaRPr>
          </a:p>
          <a:p>
            <a:pPr marL="0" lvl="0" indent="0" algn="just" rtl="0">
              <a:spcBef>
                <a:spcPts val="0"/>
              </a:spcBef>
              <a:spcAft>
                <a:spcPts val="0"/>
              </a:spcAft>
              <a:buNone/>
            </a:pPr>
            <a:r>
              <a:rPr lang="en" dirty="0">
                <a:latin typeface="Roboto Mono Medium"/>
                <a:ea typeface="Roboto Mono Medium"/>
                <a:cs typeface="Roboto Mono Medium"/>
                <a:sym typeface="Roboto Mono Medium"/>
              </a:rPr>
              <a:t>Each of these components must be able to interact with one another and other parts of the system. Apart from some basic components, each type of middleware needs a specific component. For example, a database middleware needs a database manager component.</a:t>
            </a:r>
            <a:endParaRPr dirty="0"/>
          </a:p>
        </p:txBody>
      </p:sp>
      <p:pic>
        <p:nvPicPr>
          <p:cNvPr id="2" name="Picture 1"/>
          <p:cNvPicPr>
            <a:picLocks noChangeAspect="1"/>
          </p:cNvPicPr>
          <p:nvPr/>
        </p:nvPicPr>
        <p:blipFill>
          <a:blip r:embed="rId3"/>
          <a:stretch>
            <a:fillRect/>
          </a:stretch>
        </p:blipFill>
        <p:spPr>
          <a:xfrm>
            <a:off x="449774" y="2722179"/>
            <a:ext cx="3834292" cy="2274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2"/>
          </p:nvPr>
        </p:nvSpPr>
        <p:spPr>
          <a:xfrm>
            <a:off x="5309499" y="997531"/>
            <a:ext cx="2709893" cy="789228"/>
          </a:xfrm>
        </p:spPr>
        <p:txBody>
          <a:bodyPr/>
          <a:lstStyle/>
          <a:p>
            <a:r>
              <a:rPr lang="en-US" sz="2800" dirty="0"/>
              <a:t>Example of Middleware</a:t>
            </a:r>
          </a:p>
        </p:txBody>
      </p:sp>
      <p:sp>
        <p:nvSpPr>
          <p:cNvPr id="5" name="Subtitle 4"/>
          <p:cNvSpPr>
            <a:spLocks noGrp="1"/>
          </p:cNvSpPr>
          <p:nvPr>
            <p:ph type="subTitle" idx="3"/>
          </p:nvPr>
        </p:nvSpPr>
        <p:spPr>
          <a:xfrm>
            <a:off x="5002924" y="2423402"/>
            <a:ext cx="3301998" cy="1917370"/>
          </a:xfrm>
        </p:spPr>
        <p:txBody>
          <a:bodyPr/>
          <a:lstStyle/>
          <a:p>
            <a:pPr>
              <a:buAutoNum type="alphaLcParenR"/>
            </a:pPr>
            <a:r>
              <a:rPr lang="en-US" dirty="0"/>
              <a:t>Local Host</a:t>
            </a:r>
          </a:p>
          <a:p>
            <a:pPr>
              <a:buAutoNum type="alphaLcParenR"/>
            </a:pPr>
            <a:r>
              <a:rPr lang="en-US" dirty="0"/>
              <a:t>Website</a:t>
            </a:r>
          </a:p>
          <a:p>
            <a:pPr>
              <a:buAutoNum type="alphaLcParenR"/>
            </a:pPr>
            <a:r>
              <a:rPr lang="en-US" dirty="0"/>
              <a:t>Application Software</a:t>
            </a:r>
          </a:p>
          <a:p>
            <a:pPr>
              <a:buAutoNum type="alphaLcParenR"/>
            </a:pPr>
            <a:r>
              <a:rPr lang="en-US" dirty="0"/>
              <a:t>Web Server</a:t>
            </a:r>
          </a:p>
        </p:txBody>
      </p:sp>
      <p:sp>
        <p:nvSpPr>
          <p:cNvPr id="7" name="Subtitle 6"/>
          <p:cNvSpPr>
            <a:spLocks noGrp="1"/>
          </p:cNvSpPr>
          <p:nvPr>
            <p:ph type="subTitle" idx="5"/>
          </p:nvPr>
        </p:nvSpPr>
        <p:spPr>
          <a:xfrm>
            <a:off x="430925" y="2423402"/>
            <a:ext cx="3794234" cy="2131573"/>
          </a:xfrm>
        </p:spPr>
        <p:txBody>
          <a:bodyPr/>
          <a:lstStyle/>
          <a:p>
            <a:pPr algn="l">
              <a:buAutoNum type="alphaLcParenR"/>
            </a:pPr>
            <a:r>
              <a:rPr lang="en-US" dirty="0"/>
              <a:t>Inside a Single Business Unit</a:t>
            </a:r>
          </a:p>
          <a:p>
            <a:pPr algn="l">
              <a:buAutoNum type="alphaLcParenR"/>
            </a:pPr>
            <a:r>
              <a:rPr lang="en-US" dirty="0"/>
              <a:t>Local Area Network</a:t>
            </a:r>
          </a:p>
          <a:p>
            <a:pPr algn="l">
              <a:buAutoNum type="alphaLcParenR"/>
            </a:pPr>
            <a:r>
              <a:rPr lang="en-US" dirty="0"/>
              <a:t>Geographically decoupled business Units </a:t>
            </a:r>
          </a:p>
          <a:p>
            <a:pPr algn="l">
              <a:buAutoNum type="alphaLcParenR"/>
            </a:pPr>
            <a:r>
              <a:rPr lang="en-US" dirty="0"/>
              <a:t>Cloud Middleware</a:t>
            </a:r>
          </a:p>
          <a:p>
            <a:pPr algn="l">
              <a:buAutoNum type="alphaLcParenR"/>
            </a:pPr>
            <a:endParaRPr lang="en-US" dirty="0"/>
          </a:p>
          <a:p>
            <a:pPr algn="l">
              <a:buAutoNum type="alphaLcParenR"/>
            </a:pPr>
            <a:endParaRPr lang="en-US" dirty="0"/>
          </a:p>
        </p:txBody>
      </p:sp>
      <p:sp>
        <p:nvSpPr>
          <p:cNvPr id="10" name="Title 9"/>
          <p:cNvSpPr>
            <a:spLocks noGrp="1"/>
          </p:cNvSpPr>
          <p:nvPr>
            <p:ph type="title" idx="8"/>
          </p:nvPr>
        </p:nvSpPr>
        <p:spPr/>
        <p:txBody>
          <a:bodyPr/>
          <a:lstStyle/>
          <a:p>
            <a:r>
              <a:rPr lang="en-US" dirty="0"/>
              <a:t>What is Loosely Coupled systems??</a:t>
            </a:r>
          </a:p>
        </p:txBody>
      </p:sp>
    </p:spTree>
    <p:extLst>
      <p:ext uri="{BB962C8B-B14F-4D97-AF65-F5344CB8AC3E}">
        <p14:creationId xmlns:p14="http://schemas.microsoft.com/office/powerpoint/2010/main" val="1057140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Components in middleware</a:t>
            </a:r>
            <a:endParaRPr/>
          </a:p>
        </p:txBody>
      </p:sp>
      <p:sp>
        <p:nvSpPr>
          <p:cNvPr id="316" name="Google Shape;316;p43"/>
          <p:cNvSpPr txBox="1"/>
          <p:nvPr/>
        </p:nvSpPr>
        <p:spPr>
          <a:xfrm>
            <a:off x="959900" y="1547350"/>
            <a:ext cx="3424200" cy="1693200"/>
          </a:xfrm>
          <a:prstGeom prst="rect">
            <a:avLst/>
          </a:prstGeom>
          <a:noFill/>
          <a:ln>
            <a:noFill/>
          </a:ln>
        </p:spPr>
        <p:txBody>
          <a:bodyPr spcFirstLastPara="1" wrap="square" lIns="91425" tIns="91425" rIns="91425" bIns="91425" anchor="t" anchorCtr="0">
            <a:spAutoFit/>
          </a:bodyPr>
          <a:lstStyle/>
          <a:p>
            <a:pPr marL="457200" lvl="0" indent="-317500" algn="ctr" rtl="0">
              <a:spcBef>
                <a:spcPts val="0"/>
              </a:spcBef>
              <a:spcAft>
                <a:spcPts val="0"/>
              </a:spcAft>
              <a:buSzPts val="1400"/>
              <a:buFont typeface="Roboto Mono"/>
              <a:buChar char="●"/>
            </a:pPr>
            <a:r>
              <a:rPr lang="en" b="1" dirty="0">
                <a:latin typeface="Roboto Mono"/>
                <a:ea typeface="Roboto Mono"/>
                <a:cs typeface="Roboto Mono"/>
                <a:sym typeface="Roboto Mono"/>
              </a:rPr>
              <a:t>Middleware management </a:t>
            </a:r>
            <a:r>
              <a:rPr lang="en" b="1" dirty="0">
                <a:solidFill>
                  <a:srgbClr val="FF0000"/>
                </a:solidFill>
                <a:latin typeface="Roboto Mono"/>
                <a:ea typeface="Roboto Mono"/>
                <a:cs typeface="Roboto Mono"/>
                <a:sym typeface="Roboto Mono"/>
              </a:rPr>
              <a:t>console</a:t>
            </a:r>
            <a:endParaRPr b="1" dirty="0">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This console provides an </a:t>
            </a:r>
            <a:r>
              <a:rPr lang="en" u="sng" dirty="0">
                <a:latin typeface="Roboto Mono Medium"/>
                <a:ea typeface="Roboto Mono Medium"/>
                <a:cs typeface="Roboto Mono Medium"/>
                <a:sym typeface="Roboto Mono Medium"/>
              </a:rPr>
              <a:t>overview of events and activities</a:t>
            </a:r>
            <a:r>
              <a:rPr lang="en" dirty="0">
                <a:latin typeface="Roboto Mono Medium"/>
                <a:ea typeface="Roboto Mono Medium"/>
                <a:cs typeface="Roboto Mono Medium"/>
                <a:sym typeface="Roboto Mono Medium"/>
              </a:rPr>
              <a:t>, transactions, configuration management, and contract rules.</a:t>
            </a:r>
            <a:endParaRPr dirty="0">
              <a:latin typeface="Roboto Mono Medium"/>
              <a:ea typeface="Roboto Mono Medium"/>
              <a:cs typeface="Roboto Mono Medium"/>
              <a:sym typeface="Roboto Mono Medium"/>
            </a:endParaRPr>
          </a:p>
        </p:txBody>
      </p:sp>
      <p:sp>
        <p:nvSpPr>
          <p:cNvPr id="317" name="Google Shape;317;p43"/>
          <p:cNvSpPr txBox="1"/>
          <p:nvPr/>
        </p:nvSpPr>
        <p:spPr>
          <a:xfrm>
            <a:off x="4842625" y="544450"/>
            <a:ext cx="36534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Mono"/>
              <a:buChar char="●"/>
            </a:pPr>
            <a:r>
              <a:rPr lang="en" b="1" dirty="0">
                <a:latin typeface="Roboto Mono"/>
                <a:ea typeface="Roboto Mono"/>
                <a:cs typeface="Roboto Mono"/>
                <a:sym typeface="Roboto Mono"/>
              </a:rPr>
              <a:t>Common </a:t>
            </a:r>
            <a:r>
              <a:rPr lang="en" b="1" dirty="0">
                <a:solidFill>
                  <a:srgbClr val="FF0000"/>
                </a:solidFill>
                <a:latin typeface="Roboto Mono"/>
                <a:ea typeface="Roboto Mono"/>
                <a:cs typeface="Roboto Mono"/>
                <a:sym typeface="Roboto Mono"/>
              </a:rPr>
              <a:t>messaging framework </a:t>
            </a:r>
            <a:endParaRPr b="1" dirty="0">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Middleware requires messaging services to </a:t>
            </a:r>
            <a:r>
              <a:rPr lang="en" u="sng" dirty="0">
                <a:latin typeface="Roboto Mono Medium"/>
                <a:ea typeface="Roboto Mono Medium"/>
                <a:cs typeface="Roboto Mono Medium"/>
                <a:sym typeface="Roboto Mono Medium"/>
              </a:rPr>
              <a:t>communicate with services, applications, and platforms</a:t>
            </a:r>
            <a:r>
              <a:rPr lang="en" dirty="0">
                <a:latin typeface="Roboto Mono Medium"/>
                <a:ea typeface="Roboto Mono Medium"/>
                <a:cs typeface="Roboto Mono Medium"/>
                <a:sym typeface="Roboto Mono Medium"/>
              </a:rPr>
              <a:t>. Most of these frameworks rely on existing standards such as simple object access protocol (SOAP), representational state transfer (REST), or Javascript object notation (JSON). </a:t>
            </a:r>
            <a:endParaRPr dirty="0">
              <a:latin typeface="Roboto Mono Medium"/>
              <a:ea typeface="Roboto Mono Medium"/>
              <a:cs typeface="Roboto Mono Medium"/>
              <a:sym typeface="Roboto Mono Medium"/>
            </a:endParaRPr>
          </a:p>
        </p:txBody>
      </p:sp>
      <p:sp>
        <p:nvSpPr>
          <p:cNvPr id="318" name="Google Shape;318;p43"/>
          <p:cNvSpPr txBox="1"/>
          <p:nvPr/>
        </p:nvSpPr>
        <p:spPr>
          <a:xfrm>
            <a:off x="859650" y="3094700"/>
            <a:ext cx="34242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Mono"/>
              <a:buChar char="●"/>
            </a:pPr>
            <a:r>
              <a:rPr lang="en" b="1" dirty="0">
                <a:latin typeface="Roboto Mono"/>
                <a:ea typeface="Roboto Mono"/>
                <a:cs typeface="Roboto Mono"/>
                <a:sym typeface="Roboto Mono"/>
              </a:rPr>
              <a:t>Platform </a:t>
            </a:r>
            <a:r>
              <a:rPr lang="en" b="1" dirty="0">
                <a:solidFill>
                  <a:srgbClr val="FF0000"/>
                </a:solidFill>
                <a:latin typeface="Roboto Mono"/>
                <a:ea typeface="Roboto Mono"/>
                <a:cs typeface="Roboto Mono"/>
                <a:sym typeface="Roboto Mono"/>
              </a:rPr>
              <a:t>interface</a:t>
            </a:r>
            <a:r>
              <a:rPr lang="en" b="1" dirty="0">
                <a:latin typeface="Roboto Mono"/>
                <a:ea typeface="Roboto Mono"/>
                <a:cs typeface="Roboto Mono"/>
                <a:sym typeface="Roboto Mono"/>
              </a:rPr>
              <a:t> </a:t>
            </a:r>
            <a:endParaRPr b="1" dirty="0">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Middleware needs to work </a:t>
            </a:r>
            <a:r>
              <a:rPr lang="en" u="sng" dirty="0">
                <a:latin typeface="Roboto Mono Medium"/>
                <a:ea typeface="Roboto Mono Medium"/>
                <a:cs typeface="Roboto Mono Medium"/>
                <a:sym typeface="Roboto Mono Medium"/>
              </a:rPr>
              <a:t>across multiple platforms</a:t>
            </a:r>
            <a:r>
              <a:rPr lang="en" dirty="0">
                <a:latin typeface="Roboto Mono Medium"/>
                <a:ea typeface="Roboto Mono Medium"/>
                <a:cs typeface="Roboto Mono Medium"/>
                <a:sym typeface="Roboto Mono Medium"/>
              </a:rPr>
              <a:t>, irrespective of where it resides. This is the interface that is </a:t>
            </a:r>
            <a:r>
              <a:rPr lang="en" u="sng" dirty="0">
                <a:latin typeface="Roboto Mono Medium"/>
                <a:ea typeface="Roboto Mono Medium"/>
                <a:cs typeface="Roboto Mono Medium"/>
                <a:sym typeface="Roboto Mono Medium"/>
              </a:rPr>
              <a:t>in direct contact with the backend servers</a:t>
            </a:r>
            <a:r>
              <a:rPr lang="en" dirty="0">
                <a:latin typeface="Roboto Mono Medium"/>
                <a:ea typeface="Roboto Mono Medium"/>
                <a:cs typeface="Roboto Mono Medium"/>
                <a:sym typeface="Roboto Mono Medium"/>
              </a:rPr>
              <a:t>.</a:t>
            </a:r>
            <a:endParaRPr dirty="0">
              <a:latin typeface="Roboto Mono Medium"/>
              <a:ea typeface="Roboto Mono Medium"/>
              <a:cs typeface="Roboto Mono Medium"/>
              <a:sym typeface="Roboto Mon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title"/>
          </p:nvPr>
        </p:nvSpPr>
        <p:spPr>
          <a:xfrm>
            <a:off x="3123350" y="1888000"/>
            <a:ext cx="3587700" cy="11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Need of cloud middleware</a:t>
            </a:r>
            <a:endParaRPr sz="4900"/>
          </a:p>
        </p:txBody>
      </p:sp>
      <p:pic>
        <p:nvPicPr>
          <p:cNvPr id="324" name="Google Shape;324;p44"/>
          <p:cNvPicPr preferRelativeResize="0"/>
          <p:nvPr/>
        </p:nvPicPr>
        <p:blipFill rotWithShape="1">
          <a:blip r:embed="rId3">
            <a:alphaModFix amt="78000"/>
          </a:blip>
          <a:srcRect l="19967"/>
          <a:stretch/>
        </p:blipFill>
        <p:spPr>
          <a:xfrm rot="3044709">
            <a:off x="2397403" y="699713"/>
            <a:ext cx="1470368" cy="758224"/>
          </a:xfrm>
          <a:prstGeom prst="rect">
            <a:avLst/>
          </a:prstGeom>
          <a:noFill/>
          <a:ln>
            <a:noFill/>
          </a:ln>
        </p:spPr>
      </p:pic>
      <p:pic>
        <p:nvPicPr>
          <p:cNvPr id="325" name="Google Shape;325;p44"/>
          <p:cNvPicPr preferRelativeResize="0"/>
          <p:nvPr/>
        </p:nvPicPr>
        <p:blipFill>
          <a:blip r:embed="rId4">
            <a:alphaModFix/>
          </a:blip>
          <a:stretch>
            <a:fillRect/>
          </a:stretch>
        </p:blipFill>
        <p:spPr>
          <a:xfrm>
            <a:off x="3524250" y="3431185"/>
            <a:ext cx="2610150" cy="32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184" name="Google Shape;184;p28"/>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457200" lvl="0" indent="-339725" algn="l" rtl="0">
              <a:spcBef>
                <a:spcPts val="0"/>
              </a:spcBef>
              <a:spcAft>
                <a:spcPts val="0"/>
              </a:spcAft>
              <a:buSzPts val="1750"/>
              <a:buChar char="●"/>
            </a:pPr>
            <a:r>
              <a:rPr lang="en" sz="1750"/>
              <a:t>Broad Approaches to Migrating into the Cloud</a:t>
            </a:r>
            <a:endParaRPr sz="1750"/>
          </a:p>
          <a:p>
            <a:pPr marL="457200" lvl="0" indent="-339725" algn="l" rtl="0">
              <a:spcBef>
                <a:spcPts val="0"/>
              </a:spcBef>
              <a:spcAft>
                <a:spcPts val="0"/>
              </a:spcAft>
              <a:buSzPts val="1750"/>
              <a:buChar char="●"/>
            </a:pPr>
            <a:r>
              <a:rPr lang="en" sz="1750"/>
              <a:t>The Seven-Step Model of Migration into a Cloud VM Migration</a:t>
            </a:r>
            <a:endParaRPr sz="1750"/>
          </a:p>
          <a:p>
            <a:pPr marL="457200" lvl="0" indent="-339725" algn="l" rtl="0">
              <a:spcBef>
                <a:spcPts val="0"/>
              </a:spcBef>
              <a:spcAft>
                <a:spcPts val="0"/>
              </a:spcAft>
              <a:buSzPts val="1750"/>
              <a:buChar char="●"/>
            </a:pPr>
            <a:r>
              <a:rPr lang="en" sz="1750"/>
              <a:t>Cloud Middleware and Best Practices</a:t>
            </a:r>
            <a:endParaRPr sz="1750"/>
          </a:p>
          <a:p>
            <a:pPr marL="457200" lvl="0" indent="-339725" algn="l" rtl="0">
              <a:spcBef>
                <a:spcPts val="0"/>
              </a:spcBef>
              <a:spcAft>
                <a:spcPts val="0"/>
              </a:spcAft>
              <a:buSzPts val="1750"/>
              <a:buChar char="●"/>
            </a:pPr>
            <a:r>
              <a:rPr lang="en" sz="1750"/>
              <a:t>Concept and Need of Cloud Middleware</a:t>
            </a:r>
            <a:endParaRPr sz="1750"/>
          </a:p>
          <a:p>
            <a:pPr marL="457200" lvl="0" indent="-339725" algn="l" rtl="0">
              <a:spcBef>
                <a:spcPts val="0"/>
              </a:spcBef>
              <a:spcAft>
                <a:spcPts val="0"/>
              </a:spcAft>
              <a:buSzPts val="1750"/>
              <a:buChar char="●"/>
            </a:pPr>
            <a:r>
              <a:rPr lang="en" sz="1750"/>
              <a:t>QoS Issues in Cloud</a:t>
            </a:r>
            <a:endParaRPr sz="1750"/>
          </a:p>
          <a:p>
            <a:pPr marL="457200" lvl="0" indent="-339725" algn="l" rtl="0">
              <a:spcBef>
                <a:spcPts val="0"/>
              </a:spcBef>
              <a:spcAft>
                <a:spcPts val="0"/>
              </a:spcAft>
              <a:buSzPts val="1750"/>
              <a:buChar char="●"/>
            </a:pPr>
            <a:r>
              <a:rPr lang="en" sz="1750"/>
              <a:t>Data Migration and Streaming in Cloud</a:t>
            </a:r>
            <a:endParaRPr sz="1750"/>
          </a:p>
          <a:p>
            <a:pPr marL="457200" lvl="0" indent="-339725" algn="l" rtl="0">
              <a:spcBef>
                <a:spcPts val="0"/>
              </a:spcBef>
              <a:spcAft>
                <a:spcPts val="0"/>
              </a:spcAft>
              <a:buSzPts val="1750"/>
              <a:buChar char="●"/>
            </a:pPr>
            <a:r>
              <a:rPr lang="en" sz="1750"/>
              <a:t>Interoperability</a:t>
            </a:r>
            <a:endParaRPr sz="17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5"/>
          <p:cNvSpPr txBox="1">
            <a:spLocks noGrp="1"/>
          </p:cNvSpPr>
          <p:nvPr>
            <p:ph type="title"/>
          </p:nvPr>
        </p:nvSpPr>
        <p:spPr>
          <a:xfrm>
            <a:off x="940895" y="974132"/>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Configure and control connections and integrations</a:t>
            </a:r>
            <a:endParaRPr/>
          </a:p>
        </p:txBody>
      </p:sp>
      <p:sp>
        <p:nvSpPr>
          <p:cNvPr id="331" name="Google Shape;331;p45"/>
          <p:cNvSpPr txBox="1">
            <a:spLocks noGrp="1"/>
          </p:cNvSpPr>
          <p:nvPr>
            <p:ph type="subTitle" idx="1"/>
          </p:nvPr>
        </p:nvSpPr>
        <p:spPr>
          <a:xfrm>
            <a:off x="573100" y="1361100"/>
            <a:ext cx="3653400" cy="3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Based on information in a client or </a:t>
            </a:r>
            <a:r>
              <a:rPr lang="en" sz="1400" dirty="0">
                <a:solidFill>
                  <a:srgbClr val="FF0000"/>
                </a:solidFill>
              </a:rPr>
              <a:t>front-end application request, middleware can customize the response from the back-end application or service</a:t>
            </a:r>
            <a:r>
              <a:rPr lang="en" sz="1400" dirty="0"/>
              <a:t>. In a retailer's ecommerce application, middleware application logic can sort product search results from a back-end inventory database by nearest store location, based on the IP address or location information in the HTTP request header. </a:t>
            </a:r>
            <a:endParaRPr sz="1400" dirty="0"/>
          </a:p>
        </p:txBody>
      </p:sp>
      <p:sp>
        <p:nvSpPr>
          <p:cNvPr id="332" name="Google Shape;332;p45"/>
          <p:cNvSpPr txBox="1">
            <a:spLocks noGrp="1"/>
          </p:cNvSpPr>
          <p:nvPr>
            <p:ph type="title" idx="2"/>
          </p:nvPr>
        </p:nvSpPr>
        <p:spPr>
          <a:xfrm>
            <a:off x="5419055" y="759207"/>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Secure connections and data transfer</a:t>
            </a:r>
            <a:endParaRPr/>
          </a:p>
        </p:txBody>
      </p:sp>
      <p:sp>
        <p:nvSpPr>
          <p:cNvPr id="333" name="Google Shape;333;p45"/>
          <p:cNvSpPr txBox="1">
            <a:spLocks noGrp="1"/>
          </p:cNvSpPr>
          <p:nvPr>
            <p:ph type="subTitle" idx="3"/>
          </p:nvPr>
        </p:nvSpPr>
        <p:spPr>
          <a:xfrm>
            <a:off x="4914450" y="1247625"/>
            <a:ext cx="3653400" cy="345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Middleware typically establishes a </a:t>
            </a:r>
            <a:r>
              <a:rPr lang="en" dirty="0">
                <a:solidFill>
                  <a:srgbClr val="FF0000"/>
                </a:solidFill>
              </a:rPr>
              <a:t>secure connection from the front-end application to back-end </a:t>
            </a:r>
            <a:r>
              <a:rPr lang="en" dirty="0"/>
              <a:t>data sources using Transport Layer Security (TSL) or another network security protocol. And it can provide authentication capabilities, challenging front-end application requests for credentials (username and password) or digital certificates.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title"/>
          </p:nvPr>
        </p:nvSpPr>
        <p:spPr>
          <a:xfrm>
            <a:off x="644725" y="383325"/>
            <a:ext cx="3596100"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Manage traffic dynamically across distributed systems</a:t>
            </a:r>
            <a:endParaRPr/>
          </a:p>
        </p:txBody>
      </p:sp>
      <p:grpSp>
        <p:nvGrpSpPr>
          <p:cNvPr id="339" name="Google Shape;339;p46"/>
          <p:cNvGrpSpPr/>
          <p:nvPr/>
        </p:nvGrpSpPr>
        <p:grpSpPr>
          <a:xfrm rot="5400000">
            <a:off x="5027403" y="1282991"/>
            <a:ext cx="3600065" cy="2577461"/>
            <a:chOff x="2556950" y="2043625"/>
            <a:chExt cx="2458725" cy="1760200"/>
          </a:xfrm>
        </p:grpSpPr>
        <p:sp>
          <p:nvSpPr>
            <p:cNvPr id="340" name="Google Shape;340;p46"/>
            <p:cNvSpPr/>
            <p:nvPr/>
          </p:nvSpPr>
          <p:spPr>
            <a:xfrm>
              <a:off x="2556950" y="2043625"/>
              <a:ext cx="2458725" cy="1760200"/>
            </a:xfrm>
            <a:custGeom>
              <a:avLst/>
              <a:gdLst/>
              <a:ahLst/>
              <a:cxnLst/>
              <a:rect l="l" t="t" r="r" b="b"/>
              <a:pathLst>
                <a:path w="98349" h="70408" extrusionOk="0">
                  <a:moveTo>
                    <a:pt x="90818" y="1816"/>
                  </a:moveTo>
                  <a:cubicBezTo>
                    <a:pt x="92383" y="1969"/>
                    <a:pt x="93897" y="2373"/>
                    <a:pt x="95019" y="3508"/>
                  </a:cubicBezTo>
                  <a:cubicBezTo>
                    <a:pt x="96028" y="4532"/>
                    <a:pt x="96504" y="5893"/>
                    <a:pt x="96734" y="7309"/>
                  </a:cubicBezTo>
                  <a:cubicBezTo>
                    <a:pt x="96493" y="6832"/>
                    <a:pt x="96285" y="6466"/>
                    <a:pt x="96173" y="6300"/>
                  </a:cubicBezTo>
                  <a:cubicBezTo>
                    <a:pt x="94887" y="4384"/>
                    <a:pt x="92996" y="2705"/>
                    <a:pt x="90818" y="1816"/>
                  </a:cubicBezTo>
                  <a:close/>
                  <a:moveTo>
                    <a:pt x="11961" y="1646"/>
                  </a:moveTo>
                  <a:cubicBezTo>
                    <a:pt x="12129" y="1646"/>
                    <a:pt x="12296" y="1647"/>
                    <a:pt x="12463" y="1647"/>
                  </a:cubicBezTo>
                  <a:cubicBezTo>
                    <a:pt x="15236" y="1651"/>
                    <a:pt x="18010" y="1674"/>
                    <a:pt x="20784" y="1688"/>
                  </a:cubicBezTo>
                  <a:lnTo>
                    <a:pt x="53375" y="1849"/>
                  </a:lnTo>
                  <a:cubicBezTo>
                    <a:pt x="58769" y="1875"/>
                    <a:pt x="64162" y="1907"/>
                    <a:pt x="69553" y="1907"/>
                  </a:cubicBezTo>
                  <a:cubicBezTo>
                    <a:pt x="75895" y="1907"/>
                    <a:pt x="82236" y="1863"/>
                    <a:pt x="88576" y="1717"/>
                  </a:cubicBezTo>
                  <a:cubicBezTo>
                    <a:pt x="89068" y="1724"/>
                    <a:pt x="89571" y="1733"/>
                    <a:pt x="90074" y="1761"/>
                  </a:cubicBezTo>
                  <a:cubicBezTo>
                    <a:pt x="91936" y="2502"/>
                    <a:pt x="93588" y="3529"/>
                    <a:pt x="94965" y="5102"/>
                  </a:cubicBezTo>
                  <a:cubicBezTo>
                    <a:pt x="95712" y="5955"/>
                    <a:pt x="96335" y="6907"/>
                    <a:pt x="96820" y="7930"/>
                  </a:cubicBezTo>
                  <a:cubicBezTo>
                    <a:pt x="96911" y="8720"/>
                    <a:pt x="96939" y="9512"/>
                    <a:pt x="96950" y="10260"/>
                  </a:cubicBezTo>
                  <a:cubicBezTo>
                    <a:pt x="97038" y="15743"/>
                    <a:pt x="96885" y="21239"/>
                    <a:pt x="96853" y="26722"/>
                  </a:cubicBezTo>
                  <a:lnTo>
                    <a:pt x="96655" y="59972"/>
                  </a:lnTo>
                  <a:cubicBezTo>
                    <a:pt x="96639" y="60013"/>
                    <a:pt x="96626" y="60056"/>
                    <a:pt x="96620" y="60101"/>
                  </a:cubicBezTo>
                  <a:cubicBezTo>
                    <a:pt x="96277" y="62648"/>
                    <a:pt x="96354" y="65704"/>
                    <a:pt x="93954" y="67311"/>
                  </a:cubicBezTo>
                  <a:cubicBezTo>
                    <a:pt x="92234" y="68462"/>
                    <a:pt x="90018" y="68563"/>
                    <a:pt x="87924" y="68563"/>
                  </a:cubicBezTo>
                  <a:cubicBezTo>
                    <a:pt x="87478" y="68563"/>
                    <a:pt x="87038" y="68558"/>
                    <a:pt x="86609" y="68558"/>
                  </a:cubicBezTo>
                  <a:cubicBezTo>
                    <a:pt x="86449" y="68558"/>
                    <a:pt x="86290" y="68559"/>
                    <a:pt x="86134" y="68561"/>
                  </a:cubicBezTo>
                  <a:cubicBezTo>
                    <a:pt x="79796" y="68630"/>
                    <a:pt x="73460" y="68702"/>
                    <a:pt x="67122" y="68777"/>
                  </a:cubicBezTo>
                  <a:cubicBezTo>
                    <a:pt x="54449" y="68943"/>
                    <a:pt x="41775" y="69086"/>
                    <a:pt x="29100" y="69207"/>
                  </a:cubicBezTo>
                  <a:cubicBezTo>
                    <a:pt x="25099" y="69250"/>
                    <a:pt x="21017" y="69468"/>
                    <a:pt x="16955" y="69468"/>
                  </a:cubicBezTo>
                  <a:cubicBezTo>
                    <a:pt x="15090" y="69468"/>
                    <a:pt x="13229" y="69422"/>
                    <a:pt x="11382" y="69292"/>
                  </a:cubicBezTo>
                  <a:cubicBezTo>
                    <a:pt x="11338" y="69271"/>
                    <a:pt x="11291" y="69256"/>
                    <a:pt x="11243" y="69249"/>
                  </a:cubicBezTo>
                  <a:cubicBezTo>
                    <a:pt x="9261" y="68910"/>
                    <a:pt x="7147" y="68692"/>
                    <a:pt x="5324" y="67786"/>
                  </a:cubicBezTo>
                  <a:cubicBezTo>
                    <a:pt x="2945" y="66603"/>
                    <a:pt x="1957" y="64442"/>
                    <a:pt x="1766" y="61862"/>
                  </a:cubicBezTo>
                  <a:cubicBezTo>
                    <a:pt x="1395" y="56826"/>
                    <a:pt x="1728" y="51663"/>
                    <a:pt x="1735" y="46613"/>
                  </a:cubicBezTo>
                  <a:cubicBezTo>
                    <a:pt x="1749" y="35854"/>
                    <a:pt x="1764" y="25094"/>
                    <a:pt x="1779" y="14335"/>
                  </a:cubicBezTo>
                  <a:cubicBezTo>
                    <a:pt x="1787" y="10034"/>
                    <a:pt x="1586" y="4144"/>
                    <a:pt x="6469" y="2332"/>
                  </a:cubicBezTo>
                  <a:cubicBezTo>
                    <a:pt x="8213" y="1685"/>
                    <a:pt x="10115" y="1646"/>
                    <a:pt x="11961" y="1646"/>
                  </a:cubicBezTo>
                  <a:close/>
                  <a:moveTo>
                    <a:pt x="13285" y="114"/>
                  </a:moveTo>
                  <a:cubicBezTo>
                    <a:pt x="12308" y="114"/>
                    <a:pt x="11333" y="128"/>
                    <a:pt x="10360" y="170"/>
                  </a:cubicBezTo>
                  <a:cubicBezTo>
                    <a:pt x="8433" y="256"/>
                    <a:pt x="6448" y="529"/>
                    <a:pt x="4740" y="1483"/>
                  </a:cubicBezTo>
                  <a:cubicBezTo>
                    <a:pt x="1083" y="3528"/>
                    <a:pt x="415" y="7888"/>
                    <a:pt x="333" y="11705"/>
                  </a:cubicBezTo>
                  <a:cubicBezTo>
                    <a:pt x="85" y="23331"/>
                    <a:pt x="297" y="34985"/>
                    <a:pt x="284" y="46615"/>
                  </a:cubicBezTo>
                  <a:cubicBezTo>
                    <a:pt x="280" y="49934"/>
                    <a:pt x="276" y="53253"/>
                    <a:pt x="271" y="56572"/>
                  </a:cubicBezTo>
                  <a:cubicBezTo>
                    <a:pt x="270" y="59156"/>
                    <a:pt x="0" y="61953"/>
                    <a:pt x="735" y="64469"/>
                  </a:cubicBezTo>
                  <a:cubicBezTo>
                    <a:pt x="2020" y="68857"/>
                    <a:pt x="6707" y="70383"/>
                    <a:pt x="10866" y="70383"/>
                  </a:cubicBezTo>
                  <a:cubicBezTo>
                    <a:pt x="10941" y="70383"/>
                    <a:pt x="11016" y="70382"/>
                    <a:pt x="11090" y="70381"/>
                  </a:cubicBezTo>
                  <a:cubicBezTo>
                    <a:pt x="11215" y="70380"/>
                    <a:pt x="11335" y="70334"/>
                    <a:pt x="11429" y="70253"/>
                  </a:cubicBezTo>
                  <a:cubicBezTo>
                    <a:pt x="12710" y="70379"/>
                    <a:pt x="14003" y="70407"/>
                    <a:pt x="15298" y="70407"/>
                  </a:cubicBezTo>
                  <a:cubicBezTo>
                    <a:pt x="15751" y="70407"/>
                    <a:pt x="16204" y="70404"/>
                    <a:pt x="16657" y="70400"/>
                  </a:cubicBezTo>
                  <a:cubicBezTo>
                    <a:pt x="20114" y="70371"/>
                    <a:pt x="23570" y="70339"/>
                    <a:pt x="27027" y="70305"/>
                  </a:cubicBezTo>
                  <a:cubicBezTo>
                    <a:pt x="33940" y="70240"/>
                    <a:pt x="40853" y="70176"/>
                    <a:pt x="47766" y="70112"/>
                  </a:cubicBezTo>
                  <a:cubicBezTo>
                    <a:pt x="61461" y="69984"/>
                    <a:pt x="75204" y="70217"/>
                    <a:pt x="88893" y="69756"/>
                  </a:cubicBezTo>
                  <a:cubicBezTo>
                    <a:pt x="91383" y="69672"/>
                    <a:pt x="94095" y="69291"/>
                    <a:pt x="95825" y="67303"/>
                  </a:cubicBezTo>
                  <a:cubicBezTo>
                    <a:pt x="97229" y="65692"/>
                    <a:pt x="97707" y="63354"/>
                    <a:pt x="97702" y="61216"/>
                  </a:cubicBezTo>
                  <a:cubicBezTo>
                    <a:pt x="97844" y="61112"/>
                    <a:pt x="97944" y="60948"/>
                    <a:pt x="97945" y="60721"/>
                  </a:cubicBezTo>
                  <a:cubicBezTo>
                    <a:pt x="98025" y="47899"/>
                    <a:pt x="98104" y="35079"/>
                    <a:pt x="98183" y="22259"/>
                  </a:cubicBezTo>
                  <a:cubicBezTo>
                    <a:pt x="98203" y="19054"/>
                    <a:pt x="98221" y="15849"/>
                    <a:pt x="98238" y="12644"/>
                  </a:cubicBezTo>
                  <a:cubicBezTo>
                    <a:pt x="98247" y="10300"/>
                    <a:pt x="98349" y="7837"/>
                    <a:pt x="97619" y="5576"/>
                  </a:cubicBezTo>
                  <a:cubicBezTo>
                    <a:pt x="96494" y="2088"/>
                    <a:pt x="93720" y="828"/>
                    <a:pt x="90596" y="828"/>
                  </a:cubicBezTo>
                  <a:cubicBezTo>
                    <a:pt x="90441" y="828"/>
                    <a:pt x="90285" y="831"/>
                    <a:pt x="90129" y="837"/>
                  </a:cubicBezTo>
                  <a:lnTo>
                    <a:pt x="90128" y="837"/>
                  </a:lnTo>
                  <a:cubicBezTo>
                    <a:pt x="66351" y="1"/>
                    <a:pt x="42503" y="277"/>
                    <a:pt x="18704" y="170"/>
                  </a:cubicBezTo>
                  <a:cubicBezTo>
                    <a:pt x="16902" y="162"/>
                    <a:pt x="15092" y="114"/>
                    <a:pt x="13285" y="1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6"/>
            <p:cNvSpPr/>
            <p:nvPr/>
          </p:nvSpPr>
          <p:spPr>
            <a:xfrm>
              <a:off x="4670200" y="2819475"/>
              <a:ext cx="245125" cy="219275"/>
            </a:xfrm>
            <a:custGeom>
              <a:avLst/>
              <a:gdLst/>
              <a:ahLst/>
              <a:cxnLst/>
              <a:rect l="l" t="t" r="r" b="b"/>
              <a:pathLst>
                <a:path w="9805" h="8771" extrusionOk="0">
                  <a:moveTo>
                    <a:pt x="6458" y="1744"/>
                  </a:moveTo>
                  <a:lnTo>
                    <a:pt x="6458" y="1744"/>
                  </a:lnTo>
                  <a:cubicBezTo>
                    <a:pt x="6577" y="1765"/>
                    <a:pt x="6694" y="1793"/>
                    <a:pt x="6810" y="1826"/>
                  </a:cubicBezTo>
                  <a:cubicBezTo>
                    <a:pt x="8173" y="2233"/>
                    <a:pt x="8547" y="3509"/>
                    <a:pt x="8357" y="4744"/>
                  </a:cubicBezTo>
                  <a:cubicBezTo>
                    <a:pt x="8322" y="4117"/>
                    <a:pt x="8146" y="3499"/>
                    <a:pt x="7814" y="2957"/>
                  </a:cubicBezTo>
                  <a:cubicBezTo>
                    <a:pt x="7497" y="2436"/>
                    <a:pt x="7011" y="2019"/>
                    <a:pt x="6458" y="1744"/>
                  </a:cubicBezTo>
                  <a:close/>
                  <a:moveTo>
                    <a:pt x="4989" y="2133"/>
                  </a:moveTo>
                  <a:cubicBezTo>
                    <a:pt x="6456" y="2133"/>
                    <a:pt x="7706" y="3080"/>
                    <a:pt x="7730" y="4903"/>
                  </a:cubicBezTo>
                  <a:cubicBezTo>
                    <a:pt x="7742" y="5796"/>
                    <a:pt x="7376" y="6656"/>
                    <a:pt x="6797" y="7223"/>
                  </a:cubicBezTo>
                  <a:cubicBezTo>
                    <a:pt x="6429" y="7400"/>
                    <a:pt x="6022" y="7478"/>
                    <a:pt x="5603" y="7478"/>
                  </a:cubicBezTo>
                  <a:cubicBezTo>
                    <a:pt x="4895" y="7478"/>
                    <a:pt x="4156" y="7255"/>
                    <a:pt x="3525" y="6903"/>
                  </a:cubicBezTo>
                  <a:cubicBezTo>
                    <a:pt x="3308" y="6781"/>
                    <a:pt x="3103" y="6642"/>
                    <a:pt x="2911" y="6484"/>
                  </a:cubicBezTo>
                  <a:cubicBezTo>
                    <a:pt x="2179" y="5525"/>
                    <a:pt x="1818" y="4255"/>
                    <a:pt x="2392" y="3156"/>
                  </a:cubicBezTo>
                  <a:cubicBezTo>
                    <a:pt x="2562" y="2832"/>
                    <a:pt x="2827" y="2564"/>
                    <a:pt x="3148" y="2347"/>
                  </a:cubicBezTo>
                  <a:cubicBezTo>
                    <a:pt x="3197" y="2429"/>
                    <a:pt x="3284" y="2476"/>
                    <a:pt x="3375" y="2476"/>
                  </a:cubicBezTo>
                  <a:cubicBezTo>
                    <a:pt x="3408" y="2476"/>
                    <a:pt x="3442" y="2469"/>
                    <a:pt x="3475" y="2456"/>
                  </a:cubicBezTo>
                  <a:cubicBezTo>
                    <a:pt x="3979" y="2239"/>
                    <a:pt x="4496" y="2133"/>
                    <a:pt x="4989" y="2133"/>
                  </a:cubicBezTo>
                  <a:close/>
                  <a:moveTo>
                    <a:pt x="5476" y="1"/>
                  </a:moveTo>
                  <a:cubicBezTo>
                    <a:pt x="4394" y="1"/>
                    <a:pt x="3206" y="667"/>
                    <a:pt x="2447" y="1312"/>
                  </a:cubicBezTo>
                  <a:cubicBezTo>
                    <a:pt x="910" y="2619"/>
                    <a:pt x="0" y="4604"/>
                    <a:pt x="1199" y="6446"/>
                  </a:cubicBezTo>
                  <a:cubicBezTo>
                    <a:pt x="2115" y="7852"/>
                    <a:pt x="3948" y="8770"/>
                    <a:pt x="5658" y="8770"/>
                  </a:cubicBezTo>
                  <a:cubicBezTo>
                    <a:pt x="5901" y="8770"/>
                    <a:pt x="6142" y="8752"/>
                    <a:pt x="6377" y="8713"/>
                  </a:cubicBezTo>
                  <a:cubicBezTo>
                    <a:pt x="8390" y="8384"/>
                    <a:pt x="9495" y="6421"/>
                    <a:pt x="9651" y="4517"/>
                  </a:cubicBezTo>
                  <a:cubicBezTo>
                    <a:pt x="9804" y="2648"/>
                    <a:pt x="8845" y="987"/>
                    <a:pt x="6990" y="633"/>
                  </a:cubicBezTo>
                  <a:cubicBezTo>
                    <a:pt x="6986" y="628"/>
                    <a:pt x="6987" y="622"/>
                    <a:pt x="6982" y="617"/>
                  </a:cubicBezTo>
                  <a:cubicBezTo>
                    <a:pt x="6556" y="176"/>
                    <a:pt x="6030" y="1"/>
                    <a:pt x="5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6"/>
            <p:cNvSpPr/>
            <p:nvPr/>
          </p:nvSpPr>
          <p:spPr>
            <a:xfrm>
              <a:off x="2729800" y="2201775"/>
              <a:ext cx="1934650" cy="1470275"/>
            </a:xfrm>
            <a:custGeom>
              <a:avLst/>
              <a:gdLst/>
              <a:ahLst/>
              <a:cxnLst/>
              <a:rect l="l" t="t" r="r" b="b"/>
              <a:pathLst>
                <a:path w="77386" h="58811" extrusionOk="0">
                  <a:moveTo>
                    <a:pt x="1185" y="1196"/>
                  </a:moveTo>
                  <a:cubicBezTo>
                    <a:pt x="1321" y="1206"/>
                    <a:pt x="1457" y="1209"/>
                    <a:pt x="1594" y="1217"/>
                  </a:cubicBezTo>
                  <a:cubicBezTo>
                    <a:pt x="1469" y="1589"/>
                    <a:pt x="1356" y="1964"/>
                    <a:pt x="1256" y="2343"/>
                  </a:cubicBezTo>
                  <a:cubicBezTo>
                    <a:pt x="1233" y="1960"/>
                    <a:pt x="1214" y="1577"/>
                    <a:pt x="1185" y="1196"/>
                  </a:cubicBezTo>
                  <a:close/>
                  <a:moveTo>
                    <a:pt x="1429" y="10485"/>
                  </a:moveTo>
                  <a:cubicBezTo>
                    <a:pt x="1528" y="13703"/>
                    <a:pt x="1641" y="16920"/>
                    <a:pt x="1741" y="20138"/>
                  </a:cubicBezTo>
                  <a:cubicBezTo>
                    <a:pt x="1837" y="23209"/>
                    <a:pt x="1746" y="26237"/>
                    <a:pt x="1537" y="29264"/>
                  </a:cubicBezTo>
                  <a:lnTo>
                    <a:pt x="1537" y="29263"/>
                  </a:lnTo>
                  <a:cubicBezTo>
                    <a:pt x="1502" y="24699"/>
                    <a:pt x="1466" y="20136"/>
                    <a:pt x="1431" y="15573"/>
                  </a:cubicBezTo>
                  <a:cubicBezTo>
                    <a:pt x="1418" y="13882"/>
                    <a:pt x="1426" y="12184"/>
                    <a:pt x="1429" y="10485"/>
                  </a:cubicBezTo>
                  <a:close/>
                  <a:moveTo>
                    <a:pt x="2124" y="1246"/>
                  </a:moveTo>
                  <a:cubicBezTo>
                    <a:pt x="4213" y="1360"/>
                    <a:pt x="6315" y="1397"/>
                    <a:pt x="8419" y="1397"/>
                  </a:cubicBezTo>
                  <a:cubicBezTo>
                    <a:pt x="12299" y="1397"/>
                    <a:pt x="16191" y="1272"/>
                    <a:pt x="20040" y="1270"/>
                  </a:cubicBezTo>
                  <a:cubicBezTo>
                    <a:pt x="26225" y="1266"/>
                    <a:pt x="32411" y="1262"/>
                    <a:pt x="38596" y="1259"/>
                  </a:cubicBezTo>
                  <a:cubicBezTo>
                    <a:pt x="39551" y="1258"/>
                    <a:pt x="40507" y="1258"/>
                    <a:pt x="41462" y="1258"/>
                  </a:cubicBezTo>
                  <a:cubicBezTo>
                    <a:pt x="52992" y="1258"/>
                    <a:pt x="64522" y="1289"/>
                    <a:pt x="76050" y="1431"/>
                  </a:cubicBezTo>
                  <a:cubicBezTo>
                    <a:pt x="75508" y="10645"/>
                    <a:pt x="75757" y="19965"/>
                    <a:pt x="75669" y="29192"/>
                  </a:cubicBezTo>
                  <a:lnTo>
                    <a:pt x="75407" y="56668"/>
                  </a:lnTo>
                  <a:cubicBezTo>
                    <a:pt x="63045" y="57008"/>
                    <a:pt x="50680" y="57249"/>
                    <a:pt x="38315" y="57388"/>
                  </a:cubicBezTo>
                  <a:cubicBezTo>
                    <a:pt x="32078" y="57457"/>
                    <a:pt x="25842" y="57499"/>
                    <a:pt x="19605" y="57515"/>
                  </a:cubicBezTo>
                  <a:cubicBezTo>
                    <a:pt x="16487" y="57522"/>
                    <a:pt x="13368" y="57517"/>
                    <a:pt x="10250" y="57534"/>
                  </a:cubicBezTo>
                  <a:cubicBezTo>
                    <a:pt x="10143" y="57535"/>
                    <a:pt x="10036" y="57535"/>
                    <a:pt x="9929" y="57535"/>
                  </a:cubicBezTo>
                  <a:cubicBezTo>
                    <a:pt x="8490" y="57535"/>
                    <a:pt x="7027" y="57489"/>
                    <a:pt x="5567" y="57489"/>
                  </a:cubicBezTo>
                  <a:cubicBezTo>
                    <a:pt x="4939" y="57489"/>
                    <a:pt x="4312" y="57498"/>
                    <a:pt x="3688" y="57522"/>
                  </a:cubicBezTo>
                  <a:cubicBezTo>
                    <a:pt x="3003" y="57039"/>
                    <a:pt x="2376" y="56527"/>
                    <a:pt x="1858" y="55767"/>
                  </a:cubicBezTo>
                  <a:cubicBezTo>
                    <a:pt x="1847" y="55751"/>
                    <a:pt x="1839" y="55734"/>
                    <a:pt x="1827" y="55718"/>
                  </a:cubicBezTo>
                  <a:cubicBezTo>
                    <a:pt x="1832" y="54354"/>
                    <a:pt x="1719" y="52964"/>
                    <a:pt x="1709" y="51661"/>
                  </a:cubicBezTo>
                  <a:lnTo>
                    <a:pt x="1653" y="44374"/>
                  </a:lnTo>
                  <a:cubicBezTo>
                    <a:pt x="1624" y="40693"/>
                    <a:pt x="1596" y="37014"/>
                    <a:pt x="1568" y="33333"/>
                  </a:cubicBezTo>
                  <a:cubicBezTo>
                    <a:pt x="2545" y="23669"/>
                    <a:pt x="1881" y="13855"/>
                    <a:pt x="1409" y="4156"/>
                  </a:cubicBezTo>
                  <a:cubicBezTo>
                    <a:pt x="1577" y="3170"/>
                    <a:pt x="1816" y="2197"/>
                    <a:pt x="2124" y="1246"/>
                  </a:cubicBezTo>
                  <a:close/>
                  <a:moveTo>
                    <a:pt x="1796" y="56741"/>
                  </a:moveTo>
                  <a:cubicBezTo>
                    <a:pt x="2019" y="57044"/>
                    <a:pt x="2266" y="57328"/>
                    <a:pt x="2537" y="57589"/>
                  </a:cubicBezTo>
                  <a:cubicBezTo>
                    <a:pt x="2262" y="57609"/>
                    <a:pt x="1987" y="57631"/>
                    <a:pt x="1714" y="57661"/>
                  </a:cubicBezTo>
                  <a:cubicBezTo>
                    <a:pt x="1754" y="57359"/>
                    <a:pt x="1778" y="57051"/>
                    <a:pt x="1796" y="56741"/>
                  </a:cubicBezTo>
                  <a:close/>
                  <a:moveTo>
                    <a:pt x="8719" y="0"/>
                  </a:moveTo>
                  <a:cubicBezTo>
                    <a:pt x="6094" y="0"/>
                    <a:pt x="3474" y="55"/>
                    <a:pt x="877" y="244"/>
                  </a:cubicBezTo>
                  <a:cubicBezTo>
                    <a:pt x="844" y="246"/>
                    <a:pt x="819" y="259"/>
                    <a:pt x="789" y="266"/>
                  </a:cubicBezTo>
                  <a:cubicBezTo>
                    <a:pt x="771" y="264"/>
                    <a:pt x="752" y="263"/>
                    <a:pt x="734" y="263"/>
                  </a:cubicBezTo>
                  <a:cubicBezTo>
                    <a:pt x="541" y="263"/>
                    <a:pt x="349" y="388"/>
                    <a:pt x="331" y="651"/>
                  </a:cubicBezTo>
                  <a:cubicBezTo>
                    <a:pt x="1" y="5484"/>
                    <a:pt x="225" y="10382"/>
                    <a:pt x="256" y="15225"/>
                  </a:cubicBezTo>
                  <a:cubicBezTo>
                    <a:pt x="288" y="20083"/>
                    <a:pt x="319" y="24941"/>
                    <a:pt x="350" y="29799"/>
                  </a:cubicBezTo>
                  <a:lnTo>
                    <a:pt x="440" y="44026"/>
                  </a:lnTo>
                  <a:lnTo>
                    <a:pt x="486" y="51313"/>
                  </a:lnTo>
                  <a:cubicBezTo>
                    <a:pt x="501" y="53595"/>
                    <a:pt x="196" y="56150"/>
                    <a:pt x="694" y="58379"/>
                  </a:cubicBezTo>
                  <a:cubicBezTo>
                    <a:pt x="743" y="58599"/>
                    <a:pt x="943" y="58709"/>
                    <a:pt x="1142" y="58709"/>
                  </a:cubicBezTo>
                  <a:cubicBezTo>
                    <a:pt x="1313" y="58709"/>
                    <a:pt x="1484" y="58628"/>
                    <a:pt x="1560" y="58465"/>
                  </a:cubicBezTo>
                  <a:cubicBezTo>
                    <a:pt x="2410" y="58574"/>
                    <a:pt x="3275" y="58631"/>
                    <a:pt x="4143" y="58662"/>
                  </a:cubicBezTo>
                  <a:cubicBezTo>
                    <a:pt x="4267" y="58711"/>
                    <a:pt x="4390" y="58760"/>
                    <a:pt x="4517" y="58797"/>
                  </a:cubicBezTo>
                  <a:cubicBezTo>
                    <a:pt x="4549" y="58806"/>
                    <a:pt x="4579" y="58811"/>
                    <a:pt x="4608" y="58811"/>
                  </a:cubicBezTo>
                  <a:cubicBezTo>
                    <a:pt x="4706" y="58811"/>
                    <a:pt x="4782" y="58758"/>
                    <a:pt x="4829" y="58685"/>
                  </a:cubicBezTo>
                  <a:cubicBezTo>
                    <a:pt x="5253" y="58694"/>
                    <a:pt x="5679" y="58697"/>
                    <a:pt x="6104" y="58697"/>
                  </a:cubicBezTo>
                  <a:cubicBezTo>
                    <a:pt x="7282" y="58697"/>
                    <a:pt x="8460" y="58673"/>
                    <a:pt x="9622" y="58673"/>
                  </a:cubicBezTo>
                  <a:cubicBezTo>
                    <a:pt x="9831" y="58673"/>
                    <a:pt x="10041" y="58674"/>
                    <a:pt x="10249" y="58676"/>
                  </a:cubicBezTo>
                  <a:cubicBezTo>
                    <a:pt x="12029" y="58692"/>
                    <a:pt x="13808" y="58697"/>
                    <a:pt x="15587" y="58697"/>
                  </a:cubicBezTo>
                  <a:cubicBezTo>
                    <a:pt x="16811" y="58697"/>
                    <a:pt x="18034" y="58695"/>
                    <a:pt x="19258" y="58693"/>
                  </a:cubicBezTo>
                  <a:cubicBezTo>
                    <a:pt x="25610" y="58680"/>
                    <a:pt x="31963" y="58642"/>
                    <a:pt x="38314" y="58575"/>
                  </a:cubicBezTo>
                  <a:cubicBezTo>
                    <a:pt x="50762" y="58444"/>
                    <a:pt x="63207" y="58209"/>
                    <a:pt x="75651" y="57869"/>
                  </a:cubicBezTo>
                  <a:cubicBezTo>
                    <a:pt x="75753" y="57933"/>
                    <a:pt x="75875" y="57965"/>
                    <a:pt x="75997" y="57965"/>
                  </a:cubicBezTo>
                  <a:cubicBezTo>
                    <a:pt x="76255" y="57965"/>
                    <a:pt x="76513" y="57823"/>
                    <a:pt x="76585" y="57538"/>
                  </a:cubicBezTo>
                  <a:cubicBezTo>
                    <a:pt x="76668" y="57367"/>
                    <a:pt x="76677" y="57171"/>
                    <a:pt x="76610" y="56994"/>
                  </a:cubicBezTo>
                  <a:cubicBezTo>
                    <a:pt x="76695" y="47727"/>
                    <a:pt x="76782" y="38459"/>
                    <a:pt x="76869" y="29191"/>
                  </a:cubicBezTo>
                  <a:cubicBezTo>
                    <a:pt x="76954" y="19914"/>
                    <a:pt x="77386" y="10546"/>
                    <a:pt x="77006" y="1274"/>
                  </a:cubicBezTo>
                  <a:cubicBezTo>
                    <a:pt x="77324" y="946"/>
                    <a:pt x="77187" y="235"/>
                    <a:pt x="76591" y="229"/>
                  </a:cubicBezTo>
                  <a:cubicBezTo>
                    <a:pt x="66238" y="106"/>
                    <a:pt x="55885" y="74"/>
                    <a:pt x="45533" y="74"/>
                  </a:cubicBezTo>
                  <a:cubicBezTo>
                    <a:pt x="43221" y="74"/>
                    <a:pt x="40908" y="76"/>
                    <a:pt x="38596" y="78"/>
                  </a:cubicBezTo>
                  <a:cubicBezTo>
                    <a:pt x="32411" y="84"/>
                    <a:pt x="26225" y="94"/>
                    <a:pt x="20040" y="108"/>
                  </a:cubicBezTo>
                  <a:cubicBezTo>
                    <a:pt x="19935" y="108"/>
                    <a:pt x="19830" y="108"/>
                    <a:pt x="19725" y="108"/>
                  </a:cubicBezTo>
                  <a:cubicBezTo>
                    <a:pt x="16078" y="108"/>
                    <a:pt x="12393" y="0"/>
                    <a:pt x="8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46"/>
          <p:cNvSpPr txBox="1">
            <a:spLocks noGrp="1"/>
          </p:cNvSpPr>
          <p:nvPr>
            <p:ph type="subTitle" idx="4294967295"/>
          </p:nvPr>
        </p:nvSpPr>
        <p:spPr>
          <a:xfrm>
            <a:off x="644725" y="1490050"/>
            <a:ext cx="3653400" cy="250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dk2"/>
                </a:solidFill>
              </a:rPr>
              <a:t>When application </a:t>
            </a:r>
            <a:r>
              <a:rPr lang="en" sz="1600" dirty="0">
                <a:solidFill>
                  <a:srgbClr val="FF0000"/>
                </a:solidFill>
              </a:rPr>
              <a:t>traffic spikes</a:t>
            </a:r>
            <a:r>
              <a:rPr lang="en" sz="1600" dirty="0">
                <a:solidFill>
                  <a:schemeClr val="dk2"/>
                </a:solidFill>
              </a:rPr>
              <a:t>, enterprise middleware can scale to distribute client requests across multiple servers, on premises or in the cloud. And concurrent processing capabilities can prevent problems when multiple clients try to access the same back-end data source simultaneously.</a:t>
            </a:r>
            <a:endParaRPr sz="1600" dirty="0">
              <a:solidFill>
                <a:schemeClr val="dk2"/>
              </a:solidFill>
            </a:endParaRPr>
          </a:p>
        </p:txBody>
      </p:sp>
      <p:pic>
        <p:nvPicPr>
          <p:cNvPr id="344" name="Google Shape;344;p46"/>
          <p:cNvPicPr preferRelativeResize="0"/>
          <p:nvPr/>
        </p:nvPicPr>
        <p:blipFill>
          <a:blip r:embed="rId3">
            <a:alphaModFix/>
          </a:blip>
          <a:stretch>
            <a:fillRect/>
          </a:stretch>
        </p:blipFill>
        <p:spPr>
          <a:xfrm>
            <a:off x="5802550" y="1058150"/>
            <a:ext cx="2063125" cy="275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771575" y="472800"/>
            <a:ext cx="3655500" cy="8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Quality of service- issues in Cloud</a:t>
            </a:r>
            <a:endParaRPr/>
          </a:p>
        </p:txBody>
      </p:sp>
      <p:sp>
        <p:nvSpPr>
          <p:cNvPr id="350" name="Google Shape;350;p47"/>
          <p:cNvSpPr txBox="1"/>
          <p:nvPr/>
        </p:nvSpPr>
        <p:spPr>
          <a:xfrm>
            <a:off x="716375" y="1332450"/>
            <a:ext cx="36555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Quality of Service refers to the </a:t>
            </a:r>
            <a:r>
              <a:rPr lang="en" u="sng" dirty="0">
                <a:solidFill>
                  <a:srgbClr val="FF0000"/>
                </a:solidFill>
                <a:latin typeface="Roboto Mono Medium"/>
                <a:ea typeface="Roboto Mono Medium"/>
                <a:cs typeface="Roboto Mono Medium"/>
                <a:sym typeface="Roboto Mono Medium"/>
              </a:rPr>
              <a:t>ability of networks to attain</a:t>
            </a:r>
            <a:endParaRPr u="sng" dirty="0">
              <a:solidFill>
                <a:srgbClr val="FF0000"/>
              </a:solidFill>
              <a:latin typeface="Roboto Mono Medium"/>
              <a:ea typeface="Roboto Mono Medium"/>
              <a:cs typeface="Roboto Mono Medium"/>
              <a:sym typeface="Roboto Mono Medium"/>
            </a:endParaRPr>
          </a:p>
          <a:p>
            <a:pPr marL="0" lvl="0" indent="0" algn="l" rtl="0">
              <a:spcBef>
                <a:spcPts val="0"/>
              </a:spcBef>
              <a:spcAft>
                <a:spcPts val="0"/>
              </a:spcAft>
              <a:buNone/>
            </a:pPr>
            <a:r>
              <a:rPr lang="en" u="sng" dirty="0">
                <a:solidFill>
                  <a:srgbClr val="FF0000"/>
                </a:solidFill>
                <a:latin typeface="Roboto Mono Medium"/>
                <a:ea typeface="Roboto Mono Medium"/>
                <a:cs typeface="Roboto Mono Medium"/>
                <a:sym typeface="Roboto Mono Medium"/>
              </a:rPr>
              <a:t>maximum bandwidth and handle other network elements</a:t>
            </a:r>
            <a:endParaRPr u="sng" dirty="0">
              <a:solidFill>
                <a:srgbClr val="FF0000"/>
              </a:solidFill>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like latency, error rate and uptime. Quality of Service</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include the management of other networks resource by</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allocating priorities to specific type of data (audio, video</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and file).</a:t>
            </a:r>
            <a:endParaRPr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p:txBody>
      </p:sp>
      <p:sp>
        <p:nvSpPr>
          <p:cNvPr id="351" name="Google Shape;351;p47"/>
          <p:cNvSpPr txBox="1"/>
          <p:nvPr/>
        </p:nvSpPr>
        <p:spPr>
          <a:xfrm>
            <a:off x="4828300" y="630400"/>
            <a:ext cx="36555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It is a challenge to</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implement QoS in cloud computing applications. There are</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many techniques to provide quality of service to the cloud</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applications. Scheduling, admission control and dynamic</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resource provisioning are some techniques used to achieve</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that goal. </a:t>
            </a:r>
            <a:endParaRPr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57" name="Google Shape;357;p48"/>
          <p:cNvSpPr txBox="1"/>
          <p:nvPr/>
        </p:nvSpPr>
        <p:spPr>
          <a:xfrm>
            <a:off x="1375425" y="759350"/>
            <a:ext cx="6963000" cy="32008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u="sng" dirty="0">
                <a:latin typeface="Roboto Mono"/>
                <a:ea typeface="Roboto Mono"/>
                <a:cs typeface="Roboto Mono"/>
                <a:sym typeface="Roboto Mono"/>
              </a:rPr>
              <a:t>Scheduling:</a:t>
            </a:r>
            <a:endParaRPr b="1" u="sng" dirty="0">
              <a:latin typeface="Roboto Mono"/>
              <a:ea typeface="Roboto Mono"/>
              <a:cs typeface="Roboto Mono"/>
              <a:sym typeface="Roboto Mono"/>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Cloud service scheduling categorized into two categories:</a:t>
            </a:r>
            <a:endParaRPr dirty="0">
              <a:latin typeface="Roboto Mono Medium"/>
              <a:ea typeface="Roboto Mono Medium"/>
              <a:cs typeface="Roboto Mono Medium"/>
              <a:sym typeface="Roboto Mono Medium"/>
            </a:endParaRPr>
          </a:p>
          <a:p>
            <a:pPr marL="0" lvl="0" indent="0" algn="just" rtl="0">
              <a:spcBef>
                <a:spcPts val="0"/>
              </a:spcBef>
              <a:spcAft>
                <a:spcPts val="0"/>
              </a:spcAft>
              <a:buNone/>
            </a:pPr>
            <a:r>
              <a:rPr lang="en" dirty="0">
                <a:solidFill>
                  <a:srgbClr val="FF0000"/>
                </a:solidFill>
                <a:latin typeface="Roboto Mono Medium"/>
                <a:ea typeface="Roboto Mono Medium"/>
                <a:cs typeface="Roboto Mono Medium"/>
                <a:sym typeface="Roboto Mono Medium"/>
              </a:rPr>
              <a:t>user level and system level</a:t>
            </a:r>
            <a:r>
              <a:rPr lang="en" dirty="0">
                <a:latin typeface="Roboto Mono Medium"/>
                <a:ea typeface="Roboto Mono Medium"/>
                <a:cs typeface="Roboto Mono Medium"/>
                <a:sym typeface="Roboto Mono Medium"/>
              </a:rPr>
              <a:t>. </a:t>
            </a:r>
            <a:r>
              <a:rPr lang="en" dirty="0">
                <a:solidFill>
                  <a:srgbClr val="FF0000"/>
                </a:solidFill>
                <a:latin typeface="Roboto Mono Medium"/>
                <a:ea typeface="Roboto Mono Medium"/>
                <a:cs typeface="Roboto Mono Medium"/>
                <a:sym typeface="Roboto Mono Medium"/>
              </a:rPr>
              <a:t>At user level scheduling deals with problems raised by service providing between both service provider and customer. The system level scheduling handles with resource management in datacenter</a:t>
            </a:r>
            <a:r>
              <a:rPr lang="en" dirty="0">
                <a:latin typeface="Roboto Mono Medium"/>
                <a:ea typeface="Roboto Mono Medium"/>
                <a:cs typeface="Roboto Mono Medium"/>
                <a:sym typeface="Roboto Mono Medium"/>
              </a:rPr>
              <a:t>. Datacenter contain many physical machines, Million request sent from user’s side, scheduling these requests to the physical machines done in datacenter. This scheduling affect the performance of datacenter. Service provisioning in cloud systems based on Service Level Agreement (SLA). SLA is the contract between service provider and customer mentioning the terms of agreement</a:t>
            </a:r>
            <a:endParaRPr dirty="0">
              <a:latin typeface="Roboto Mono Medium"/>
              <a:ea typeface="Roboto Mono Medium"/>
              <a:cs typeface="Roboto Mono Medium"/>
              <a:sym typeface="Roboto Mono Medium"/>
            </a:endParaRPr>
          </a:p>
          <a:p>
            <a:pPr marL="0" lvl="0" indent="0" algn="l" rtl="0">
              <a:spcBef>
                <a:spcPts val="0"/>
              </a:spcBef>
              <a:spcAft>
                <a:spcPts val="0"/>
              </a:spcAft>
              <a:buNone/>
            </a:pPr>
            <a:r>
              <a:rPr lang="en" dirty="0">
                <a:latin typeface="Roboto Mono Medium"/>
                <a:ea typeface="Roboto Mono Medium"/>
                <a:cs typeface="Roboto Mono Medium"/>
                <a:sym typeface="Roboto Mono Medium"/>
              </a:rPr>
              <a:t>including the nonfunctional requirement represented as QoS.</a:t>
            </a:r>
            <a:endParaRPr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63" name="Google Shape;363;p49"/>
          <p:cNvSpPr txBox="1"/>
          <p:nvPr/>
        </p:nvSpPr>
        <p:spPr>
          <a:xfrm>
            <a:off x="1343893" y="1484564"/>
            <a:ext cx="6963000" cy="14772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u="sng" dirty="0">
                <a:latin typeface="Roboto Mono"/>
                <a:ea typeface="Roboto Mono"/>
                <a:cs typeface="Roboto Mono"/>
                <a:sym typeface="Roboto Mono"/>
              </a:rPr>
              <a:t>Admission Control</a:t>
            </a:r>
            <a:r>
              <a:rPr lang="en" b="1" dirty="0">
                <a:latin typeface="Roboto Mono"/>
                <a:ea typeface="Roboto Mono"/>
                <a:cs typeface="Roboto Mono"/>
                <a:sym typeface="Roboto Mono"/>
              </a:rPr>
              <a:t>: The main purpose of admission control is to provide strong performance. At admission control time, the Infrastructure Provider (IP) must consider the extra requirement along with the fundamental computational and networking </a:t>
            </a:r>
            <a:r>
              <a:rPr lang="en" b="1" dirty="0">
                <a:solidFill>
                  <a:srgbClr val="FF0000"/>
                </a:solidFill>
                <a:latin typeface="Roboto Mono"/>
                <a:ea typeface="Roboto Mono"/>
                <a:cs typeface="Roboto Mono"/>
                <a:sym typeface="Roboto Mono"/>
              </a:rPr>
              <a:t>necessities that may be required to be added to runtime</a:t>
            </a:r>
            <a:r>
              <a:rPr lang="en" b="1" dirty="0">
                <a:latin typeface="Roboto Mono"/>
                <a:ea typeface="Roboto Mono"/>
                <a:cs typeface="Roboto Mono"/>
                <a:sym typeface="Roboto Mono"/>
              </a:rPr>
              <a:t> so it become flexible. </a:t>
            </a:r>
            <a:endParaRPr dirty="0">
              <a:latin typeface="Roboto Mono Medium"/>
              <a:ea typeface="Roboto Mono Medium"/>
              <a:cs typeface="Roboto Mono Medium"/>
              <a:sym typeface="Roboto Mon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2308050" y="353000"/>
            <a:ext cx="452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369" name="Google Shape;369;p50"/>
          <p:cNvSpPr txBox="1"/>
          <p:nvPr/>
        </p:nvSpPr>
        <p:spPr>
          <a:xfrm>
            <a:off x="1375425" y="759350"/>
            <a:ext cx="6963000" cy="255451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u="sng" dirty="0">
                <a:latin typeface="Roboto Mono"/>
                <a:ea typeface="Roboto Mono"/>
                <a:cs typeface="Roboto Mono"/>
                <a:sym typeface="Roboto Mono"/>
              </a:rPr>
              <a:t>Resource provisioning</a:t>
            </a:r>
            <a:r>
              <a:rPr lang="en" b="1" dirty="0">
                <a:latin typeface="Roboto Mono"/>
                <a:ea typeface="Roboto Mono"/>
                <a:cs typeface="Roboto Mono"/>
                <a:sym typeface="Roboto Mono"/>
              </a:rPr>
              <a:t>:</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Dynamic resource provisioning is the process of assigning</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available resources to the cloud application. </a:t>
            </a:r>
            <a:r>
              <a:rPr lang="en" b="1" dirty="0">
                <a:solidFill>
                  <a:srgbClr val="FF0000"/>
                </a:solidFill>
                <a:latin typeface="Roboto Mono"/>
                <a:ea typeface="Roboto Mono"/>
                <a:cs typeface="Roboto Mono"/>
                <a:sym typeface="Roboto Mono"/>
              </a:rPr>
              <a:t>Resource</a:t>
            </a:r>
            <a:endParaRPr b="1" dirty="0">
              <a:solidFill>
                <a:srgbClr val="FF0000"/>
              </a:solidFill>
              <a:latin typeface="Roboto Mono"/>
              <a:ea typeface="Roboto Mono"/>
              <a:cs typeface="Roboto Mono"/>
              <a:sym typeface="Roboto Mono"/>
            </a:endParaRPr>
          </a:p>
          <a:p>
            <a:pPr marL="0" lvl="0" indent="0" algn="just" rtl="0">
              <a:spcBef>
                <a:spcPts val="0"/>
              </a:spcBef>
              <a:spcAft>
                <a:spcPts val="0"/>
              </a:spcAft>
              <a:buNone/>
            </a:pPr>
            <a:r>
              <a:rPr lang="en" b="1" dirty="0">
                <a:solidFill>
                  <a:srgbClr val="FF0000"/>
                </a:solidFill>
                <a:latin typeface="Roboto Mono"/>
                <a:ea typeface="Roboto Mono"/>
                <a:cs typeface="Roboto Mono"/>
                <a:sym typeface="Roboto Mono"/>
              </a:rPr>
              <a:t>allocation will make services suffer if the allocation not</a:t>
            </a:r>
            <a:endParaRPr b="1" dirty="0">
              <a:solidFill>
                <a:srgbClr val="FF0000"/>
              </a:solidFill>
              <a:latin typeface="Roboto Mono"/>
              <a:ea typeface="Roboto Mono"/>
              <a:cs typeface="Roboto Mono"/>
              <a:sym typeface="Roboto Mono"/>
            </a:endParaRPr>
          </a:p>
          <a:p>
            <a:pPr marL="0" lvl="0" indent="0" algn="just" rtl="0">
              <a:spcBef>
                <a:spcPts val="0"/>
              </a:spcBef>
              <a:spcAft>
                <a:spcPts val="0"/>
              </a:spcAft>
              <a:buNone/>
            </a:pPr>
            <a:r>
              <a:rPr lang="en" b="1" dirty="0">
                <a:solidFill>
                  <a:srgbClr val="FF0000"/>
                </a:solidFill>
                <a:latin typeface="Roboto Mono"/>
                <a:ea typeface="Roboto Mono"/>
                <a:cs typeface="Roboto Mono"/>
                <a:sym typeface="Roboto Mono"/>
              </a:rPr>
              <a:t>managed in the right way. </a:t>
            </a:r>
            <a:r>
              <a:rPr lang="en" b="1" dirty="0">
                <a:latin typeface="Roboto Mono"/>
                <a:ea typeface="Roboto Mono"/>
                <a:cs typeface="Roboto Mono"/>
                <a:sym typeface="Roboto Mono"/>
              </a:rPr>
              <a:t>Resource provisioning will solve</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this problem by allowing the service providers to manage</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the resources of modules individually. </a:t>
            </a:r>
            <a:r>
              <a:rPr lang="en" b="1" dirty="0">
                <a:solidFill>
                  <a:srgbClr val="FF0000"/>
                </a:solidFill>
                <a:latin typeface="Roboto Mono"/>
                <a:ea typeface="Roboto Mono"/>
                <a:cs typeface="Roboto Mono"/>
                <a:sym typeface="Roboto Mono"/>
              </a:rPr>
              <a:t>Resource Allocation</a:t>
            </a:r>
            <a:endParaRPr b="1" dirty="0">
              <a:solidFill>
                <a:srgbClr val="FF0000"/>
              </a:solidFill>
              <a:latin typeface="Roboto Mono"/>
              <a:ea typeface="Roboto Mono"/>
              <a:cs typeface="Roboto Mono"/>
              <a:sym typeface="Roboto Mono"/>
            </a:endParaRPr>
          </a:p>
          <a:p>
            <a:pPr marL="0" lvl="0" indent="0" algn="just" rtl="0">
              <a:spcBef>
                <a:spcPts val="0"/>
              </a:spcBef>
              <a:spcAft>
                <a:spcPts val="0"/>
              </a:spcAft>
              <a:buNone/>
            </a:pPr>
            <a:r>
              <a:rPr lang="en" b="1" dirty="0">
                <a:solidFill>
                  <a:srgbClr val="FF0000"/>
                </a:solidFill>
                <a:latin typeface="Roboto Mono"/>
                <a:ea typeface="Roboto Mono"/>
                <a:cs typeface="Roboto Mono"/>
                <a:sym typeface="Roboto Mono"/>
              </a:rPr>
              <a:t>Strategy (RAS) </a:t>
            </a:r>
            <a:r>
              <a:rPr lang="en" b="1" dirty="0">
                <a:latin typeface="Roboto Mono"/>
                <a:ea typeface="Roboto Mono"/>
                <a:cs typeface="Roboto Mono"/>
                <a:sym typeface="Roboto Mono"/>
              </a:rPr>
              <a:t>is all about integrating service provider</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services activities to allocate insufficient resources within</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the limit of cloud environment so that it meets the needs of</a:t>
            </a:r>
            <a:endParaRPr b="1" dirty="0">
              <a:latin typeface="Roboto Mono"/>
              <a:ea typeface="Roboto Mono"/>
              <a:cs typeface="Roboto Mono"/>
              <a:sym typeface="Roboto Mono"/>
            </a:endParaRPr>
          </a:p>
          <a:p>
            <a:pPr marL="0" lvl="0" indent="0" algn="just" rtl="0">
              <a:spcBef>
                <a:spcPts val="0"/>
              </a:spcBef>
              <a:spcAft>
                <a:spcPts val="0"/>
              </a:spcAft>
              <a:buNone/>
            </a:pPr>
            <a:r>
              <a:rPr lang="en" b="1" dirty="0">
                <a:latin typeface="Roboto Mono"/>
                <a:ea typeface="Roboto Mono"/>
                <a:cs typeface="Roboto Mono"/>
                <a:sym typeface="Roboto Mono"/>
              </a:rPr>
              <a:t>the cloud application. </a:t>
            </a:r>
            <a:endParaRPr b="1" dirty="0">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1"/>
          <p:cNvSpPr txBox="1">
            <a:spLocks noGrp="1"/>
          </p:cNvSpPr>
          <p:nvPr>
            <p:ph type="title"/>
          </p:nvPr>
        </p:nvSpPr>
        <p:spPr>
          <a:xfrm>
            <a:off x="1002325" y="711175"/>
            <a:ext cx="2966100" cy="8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Interoperability</a:t>
            </a:r>
            <a:endParaRPr/>
          </a:p>
        </p:txBody>
      </p:sp>
      <p:pic>
        <p:nvPicPr>
          <p:cNvPr id="375" name="Google Shape;375;p51"/>
          <p:cNvPicPr preferRelativeResize="0"/>
          <p:nvPr/>
        </p:nvPicPr>
        <p:blipFill rotWithShape="1">
          <a:blip r:embed="rId3">
            <a:alphaModFix/>
          </a:blip>
          <a:srcRect t="16734" r="8892" b="18300"/>
          <a:stretch/>
        </p:blipFill>
        <p:spPr>
          <a:xfrm rot="-5400000">
            <a:off x="6978563" y="385862"/>
            <a:ext cx="1711050" cy="710725"/>
          </a:xfrm>
          <a:prstGeom prst="rect">
            <a:avLst/>
          </a:prstGeom>
          <a:noFill/>
          <a:ln>
            <a:noFill/>
          </a:ln>
        </p:spPr>
      </p:pic>
      <p:pic>
        <p:nvPicPr>
          <p:cNvPr id="376" name="Google Shape;376;p51"/>
          <p:cNvPicPr preferRelativeResize="0"/>
          <p:nvPr/>
        </p:nvPicPr>
        <p:blipFill rotWithShape="1">
          <a:blip r:embed="rId3">
            <a:alphaModFix/>
          </a:blip>
          <a:srcRect t="16734" r="8892" b="18300"/>
          <a:stretch/>
        </p:blipFill>
        <p:spPr>
          <a:xfrm rot="-5400000">
            <a:off x="7452388" y="385862"/>
            <a:ext cx="1711050" cy="710725"/>
          </a:xfrm>
          <a:prstGeom prst="rect">
            <a:avLst/>
          </a:prstGeom>
          <a:noFill/>
          <a:ln>
            <a:noFill/>
          </a:ln>
        </p:spPr>
      </p:pic>
      <p:sp>
        <p:nvSpPr>
          <p:cNvPr id="377" name="Google Shape;377;p51"/>
          <p:cNvSpPr txBox="1"/>
          <p:nvPr/>
        </p:nvSpPr>
        <p:spPr>
          <a:xfrm>
            <a:off x="800475" y="1600950"/>
            <a:ext cx="3287100" cy="253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latin typeface="Roboto Mono Medium"/>
                <a:ea typeface="Roboto Mono Medium"/>
                <a:cs typeface="Roboto Mono Medium"/>
                <a:sym typeface="Roboto Mono Medium"/>
              </a:rPr>
              <a:t>Cloud interoperability. This term refers to the </a:t>
            </a:r>
            <a:r>
              <a:rPr lang="en" sz="1700" dirty="0">
                <a:solidFill>
                  <a:srgbClr val="FF0000"/>
                </a:solidFill>
                <a:latin typeface="Roboto Mono Medium"/>
                <a:ea typeface="Roboto Mono Medium"/>
                <a:cs typeface="Roboto Mono Medium"/>
                <a:sym typeface="Roboto Mono Medium"/>
              </a:rPr>
              <a:t>ability of two or more systems or applications to exchange information </a:t>
            </a:r>
            <a:r>
              <a:rPr lang="en" sz="1700" dirty="0">
                <a:latin typeface="Roboto Mono Medium"/>
                <a:ea typeface="Roboto Mono Medium"/>
                <a:cs typeface="Roboto Mono Medium"/>
                <a:sym typeface="Roboto Mono Medium"/>
              </a:rPr>
              <a:t>and to use the information that has been exchanged together.</a:t>
            </a:r>
            <a:endParaRPr sz="1700" dirty="0">
              <a:latin typeface="Roboto Mono Medium"/>
              <a:ea typeface="Roboto Mono Medium"/>
              <a:cs typeface="Roboto Mono Medium"/>
              <a:sym typeface="Roboto Mono Medium"/>
            </a:endParaRPr>
          </a:p>
        </p:txBody>
      </p:sp>
      <p:sp>
        <p:nvSpPr>
          <p:cNvPr id="378" name="Google Shape;378;p51"/>
          <p:cNvSpPr txBox="1"/>
          <p:nvPr/>
        </p:nvSpPr>
        <p:spPr>
          <a:xfrm>
            <a:off x="5126475" y="1311425"/>
            <a:ext cx="3287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ono Medium"/>
                <a:ea typeface="Roboto Mono Medium"/>
                <a:cs typeface="Roboto Mono Medium"/>
                <a:sym typeface="Roboto Mono Medium"/>
              </a:rPr>
              <a:t>There is a strong need for the development of integrated interoperability authentication among all provider</a:t>
            </a:r>
            <a:endParaRPr>
              <a:latin typeface="Roboto Mono Medium"/>
              <a:ea typeface="Roboto Mono Medium"/>
              <a:cs typeface="Roboto Mono Medium"/>
              <a:sym typeface="Roboto Mon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2"/>
          <p:cNvSpPr txBox="1">
            <a:spLocks noGrp="1"/>
          </p:cNvSpPr>
          <p:nvPr>
            <p:ph type="title"/>
          </p:nvPr>
        </p:nvSpPr>
        <p:spPr>
          <a:xfrm>
            <a:off x="1002324" y="444150"/>
            <a:ext cx="3264875" cy="13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Categories while migration</a:t>
            </a:r>
            <a:endParaRPr dirty="0"/>
          </a:p>
        </p:txBody>
      </p:sp>
      <p:sp>
        <p:nvSpPr>
          <p:cNvPr id="384" name="Google Shape;384;p52"/>
          <p:cNvSpPr txBox="1"/>
          <p:nvPr/>
        </p:nvSpPr>
        <p:spPr>
          <a:xfrm>
            <a:off x="788000" y="1361100"/>
            <a:ext cx="32523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Mono Medium"/>
                <a:ea typeface="Roboto Mono Medium"/>
                <a:cs typeface="Roboto Mono Medium"/>
                <a:sym typeface="Roboto Mono Medium"/>
              </a:rPr>
              <a:t>   When  consumer  wishes to migrate from one cloud Provider to another, </a:t>
            </a:r>
            <a:r>
              <a:rPr lang="en" u="sng" dirty="0">
                <a:latin typeface="Roboto Mono Medium"/>
                <a:ea typeface="Roboto Mono Medium"/>
                <a:cs typeface="Roboto Mono Medium"/>
                <a:sym typeface="Roboto Mono Medium"/>
              </a:rPr>
              <a:t>interoperability falls into these categories: </a:t>
            </a:r>
            <a:endParaRPr u="sng" dirty="0">
              <a:latin typeface="Roboto Mono Medium"/>
              <a:ea typeface="Roboto Mono Medium"/>
              <a:cs typeface="Roboto Mono Medium"/>
              <a:sym typeface="Roboto Mono Medium"/>
            </a:endParaRPr>
          </a:p>
          <a:p>
            <a:pPr marL="0" lvl="0" indent="0" algn="l" rtl="0">
              <a:spcBef>
                <a:spcPts val="0"/>
              </a:spcBef>
              <a:spcAft>
                <a:spcPts val="0"/>
              </a:spcAft>
              <a:buNone/>
            </a:pPr>
            <a:endParaRPr dirty="0">
              <a:latin typeface="Roboto Mono Medium"/>
              <a:ea typeface="Roboto Mono Medium"/>
              <a:cs typeface="Roboto Mono Medium"/>
              <a:sym typeface="Roboto Mono Medium"/>
            </a:endParaRPr>
          </a:p>
          <a:p>
            <a:pPr marL="457200" lvl="0" indent="-317500" algn="l" rtl="0">
              <a:spcBef>
                <a:spcPts val="0"/>
              </a:spcBef>
              <a:spcAft>
                <a:spcPts val="0"/>
              </a:spcAft>
              <a:buSzPts val="1400"/>
              <a:buFont typeface="Roboto Mono Medium"/>
              <a:buChar char="●"/>
            </a:pPr>
            <a:r>
              <a:rPr lang="en" dirty="0">
                <a:latin typeface="Roboto Mono Medium"/>
                <a:ea typeface="Roboto Mono Medium"/>
                <a:cs typeface="Roboto Mono Medium"/>
                <a:sym typeface="Roboto Mono Medium"/>
              </a:rPr>
              <a:t>Data and Application Portability: It means by running applications and data, consumers should be able to migrate easily from one cloud provider to another without any lock-in issue. </a:t>
            </a:r>
            <a:endParaRPr dirty="0">
              <a:latin typeface="Roboto Mono Medium"/>
              <a:ea typeface="Roboto Mono Medium"/>
              <a:cs typeface="Roboto Mono Medium"/>
              <a:sym typeface="Roboto Mono Medium"/>
            </a:endParaRPr>
          </a:p>
        </p:txBody>
      </p:sp>
      <p:sp>
        <p:nvSpPr>
          <p:cNvPr id="385" name="Google Shape;385;p52"/>
          <p:cNvSpPr txBox="1"/>
          <p:nvPr/>
        </p:nvSpPr>
        <p:spPr>
          <a:xfrm>
            <a:off x="5000225" y="444150"/>
            <a:ext cx="3538800" cy="34170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Font typeface="Roboto Mono Medium"/>
              <a:buChar char="●"/>
            </a:pPr>
            <a:r>
              <a:rPr lang="en" dirty="0">
                <a:latin typeface="Roboto Mono Medium"/>
                <a:ea typeface="Roboto Mono Medium"/>
                <a:cs typeface="Roboto Mono Medium"/>
                <a:sym typeface="Roboto Mono Medium"/>
              </a:rPr>
              <a:t>Platform Portability: It means application development environment or IDE should be capable enough to run over any type of cloud infrastructure. </a:t>
            </a:r>
            <a:endParaRPr dirty="0">
              <a:latin typeface="Roboto Mono Medium"/>
              <a:ea typeface="Roboto Mono Medium"/>
              <a:cs typeface="Roboto Mono Medium"/>
              <a:sym typeface="Roboto Mono Medium"/>
            </a:endParaRPr>
          </a:p>
          <a:p>
            <a:pPr marL="0" lvl="0" indent="0" algn="just" rtl="0">
              <a:spcBef>
                <a:spcPts val="0"/>
              </a:spcBef>
              <a:spcAft>
                <a:spcPts val="0"/>
              </a:spcAft>
              <a:buNone/>
            </a:pPr>
            <a:endParaRPr dirty="0">
              <a:latin typeface="Roboto Mono Medium"/>
              <a:ea typeface="Roboto Mono Medium"/>
              <a:cs typeface="Roboto Mono Medium"/>
              <a:sym typeface="Roboto Mono Medium"/>
            </a:endParaRPr>
          </a:p>
          <a:p>
            <a:pPr marL="0" lvl="0" indent="0" algn="just" rtl="0">
              <a:spcBef>
                <a:spcPts val="0"/>
              </a:spcBef>
              <a:spcAft>
                <a:spcPts val="0"/>
              </a:spcAft>
              <a:buNone/>
            </a:pPr>
            <a:endParaRPr dirty="0">
              <a:latin typeface="Roboto Mono Medium"/>
              <a:ea typeface="Roboto Mono Medium"/>
              <a:cs typeface="Roboto Mono Medium"/>
              <a:sym typeface="Roboto Mono Medium"/>
            </a:endParaRPr>
          </a:p>
          <a:p>
            <a:pPr marL="457200" lvl="0" indent="-317500" algn="just" rtl="0">
              <a:spcBef>
                <a:spcPts val="0"/>
              </a:spcBef>
              <a:spcAft>
                <a:spcPts val="0"/>
              </a:spcAft>
              <a:buSzPts val="1400"/>
              <a:buFont typeface="Roboto Mono Medium"/>
              <a:buChar char="●"/>
            </a:pPr>
            <a:r>
              <a:rPr lang="en" dirty="0">
                <a:latin typeface="Roboto Mono Medium"/>
                <a:ea typeface="Roboto Mono Medium"/>
                <a:cs typeface="Roboto Mono Medium"/>
                <a:sym typeface="Roboto Mono Medium"/>
              </a:rPr>
              <a:t>Infrastructure Portability: It means virtual server or machine images should have the freedom of portability. They should be able to migrate from one cloud provider to another. </a:t>
            </a:r>
            <a:endParaRPr dirty="0">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Approaches to migrating</a:t>
            </a:r>
            <a:endParaRPr/>
          </a:p>
        </p:txBody>
      </p:sp>
      <p:sp>
        <p:nvSpPr>
          <p:cNvPr id="190" name="Google Shape;190;p29"/>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342900" lvl="0" indent="-247650" algn="just" rtl="0">
              <a:spcBef>
                <a:spcPts val="0"/>
              </a:spcBef>
              <a:spcAft>
                <a:spcPts val="0"/>
              </a:spcAft>
              <a:buClr>
                <a:srgbClr val="000000"/>
              </a:buClr>
              <a:buSzPts val="1700"/>
              <a:buFont typeface="Roboto Mono"/>
              <a:buChar char="•"/>
            </a:pPr>
            <a:r>
              <a:rPr lang="en" sz="1700" u="sng" dirty="0">
                <a:solidFill>
                  <a:srgbClr val="FF0000"/>
                </a:solidFill>
                <a:latin typeface="Roboto Mono"/>
                <a:ea typeface="Roboto Mono"/>
                <a:cs typeface="Roboto Mono"/>
                <a:sym typeface="Roboto Mono"/>
              </a:rPr>
              <a:t>It refers to the movement or transfer between different physical machines without any discontinuity</a:t>
            </a:r>
            <a:r>
              <a:rPr lang="en" sz="1700" u="sng" dirty="0">
                <a:solidFill>
                  <a:srgbClr val="000000"/>
                </a:solidFill>
                <a:latin typeface="Roboto Mono"/>
                <a:ea typeface="Roboto Mono"/>
                <a:cs typeface="Roboto Mono"/>
                <a:sym typeface="Roboto Mono"/>
              </a:rPr>
              <a:t>.</a:t>
            </a:r>
            <a:endParaRPr sz="1700" u="sng" dirty="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dirty="0">
                <a:solidFill>
                  <a:srgbClr val="000000"/>
                </a:solidFill>
                <a:latin typeface="Roboto Mono"/>
                <a:ea typeface="Roboto Mono"/>
                <a:cs typeface="Roboto Mono"/>
                <a:sym typeface="Roboto Mono"/>
              </a:rPr>
              <a:t>What challenges and obstacles clients might have to overcome to tap into the cloud? </a:t>
            </a:r>
            <a:endParaRPr sz="1700" dirty="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dirty="0">
                <a:solidFill>
                  <a:srgbClr val="000000"/>
                </a:solidFill>
                <a:latin typeface="Roboto Mono"/>
                <a:ea typeface="Roboto Mono"/>
                <a:cs typeface="Roboto Mono"/>
                <a:sym typeface="Roboto Mono"/>
              </a:rPr>
              <a:t>How their management of IT must change to secure and control their new cloud-driven infrastructure? </a:t>
            </a:r>
            <a:endParaRPr sz="1700" dirty="0">
              <a:solidFill>
                <a:srgbClr val="000000"/>
              </a:solidFill>
              <a:latin typeface="Roboto Mono"/>
              <a:ea typeface="Roboto Mono"/>
              <a:cs typeface="Roboto Mono"/>
              <a:sym typeface="Roboto Mono"/>
            </a:endParaRPr>
          </a:p>
          <a:p>
            <a:pPr marL="342900" lvl="0" indent="-247650" algn="just" rtl="0">
              <a:spcBef>
                <a:spcPts val="0"/>
              </a:spcBef>
              <a:spcAft>
                <a:spcPts val="0"/>
              </a:spcAft>
              <a:buClr>
                <a:srgbClr val="000000"/>
              </a:buClr>
              <a:buSzPts val="1700"/>
              <a:buFont typeface="Roboto Mono"/>
              <a:buChar char="•"/>
            </a:pPr>
            <a:r>
              <a:rPr lang="en" sz="1700" dirty="0">
                <a:solidFill>
                  <a:srgbClr val="000000"/>
                </a:solidFill>
                <a:latin typeface="Roboto Mono"/>
                <a:ea typeface="Roboto Mono"/>
                <a:cs typeface="Roboto Mono"/>
                <a:sym typeface="Roboto Mono"/>
              </a:rPr>
              <a:t>When you migrate from a client to the cloud, the </a:t>
            </a:r>
            <a:r>
              <a:rPr lang="en" sz="1700" u="sng" dirty="0">
                <a:solidFill>
                  <a:srgbClr val="000000"/>
                </a:solidFill>
                <a:latin typeface="Roboto Mono"/>
                <a:ea typeface="Roboto Mono"/>
                <a:cs typeface="Roboto Mono"/>
                <a:sym typeface="Roboto Mono"/>
              </a:rPr>
              <a:t>issues you will face fall into the following overall categories. </a:t>
            </a:r>
            <a:endParaRPr sz="1700" u="sng" dirty="0">
              <a:solidFill>
                <a:srgbClr val="000000"/>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30"/>
          <p:cNvSpPr txBox="1">
            <a:spLocks noGrp="1"/>
          </p:cNvSpPr>
          <p:nvPr>
            <p:ph type="title"/>
          </p:nvPr>
        </p:nvSpPr>
        <p:spPr>
          <a:xfrm>
            <a:off x="907445" y="3365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Security</a:t>
            </a:r>
            <a:endParaRPr/>
          </a:p>
        </p:txBody>
      </p:sp>
      <p:sp>
        <p:nvSpPr>
          <p:cNvPr id="198" name="Google Shape;198;p30"/>
          <p:cNvSpPr txBox="1">
            <a:spLocks noGrp="1"/>
          </p:cNvSpPr>
          <p:nvPr>
            <p:ph type="subTitle" idx="1"/>
          </p:nvPr>
        </p:nvSpPr>
        <p:spPr>
          <a:xfrm>
            <a:off x="547650" y="711175"/>
            <a:ext cx="37026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a:t>
            </a:r>
            <a:endParaRPr dirty="0"/>
          </a:p>
          <a:p>
            <a:pPr marL="0" lvl="0" indent="0" algn="ctr" rtl="0">
              <a:spcBef>
                <a:spcPts val="0"/>
              </a:spcBef>
              <a:spcAft>
                <a:spcPts val="0"/>
              </a:spcAft>
              <a:buNone/>
            </a:pPr>
            <a:r>
              <a:rPr lang="en" dirty="0"/>
              <a:t>Security is an obvious threshold question, </a:t>
            </a:r>
            <a:r>
              <a:rPr lang="en" dirty="0">
                <a:solidFill>
                  <a:srgbClr val="FF0000"/>
                </a:solidFill>
              </a:rPr>
              <a:t>if the cloud is not secure, enterprises will not consider migrating to it fearing their sensitive data will be tampered. </a:t>
            </a:r>
            <a:r>
              <a:rPr lang="en" dirty="0"/>
              <a:t>For eg Users must ensure that they understand the underlying infrastructure of the cloud to which they migrate from their clients and must also advise clients to include security in their cloud SLAs and terms of service.</a:t>
            </a:r>
            <a:endParaRPr dirty="0"/>
          </a:p>
          <a:p>
            <a:pPr marL="0" lvl="0" indent="0" algn="ctr" rtl="0">
              <a:spcBef>
                <a:spcPts val="0"/>
              </a:spcBef>
              <a:spcAft>
                <a:spcPts val="0"/>
              </a:spcAft>
              <a:buNone/>
            </a:pPr>
            <a:endParaRPr dirty="0"/>
          </a:p>
        </p:txBody>
      </p:sp>
      <p:sp>
        <p:nvSpPr>
          <p:cNvPr id="199" name="Google Shape;199;p30"/>
          <p:cNvSpPr txBox="1">
            <a:spLocks noGrp="1"/>
          </p:cNvSpPr>
          <p:nvPr>
            <p:ph type="title" idx="2"/>
          </p:nvPr>
        </p:nvSpPr>
        <p:spPr>
          <a:xfrm>
            <a:off x="5016180" y="40855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Vendor Management</a:t>
            </a:r>
            <a:endParaRPr dirty="0"/>
          </a:p>
        </p:txBody>
      </p:sp>
      <p:sp>
        <p:nvSpPr>
          <p:cNvPr id="200" name="Google Shape;200;p30"/>
          <p:cNvSpPr txBox="1">
            <a:spLocks noGrp="1"/>
          </p:cNvSpPr>
          <p:nvPr>
            <p:ph type="subTitle" idx="3"/>
          </p:nvPr>
        </p:nvSpPr>
        <p:spPr>
          <a:xfrm>
            <a:off x="5016175" y="824925"/>
            <a:ext cx="3484200" cy="205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When the user is going to migrate with the outsource providers, then the service level agreements and its terms are thoroughly checked. While the whole idea behind cloud computing is to</a:t>
            </a:r>
            <a:endParaRPr dirty="0"/>
          </a:p>
          <a:p>
            <a:pPr marL="0" lvl="0" indent="0" algn="ctr" rtl="0">
              <a:spcBef>
                <a:spcPts val="0"/>
              </a:spcBef>
              <a:spcAft>
                <a:spcPts val="0"/>
              </a:spcAft>
              <a:buNone/>
            </a:pPr>
            <a:r>
              <a:rPr lang="en" dirty="0"/>
              <a:t>propose a standardized, multi-tenant infrastructure, </a:t>
            </a:r>
            <a:r>
              <a:rPr lang="en" u="sng" dirty="0">
                <a:solidFill>
                  <a:srgbClr val="FF0000"/>
                </a:solidFill>
              </a:rPr>
              <a:t>cloud vendors may not offer the same level</a:t>
            </a:r>
            <a:endParaRPr u="sng" dirty="0">
              <a:solidFill>
                <a:srgbClr val="FF0000"/>
              </a:solidFill>
            </a:endParaRPr>
          </a:p>
          <a:p>
            <a:pPr marL="0" lvl="0" indent="0" algn="ctr" rtl="0">
              <a:spcBef>
                <a:spcPts val="0"/>
              </a:spcBef>
              <a:spcAft>
                <a:spcPts val="0"/>
              </a:spcAft>
              <a:buNone/>
            </a:pPr>
            <a:r>
              <a:rPr lang="en" u="sng" dirty="0">
                <a:solidFill>
                  <a:srgbClr val="FF0000"/>
                </a:solidFill>
              </a:rPr>
              <a:t>of custom SLAs as IT managers</a:t>
            </a:r>
            <a:endParaRPr u="sng" dirty="0">
              <a:solidFill>
                <a:srgbClr val="FF0000"/>
              </a:solidFill>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2" name="Rectangle 1"/>
          <p:cNvSpPr/>
          <p:nvPr/>
        </p:nvSpPr>
        <p:spPr>
          <a:xfrm rot="19723788">
            <a:off x="259088" y="391148"/>
            <a:ext cx="1296714" cy="523220"/>
          </a:xfrm>
          <a:prstGeom prst="rect">
            <a:avLst/>
          </a:prstGeom>
        </p:spPr>
        <p:txBody>
          <a:bodyPr wrap="square">
            <a:spAutoFit/>
          </a:bodyPr>
          <a:lstStyle/>
          <a:p>
            <a:r>
              <a:rPr lang="en-US" sz="2800" b="1" u="sng" dirty="0">
                <a:solidFill>
                  <a:srgbClr val="002060"/>
                </a:solidFill>
              </a:rPr>
              <a:t>Issues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7" name="Google Shape;207;p31"/>
          <p:cNvSpPr txBox="1">
            <a:spLocks noGrp="1"/>
          </p:cNvSpPr>
          <p:nvPr>
            <p:ph type="title"/>
          </p:nvPr>
        </p:nvSpPr>
        <p:spPr>
          <a:xfrm>
            <a:off x="907445" y="336533"/>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Technical Integration</a:t>
            </a:r>
            <a:endParaRPr/>
          </a:p>
        </p:txBody>
      </p:sp>
      <p:sp>
        <p:nvSpPr>
          <p:cNvPr id="208" name="Google Shape;208;p31"/>
          <p:cNvSpPr txBox="1">
            <a:spLocks noGrp="1"/>
          </p:cNvSpPr>
          <p:nvPr>
            <p:ph type="subTitle" idx="1"/>
          </p:nvPr>
        </p:nvSpPr>
        <p:spPr>
          <a:xfrm>
            <a:off x="547650" y="711175"/>
            <a:ext cx="3702600" cy="71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firms that migrate to the cloud environment</a:t>
            </a:r>
            <a:endParaRPr dirty="0"/>
          </a:p>
          <a:p>
            <a:pPr marL="0" lvl="0" indent="0" algn="ctr" rtl="0">
              <a:spcBef>
                <a:spcPts val="0"/>
              </a:spcBef>
              <a:spcAft>
                <a:spcPts val="0"/>
              </a:spcAft>
              <a:buNone/>
            </a:pPr>
            <a:r>
              <a:rPr lang="en" dirty="0"/>
              <a:t>in a hybrid model, are </a:t>
            </a:r>
            <a:r>
              <a:rPr lang="en" u="sng" dirty="0"/>
              <a:t>keeping certain key elements of their infrastructure </a:t>
            </a:r>
            <a:r>
              <a:rPr lang="en" dirty="0"/>
              <a:t>in-house and under </a:t>
            </a:r>
            <a:endParaRPr dirty="0"/>
          </a:p>
          <a:p>
            <a:pPr marL="0" lvl="0" indent="0" algn="ctr" rtl="0">
              <a:spcBef>
                <a:spcPts val="0"/>
              </a:spcBef>
              <a:spcAft>
                <a:spcPts val="0"/>
              </a:spcAft>
              <a:buNone/>
            </a:pPr>
            <a:r>
              <a:rPr lang="en" dirty="0"/>
              <a:t>their direct control, while outsourcing less susceptible or core components. </a:t>
            </a:r>
            <a:r>
              <a:rPr lang="en" u="sng" dirty="0">
                <a:solidFill>
                  <a:srgbClr val="FF0000"/>
                </a:solidFill>
              </a:rPr>
              <a:t>Integrating internal</a:t>
            </a:r>
            <a:endParaRPr u="sng" dirty="0">
              <a:solidFill>
                <a:srgbClr val="FF0000"/>
              </a:solidFill>
            </a:endParaRPr>
          </a:p>
          <a:p>
            <a:pPr marL="0" lvl="0" indent="0" algn="ctr" rtl="0">
              <a:spcBef>
                <a:spcPts val="0"/>
              </a:spcBef>
              <a:spcAft>
                <a:spcPts val="0"/>
              </a:spcAft>
              <a:buNone/>
            </a:pPr>
            <a:r>
              <a:rPr lang="en" u="sng" dirty="0">
                <a:solidFill>
                  <a:srgbClr val="FF0000"/>
                </a:solidFill>
              </a:rPr>
              <a:t>and external infrastructures can be a technical concern. </a:t>
            </a:r>
            <a:endParaRPr u="sng" dirty="0">
              <a:solidFill>
                <a:srgbClr val="FF0000"/>
              </a:solidFill>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209" name="Google Shape;209;p31"/>
          <p:cNvSpPr txBox="1">
            <a:spLocks noGrp="1"/>
          </p:cNvSpPr>
          <p:nvPr>
            <p:ph type="title" idx="2"/>
          </p:nvPr>
        </p:nvSpPr>
        <p:spPr>
          <a:xfrm>
            <a:off x="5016180" y="408558"/>
            <a:ext cx="2917800" cy="48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Business View</a:t>
            </a:r>
            <a:endParaRPr/>
          </a:p>
        </p:txBody>
      </p:sp>
      <p:sp>
        <p:nvSpPr>
          <p:cNvPr id="210" name="Google Shape;210;p31"/>
          <p:cNvSpPr txBox="1">
            <a:spLocks noGrp="1"/>
          </p:cNvSpPr>
          <p:nvPr>
            <p:ph type="subTitle" idx="3"/>
          </p:nvPr>
        </p:nvSpPr>
        <p:spPr>
          <a:xfrm>
            <a:off x="5016175" y="824925"/>
            <a:ext cx="3484200" cy="205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When the user is going to migrate with the outsource providers, then the service level agreements and its terms are thoroughly checked. While the whole idea behind cloud computing is to</a:t>
            </a:r>
            <a:endParaRPr dirty="0"/>
          </a:p>
          <a:p>
            <a:pPr marL="0" lvl="0" indent="0" algn="ctr" rtl="0">
              <a:spcBef>
                <a:spcPts val="0"/>
              </a:spcBef>
              <a:spcAft>
                <a:spcPts val="0"/>
              </a:spcAft>
              <a:buNone/>
            </a:pPr>
            <a:r>
              <a:rPr lang="en" dirty="0"/>
              <a:t>propose a standardized, multi-tenant infrastructure, cloud vendors may not offer the same level</a:t>
            </a:r>
            <a:endParaRPr dirty="0"/>
          </a:p>
          <a:p>
            <a:pPr marL="0" lvl="0" indent="0" algn="ctr" rtl="0">
              <a:spcBef>
                <a:spcPts val="0"/>
              </a:spcBef>
              <a:spcAft>
                <a:spcPts val="0"/>
              </a:spcAft>
              <a:buNone/>
            </a:pPr>
            <a:r>
              <a:rPr lang="en" dirty="0"/>
              <a:t>of custom SLAs as IT managers</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2" name="TextBox 1"/>
          <p:cNvSpPr txBox="1"/>
          <p:nvPr/>
        </p:nvSpPr>
        <p:spPr>
          <a:xfrm>
            <a:off x="7544492" y="480345"/>
            <a:ext cx="1599508" cy="307777"/>
          </a:xfrm>
          <a:prstGeom prst="rect">
            <a:avLst/>
          </a:prstGeom>
          <a:noFill/>
        </p:spPr>
        <p:txBody>
          <a:bodyPr wrap="square" rtlCol="0">
            <a:spAutoFit/>
          </a:bodyPr>
          <a:lstStyle/>
          <a:p>
            <a:r>
              <a:rPr lang="en-US" b="1" dirty="0">
                <a:solidFill>
                  <a:srgbClr val="FF0000"/>
                </a:solidFill>
              </a:rPr>
              <a:t>Same as above</a:t>
            </a:r>
            <a:r>
              <a:rPr lang="en-US" b="1"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subTitle" idx="1"/>
          </p:nvPr>
        </p:nvSpPr>
        <p:spPr>
          <a:xfrm>
            <a:off x="1361100" y="716375"/>
            <a:ext cx="5917200" cy="182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While implementing a cloud, migration expected at replacing on a premise major business application may look like, at times, a simple straightforward implementation. It is burdened with pit</a:t>
            </a:r>
            <a:endParaRPr dirty="0"/>
          </a:p>
          <a:p>
            <a:pPr marL="0" lvl="0" indent="0" algn="l" rtl="0">
              <a:spcBef>
                <a:spcPts val="0"/>
              </a:spcBef>
              <a:spcAft>
                <a:spcPts val="0"/>
              </a:spcAft>
              <a:buNone/>
            </a:pPr>
            <a:r>
              <a:rPr lang="en" dirty="0"/>
              <a:t>falls, which may undermine the true value to the investment, and in fact put enterprises in </a:t>
            </a:r>
            <a:r>
              <a:rPr lang="en" u="sng" dirty="0">
                <a:solidFill>
                  <a:srgbClr val="FF0000"/>
                </a:solidFill>
              </a:rPr>
              <a:t>bad</a:t>
            </a:r>
            <a:endParaRPr u="sng" dirty="0">
              <a:solidFill>
                <a:srgbClr val="FF0000"/>
              </a:solidFill>
            </a:endParaRPr>
          </a:p>
          <a:p>
            <a:pPr marL="0" lvl="0" indent="0" algn="l" rtl="0">
              <a:spcBef>
                <a:spcPts val="0"/>
              </a:spcBef>
              <a:spcAft>
                <a:spcPts val="0"/>
              </a:spcAft>
              <a:buNone/>
            </a:pPr>
            <a:r>
              <a:rPr lang="en" u="sng" dirty="0">
                <a:solidFill>
                  <a:srgbClr val="FF0000"/>
                </a:solidFill>
              </a:rPr>
              <a:t>situation than before. </a:t>
            </a:r>
            <a:endParaRPr u="sng" dirty="0">
              <a:solidFill>
                <a:srgbClr val="FF0000"/>
              </a:solidFill>
            </a:endParaRPr>
          </a:p>
        </p:txBody>
      </p:sp>
      <p:pic>
        <p:nvPicPr>
          <p:cNvPr id="216" name="Google Shape;216;p32"/>
          <p:cNvPicPr preferRelativeResize="0"/>
          <p:nvPr/>
        </p:nvPicPr>
        <p:blipFill>
          <a:blip r:embed="rId3">
            <a:alphaModFix/>
          </a:blip>
          <a:stretch>
            <a:fillRect/>
          </a:stretch>
        </p:blipFill>
        <p:spPr>
          <a:xfrm rot="-695460">
            <a:off x="7344800" y="3042178"/>
            <a:ext cx="1796100" cy="2099898"/>
          </a:xfrm>
          <a:prstGeom prst="rect">
            <a:avLst/>
          </a:prstGeom>
          <a:noFill/>
          <a:ln>
            <a:noFill/>
          </a:ln>
          <a:effectLst>
            <a:outerShdw blurRad="57150" dist="19050" dir="5400000" algn="bl" rotWithShape="0">
              <a:srgbClr val="000000">
                <a:alpha val="50000"/>
              </a:srgbClr>
            </a:outerShdw>
          </a:effectLst>
        </p:spPr>
      </p:pic>
      <p:grpSp>
        <p:nvGrpSpPr>
          <p:cNvPr id="217" name="Google Shape;217;p32"/>
          <p:cNvGrpSpPr/>
          <p:nvPr/>
        </p:nvGrpSpPr>
        <p:grpSpPr>
          <a:xfrm>
            <a:off x="7931034" y="4027021"/>
            <a:ext cx="824184" cy="712067"/>
            <a:chOff x="2341425" y="238100"/>
            <a:chExt cx="1328900" cy="1148125"/>
          </a:xfrm>
        </p:grpSpPr>
        <p:sp>
          <p:nvSpPr>
            <p:cNvPr id="218" name="Google Shape;218;p32"/>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p:nvPr/>
        </p:nvSpPr>
        <p:spPr>
          <a:xfrm>
            <a:off x="1117525" y="687700"/>
            <a:ext cx="73212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Understanding and planning for these pitfalls is significant for a successful</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deployment of the solution. </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u="sng" dirty="0">
                <a:solidFill>
                  <a:srgbClr val="FF0000"/>
                </a:solidFill>
                <a:latin typeface="Concert One"/>
                <a:ea typeface="Concert One"/>
                <a:cs typeface="Concert One"/>
                <a:sym typeface="Concert One"/>
              </a:rPr>
              <a:t>IT and business stakeholders must work</a:t>
            </a:r>
            <a:endParaRPr sz="2400" b="1" u="sng" dirty="0">
              <a:solidFill>
                <a:srgbClr val="FF0000"/>
              </a:solidFill>
              <a:latin typeface="Concert One"/>
              <a:ea typeface="Concert One"/>
              <a:cs typeface="Concert One"/>
              <a:sym typeface="Concert One"/>
            </a:endParaRPr>
          </a:p>
          <a:p>
            <a:pPr marL="0" lvl="0" indent="0" algn="l" rtl="0">
              <a:spcBef>
                <a:spcPts val="0"/>
              </a:spcBef>
              <a:spcAft>
                <a:spcPts val="0"/>
              </a:spcAft>
              <a:buNone/>
            </a:pPr>
            <a:r>
              <a:rPr lang="en" sz="2400" b="1" u="sng" dirty="0">
                <a:solidFill>
                  <a:srgbClr val="FF0000"/>
                </a:solidFill>
                <a:latin typeface="Concert One"/>
                <a:ea typeface="Concert One"/>
                <a:cs typeface="Concert One"/>
                <a:sym typeface="Concert One"/>
              </a:rPr>
              <a:t>together and have to</a:t>
            </a:r>
            <a:r>
              <a:rPr lang="en" sz="2400" b="1" dirty="0">
                <a:solidFill>
                  <a:schemeClr val="accent2"/>
                </a:solidFill>
                <a:latin typeface="Concert One"/>
                <a:ea typeface="Concert One"/>
                <a:cs typeface="Concert One"/>
                <a:sym typeface="Concert One"/>
              </a:rPr>
              <a:t>:</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 ● Clearly state business objectives for the cloud migration.</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 ● Define project scope of the cloud migration.</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r>
              <a:rPr lang="en" sz="2400" b="1" dirty="0">
                <a:solidFill>
                  <a:schemeClr val="accent2"/>
                </a:solidFill>
                <a:latin typeface="Concert One"/>
                <a:ea typeface="Concert One"/>
                <a:cs typeface="Concert One"/>
                <a:sym typeface="Concert One"/>
              </a:rPr>
              <a:t> ● Provide a set of guiding principles for all to follow.</a:t>
            </a:r>
            <a:endParaRPr sz="2400" b="1" dirty="0">
              <a:solidFill>
                <a:schemeClr val="accent2"/>
              </a:solidFill>
              <a:latin typeface="Concert One"/>
              <a:ea typeface="Concert One"/>
              <a:cs typeface="Concert One"/>
              <a:sym typeface="Concert One"/>
            </a:endParaRPr>
          </a:p>
          <a:p>
            <a:pPr marL="0" lvl="0" indent="0" algn="l" rtl="0">
              <a:spcBef>
                <a:spcPts val="0"/>
              </a:spcBef>
              <a:spcAft>
                <a:spcPts val="0"/>
              </a:spcAft>
              <a:buNone/>
            </a:pPr>
            <a:endParaRPr sz="2400" b="1" dirty="0">
              <a:solidFill>
                <a:schemeClr val="accent2"/>
              </a:solidFill>
              <a:latin typeface="Concert One"/>
              <a:ea typeface="Concert One"/>
              <a:cs typeface="Concert One"/>
              <a:sym typeface="Concert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4"/>
          <p:cNvPicPr preferRelativeResize="0"/>
          <p:nvPr/>
        </p:nvPicPr>
        <p:blipFill rotWithShape="1">
          <a:blip r:embed="rId3">
            <a:alphaModFix amt="86000"/>
          </a:blip>
          <a:srcRect l="-144990" t="58350" r="144990" b="-58350"/>
          <a:stretch/>
        </p:blipFill>
        <p:spPr>
          <a:xfrm rot="1344117">
            <a:off x="3823925" y="1324475"/>
            <a:ext cx="1496149" cy="1160650"/>
          </a:xfrm>
          <a:prstGeom prst="rect">
            <a:avLst/>
          </a:prstGeom>
          <a:noFill/>
          <a:ln>
            <a:noFill/>
          </a:ln>
        </p:spPr>
      </p:pic>
      <p:pic>
        <p:nvPicPr>
          <p:cNvPr id="237" name="Google Shape;237;p34"/>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38" name="Google Shape;238;p34"/>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39" name="Google Shape;239;p34"/>
          <p:cNvSpPr txBox="1">
            <a:spLocks noGrp="1"/>
          </p:cNvSpPr>
          <p:nvPr>
            <p:ph type="title"/>
          </p:nvPr>
        </p:nvSpPr>
        <p:spPr>
          <a:xfrm>
            <a:off x="2673000" y="1083175"/>
            <a:ext cx="3798000" cy="22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Seven step migration model</a:t>
            </a:r>
            <a:endParaRPr/>
          </a:p>
        </p:txBody>
      </p:sp>
      <p:sp>
        <p:nvSpPr>
          <p:cNvPr id="240" name="Google Shape;240;p34"/>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Steps to perform suitable migration</a:t>
            </a:r>
            <a:endParaRPr/>
          </a:p>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5"/>
          <p:cNvPicPr preferRelativeResize="0"/>
          <p:nvPr/>
        </p:nvPicPr>
        <p:blipFill rotWithShape="1">
          <a:blip r:embed="rId3">
            <a:alphaModFix/>
          </a:blip>
          <a:srcRect t="16970" r="8892" b="21025"/>
          <a:stretch/>
        </p:blipFill>
        <p:spPr>
          <a:xfrm rot="-5400000">
            <a:off x="665400" y="481373"/>
            <a:ext cx="2036850" cy="810276"/>
          </a:xfrm>
          <a:prstGeom prst="rect">
            <a:avLst/>
          </a:prstGeom>
          <a:noFill/>
          <a:ln>
            <a:noFill/>
          </a:ln>
        </p:spPr>
      </p:pic>
      <p:pic>
        <p:nvPicPr>
          <p:cNvPr id="246" name="Google Shape;246;p35"/>
          <p:cNvPicPr preferRelativeResize="0"/>
          <p:nvPr/>
        </p:nvPicPr>
        <p:blipFill rotWithShape="1">
          <a:blip r:embed="rId4">
            <a:alphaModFix/>
          </a:blip>
          <a:srcRect l="10144" r="9855" b="20401"/>
          <a:stretch/>
        </p:blipFill>
        <p:spPr>
          <a:xfrm>
            <a:off x="1278675" y="782925"/>
            <a:ext cx="7002500" cy="3123675"/>
          </a:xfrm>
          <a:prstGeom prst="rect">
            <a:avLst/>
          </a:prstGeom>
          <a:noFill/>
          <a:ln>
            <a:noFill/>
          </a:ln>
        </p:spPr>
      </p:pic>
    </p:spTree>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7559</TotalTime>
  <Words>1684</Words>
  <Application>Microsoft Office PowerPoint</Application>
  <PresentationFormat>On-screen Show (16:9)</PresentationFormat>
  <Paragraphs>136</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Roboto Mono Medium</vt:lpstr>
      <vt:lpstr>Coming Soon</vt:lpstr>
      <vt:lpstr>Roboto Mono</vt:lpstr>
      <vt:lpstr>Concert One</vt:lpstr>
      <vt:lpstr>Anonymous Pro</vt:lpstr>
      <vt:lpstr>Arial</vt:lpstr>
      <vt:lpstr>Notebook Lesson by Slidesgo</vt:lpstr>
      <vt:lpstr> Unit-2: Part B  Migrating into cloud</vt:lpstr>
      <vt:lpstr>Contents</vt:lpstr>
      <vt:lpstr>Approaches to migrating</vt:lpstr>
      <vt:lpstr>Security</vt:lpstr>
      <vt:lpstr>Technical Integration</vt:lpstr>
      <vt:lpstr>PowerPoint Presentation</vt:lpstr>
      <vt:lpstr>PowerPoint Presentation</vt:lpstr>
      <vt:lpstr>Seven step migration model</vt:lpstr>
      <vt:lpstr>PowerPoint Presentation</vt:lpstr>
      <vt:lpstr>Process</vt:lpstr>
      <vt:lpstr>Step 1</vt:lpstr>
      <vt:lpstr>Step 2</vt:lpstr>
      <vt:lpstr>Step 4</vt:lpstr>
      <vt:lpstr>Step 6</vt:lpstr>
      <vt:lpstr>Cloud middleware</vt:lpstr>
      <vt:lpstr>Definition of Concepts</vt:lpstr>
      <vt:lpstr>Example of Middleware</vt:lpstr>
      <vt:lpstr>Components in middleware</vt:lpstr>
      <vt:lpstr>Need of cloud middleware</vt:lpstr>
      <vt:lpstr>Configure and control connections and integrations</vt:lpstr>
      <vt:lpstr>Manage traffic dynamically across distributed systems</vt:lpstr>
      <vt:lpstr>Quality of service- issues in Cloud</vt:lpstr>
      <vt:lpstr>Challenges</vt:lpstr>
      <vt:lpstr>Challenges</vt:lpstr>
      <vt:lpstr>Challenges</vt:lpstr>
      <vt:lpstr>Cloud Interoperability</vt:lpstr>
      <vt:lpstr>Categories while migration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Unit-2:  Migrating into cloud</dc:title>
  <cp:lastModifiedBy>Karuna Singh</cp:lastModifiedBy>
  <cp:revision>21</cp:revision>
  <dcterms:modified xsi:type="dcterms:W3CDTF">2023-08-31T12:27:10Z</dcterms:modified>
</cp:coreProperties>
</file>