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6" r:id="rId3"/>
    <p:sldId id="262" r:id="rId4"/>
    <p:sldId id="263" r:id="rId5"/>
    <p:sldId id="264" r:id="rId6"/>
    <p:sldId id="284" r:id="rId7"/>
    <p:sldId id="257" r:id="rId8"/>
    <p:sldId id="258" r:id="rId9"/>
    <p:sldId id="259" r:id="rId10"/>
    <p:sldId id="260" r:id="rId11"/>
    <p:sldId id="261" r:id="rId12"/>
    <p:sldId id="285" r:id="rId13"/>
    <p:sldId id="286" r:id="rId14"/>
    <p:sldId id="287" r:id="rId15"/>
    <p:sldId id="265" r:id="rId16"/>
    <p:sldId id="271" r:id="rId17"/>
    <p:sldId id="267" r:id="rId18"/>
    <p:sldId id="266" r:id="rId19"/>
    <p:sldId id="268" r:id="rId20"/>
    <p:sldId id="269" r:id="rId21"/>
    <p:sldId id="270" r:id="rId22"/>
    <p:sldId id="296" r:id="rId23"/>
    <p:sldId id="297" r:id="rId24"/>
    <p:sldId id="272" r:id="rId25"/>
    <p:sldId id="273" r:id="rId26"/>
    <p:sldId id="274" r:id="rId27"/>
    <p:sldId id="293" r:id="rId28"/>
    <p:sldId id="275" r:id="rId29"/>
    <p:sldId id="294" r:id="rId30"/>
    <p:sldId id="276" r:id="rId31"/>
    <p:sldId id="278" r:id="rId32"/>
    <p:sldId id="279" r:id="rId33"/>
    <p:sldId id="291" r:id="rId34"/>
    <p:sldId id="280" r:id="rId35"/>
    <p:sldId id="292"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02-08-2023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8821-9F89-3C9A-9C1A-EA528FD58F14}"/>
              </a:ext>
            </a:extLst>
          </p:cNvPr>
          <p:cNvSpPr>
            <a:spLocks noGrp="1"/>
          </p:cNvSpPr>
          <p:nvPr>
            <p:ph type="title"/>
          </p:nvPr>
        </p:nvSpPr>
        <p:spPr/>
        <p:txBody>
          <a:bodyPr/>
          <a:lstStyle/>
          <a:p>
            <a:r>
              <a:rPr lang="en-US" dirty="0"/>
              <a:t>CSE 423</a:t>
            </a:r>
            <a:endParaRPr lang="en-IN" dirty="0"/>
          </a:p>
        </p:txBody>
      </p:sp>
      <p:sp>
        <p:nvSpPr>
          <p:cNvPr id="3" name="Content Placeholder 2">
            <a:extLst>
              <a:ext uri="{FF2B5EF4-FFF2-40B4-BE49-F238E27FC236}">
                <a16:creationId xmlns:a16="http://schemas.microsoft.com/office/drawing/2014/main" id="{11CCE042-DB30-8833-FAEB-97E0AACAF4FD}"/>
              </a:ext>
            </a:extLst>
          </p:cNvPr>
          <p:cNvSpPr>
            <a:spLocks noGrp="1"/>
          </p:cNvSpPr>
          <p:nvPr>
            <p:ph idx="1"/>
          </p:nvPr>
        </p:nvSpPr>
        <p:spPr/>
        <p:txBody>
          <a:bodyPr/>
          <a:lstStyle/>
          <a:p>
            <a:r>
              <a:rPr lang="en-US" dirty="0"/>
              <a:t>Unit-1</a:t>
            </a:r>
          </a:p>
          <a:p>
            <a:r>
              <a:rPr lang="en-US" dirty="0"/>
              <a:t>Part a</a:t>
            </a:r>
            <a:endParaRPr lang="en-IN" dirty="0"/>
          </a:p>
        </p:txBody>
      </p:sp>
      <p:sp>
        <p:nvSpPr>
          <p:cNvPr id="5" name="TextBox 4">
            <a:extLst>
              <a:ext uri="{FF2B5EF4-FFF2-40B4-BE49-F238E27FC236}">
                <a16:creationId xmlns:a16="http://schemas.microsoft.com/office/drawing/2014/main" id="{2FC84793-FDB8-81A1-BA47-91E3572CB5E2}"/>
              </a:ext>
            </a:extLst>
          </p:cNvPr>
          <p:cNvSpPr txBox="1"/>
          <p:nvPr/>
        </p:nvSpPr>
        <p:spPr>
          <a:xfrm>
            <a:off x="6634975" y="4774168"/>
            <a:ext cx="2338039" cy="369332"/>
          </a:xfrm>
          <a:prstGeom prst="rect">
            <a:avLst/>
          </a:prstGeom>
          <a:noFill/>
        </p:spPr>
        <p:txBody>
          <a:bodyPr wrap="square">
            <a:spAutoFit/>
          </a:bodyPr>
          <a:lstStyle/>
          <a:p>
            <a:r>
              <a:rPr lang="en-US" dirty="0"/>
              <a:t>Abhishek </a:t>
            </a:r>
            <a:r>
              <a:rPr lang="en-US" dirty="0" err="1"/>
              <a:t>Bhattacherjee</a:t>
            </a:r>
            <a:endParaRPr lang="en-IN" dirty="0"/>
          </a:p>
        </p:txBody>
      </p:sp>
    </p:spTree>
    <p:extLst>
      <p:ext uri="{BB962C8B-B14F-4D97-AF65-F5344CB8AC3E}">
        <p14:creationId xmlns:p14="http://schemas.microsoft.com/office/powerpoint/2010/main" val="10848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endParaRPr lang="en-IN" dirty="0"/>
          </a:p>
        </p:txBody>
      </p:sp>
      <p:sp>
        <p:nvSpPr>
          <p:cNvPr id="3" name="Content Placeholder 2"/>
          <p:cNvSpPr>
            <a:spLocks noGrp="1"/>
          </p:cNvSpPr>
          <p:nvPr>
            <p:ph idx="1"/>
          </p:nvPr>
        </p:nvSpPr>
        <p:spPr>
          <a:xfrm>
            <a:off x="1271752" y="1063229"/>
            <a:ext cx="6978869" cy="3394472"/>
          </a:xfrm>
        </p:spPr>
        <p:txBody>
          <a:bodyPr>
            <a:normAutofit fontScale="70000" lnSpcReduction="20000"/>
          </a:bodyPr>
          <a:lstStyle/>
          <a:p>
            <a:pPr algn="just">
              <a:buNone/>
            </a:pPr>
            <a:r>
              <a:rPr lang="en-IN" b="1" dirty="0"/>
              <a:t>What's the difference between virtualization and cloud computing?</a:t>
            </a:r>
          </a:p>
          <a:p>
            <a:pPr algn="just"/>
            <a:r>
              <a:rPr lang="en-IN" dirty="0"/>
              <a:t>It's easy to confuse the two, particularly because they both revolve around separating resources from hardware to create a useful environment. </a:t>
            </a:r>
            <a:r>
              <a:rPr lang="en-IN" b="1" dirty="0"/>
              <a:t>Virtualization helps create clouds</a:t>
            </a:r>
            <a:r>
              <a:rPr lang="en-IN" dirty="0"/>
              <a:t>, but that doesn't make it cloud computing. Think about it like this:</a:t>
            </a:r>
          </a:p>
          <a:p>
            <a:pPr algn="just"/>
            <a:r>
              <a:rPr lang="en-IN" dirty="0"/>
              <a:t>Virtualization is a technology that separates functions from hardware</a:t>
            </a:r>
          </a:p>
          <a:p>
            <a:pPr algn="just"/>
            <a:r>
              <a:rPr lang="en-IN" dirty="0"/>
              <a:t>Cloud computing is more of a solution that relies on that split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pPr algn="just"/>
            <a:r>
              <a:rPr lang="en-IN" sz="2000" dirty="0"/>
              <a:t>In order to be able to allocate resources exclusively to the guest systems running in parallel, only the </a:t>
            </a:r>
            <a:r>
              <a:rPr lang="en-IN" sz="2000" dirty="0">
                <a:hlinkClick r:id="rId2" tooltip="Hypervisor"/>
              </a:rPr>
              <a:t>host operating system</a:t>
            </a:r>
            <a:r>
              <a:rPr lang="en-IN" sz="2000" dirty="0"/>
              <a:t> or the </a:t>
            </a:r>
            <a:r>
              <a:rPr lang="en-IN" sz="2000" dirty="0">
                <a:hlinkClick r:id="rId3" tooltip="Hypervisor"/>
              </a:rPr>
              <a:t>hypervisor</a:t>
            </a:r>
            <a:r>
              <a:rPr lang="en-IN" sz="2000" dirty="0"/>
              <a:t> may be granted direct access to the processor hardware, while the </a:t>
            </a:r>
            <a:r>
              <a:rPr lang="en-IN" sz="2000" dirty="0">
                <a:hlinkClick r:id="rId2" tooltip="Hypervisor"/>
              </a:rPr>
              <a:t>guest systems,</a:t>
            </a:r>
            <a:r>
              <a:rPr lang="en-IN" sz="2000" dirty="0"/>
              <a:t> like all other applications, may only have </a:t>
            </a:r>
            <a:r>
              <a:rPr lang="en-IN" sz="2000" b="1" dirty="0"/>
              <a:t>limited access rights </a:t>
            </a:r>
            <a:r>
              <a:rPr lang="en-IN" sz="2000" dirty="0"/>
              <a:t>to the hardware. In particular, it can be prevented that the guest systems can see or change memory areas that the hypervisor needs for management.</a:t>
            </a:r>
          </a:p>
          <a:p>
            <a:pPr algn="just"/>
            <a:r>
              <a:rPr lang="en-IN" sz="2000" dirty="0"/>
              <a:t>The protected mode was introduced in the x86 world . With it, four different protection levels or </a:t>
            </a:r>
            <a:r>
              <a:rPr lang="en-IN" sz="2000" i="1" dirty="0"/>
              <a:t>privilege levels, known</a:t>
            </a:r>
            <a:r>
              <a:rPr lang="en-IN" sz="2000" dirty="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a:hlinkClick r:id="rId4" tooltip="Ring (CPU)"/>
              </a:rPr>
              <a:t>Ring 0</a:t>
            </a:r>
            <a:r>
              <a:rPr lang="en-IN" sz="2000" dirty="0"/>
              <a:t> , and applications in a less privileged mode, in usually either ring 1 or ring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3" y="262758"/>
            <a:ext cx="3720664" cy="4880741"/>
          </a:xfrm>
        </p:spPr>
        <p:txBody>
          <a:bodyPr>
            <a:normAutofit fontScale="85000" lnSpcReduction="20000"/>
          </a:bodyPr>
          <a:lstStyle/>
          <a:p>
            <a:pPr algn="just"/>
            <a:r>
              <a:rPr lang="en-IN" dirty="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a:t>
            </a:r>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014039" y="893379"/>
            <a:ext cx="3539049" cy="255401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542690" cy="857250"/>
          </a:xfrm>
        </p:spPr>
        <p:txBody>
          <a:bodyPr>
            <a:normAutofit fontScale="90000"/>
          </a:bodyPr>
          <a:lstStyle/>
          <a:p>
            <a:r>
              <a:rPr lang="en-US" dirty="0"/>
              <a:t>Techniques of Hardware Virtualization</a:t>
            </a:r>
            <a:endParaRPr lang="en-IN" dirty="0"/>
          </a:p>
        </p:txBody>
      </p:sp>
      <p:sp>
        <p:nvSpPr>
          <p:cNvPr id="3" name="Content Placeholder 2"/>
          <p:cNvSpPr>
            <a:spLocks noGrp="1"/>
          </p:cNvSpPr>
          <p:nvPr>
            <p:ph idx="1"/>
          </p:nvPr>
        </p:nvSpPr>
        <p:spPr>
          <a:xfrm>
            <a:off x="1623849" y="1494441"/>
            <a:ext cx="6048703" cy="3182663"/>
          </a:xfrm>
        </p:spPr>
        <p:txBody>
          <a:bodyPr/>
          <a:lstStyle/>
          <a:p>
            <a:r>
              <a:rPr lang="en-IN" dirty="0"/>
              <a:t>Full Virtualization</a:t>
            </a:r>
          </a:p>
          <a:p>
            <a:r>
              <a:rPr lang="en-IN" dirty="0"/>
              <a:t>Para-virtualization</a:t>
            </a:r>
          </a:p>
          <a:p>
            <a:r>
              <a:rPr lang="en-IN" dirty="0"/>
              <a:t>Hardware Assisted Virtualization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a:cs typeface="Arial" charset="0"/>
                <a:sym typeface="Proxima Nova" charset="0"/>
              </a:rPr>
              <a:t>Categories</a:t>
            </a:r>
          </a:p>
          <a:p>
            <a:pPr marL="914400" lvl="1" indent="-228600">
              <a:lnSpc>
                <a:spcPct val="115000"/>
              </a:lnSpc>
              <a:spcBef>
                <a:spcPct val="0"/>
              </a:spcBef>
              <a:spcAft>
                <a:spcPts val="1600"/>
              </a:spcAft>
            </a:pPr>
            <a:r>
              <a:rPr lang="en-US" sz="6400" dirty="0">
                <a:cs typeface="Arial" charset="0"/>
                <a:sym typeface="Proxima Nova" charset="0"/>
              </a:rPr>
              <a:t>Modified Guest OS</a:t>
            </a:r>
          </a:p>
          <a:p>
            <a:pPr marL="1371600" lvl="2">
              <a:lnSpc>
                <a:spcPct val="115000"/>
              </a:lnSpc>
              <a:spcBef>
                <a:spcPct val="0"/>
              </a:spcBef>
              <a:spcAft>
                <a:spcPts val="1600"/>
              </a:spcAft>
            </a:pPr>
            <a:r>
              <a:rPr lang="en-US" sz="6400" dirty="0">
                <a:cs typeface="Arial" charset="0"/>
                <a:sym typeface="Proxima Nova" charset="0"/>
              </a:rPr>
              <a:t>Operating system level</a:t>
            </a:r>
          </a:p>
          <a:p>
            <a:pPr marL="1371600" lvl="2">
              <a:lnSpc>
                <a:spcPct val="115000"/>
              </a:lnSpc>
              <a:spcBef>
                <a:spcPct val="0"/>
              </a:spcBef>
              <a:spcAft>
                <a:spcPts val="1600"/>
              </a:spcAft>
            </a:pPr>
            <a:r>
              <a:rPr lang="en-US" sz="6400" dirty="0">
                <a:cs typeface="Arial" charset="0"/>
                <a:sym typeface="Proxima Nova" charset="0"/>
              </a:rPr>
              <a:t>Para-virtualization.</a:t>
            </a:r>
          </a:p>
          <a:p>
            <a:pPr marL="914400" lvl="1" indent="-228600">
              <a:lnSpc>
                <a:spcPct val="115000"/>
              </a:lnSpc>
              <a:spcBef>
                <a:spcPct val="0"/>
              </a:spcBef>
              <a:spcAft>
                <a:spcPts val="1600"/>
              </a:spcAft>
            </a:pPr>
            <a:r>
              <a:rPr lang="en-US" sz="6400" dirty="0">
                <a:cs typeface="Arial" charset="0"/>
                <a:sym typeface="Proxima Nova" charset="0"/>
              </a:rPr>
              <a:t>Unmodified Guest OS</a:t>
            </a:r>
          </a:p>
          <a:p>
            <a:pPr marL="1371600" lvl="2">
              <a:lnSpc>
                <a:spcPct val="115000"/>
              </a:lnSpc>
              <a:spcBef>
                <a:spcPct val="0"/>
              </a:spcBef>
              <a:spcAft>
                <a:spcPts val="1600"/>
              </a:spcAft>
            </a:pPr>
            <a:r>
              <a:rPr lang="en-US" sz="6400" dirty="0">
                <a:cs typeface="Arial" charset="0"/>
                <a:sym typeface="Proxima Nova" charset="0"/>
              </a:rPr>
              <a:t>Binary Translations</a:t>
            </a:r>
          </a:p>
          <a:p>
            <a:pPr marL="1371600" lvl="2">
              <a:lnSpc>
                <a:spcPct val="115000"/>
              </a:lnSpc>
              <a:spcBef>
                <a:spcPct val="0"/>
              </a:spcBef>
              <a:spcAft>
                <a:spcPts val="1600"/>
              </a:spcAft>
            </a:pPr>
            <a:r>
              <a:rPr lang="en-US" sz="6400" dirty="0">
                <a:cs typeface="Arial" charset="0"/>
                <a:sym typeface="Proxima Nova" charset="0"/>
              </a:rPr>
              <a:t>Hardware assisted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endParaRPr lang="en-IN" dirty="0"/>
          </a:p>
        </p:txBody>
      </p:sp>
      <p:sp>
        <p:nvSpPr>
          <p:cNvPr id="3" name="Content Placeholder 2"/>
          <p:cNvSpPr>
            <a:spLocks noGrp="1"/>
          </p:cNvSpPr>
          <p:nvPr>
            <p:ph idx="1"/>
          </p:nvPr>
        </p:nvSpPr>
        <p:spPr>
          <a:xfrm>
            <a:off x="1114097" y="1200151"/>
            <a:ext cx="6915806" cy="2961946"/>
          </a:xfrm>
        </p:spPr>
        <p:txBody>
          <a:bodyPr>
            <a:normAutofit fontScale="55000" lnSpcReduction="20000"/>
          </a:bodyPr>
          <a:lstStyle/>
          <a:p>
            <a:pPr algn="just"/>
            <a:r>
              <a:rPr lang="en-US" dirty="0"/>
              <a:t>In the full virtualization technique, </a:t>
            </a:r>
            <a:r>
              <a:rPr lang="en-US" b="1" dirty="0"/>
              <a:t>the hypervisor completely simulates the underlying hardware</a:t>
            </a:r>
            <a:r>
              <a:rPr lang="en-US" dirty="0"/>
              <a:t>. The main advantage of this technique is that it </a:t>
            </a:r>
            <a:r>
              <a:rPr lang="en-US" b="1" dirty="0"/>
              <a:t>allows the running of the unmodified OS</a:t>
            </a:r>
            <a:r>
              <a:rPr lang="en-US" dirty="0"/>
              <a:t>. In full virtualization, the guest OS is completely unaware that it’s being virtualized.</a:t>
            </a:r>
          </a:p>
          <a:p>
            <a:pPr algn="just"/>
            <a:r>
              <a:rPr lang="en-US" dirty="0"/>
              <a:t>Full virtualization uses a combination of direct execution and binary translation. This allows direct execution of non-sensitive CPU instructions, whereas sensitive CPU instructions are translated on the fly. To improve performance, the hypervisor maintains a cache of the recently translated instructions.</a:t>
            </a:r>
          </a:p>
          <a:p>
            <a:pPr algn="just"/>
            <a:r>
              <a:rPr lang="en-US" dirty="0"/>
              <a:t>VMware’s </a:t>
            </a:r>
            <a:r>
              <a:rPr lang="en-US" dirty="0" err="1"/>
              <a:t>ESXi</a:t>
            </a:r>
            <a:r>
              <a:rPr lang="en-US" dirty="0"/>
              <a:t> server uses this technique to achieve server virtualization.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Virtualization</a:t>
            </a:r>
            <a:endParaRPr lang="en-IN" dirty="0"/>
          </a:p>
        </p:txBody>
      </p:sp>
      <p:sp>
        <p:nvSpPr>
          <p:cNvPr id="3" name="Content Placeholder 2"/>
          <p:cNvSpPr>
            <a:spLocks noGrp="1"/>
          </p:cNvSpPr>
          <p:nvPr>
            <p:ph idx="1"/>
          </p:nvPr>
        </p:nvSpPr>
        <p:spPr>
          <a:xfrm>
            <a:off x="457200" y="1200151"/>
            <a:ext cx="7530662" cy="3287766"/>
          </a:xfrm>
        </p:spPr>
        <p:txBody>
          <a:bodyPr>
            <a:normAutofit fontScale="70000" lnSpcReduction="20000"/>
          </a:bodyPr>
          <a:lstStyle/>
          <a:p>
            <a:pPr algn="just"/>
            <a:r>
              <a:rPr lang="en-US" dirty="0"/>
              <a:t>In </a:t>
            </a:r>
            <a:r>
              <a:rPr lang="en-US" dirty="0" err="1"/>
              <a:t>paravirtualization</a:t>
            </a:r>
            <a:r>
              <a:rPr lang="en-US" dirty="0"/>
              <a:t>, </a:t>
            </a:r>
            <a:r>
              <a:rPr lang="en-US" b="1" dirty="0"/>
              <a:t>the hypervisor doesn’t simulate underlying hardware. Instead, it provides </a:t>
            </a:r>
            <a:r>
              <a:rPr lang="en-US" b="1" dirty="0" err="1"/>
              <a:t>hypercalls</a:t>
            </a:r>
            <a:r>
              <a:rPr lang="en-US" dirty="0"/>
              <a:t>. The guest OS uses </a:t>
            </a:r>
            <a:r>
              <a:rPr lang="en-US" dirty="0" err="1"/>
              <a:t>hypercalls</a:t>
            </a:r>
            <a:r>
              <a:rPr lang="en-US" dirty="0"/>
              <a:t> to execute sensitive CPU instructions. This technique is not as portable as full virtualization, as it requires modification in the guest OS. However, it provides better performance because the guest OS is aware that it’s being virtualized.</a:t>
            </a:r>
          </a:p>
          <a:p>
            <a:pPr algn="just"/>
            <a:r>
              <a:rPr lang="en-US" dirty="0" err="1"/>
              <a:t>Hypercalls</a:t>
            </a:r>
            <a:r>
              <a:rPr lang="en-US" dirty="0"/>
              <a:t> are similar to kernel system calls. They allow the guest OS to communicate with the hypervisor.</a:t>
            </a:r>
          </a:p>
          <a:p>
            <a:pPr algn="just"/>
            <a:r>
              <a:rPr lang="en-US" dirty="0"/>
              <a:t>The open-source </a:t>
            </a:r>
            <a:r>
              <a:rPr lang="en-US" dirty="0" err="1"/>
              <a:t>Xen</a:t>
            </a:r>
            <a:r>
              <a:rPr lang="en-US" dirty="0"/>
              <a:t> project uses the </a:t>
            </a:r>
            <a:r>
              <a:rPr lang="en-US" dirty="0" err="1"/>
              <a:t>paravirtualization</a:t>
            </a:r>
            <a:r>
              <a:rPr lang="en-US" dirty="0"/>
              <a:t> technique.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a:t>
            </a:r>
            <a:endParaRPr lang="en-IN" dirty="0"/>
          </a:p>
        </p:txBody>
      </p:sp>
      <p:sp>
        <p:nvSpPr>
          <p:cNvPr id="3" name="Subtitle 2"/>
          <p:cNvSpPr>
            <a:spLocks noGrp="1"/>
          </p:cNvSpPr>
          <p:nvPr>
            <p:ph type="subTitle" idx="1"/>
          </p:nvPr>
        </p:nvSpPr>
        <p:spPr/>
        <p:txBody>
          <a:bodyPr/>
          <a:lstStyle/>
          <a:p>
            <a:r>
              <a:rPr lang="en-IN" dirty="0"/>
              <a:t>Modern computing is more efficient due to virtualization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942083" cy="813524"/>
          </a:xfrm>
        </p:spPr>
        <p:txBody>
          <a:bodyPr>
            <a:normAutofit fontScale="90000"/>
          </a:bodyPr>
          <a:lstStyle/>
          <a:p>
            <a:r>
              <a:rPr lang="en-US" dirty="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70000" lnSpcReduction="20000"/>
          </a:bodyPr>
          <a:lstStyle/>
          <a:p>
            <a:pPr algn="just"/>
            <a:r>
              <a:rPr lang="en-US" dirty="0"/>
              <a:t>Also known as native virtualization, in this technique, </a:t>
            </a:r>
            <a:r>
              <a:rPr lang="en-US" b="1" dirty="0"/>
              <a:t>underlying hardware provides special CPU instructions to aid virtualization</a:t>
            </a:r>
            <a:r>
              <a:rPr lang="en-US" dirty="0"/>
              <a:t>. This technique is also highly portable as the hypervisor can run an unmodified guest OS. This technique makes hypervisor implementation less complex and more maintainable.</a:t>
            </a:r>
          </a:p>
          <a:p>
            <a:pPr algn="just"/>
            <a:r>
              <a:rPr lang="en-US" dirty="0"/>
              <a:t>Intel’s Intel-VT and AMD’s AMD-V processors provide CPU virtualization instructions that software vendors use to implement hardware-assisted virtualization.</a:t>
            </a:r>
          </a:p>
          <a:p>
            <a:pPr marL="0" indent="0">
              <a:buNone/>
            </a:pPr>
            <a:br>
              <a:rPr lang="en-US" dirty="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5025592"/>
              </p:ext>
            </p:extLst>
          </p:nvPr>
        </p:nvGraphicFramePr>
        <p:xfrm>
          <a:off x="672662" y="1007022"/>
          <a:ext cx="7641018" cy="3590680"/>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val="20000"/>
                    </a:ext>
                  </a:extLst>
                </a:gridCol>
                <a:gridCol w="1912578">
                  <a:extLst>
                    <a:ext uri="{9D8B030D-6E8A-4147-A177-3AD203B41FA5}">
                      <a16:colId xmlns:a16="http://schemas.microsoft.com/office/drawing/2014/main" val="20001"/>
                    </a:ext>
                  </a:extLst>
                </a:gridCol>
                <a:gridCol w="1838702">
                  <a:extLst>
                    <a:ext uri="{9D8B030D-6E8A-4147-A177-3AD203B41FA5}">
                      <a16:colId xmlns:a16="http://schemas.microsoft.com/office/drawing/2014/main" val="20002"/>
                    </a:ext>
                  </a:extLst>
                </a:gridCol>
                <a:gridCol w="1986454">
                  <a:extLst>
                    <a:ext uri="{9D8B030D-6E8A-4147-A177-3AD203B41FA5}">
                      <a16:colId xmlns:a16="http://schemas.microsoft.com/office/drawing/2014/main"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VIRTUALIZATION</a:t>
                      </a:r>
                      <a:endParaRPr lang="en-IN" sz="1400" b="1" dirty="0">
                        <a:latin typeface="inherit"/>
                      </a:endParaRPr>
                    </a:p>
                  </a:txBody>
                  <a:tcPr marL="29059" marR="29059" marT="29059" marB="29059" anchor="ctr"/>
                </a:tc>
                <a:tc>
                  <a:txBody>
                    <a:bodyPr/>
                    <a:lstStyle/>
                    <a:p>
                      <a:pPr algn="l" fontAlgn="ctr"/>
                      <a:r>
                        <a:rPr lang="en-IN" sz="1400" b="1" dirty="0"/>
                        <a:t>PARA VIRTUALIZATION</a:t>
                      </a:r>
                      <a:endParaRPr lang="en-IN" sz="1400" b="1" dirty="0">
                        <a:latin typeface="inherit"/>
                      </a:endParaRPr>
                    </a:p>
                  </a:txBody>
                  <a:tcPr marL="29059" marR="29059" marT="29059" marB="29059" anchor="ctr"/>
                </a:tc>
                <a:tc>
                  <a:txBody>
                    <a:bodyPr/>
                    <a:lstStyle/>
                    <a:p>
                      <a:pPr algn="l" fontAlgn="ctr"/>
                      <a:r>
                        <a:rPr lang="en-IN" sz="1400" b="1" dirty="0"/>
                        <a:t>HARDWARE ASSISTED VIRTUALIZATION</a:t>
                      </a:r>
                      <a:endParaRPr lang="en-IN" sz="1400" b="1" dirty="0">
                        <a:latin typeface="inherit"/>
                      </a:endParaRPr>
                    </a:p>
                  </a:txBody>
                  <a:tcPr marL="29059" marR="29059" marT="29059" marB="29059" anchor="ctr"/>
                </a:tc>
                <a:extLst>
                  <a:ext uri="{0D108BD9-81ED-4DB2-BD59-A6C34878D82A}">
                    <a16:rowId xmlns:a16="http://schemas.microsoft.com/office/drawing/2014/main" val="10000"/>
                  </a:ext>
                </a:extLst>
              </a:tr>
              <a:tr h="267342">
                <a:tc>
                  <a:txBody>
                    <a:bodyPr/>
                    <a:lstStyle/>
                    <a:p>
                      <a:pPr algn="l" fontAlgn="t"/>
                      <a:r>
                        <a:rPr lang="en-IN" sz="1600" b="1" dirty="0"/>
                        <a:t>Generation</a:t>
                      </a:r>
                    </a:p>
                  </a:txBody>
                  <a:tcPr marL="29059" marR="29059" marT="29059" marB="29059" anchor="ctr"/>
                </a:tc>
                <a:tc>
                  <a:txBody>
                    <a:bodyPr/>
                    <a:lstStyle/>
                    <a:p>
                      <a:pPr algn="l" fontAlgn="t"/>
                      <a:r>
                        <a:rPr lang="en-IN" sz="1600" dirty="0"/>
                        <a:t>1st</a:t>
                      </a:r>
                    </a:p>
                  </a:txBody>
                  <a:tcPr marL="29059" marR="29059" marT="29059" marB="29059" anchor="ctr"/>
                </a:tc>
                <a:tc>
                  <a:txBody>
                    <a:bodyPr/>
                    <a:lstStyle/>
                    <a:p>
                      <a:pPr algn="l" fontAlgn="t"/>
                      <a:r>
                        <a:rPr lang="en-IN" sz="1600" dirty="0"/>
                        <a:t>2nd</a:t>
                      </a:r>
                    </a:p>
                  </a:txBody>
                  <a:tcPr marL="29059" marR="29059" marT="29059" marB="29059" anchor="ctr"/>
                </a:tc>
                <a:tc>
                  <a:txBody>
                    <a:bodyPr/>
                    <a:lstStyle/>
                    <a:p>
                      <a:pPr algn="l" fontAlgn="t"/>
                      <a:r>
                        <a:rPr lang="en-IN" sz="1600" dirty="0"/>
                        <a:t>3rd</a:t>
                      </a:r>
                    </a:p>
                  </a:txBody>
                  <a:tcPr marL="29059" marR="29059" marT="29059" marB="29059" anchor="ctr"/>
                </a:tc>
                <a:extLst>
                  <a:ext uri="{0D108BD9-81ED-4DB2-BD59-A6C34878D82A}">
                    <a16:rowId xmlns:a16="http://schemas.microsoft.com/office/drawing/2014/main" val="10001"/>
                  </a:ext>
                </a:extLst>
              </a:tr>
              <a:tr h="371953">
                <a:tc>
                  <a:txBody>
                    <a:bodyPr/>
                    <a:lstStyle/>
                    <a:p>
                      <a:pPr algn="l" fontAlgn="t"/>
                      <a:r>
                        <a:rPr lang="en-IN" sz="1600" b="1" dirty="0"/>
                        <a:t>Performance</a:t>
                      </a:r>
                    </a:p>
                  </a:txBody>
                  <a:tcPr marL="29059" marR="29059" marT="29059" marB="29059" anchor="ctr"/>
                </a:tc>
                <a:tc>
                  <a:txBody>
                    <a:bodyPr/>
                    <a:lstStyle/>
                    <a:p>
                      <a:pPr algn="l" fontAlgn="t"/>
                      <a:r>
                        <a:rPr lang="en-IN" sz="1600" dirty="0"/>
                        <a:t>Good</a:t>
                      </a:r>
                    </a:p>
                  </a:txBody>
                  <a:tcPr marL="29059" marR="29059" marT="29059" marB="29059" anchor="ctr"/>
                </a:tc>
                <a:tc>
                  <a:txBody>
                    <a:bodyPr/>
                    <a:lstStyle/>
                    <a:p>
                      <a:pPr algn="l" fontAlgn="t"/>
                      <a:r>
                        <a:rPr lang="en-IN" sz="1600" dirty="0"/>
                        <a:t>Better in certain cases</a:t>
                      </a:r>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val="10002"/>
                  </a:ext>
                </a:extLst>
              </a:tr>
              <a:tr h="476565">
                <a:tc>
                  <a:txBody>
                    <a:bodyPr/>
                    <a:lstStyle/>
                    <a:p>
                      <a:pPr algn="l" fontAlgn="t"/>
                      <a:r>
                        <a:rPr lang="en-IN" sz="1600" b="1" dirty="0"/>
                        <a:t>Used By</a:t>
                      </a:r>
                    </a:p>
                  </a:txBody>
                  <a:tcPr marL="29059" marR="29059" marT="29059" marB="29059" anchor="ctr"/>
                </a:tc>
                <a:tc>
                  <a:txBody>
                    <a:bodyPr/>
                    <a:lstStyle/>
                    <a:p>
                      <a:pPr algn="l" fontAlgn="t"/>
                      <a:r>
                        <a:rPr lang="en-IN" sz="1600" dirty="0"/>
                        <a:t>VMware, Microsoft, KVM</a:t>
                      </a:r>
                    </a:p>
                  </a:txBody>
                  <a:tcPr marL="29059" marR="29059" marT="29059" marB="29059" anchor="ctr"/>
                </a:tc>
                <a:tc>
                  <a:txBody>
                    <a:bodyPr/>
                    <a:lstStyle/>
                    <a:p>
                      <a:pPr algn="l" fontAlgn="t"/>
                      <a:r>
                        <a:rPr lang="en-IN" sz="1600" dirty="0"/>
                        <a:t>VMware, </a:t>
                      </a:r>
                      <a:r>
                        <a:rPr lang="en-IN" sz="1600" dirty="0" err="1"/>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Parallels</a:t>
                      </a:r>
                    </a:p>
                  </a:txBody>
                  <a:tcPr marL="29059" marR="29059" marT="29059" marB="29059" anchor="ctr"/>
                </a:tc>
                <a:extLst>
                  <a:ext uri="{0D108BD9-81ED-4DB2-BD59-A6C34878D82A}">
                    <a16:rowId xmlns:a16="http://schemas.microsoft.com/office/drawing/2014/main" val="10003"/>
                  </a:ext>
                </a:extLst>
              </a:tr>
              <a:tr h="371953">
                <a:tc>
                  <a:txBody>
                    <a:bodyPr/>
                    <a:lstStyle/>
                    <a:p>
                      <a:pPr algn="l" fontAlgn="t"/>
                      <a:r>
                        <a:rPr lang="en-IN" sz="1600" b="1" dirty="0"/>
                        <a:t>Guest OS modification</a:t>
                      </a:r>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Codified to issue </a:t>
                      </a:r>
                      <a:r>
                        <a:rPr lang="en-IN" sz="1600" dirty="0" err="1"/>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val="10004"/>
                  </a:ext>
                </a:extLst>
              </a:tr>
              <a:tr h="581177">
                <a:tc>
                  <a:txBody>
                    <a:bodyPr/>
                    <a:lstStyle/>
                    <a:p>
                      <a:pPr algn="l" fontAlgn="t"/>
                      <a:r>
                        <a:rPr lang="en-IN" sz="1600" b="1" dirty="0"/>
                        <a:t>Technique</a:t>
                      </a:r>
                    </a:p>
                  </a:txBody>
                  <a:tcPr marL="29059" marR="29059" marT="29059" marB="29059" anchor="ctr"/>
                </a:tc>
                <a:tc>
                  <a:txBody>
                    <a:bodyPr/>
                    <a:lstStyle/>
                    <a:p>
                      <a:pPr algn="l" fontAlgn="t"/>
                      <a:r>
                        <a:rPr lang="en-IN" sz="1600" dirty="0"/>
                        <a:t>Direct execution</a:t>
                      </a:r>
                    </a:p>
                  </a:txBody>
                  <a:tcPr marL="29059" marR="29059" marT="29059" marB="29059" anchor="ctr"/>
                </a:tc>
                <a:tc>
                  <a:txBody>
                    <a:bodyPr/>
                    <a:lstStyle/>
                    <a:p>
                      <a:pPr algn="l" fontAlgn="t"/>
                      <a:r>
                        <a:rPr lang="en-IN" sz="1600" dirty="0" err="1"/>
                        <a:t>Hypercalls</a:t>
                      </a:r>
                      <a:endParaRPr lang="en-IN" sz="1600" dirty="0"/>
                    </a:p>
                  </a:txBody>
                  <a:tcPr marL="29059" marR="29059" marT="29059" marB="29059" anchor="ctr"/>
                </a:tc>
                <a:tc>
                  <a:txBody>
                    <a:bodyPr/>
                    <a:lstStyle/>
                    <a:p>
                      <a:pPr algn="l" fontAlgn="t"/>
                      <a:r>
                        <a:rPr lang="en-IN" sz="1600" dirty="0"/>
                        <a:t>Exit to root mode on privileged instruction</a:t>
                      </a:r>
                    </a:p>
                  </a:txBody>
                  <a:tcPr marL="29059" marR="29059" marT="29059" marB="29059" anchor="ctr"/>
                </a:tc>
                <a:extLst>
                  <a:ext uri="{0D108BD9-81ED-4DB2-BD59-A6C34878D82A}">
                    <a16:rowId xmlns:a16="http://schemas.microsoft.com/office/drawing/2014/main"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a:t>Excellent</a:t>
                      </a:r>
                      <a:br>
                        <a:rPr lang="en-IN" sz="1600"/>
                      </a:br>
                      <a:endParaRPr lang="en-IN" sz="160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D500-2735-1299-F01E-B338AD7A5165}"/>
              </a:ext>
            </a:extLst>
          </p:cNvPr>
          <p:cNvSpPr>
            <a:spLocks noGrp="1"/>
          </p:cNvSpPr>
          <p:nvPr>
            <p:ph type="title"/>
          </p:nvPr>
        </p:nvSpPr>
        <p:spPr/>
        <p:txBody>
          <a:bodyPr>
            <a:normAutofit/>
          </a:bodyPr>
          <a:lstStyle/>
          <a:p>
            <a:r>
              <a:rPr lang="en-IN" b="1" i="0" dirty="0">
                <a:solidFill>
                  <a:schemeClr val="accent1">
                    <a:lumMod val="10000"/>
                  </a:schemeClr>
                </a:solidFill>
                <a:effectLst/>
                <a:latin typeface="Source Sans 3"/>
              </a:rPr>
              <a:t>Characteristics of Virtualization</a:t>
            </a:r>
            <a:endParaRPr lang="en-IN" dirty="0">
              <a:solidFill>
                <a:schemeClr val="accent1">
                  <a:lumMod val="10000"/>
                </a:schemeClr>
              </a:solidFill>
            </a:endParaRPr>
          </a:p>
        </p:txBody>
      </p:sp>
      <p:sp>
        <p:nvSpPr>
          <p:cNvPr id="3" name="Content Placeholder 2">
            <a:extLst>
              <a:ext uri="{FF2B5EF4-FFF2-40B4-BE49-F238E27FC236}">
                <a16:creationId xmlns:a16="http://schemas.microsoft.com/office/drawing/2014/main" id="{1F47064D-3222-CC92-F309-D6B82B82B06D}"/>
              </a:ext>
            </a:extLst>
          </p:cNvPr>
          <p:cNvSpPr>
            <a:spLocks noGrp="1"/>
          </p:cNvSpPr>
          <p:nvPr>
            <p:ph idx="1"/>
          </p:nvPr>
        </p:nvSpPr>
        <p:spPr>
          <a:xfrm>
            <a:off x="3337560" y="1253491"/>
            <a:ext cx="3718560" cy="3394472"/>
          </a:xfrm>
        </p:spPr>
        <p:txBody>
          <a:bodyPr>
            <a:normAutofit fontScale="40000" lnSpcReduction="20000"/>
          </a:bodyPr>
          <a:lstStyle/>
          <a:p>
            <a:r>
              <a:rPr lang="en-IN" b="1" i="0" dirty="0">
                <a:solidFill>
                  <a:schemeClr val="tx2"/>
                </a:solidFill>
                <a:effectLst/>
                <a:latin typeface="Nunito" panose="020F0502020204030204" pitchFamily="2" charset="0"/>
              </a:rPr>
              <a:t>Increased Security</a:t>
            </a:r>
          </a:p>
          <a:p>
            <a:r>
              <a:rPr lang="en-IN" b="1" i="0" dirty="0">
                <a:solidFill>
                  <a:schemeClr val="tx2"/>
                </a:solidFill>
                <a:effectLst/>
                <a:latin typeface="Nunito" panose="020F0502020204030204" pitchFamily="2" charset="0"/>
              </a:rPr>
              <a:t>Managed Execution</a:t>
            </a:r>
          </a:p>
          <a:p>
            <a:r>
              <a:rPr lang="en-IN" b="1" i="0" dirty="0">
                <a:solidFill>
                  <a:schemeClr val="tx2"/>
                </a:solidFill>
                <a:effectLst/>
                <a:latin typeface="Nunito" panose="020F0502020204030204" pitchFamily="2" charset="0"/>
              </a:rPr>
              <a:t>Sharing</a:t>
            </a:r>
          </a:p>
          <a:p>
            <a:r>
              <a:rPr lang="en-IN" b="1" i="0" dirty="0">
                <a:solidFill>
                  <a:schemeClr val="tx2"/>
                </a:solidFill>
                <a:effectLst/>
                <a:latin typeface="Nunito" panose="020F0502020204030204" pitchFamily="2" charset="0"/>
              </a:rPr>
              <a:t>Emulation</a:t>
            </a:r>
          </a:p>
          <a:p>
            <a:r>
              <a:rPr lang="en-IN" b="1" dirty="0">
                <a:solidFill>
                  <a:schemeClr val="tx2"/>
                </a:solidFill>
                <a:latin typeface="Nunito" panose="020F0502020204030204" pitchFamily="2" charset="0"/>
              </a:rPr>
              <a:t>Isolation</a:t>
            </a:r>
          </a:p>
          <a:p>
            <a:r>
              <a:rPr lang="en-IN" b="1" i="0" dirty="0">
                <a:solidFill>
                  <a:schemeClr val="tx2"/>
                </a:solidFill>
                <a:effectLst/>
                <a:latin typeface="Nunito" panose="020F0502020204030204" pitchFamily="2" charset="0"/>
              </a:rPr>
              <a:t>Portability</a:t>
            </a:r>
          </a:p>
          <a:p>
            <a:r>
              <a:rPr lang="en-IN" b="1" dirty="0">
                <a:solidFill>
                  <a:schemeClr val="tx2"/>
                </a:solidFill>
                <a:latin typeface="Nunito" panose="020F0502020204030204" pitchFamily="2" charset="0"/>
              </a:rPr>
              <a:t>Resource sharing</a:t>
            </a:r>
          </a:p>
          <a:p>
            <a:r>
              <a:rPr lang="en-IN" b="1" i="0" dirty="0">
                <a:solidFill>
                  <a:schemeClr val="tx2"/>
                </a:solidFill>
                <a:effectLst/>
                <a:latin typeface="Nunito" panose="020F0502020204030204" pitchFamily="2" charset="0"/>
              </a:rPr>
              <a:t>Flexibility</a:t>
            </a:r>
          </a:p>
          <a:p>
            <a:r>
              <a:rPr lang="en-IN" b="1" i="0" dirty="0">
                <a:solidFill>
                  <a:schemeClr val="tx2"/>
                </a:solidFill>
                <a:effectLst/>
                <a:latin typeface="Nunito" panose="020F0502020204030204" pitchFamily="2" charset="0"/>
              </a:rPr>
              <a:t>Hardware independence</a:t>
            </a:r>
          </a:p>
          <a:p>
            <a:r>
              <a:rPr lang="en-IN" b="1" dirty="0">
                <a:solidFill>
                  <a:schemeClr val="tx2"/>
                </a:solidFill>
                <a:latin typeface="Nunito" panose="020F0502020204030204" pitchFamily="2" charset="0"/>
              </a:rPr>
              <a:t>Scalability</a:t>
            </a:r>
          </a:p>
          <a:p>
            <a:r>
              <a:rPr lang="en-IN" b="1" i="0" dirty="0">
                <a:solidFill>
                  <a:schemeClr val="tx2"/>
                </a:solidFill>
                <a:effectLst/>
                <a:latin typeface="Nunito" panose="020F0502020204030204" pitchFamily="2" charset="0"/>
              </a:rPr>
              <a:t>Disaster Recovery</a:t>
            </a:r>
          </a:p>
          <a:p>
            <a:r>
              <a:rPr lang="en-IN" b="1" i="0" dirty="0">
                <a:solidFill>
                  <a:schemeClr val="tx2"/>
                </a:solidFill>
                <a:effectLst/>
                <a:latin typeface="Nunito" panose="020F0502020204030204" pitchFamily="2" charset="0"/>
              </a:rPr>
              <a:t>Testing and Development</a:t>
            </a:r>
          </a:p>
          <a:p>
            <a:r>
              <a:rPr lang="en-IN" b="1" dirty="0">
                <a:solidFill>
                  <a:schemeClr val="tx2"/>
                </a:solidFill>
                <a:latin typeface="Nunito" panose="020F0502020204030204" pitchFamily="2" charset="0"/>
              </a:rPr>
              <a:t>Improve Efficiency + Energy efficient</a:t>
            </a:r>
          </a:p>
          <a:p>
            <a:r>
              <a:rPr lang="en-IN" b="1" dirty="0">
                <a:solidFill>
                  <a:schemeClr val="tx2"/>
                </a:solidFill>
                <a:latin typeface="Nunito" panose="020F0502020204030204" pitchFamily="2" charset="0"/>
              </a:rPr>
              <a:t>Cost Savings</a:t>
            </a:r>
          </a:p>
          <a:p>
            <a:r>
              <a:rPr lang="en-IN" b="1" dirty="0">
                <a:solidFill>
                  <a:schemeClr val="tx2"/>
                </a:solidFill>
                <a:latin typeface="Nunito" panose="020F0502020204030204" pitchFamily="2" charset="0"/>
              </a:rPr>
              <a:t>Migration Becomes Easy</a:t>
            </a:r>
          </a:p>
          <a:p>
            <a:r>
              <a:rPr lang="en-IN" b="1" dirty="0">
                <a:solidFill>
                  <a:schemeClr val="tx2"/>
                </a:solidFill>
                <a:latin typeface="Nunito" panose="020F0502020204030204" pitchFamily="2" charset="0"/>
              </a:rPr>
              <a:t>Increased Uptime</a:t>
            </a:r>
          </a:p>
          <a:p>
            <a:endParaRPr lang="en-IN" b="1" dirty="0">
              <a:solidFill>
                <a:schemeClr val="tx2"/>
              </a:solidFill>
              <a:latin typeface="Nunito" panose="020F0502020204030204" pitchFamily="2" charset="0"/>
            </a:endParaRPr>
          </a:p>
          <a:p>
            <a:endParaRPr lang="en-IN" b="1" i="0" dirty="0">
              <a:solidFill>
                <a:schemeClr val="tx2"/>
              </a:solidFill>
              <a:effectLst/>
              <a:latin typeface="Nunito" panose="020F0502020204030204" pitchFamily="2" charset="0"/>
            </a:endParaRPr>
          </a:p>
          <a:p>
            <a:endParaRPr lang="en-IN" dirty="0">
              <a:solidFill>
                <a:schemeClr val="tx2"/>
              </a:solidFill>
            </a:endParaRPr>
          </a:p>
        </p:txBody>
      </p:sp>
    </p:spTree>
    <p:extLst>
      <p:ext uri="{BB962C8B-B14F-4D97-AF65-F5344CB8AC3E}">
        <p14:creationId xmlns:p14="http://schemas.microsoft.com/office/powerpoint/2010/main" val="253450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7A8B-DE1F-76F9-1C16-ED1BFE6FF0BB}"/>
              </a:ext>
            </a:extLst>
          </p:cNvPr>
          <p:cNvSpPr>
            <a:spLocks noGrp="1"/>
          </p:cNvSpPr>
          <p:nvPr>
            <p:ph type="title"/>
          </p:nvPr>
        </p:nvSpPr>
        <p:spPr/>
        <p:txBody>
          <a:bodyPr/>
          <a:lstStyle/>
          <a:p>
            <a:r>
              <a:rPr lang="en-IN" dirty="0"/>
              <a:t>Drawback of Virtualization</a:t>
            </a:r>
          </a:p>
        </p:txBody>
      </p:sp>
      <p:sp>
        <p:nvSpPr>
          <p:cNvPr id="3" name="Content Placeholder 2">
            <a:extLst>
              <a:ext uri="{FF2B5EF4-FFF2-40B4-BE49-F238E27FC236}">
                <a16:creationId xmlns:a16="http://schemas.microsoft.com/office/drawing/2014/main" id="{8C009AB0-1081-B74A-DE37-A99ED6D35995}"/>
              </a:ext>
            </a:extLst>
          </p:cNvPr>
          <p:cNvSpPr>
            <a:spLocks noGrp="1"/>
          </p:cNvSpPr>
          <p:nvPr>
            <p:ph idx="1"/>
          </p:nvPr>
        </p:nvSpPr>
        <p:spPr/>
        <p:txBody>
          <a:bodyPr>
            <a:normAutofit fontScale="77500" lnSpcReduction="20000"/>
          </a:bodyPr>
          <a:lstStyle/>
          <a:p>
            <a:r>
              <a:rPr lang="en-US" b="1" dirty="0"/>
              <a:t>High Initial Investment: </a:t>
            </a:r>
            <a:r>
              <a:rPr lang="en-US" dirty="0"/>
              <a:t>Clouds have a very high initial investment, but it is also true that it will help in reducing the cost of companies.</a:t>
            </a:r>
          </a:p>
          <a:p>
            <a:r>
              <a:rPr lang="en-US" b="1" dirty="0"/>
              <a:t>Learning New Infrastructure</a:t>
            </a:r>
            <a:r>
              <a:rPr lang="en-US" dirty="0"/>
              <a:t>: As the companies shifted from Servers to Cloud, it requires highly skilled staff who have skills to work with the cloud easily, and for this, you have to hire new staff or provide training to current staff.</a:t>
            </a:r>
          </a:p>
          <a:p>
            <a:r>
              <a:rPr lang="en-US" b="1" dirty="0"/>
              <a:t>Risk of Data</a:t>
            </a:r>
            <a:r>
              <a:rPr lang="en-US" dirty="0"/>
              <a:t>: Hosting data on third-party resources can lead to putting the data at risk, it has the chance of getting attacked by any hacker or cracker very easily.</a:t>
            </a:r>
            <a:endParaRPr lang="en-IN" dirty="0"/>
          </a:p>
        </p:txBody>
      </p:sp>
    </p:spTree>
    <p:extLst>
      <p:ext uri="{BB962C8B-B14F-4D97-AF65-F5344CB8AC3E}">
        <p14:creationId xmlns:p14="http://schemas.microsoft.com/office/powerpoint/2010/main" val="123625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virtualization</a:t>
            </a:r>
            <a:endParaRPr lang="en-IN" dirty="0"/>
          </a:p>
        </p:txBody>
      </p:sp>
      <p:sp>
        <p:nvSpPr>
          <p:cNvPr id="3" name="Content Placeholder 2"/>
          <p:cNvSpPr>
            <a:spLocks noGrp="1"/>
          </p:cNvSpPr>
          <p:nvPr>
            <p:ph idx="1"/>
          </p:nvPr>
        </p:nvSpPr>
        <p:spPr>
          <a:xfrm>
            <a:off x="4233105" y="932521"/>
            <a:ext cx="3972911" cy="3394472"/>
          </a:xfrm>
        </p:spPr>
        <p:txBody>
          <a:bodyPr>
            <a:noAutofit/>
          </a:bodyPr>
          <a:lstStyle/>
          <a:p>
            <a:pPr algn="just"/>
            <a:r>
              <a:rPr lang="en-US" sz="1800" dirty="0"/>
              <a:t>Application virtualization helps a user to have remote access to an application from a server. The server stores all personal information and other characteristics of the application but can still run on a local workstation through the Internet. </a:t>
            </a:r>
            <a:endParaRPr lang="en-IN" sz="1800" dirty="0"/>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
        <p:nvSpPr>
          <p:cNvPr id="5" name="TextBox 4">
            <a:extLst>
              <a:ext uri="{FF2B5EF4-FFF2-40B4-BE49-F238E27FC236}">
                <a16:creationId xmlns:a16="http://schemas.microsoft.com/office/drawing/2014/main" id="{D986017D-D1D8-C0B4-B912-818E90986DDB}"/>
              </a:ext>
            </a:extLst>
          </p:cNvPr>
          <p:cNvSpPr txBox="1"/>
          <p:nvPr/>
        </p:nvSpPr>
        <p:spPr>
          <a:xfrm>
            <a:off x="4558639" y="3049092"/>
            <a:ext cx="3647377" cy="1384995"/>
          </a:xfrm>
          <a:prstGeom prst="rect">
            <a:avLst/>
          </a:prstGeom>
          <a:noFill/>
        </p:spPr>
        <p:txBody>
          <a:bodyPr wrap="square">
            <a:spAutoFit/>
          </a:bodyPr>
          <a:lstStyle/>
          <a:p>
            <a:pPr algn="just"/>
            <a:r>
              <a:rPr lang="en-US" sz="1200" b="0" i="0" dirty="0">
                <a:solidFill>
                  <a:schemeClr val="tx2"/>
                </a:solidFill>
                <a:effectLst/>
                <a:highlight>
                  <a:srgbClr val="FFFF00"/>
                </a:highlight>
                <a:latin typeface="Google Sans"/>
              </a:rPr>
              <a:t>An example </a:t>
            </a:r>
            <a:r>
              <a:rPr lang="en-US" sz="1200" b="0" i="0" dirty="0">
                <a:solidFill>
                  <a:schemeClr val="tx2"/>
                </a:solidFill>
                <a:effectLst/>
                <a:latin typeface="Google Sans"/>
              </a:rPr>
              <a:t>Imagine a company named "</a:t>
            </a:r>
            <a:r>
              <a:rPr lang="en-US" sz="1200" b="0" i="0" dirty="0" err="1">
                <a:solidFill>
                  <a:schemeClr val="tx2"/>
                </a:solidFill>
                <a:effectLst/>
                <a:latin typeface="Google Sans"/>
              </a:rPr>
              <a:t>TechSolutions</a:t>
            </a:r>
            <a:r>
              <a:rPr lang="en-US" sz="1200" b="0" i="0" dirty="0">
                <a:solidFill>
                  <a:schemeClr val="tx2"/>
                </a:solidFill>
                <a:effectLst/>
                <a:latin typeface="Google Sans"/>
              </a:rPr>
              <a:t>" that uses a variety of software applications for different departments. They're experiencing challenges with application conflicts and compatibility issues, leading to decreased productivity. To address this, </a:t>
            </a:r>
            <a:r>
              <a:rPr lang="en-US" sz="1200" b="0" i="0" dirty="0" err="1">
                <a:solidFill>
                  <a:schemeClr val="tx2"/>
                </a:solidFill>
                <a:effectLst/>
                <a:latin typeface="Google Sans"/>
              </a:rPr>
              <a:t>TechSolutions</a:t>
            </a:r>
            <a:r>
              <a:rPr lang="en-US" sz="1200" b="0" i="0" dirty="0">
                <a:solidFill>
                  <a:schemeClr val="tx2"/>
                </a:solidFill>
                <a:effectLst/>
                <a:latin typeface="Google Sans"/>
              </a:rPr>
              <a:t> decides to implement application virtualization using </a:t>
            </a:r>
            <a:r>
              <a:rPr lang="en-US" sz="1200" b="0" i="0" u="sng" dirty="0">
                <a:solidFill>
                  <a:schemeClr val="tx2"/>
                </a:solidFill>
                <a:effectLst/>
                <a:latin typeface="Google Sans"/>
              </a:rPr>
              <a:t>VMware </a:t>
            </a:r>
            <a:r>
              <a:rPr lang="en-US" sz="1200" b="0" i="0" u="sng" dirty="0" err="1">
                <a:solidFill>
                  <a:schemeClr val="tx2"/>
                </a:solidFill>
                <a:effectLst/>
                <a:latin typeface="Google Sans"/>
              </a:rPr>
              <a:t>ThinApp</a:t>
            </a:r>
            <a:r>
              <a:rPr lang="en-US" sz="1200" b="0" i="0" dirty="0">
                <a:solidFill>
                  <a:schemeClr val="tx2"/>
                </a:solidFill>
                <a:effectLst/>
                <a:latin typeface="Google Sans"/>
              </a:rPr>
              <a:t>.</a:t>
            </a:r>
            <a:endParaRPr lang="en-IN" sz="12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endParaRPr lang="en-IN"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2275726" y="1063229"/>
            <a:ext cx="4592547" cy="309250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34509" y="390854"/>
            <a:ext cx="5749160" cy="3394472"/>
          </a:xfrm>
        </p:spPr>
        <p:txBody>
          <a:bodyPr>
            <a:noAutofit/>
          </a:bodyPr>
          <a:lstStyle/>
          <a:p>
            <a:pPr algn="just"/>
            <a:r>
              <a:rPr lang="en-US" sz="2000" dirty="0"/>
              <a:t> This is the kind of virtualization in which the data is collected from various sources and managed at a single place without knowing more about the technical information like how data is collected, stored &amp; formatted then arranged that data logically so that its virtual view can be accessed by its interested people and stakeholders, and users through the various cloud services remotely. Many big giant companies are providing their services like Oracle, IBM, At scale, </a:t>
            </a:r>
            <a:r>
              <a:rPr lang="en-US" sz="2000" dirty="0" err="1"/>
              <a:t>Cdata</a:t>
            </a:r>
            <a:r>
              <a:rPr lang="en-US" sz="2000" dirty="0"/>
              <a:t>, etc.</a:t>
            </a:r>
            <a:endParaRPr lang="en-IN" sz="2000" dirty="0"/>
          </a:p>
        </p:txBody>
      </p:sp>
      <p:sp>
        <p:nvSpPr>
          <p:cNvPr id="3" name="TextBox 2">
            <a:extLst>
              <a:ext uri="{FF2B5EF4-FFF2-40B4-BE49-F238E27FC236}">
                <a16:creationId xmlns:a16="http://schemas.microsoft.com/office/drawing/2014/main" id="{202188B4-E373-30BA-B777-C28C4F6A5250}"/>
              </a:ext>
            </a:extLst>
          </p:cNvPr>
          <p:cNvSpPr txBox="1"/>
          <p:nvPr/>
        </p:nvSpPr>
        <p:spPr>
          <a:xfrm>
            <a:off x="1609491" y="3991388"/>
            <a:ext cx="6590371" cy="830997"/>
          </a:xfrm>
          <a:prstGeom prst="rect">
            <a:avLst/>
          </a:prstGeom>
          <a:noFill/>
        </p:spPr>
        <p:txBody>
          <a:bodyPr wrap="square">
            <a:spAutoFit/>
          </a:bodyPr>
          <a:lstStyle/>
          <a:p>
            <a:r>
              <a:rPr lang="en-US" sz="1200" b="0" i="0" dirty="0">
                <a:solidFill>
                  <a:schemeClr val="tx2"/>
                </a:solidFill>
                <a:effectLst/>
                <a:highlight>
                  <a:srgbClr val="FFFF00"/>
                </a:highlight>
                <a:latin typeface="Google Sans"/>
              </a:rPr>
              <a:t>An Example </a:t>
            </a:r>
            <a:r>
              <a:rPr lang="en-US" sz="1200" b="0" i="0" dirty="0">
                <a:solidFill>
                  <a:schemeClr val="tx2"/>
                </a:solidFill>
                <a:effectLst/>
                <a:latin typeface="Google Sans"/>
              </a:rPr>
              <a:t>Imagine a company named "</a:t>
            </a:r>
            <a:r>
              <a:rPr lang="en-US" sz="1200" b="0" i="0" dirty="0" err="1">
                <a:solidFill>
                  <a:schemeClr val="tx2"/>
                </a:solidFill>
                <a:effectLst/>
                <a:latin typeface="Google Sans"/>
              </a:rPr>
              <a:t>TechAnalytics</a:t>
            </a:r>
            <a:r>
              <a:rPr lang="en-US" sz="1200" b="0" i="0" dirty="0">
                <a:solidFill>
                  <a:schemeClr val="tx2"/>
                </a:solidFill>
                <a:effectLst/>
                <a:latin typeface="Google Sans"/>
              </a:rPr>
              <a:t>" that collects data from various sources, including databases, cloud services, and APIs. </a:t>
            </a:r>
            <a:r>
              <a:rPr lang="en-US" sz="1200" b="0" i="0" dirty="0" err="1">
                <a:solidFill>
                  <a:schemeClr val="tx2"/>
                </a:solidFill>
                <a:effectLst/>
                <a:latin typeface="Google Sans"/>
              </a:rPr>
              <a:t>TechAnalytics</a:t>
            </a:r>
            <a:r>
              <a:rPr lang="en-US" sz="1200" b="0" i="0" dirty="0">
                <a:solidFill>
                  <a:schemeClr val="tx2"/>
                </a:solidFill>
                <a:effectLst/>
                <a:latin typeface="Google Sans"/>
              </a:rPr>
              <a:t> wants to provide its analysts with a unified view of this data for reporting and analysis. They decide to leverage </a:t>
            </a:r>
            <a:r>
              <a:rPr lang="en-US" sz="1200" b="0" i="0" u="sng" dirty="0">
                <a:solidFill>
                  <a:schemeClr val="tx2"/>
                </a:solidFill>
                <a:effectLst/>
                <a:latin typeface="Google Sans"/>
              </a:rPr>
              <a:t>VMware’s vSphere </a:t>
            </a:r>
            <a:r>
              <a:rPr lang="en-US" sz="1200" b="0" i="0" dirty="0">
                <a:solidFill>
                  <a:schemeClr val="tx2"/>
                </a:solidFill>
                <a:effectLst/>
                <a:latin typeface="Google Sans"/>
              </a:rPr>
              <a:t>to achieve data virtualization-like capabilities.</a:t>
            </a:r>
            <a:endParaRPr lang="en-IN" sz="1200" dirty="0">
              <a:solidFill>
                <a:schemeClr val="tx2"/>
              </a:solidFill>
            </a:endParaRPr>
          </a:p>
        </p:txBody>
      </p:sp>
    </p:spTree>
    <p:extLst>
      <p:ext uri="{BB962C8B-B14F-4D97-AF65-F5344CB8AC3E}">
        <p14:creationId xmlns:p14="http://schemas.microsoft.com/office/powerpoint/2010/main" val="260855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virtualization</a:t>
            </a:r>
            <a:endParaRPr lang="en-IN"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2433146" y="926595"/>
            <a:ext cx="3652344" cy="364149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5738" y="240382"/>
            <a:ext cx="6211614" cy="3953246"/>
          </a:xfrm>
        </p:spPr>
        <p:txBody>
          <a:bodyPr>
            <a:noAutofit/>
          </a:bodyPr>
          <a:lstStyle/>
          <a:p>
            <a:pPr algn="just"/>
            <a:r>
              <a:rPr lang="en-US" sz="1600" dirty="0"/>
              <a:t>Desktop virtualization allows the users’ OS to be remotely stored on a server in the data center. It allows the user to access their desktop virtually, from any location by a different machine. Users who want specific operating systems other than Windows Server will need to have a virtual desktop. The main benefits of desktop virtualization are user mobility, portability, and easy management of software installation, updates, and patches. </a:t>
            </a:r>
            <a:endParaRPr lang="en-IN" sz="1600" b="1" dirty="0"/>
          </a:p>
        </p:txBody>
      </p:sp>
      <p:sp>
        <p:nvSpPr>
          <p:cNvPr id="3" name="TextBox 2">
            <a:extLst>
              <a:ext uri="{FF2B5EF4-FFF2-40B4-BE49-F238E27FC236}">
                <a16:creationId xmlns:a16="http://schemas.microsoft.com/office/drawing/2014/main" id="{076ABF38-CB6C-F712-C6D4-584CDEE452ED}"/>
              </a:ext>
            </a:extLst>
          </p:cNvPr>
          <p:cNvSpPr txBox="1"/>
          <p:nvPr/>
        </p:nvSpPr>
        <p:spPr>
          <a:xfrm>
            <a:off x="1587189" y="2977287"/>
            <a:ext cx="6798527" cy="1015663"/>
          </a:xfrm>
          <a:prstGeom prst="rect">
            <a:avLst/>
          </a:prstGeom>
          <a:noFill/>
        </p:spPr>
        <p:txBody>
          <a:bodyPr wrap="square">
            <a:spAutoFit/>
          </a:bodyPr>
          <a:lstStyle/>
          <a:p>
            <a:pPr algn="just"/>
            <a:r>
              <a:rPr lang="en-US" sz="1200" b="0" i="0" dirty="0">
                <a:solidFill>
                  <a:schemeClr val="tx2"/>
                </a:solidFill>
                <a:effectLst/>
                <a:highlight>
                  <a:srgbClr val="FFFF00"/>
                </a:highlight>
                <a:latin typeface="Söhne"/>
              </a:rPr>
              <a:t>An Example </a:t>
            </a:r>
            <a:r>
              <a:rPr lang="en-US" sz="1200" b="0" i="0" dirty="0">
                <a:solidFill>
                  <a:schemeClr val="tx2"/>
                </a:solidFill>
                <a:effectLst/>
                <a:latin typeface="Söhne"/>
              </a:rPr>
              <a:t>Imagine a company called "</a:t>
            </a:r>
            <a:r>
              <a:rPr lang="en-US" sz="1200" b="0" i="0" dirty="0" err="1">
                <a:solidFill>
                  <a:schemeClr val="tx2"/>
                </a:solidFill>
                <a:effectLst/>
                <a:latin typeface="Söhne"/>
              </a:rPr>
              <a:t>TechCorp</a:t>
            </a:r>
            <a:r>
              <a:rPr lang="en-US" sz="1200" b="0" i="0" dirty="0">
                <a:solidFill>
                  <a:schemeClr val="tx2"/>
                </a:solidFill>
                <a:effectLst/>
                <a:latin typeface="Söhne"/>
              </a:rPr>
              <a:t>" that wants to provide its employees with remote access to their desktop environments from various devices such as laptops, tablets, and thin clients. Instead of managing individual physical computers for each employee, </a:t>
            </a:r>
            <a:r>
              <a:rPr lang="en-US" sz="1200" b="0" i="0" dirty="0" err="1">
                <a:solidFill>
                  <a:schemeClr val="tx2"/>
                </a:solidFill>
                <a:effectLst/>
                <a:latin typeface="Söhne"/>
              </a:rPr>
              <a:t>TechCorp</a:t>
            </a:r>
            <a:r>
              <a:rPr lang="en-US" sz="1200" b="0" i="0" dirty="0">
                <a:solidFill>
                  <a:schemeClr val="tx2"/>
                </a:solidFill>
                <a:effectLst/>
                <a:latin typeface="Söhne"/>
              </a:rPr>
              <a:t> decides to implement desktop virtualization using technology like </a:t>
            </a:r>
            <a:r>
              <a:rPr lang="en-US" sz="1200" b="0" i="0" u="sng" dirty="0">
                <a:solidFill>
                  <a:schemeClr val="tx2"/>
                </a:solidFill>
                <a:effectLst/>
                <a:latin typeface="Söhne"/>
              </a:rPr>
              <a:t>VMware Horizon</a:t>
            </a:r>
            <a:r>
              <a:rPr lang="en-US" sz="1200" b="0" i="0" dirty="0">
                <a:solidFill>
                  <a:schemeClr val="tx2"/>
                </a:solidFill>
                <a:effectLst/>
                <a:latin typeface="Söhne"/>
              </a:rPr>
              <a:t>, Citrix Virtual Apps and Desktops, or Microsoft Remote Desktop Services.</a:t>
            </a:r>
            <a:endParaRPr lang="en-IN" sz="1200" dirty="0">
              <a:solidFill>
                <a:schemeClr val="tx2"/>
              </a:solidFill>
            </a:endParaRPr>
          </a:p>
        </p:txBody>
      </p:sp>
    </p:spTree>
    <p:extLst>
      <p:ext uri="{BB962C8B-B14F-4D97-AF65-F5344CB8AC3E}">
        <p14:creationId xmlns:p14="http://schemas.microsoft.com/office/powerpoint/2010/main" val="408872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think like this</a:t>
            </a:r>
          </a:p>
        </p:txBody>
      </p:sp>
      <p:sp>
        <p:nvSpPr>
          <p:cNvPr id="3" name="Content Placeholder 2"/>
          <p:cNvSpPr>
            <a:spLocks noGrp="1"/>
          </p:cNvSpPr>
          <p:nvPr>
            <p:ph idx="1"/>
          </p:nvPr>
        </p:nvSpPr>
        <p:spPr>
          <a:xfrm>
            <a:off x="1061545" y="1200151"/>
            <a:ext cx="7104994" cy="3394472"/>
          </a:xfrm>
        </p:spPr>
        <p:txBody>
          <a:bodyPr>
            <a:normAutofit fontScale="92500" lnSpcReduction="20000"/>
          </a:bodyPr>
          <a:lstStyle/>
          <a:p>
            <a:r>
              <a:rPr lang="en-IN" dirty="0"/>
              <a:t>Have you ever wished you could clone yourself?</a:t>
            </a:r>
          </a:p>
          <a:p>
            <a:r>
              <a:rPr lang="en-IN" dirty="0"/>
              <a:t>If you could, would you be more efficient?  Would you do more?</a:t>
            </a:r>
          </a:p>
          <a:p>
            <a:r>
              <a:rPr lang="en-IN" dirty="0"/>
              <a:t>Virtualization enables computers to be more efficient in a similar fashion</a:t>
            </a:r>
          </a:p>
          <a:p>
            <a:r>
              <a:rPr lang="en-IN" dirty="0"/>
              <a:t>Computers that use virtualization optimize the available compute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711" y="304800"/>
            <a:ext cx="6905297" cy="4310844"/>
          </a:xfrm>
        </p:spPr>
        <p:txBody>
          <a:bodyPr>
            <a:normAutofit/>
          </a:bodyPr>
          <a:lstStyle/>
          <a:p>
            <a:pPr algn="just"/>
            <a:r>
              <a:rPr lang="en-IN" sz="2000" dirty="0"/>
              <a:t>Network virtualization helps manage and monitor the entire computer network as a single administrative entity. </a:t>
            </a:r>
            <a:r>
              <a:rPr lang="en-IN" sz="2000" b="1" dirty="0"/>
              <a:t>Admins can keep track of various elements of network infrastructure such as routers and switches from a single software-based administrator’s console. </a:t>
            </a:r>
            <a:r>
              <a:rPr lang="en-IN" sz="2000" dirty="0"/>
              <a:t>Network virtualization helps network optimization for data transfer rates, flexibility, reliability, security, and scalability. It improves the overall network’s productivity and efficiency. It becomes easier for administrators to allocate and distribute resources conveniently and ensure high and stable network performance.</a:t>
            </a:r>
          </a:p>
          <a:p>
            <a:endParaRPr lang="en-IN" sz="2000" dirty="0"/>
          </a:p>
        </p:txBody>
      </p:sp>
      <p:sp>
        <p:nvSpPr>
          <p:cNvPr id="4" name="TextBox 3">
            <a:extLst>
              <a:ext uri="{FF2B5EF4-FFF2-40B4-BE49-F238E27FC236}">
                <a16:creationId xmlns:a16="http://schemas.microsoft.com/office/drawing/2014/main" id="{A310A49B-592C-CB95-6505-CFE915003AE6}"/>
              </a:ext>
            </a:extLst>
          </p:cNvPr>
          <p:cNvSpPr txBox="1"/>
          <p:nvPr/>
        </p:nvSpPr>
        <p:spPr>
          <a:xfrm>
            <a:off x="1345581" y="3784647"/>
            <a:ext cx="6846848" cy="830997"/>
          </a:xfrm>
          <a:prstGeom prst="rect">
            <a:avLst/>
          </a:prstGeom>
          <a:noFill/>
        </p:spPr>
        <p:txBody>
          <a:bodyPr wrap="square">
            <a:spAutoFit/>
          </a:bodyPr>
          <a:lstStyle/>
          <a:p>
            <a:pPr algn="just"/>
            <a:r>
              <a:rPr lang="en-US" sz="1200" b="0" i="0" dirty="0">
                <a:solidFill>
                  <a:schemeClr val="tx2"/>
                </a:solidFill>
                <a:effectLst/>
                <a:highlight>
                  <a:srgbClr val="FFFF00"/>
                </a:highlight>
                <a:latin typeface="Söhne"/>
              </a:rPr>
              <a:t>An Example</a:t>
            </a:r>
            <a:r>
              <a:rPr lang="en-US" sz="1200" b="0" i="0" dirty="0">
                <a:solidFill>
                  <a:schemeClr val="tx2"/>
                </a:solidFill>
                <a:effectLst/>
                <a:latin typeface="Söhne"/>
              </a:rPr>
              <a:t> Imagine a large company named "</a:t>
            </a:r>
            <a:r>
              <a:rPr lang="en-US" sz="1200" b="0" i="0" dirty="0" err="1">
                <a:solidFill>
                  <a:schemeClr val="tx2"/>
                </a:solidFill>
                <a:effectLst/>
                <a:latin typeface="Söhne"/>
              </a:rPr>
              <a:t>DataNet</a:t>
            </a:r>
            <a:r>
              <a:rPr lang="en-US" sz="1200" b="0" i="0" dirty="0">
                <a:solidFill>
                  <a:schemeClr val="tx2"/>
                </a:solidFill>
                <a:effectLst/>
                <a:latin typeface="Söhne"/>
              </a:rPr>
              <a:t>" that operates a complex data center infrastructure to host various applications and services for its customers. To improve efficiency and simplify network management, </a:t>
            </a:r>
            <a:r>
              <a:rPr lang="en-US" sz="1200" b="0" i="0" dirty="0" err="1">
                <a:solidFill>
                  <a:schemeClr val="tx2"/>
                </a:solidFill>
                <a:effectLst/>
                <a:latin typeface="Söhne"/>
              </a:rPr>
              <a:t>DataNet</a:t>
            </a:r>
            <a:r>
              <a:rPr lang="en-US" sz="1200" b="0" i="0" dirty="0">
                <a:solidFill>
                  <a:schemeClr val="tx2"/>
                </a:solidFill>
                <a:effectLst/>
                <a:latin typeface="Söhne"/>
              </a:rPr>
              <a:t> decides to implement network virtualization using technology like </a:t>
            </a:r>
            <a:r>
              <a:rPr lang="en-US" sz="1200" b="0" i="0" u="sng" dirty="0">
                <a:solidFill>
                  <a:schemeClr val="tx2"/>
                </a:solidFill>
                <a:effectLst/>
                <a:latin typeface="Söhne"/>
              </a:rPr>
              <a:t>VMware NSX, </a:t>
            </a:r>
            <a:r>
              <a:rPr lang="en-US" sz="1200" b="0" i="0" dirty="0">
                <a:solidFill>
                  <a:schemeClr val="tx2"/>
                </a:solidFill>
                <a:effectLst/>
                <a:latin typeface="Söhne"/>
              </a:rPr>
              <a:t>Cisco ACI, or Open </a:t>
            </a:r>
            <a:r>
              <a:rPr lang="en-US" sz="1200" b="0" i="0" dirty="0" err="1">
                <a:solidFill>
                  <a:schemeClr val="tx2"/>
                </a:solidFill>
                <a:effectLst/>
                <a:latin typeface="Söhne"/>
              </a:rPr>
              <a:t>vSwitch</a:t>
            </a:r>
            <a:r>
              <a:rPr lang="en-US" sz="1200" b="0" i="0" dirty="0">
                <a:solidFill>
                  <a:schemeClr val="tx2"/>
                </a:solidFill>
                <a:effectLst/>
                <a:latin typeface="Söhne"/>
              </a:rPr>
              <a:t>.</a:t>
            </a:r>
            <a:endParaRPr lang="en-IN" sz="12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virtualization</a:t>
            </a:r>
            <a:endParaRPr lang="en-IN" dirty="0"/>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2490950" y="1331712"/>
            <a:ext cx="4351284" cy="234074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2772" y="389757"/>
            <a:ext cx="6653048" cy="3481118"/>
          </a:xfrm>
          <a:prstGeom prst="rect">
            <a:avLst/>
          </a:prstGeom>
        </p:spPr>
      </p:pic>
      <p:sp>
        <p:nvSpPr>
          <p:cNvPr id="6" name="TextBox 5">
            <a:extLst>
              <a:ext uri="{FF2B5EF4-FFF2-40B4-BE49-F238E27FC236}">
                <a16:creationId xmlns:a16="http://schemas.microsoft.com/office/drawing/2014/main" id="{AD4C409A-62F3-69A5-80CA-DD3A9E46C18E}"/>
              </a:ext>
            </a:extLst>
          </p:cNvPr>
          <p:cNvSpPr txBox="1"/>
          <p:nvPr/>
        </p:nvSpPr>
        <p:spPr>
          <a:xfrm>
            <a:off x="1292772" y="3977908"/>
            <a:ext cx="6990168" cy="830997"/>
          </a:xfrm>
          <a:prstGeom prst="rect">
            <a:avLst/>
          </a:prstGeom>
          <a:noFill/>
        </p:spPr>
        <p:txBody>
          <a:bodyPr wrap="square">
            <a:spAutoFit/>
          </a:bodyPr>
          <a:lstStyle/>
          <a:p>
            <a:pPr algn="just"/>
            <a:r>
              <a:rPr lang="en-US" sz="1200" b="0" i="0" dirty="0">
                <a:solidFill>
                  <a:schemeClr val="tx2"/>
                </a:solidFill>
                <a:effectLst/>
                <a:highlight>
                  <a:srgbClr val="FFFF00"/>
                </a:highlight>
                <a:latin typeface="Söhne"/>
              </a:rPr>
              <a:t>An Example</a:t>
            </a:r>
            <a:r>
              <a:rPr lang="en-US" sz="1200" b="0" i="0" dirty="0">
                <a:solidFill>
                  <a:schemeClr val="tx2"/>
                </a:solidFill>
                <a:effectLst/>
                <a:latin typeface="Söhne"/>
              </a:rPr>
              <a:t> Imagine a company called "</a:t>
            </a:r>
            <a:r>
              <a:rPr lang="en-US" sz="1200" b="0" i="0" dirty="0" err="1">
                <a:solidFill>
                  <a:schemeClr val="tx2"/>
                </a:solidFill>
                <a:effectLst/>
                <a:latin typeface="Söhne"/>
              </a:rPr>
              <a:t>WebTech</a:t>
            </a:r>
            <a:r>
              <a:rPr lang="en-US" sz="1200" b="0" i="0" dirty="0">
                <a:solidFill>
                  <a:schemeClr val="tx2"/>
                </a:solidFill>
                <a:effectLst/>
                <a:latin typeface="Söhne"/>
              </a:rPr>
              <a:t> Solutions" that provides web hosting services. They have a variety of websites and applications that need to be hosted on dedicated servers. Instead of purchasing a separate physical server for each website, </a:t>
            </a:r>
            <a:r>
              <a:rPr lang="en-US" sz="1200" b="0" i="0" dirty="0" err="1">
                <a:solidFill>
                  <a:schemeClr val="tx2"/>
                </a:solidFill>
                <a:effectLst/>
                <a:latin typeface="Söhne"/>
              </a:rPr>
              <a:t>WebTech</a:t>
            </a:r>
            <a:r>
              <a:rPr lang="en-US" sz="1200" b="0" i="0" dirty="0">
                <a:solidFill>
                  <a:schemeClr val="tx2"/>
                </a:solidFill>
                <a:effectLst/>
                <a:latin typeface="Söhne"/>
              </a:rPr>
              <a:t> Solutions decides to implement server virtualization using </a:t>
            </a:r>
            <a:r>
              <a:rPr lang="en-US" sz="1200" b="0" i="0" u="sng" dirty="0">
                <a:solidFill>
                  <a:schemeClr val="tx2"/>
                </a:solidFill>
                <a:effectLst/>
                <a:latin typeface="Söhne"/>
              </a:rPr>
              <a:t>VMware vSphere</a:t>
            </a:r>
            <a:r>
              <a:rPr lang="en-US" sz="1200" b="0" i="0" dirty="0">
                <a:solidFill>
                  <a:schemeClr val="tx2"/>
                </a:solidFill>
                <a:effectLst/>
                <a:latin typeface="Söhne"/>
              </a:rPr>
              <a:t>.</a:t>
            </a:r>
            <a:endParaRPr lang="en-IN" sz="1200" dirty="0">
              <a:solidFill>
                <a:schemeClr val="tx2"/>
              </a:solidFill>
            </a:endParaRPr>
          </a:p>
        </p:txBody>
      </p:sp>
    </p:spTree>
    <p:extLst>
      <p:ext uri="{BB962C8B-B14F-4D97-AF65-F5344CB8AC3E}">
        <p14:creationId xmlns:p14="http://schemas.microsoft.com/office/powerpoint/2010/main" val="86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3668111" y="1198179"/>
            <a:ext cx="3215006" cy="328973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5833" y="157655"/>
            <a:ext cx="6852745" cy="4166038"/>
          </a:xfrm>
        </p:spPr>
        <p:txBody>
          <a:bodyPr>
            <a:normAutofit fontScale="70000" lnSpcReduction="20000"/>
          </a:bodyPr>
          <a:lstStyle/>
          <a:p>
            <a:pPr algn="just"/>
            <a:r>
              <a:rPr lang="en-IN" dirty="0"/>
              <a:t>Storage virtualization performs resource abstraction in a way that the multiple physical storage arrays are virtualized as a single storage pool with direct and independent access.</a:t>
            </a:r>
          </a:p>
          <a:p>
            <a:pPr algn="just"/>
            <a:r>
              <a:rPr lang="en-IN" b="1" dirty="0"/>
              <a:t>The storage virtualization software aggregates and manages storage in various storage arrays and serves it to applications whenever needed</a:t>
            </a:r>
            <a:r>
              <a:rPr lang="en-IN" dirty="0"/>
              <a:t>.</a:t>
            </a:r>
          </a:p>
          <a:p>
            <a:pPr algn="just"/>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p>
        </p:txBody>
      </p:sp>
      <p:sp>
        <p:nvSpPr>
          <p:cNvPr id="3" name="TextBox 2">
            <a:extLst>
              <a:ext uri="{FF2B5EF4-FFF2-40B4-BE49-F238E27FC236}">
                <a16:creationId xmlns:a16="http://schemas.microsoft.com/office/drawing/2014/main" id="{34C18884-2303-A7E8-FFD2-8401B73F555A}"/>
              </a:ext>
            </a:extLst>
          </p:cNvPr>
          <p:cNvSpPr txBox="1"/>
          <p:nvPr/>
        </p:nvSpPr>
        <p:spPr>
          <a:xfrm>
            <a:off x="1440180" y="3819228"/>
            <a:ext cx="6768398" cy="646331"/>
          </a:xfrm>
          <a:prstGeom prst="rect">
            <a:avLst/>
          </a:prstGeom>
          <a:noFill/>
        </p:spPr>
        <p:txBody>
          <a:bodyPr wrap="square">
            <a:spAutoFit/>
          </a:bodyPr>
          <a:lstStyle/>
          <a:p>
            <a:pPr algn="just"/>
            <a:r>
              <a:rPr lang="en-US" sz="1200" b="0" i="0" dirty="0">
                <a:solidFill>
                  <a:schemeClr val="tx2"/>
                </a:solidFill>
                <a:effectLst/>
                <a:highlight>
                  <a:srgbClr val="FFFF00"/>
                </a:highlight>
                <a:latin typeface="Söhne"/>
              </a:rPr>
              <a:t>An Example</a:t>
            </a:r>
            <a:r>
              <a:rPr lang="en-US" sz="1200" b="0" i="0" dirty="0">
                <a:solidFill>
                  <a:schemeClr val="tx2"/>
                </a:solidFill>
                <a:effectLst/>
                <a:latin typeface="Söhne"/>
              </a:rPr>
              <a:t> Imagine a small-to-medium-sized business named "</a:t>
            </a:r>
            <a:r>
              <a:rPr lang="en-US" sz="1200" b="0" i="0" dirty="0" err="1">
                <a:solidFill>
                  <a:schemeClr val="tx2"/>
                </a:solidFill>
                <a:effectLst/>
                <a:latin typeface="Söhne"/>
              </a:rPr>
              <a:t>CloudCo</a:t>
            </a:r>
            <a:r>
              <a:rPr lang="en-US" sz="1200" b="0" i="0" dirty="0">
                <a:solidFill>
                  <a:schemeClr val="tx2"/>
                </a:solidFill>
                <a:effectLst/>
                <a:latin typeface="Söhne"/>
              </a:rPr>
              <a:t>" that wants to set up a virtualized environment to host its applications and services. Instead of investing in dedicated storage hardware, </a:t>
            </a:r>
            <a:r>
              <a:rPr lang="en-US" sz="1200" b="0" i="0" dirty="0" err="1">
                <a:solidFill>
                  <a:schemeClr val="tx2"/>
                </a:solidFill>
                <a:effectLst/>
                <a:latin typeface="Söhne"/>
              </a:rPr>
              <a:t>CloudCo</a:t>
            </a:r>
            <a:r>
              <a:rPr lang="en-US" sz="1200" b="0" i="0" dirty="0">
                <a:solidFill>
                  <a:schemeClr val="tx2"/>
                </a:solidFill>
                <a:effectLst/>
                <a:latin typeface="Söhne"/>
              </a:rPr>
              <a:t> decides to implement storage virtualization using </a:t>
            </a:r>
            <a:r>
              <a:rPr lang="en-US" sz="1200" b="0" i="0" u="sng" dirty="0">
                <a:solidFill>
                  <a:schemeClr val="tx2"/>
                </a:solidFill>
                <a:effectLst/>
                <a:latin typeface="Söhne"/>
              </a:rPr>
              <a:t>VMware </a:t>
            </a:r>
            <a:r>
              <a:rPr lang="en-US" sz="1200" b="0" i="0" u="sng" dirty="0" err="1">
                <a:solidFill>
                  <a:schemeClr val="tx2"/>
                </a:solidFill>
                <a:effectLst/>
                <a:latin typeface="Söhne"/>
              </a:rPr>
              <a:t>vSAN</a:t>
            </a:r>
            <a:r>
              <a:rPr lang="en-US" sz="1200" b="0" i="0" u="sng" dirty="0">
                <a:solidFill>
                  <a:schemeClr val="tx2"/>
                </a:solidFill>
                <a:effectLst/>
                <a:latin typeface="Söhne"/>
              </a:rPr>
              <a:t>.</a:t>
            </a:r>
            <a:endParaRPr lang="en-IN" sz="1200" u="sng" dirty="0">
              <a:solidFill>
                <a:schemeClr val="tx2"/>
              </a:solidFill>
            </a:endParaRPr>
          </a:p>
        </p:txBody>
      </p:sp>
    </p:spTree>
    <p:extLst>
      <p:ext uri="{BB962C8B-B14F-4D97-AF65-F5344CB8AC3E}">
        <p14:creationId xmlns:p14="http://schemas.microsoft.com/office/powerpoint/2010/main" val="35138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ponder on this...</a:t>
            </a:r>
            <a:endParaRPr lang="en-IN" dirty="0"/>
          </a:p>
        </p:txBody>
      </p:sp>
      <p:sp>
        <p:nvSpPr>
          <p:cNvPr id="3" name="Content Placeholder 2"/>
          <p:cNvSpPr>
            <a:spLocks noGrp="1"/>
          </p:cNvSpPr>
          <p:nvPr>
            <p:ph idx="1"/>
          </p:nvPr>
        </p:nvSpPr>
        <p:spPr>
          <a:xfrm>
            <a:off x="1135117" y="1200151"/>
            <a:ext cx="7157546" cy="3394472"/>
          </a:xfrm>
        </p:spPr>
        <p:txBody>
          <a:bodyPr>
            <a:normAutofit fontScale="92500" lnSpcReduction="20000"/>
          </a:bodyPr>
          <a:lstStyle/>
          <a:p>
            <a:r>
              <a:rPr lang="en-IN" dirty="0"/>
              <a:t>Do you use a </a:t>
            </a:r>
            <a:r>
              <a:rPr lang="en-IN" dirty="0" err="1"/>
              <a:t>smartphone</a:t>
            </a:r>
            <a:r>
              <a:rPr lang="en-IN" dirty="0"/>
              <a:t>, laptop or home computer?</a:t>
            </a:r>
          </a:p>
          <a:p>
            <a:r>
              <a:rPr lang="en-IN" dirty="0" err="1"/>
              <a:t>Smartphones</a:t>
            </a:r>
            <a:r>
              <a:rPr lang="en-IN" dirty="0"/>
              <a:t>, laptops or home computers are hardware</a:t>
            </a:r>
          </a:p>
          <a:p>
            <a:r>
              <a:rPr lang="en-IN" dirty="0"/>
              <a:t>Similar to how your brain controls your actions, software controls hardware</a:t>
            </a:r>
          </a:p>
          <a:p>
            <a:r>
              <a:rPr lang="en-IN" dirty="0"/>
              <a:t>There are different types of software that control computer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VM</a:t>
            </a:r>
          </a:p>
        </p:txBody>
      </p:sp>
      <p:sp>
        <p:nvSpPr>
          <p:cNvPr id="3" name="Content Placeholder 2"/>
          <p:cNvSpPr>
            <a:spLocks noGrp="1"/>
          </p:cNvSpPr>
          <p:nvPr>
            <p:ph idx="1"/>
          </p:nvPr>
        </p:nvSpPr>
        <p:spPr>
          <a:xfrm>
            <a:off x="861848" y="1200151"/>
            <a:ext cx="7367752" cy="3394472"/>
          </a:xfrm>
        </p:spPr>
        <p:txBody>
          <a:bodyPr>
            <a:normAutofit fontScale="92500" lnSpcReduction="10000"/>
          </a:bodyPr>
          <a:lstStyle/>
          <a:p>
            <a:r>
              <a:rPr lang="en-IN" dirty="0"/>
              <a:t>Virtualization creates virtual hardware by cloning physical hardware</a:t>
            </a:r>
          </a:p>
          <a:p>
            <a:r>
              <a:rPr lang="en-IN" dirty="0"/>
              <a:t>The hypervisor uses virtual hardware to create a virtual machine (VM) </a:t>
            </a:r>
          </a:p>
          <a:p>
            <a:r>
              <a:rPr lang="en-IN" dirty="0"/>
              <a:t>A VM is a set of files </a:t>
            </a:r>
          </a:p>
          <a:p>
            <a:r>
              <a:rPr lang="en-IN" dirty="0"/>
              <a:t>With a hypervisor and VMs, one computer can run multiple OS simultaneously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endParaRPr lang="en-IN" dirty="0"/>
          </a:p>
        </p:txBody>
      </p:sp>
      <p:sp>
        <p:nvSpPr>
          <p:cNvPr id="3" name="Content Placeholder 2"/>
          <p:cNvSpPr>
            <a:spLocks noGrp="1"/>
          </p:cNvSpPr>
          <p:nvPr>
            <p:ph idx="1"/>
          </p:nvPr>
        </p:nvSpPr>
        <p:spPr>
          <a:xfrm>
            <a:off x="851338" y="1200151"/>
            <a:ext cx="7514896" cy="3394472"/>
          </a:xfrm>
        </p:spPr>
        <p:txBody>
          <a:bodyPr>
            <a:normAutofit fontScale="62500" lnSpcReduction="20000"/>
          </a:bodyPr>
          <a:lstStyle/>
          <a:p>
            <a:pPr algn="just"/>
            <a:r>
              <a:rPr lang="en-IN" b="1" dirty="0"/>
              <a:t>Host Operating System:</a:t>
            </a:r>
            <a:r>
              <a:rPr lang="en-IN" dirty="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pPr algn="just"/>
            <a:r>
              <a:rPr lang="en-IN" b="1" dirty="0"/>
              <a:t>Guest Operating System:</a:t>
            </a:r>
            <a:r>
              <a:rPr lang="en-IN" dirty="0"/>
              <a:t> The operating system that uses virtualized hardware. It can be either Fully Virtualized or Para Virtualized. An enlightened guest OS knows that its a virtualized system which can improve performance.</a:t>
            </a:r>
          </a:p>
          <a:p>
            <a:pPr algn="just"/>
            <a:r>
              <a:rPr lang="en-IN" b="1" dirty="0"/>
              <a:t>Virtual Machine Monitor:</a:t>
            </a:r>
            <a:r>
              <a:rPr lang="en-IN" dirty="0"/>
              <a:t> VMM is the application that virtualizes hardware for a specific virtual machine and executes the guest OS with the virtualized hardware.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endParaRPr lang="en-IN" dirty="0"/>
          </a:p>
        </p:txBody>
      </p:sp>
      <p:sp>
        <p:nvSpPr>
          <p:cNvPr id="3" name="Content Placeholder 2"/>
          <p:cNvSpPr>
            <a:spLocks noGrp="1"/>
          </p:cNvSpPr>
          <p:nvPr>
            <p:ph idx="1"/>
          </p:nvPr>
        </p:nvSpPr>
        <p:spPr>
          <a:xfrm>
            <a:off x="1292772" y="1200151"/>
            <a:ext cx="6674069" cy="3394472"/>
          </a:xfrm>
        </p:spPr>
        <p:txBody>
          <a:bodyPr>
            <a:normAutofit fontScale="85000" lnSpcReduction="20000"/>
          </a:bodyPr>
          <a:lstStyle/>
          <a:p>
            <a:pPr algn="just"/>
            <a:r>
              <a:rPr lang="en-IN" dirty="0"/>
              <a:t>Virtualization is technology that allows you to create multiple simulated environments or dedicated resources from a single, physical hardware system.</a:t>
            </a:r>
          </a:p>
          <a:p>
            <a:pPr algn="just"/>
            <a:r>
              <a:rPr lang="en-IN" dirty="0"/>
              <a:t>Software called a hypervisor connects directly to that hardware and allows you to split 1 system into separate, distinct, and secure environments known as virtual machines (VMs).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pPr algn="just"/>
            <a:r>
              <a:rPr lang="en-IN" dirty="0"/>
              <a:t>A hypervisor is a process or a function to isolate operating system and applications from the underlying hardware.</a:t>
            </a:r>
          </a:p>
          <a:p>
            <a:pPr algn="just"/>
            <a:r>
              <a:rPr lang="en-IN" dirty="0"/>
              <a:t>Though virtual machines operate on the same physical hardware, they are separated from each other. This also depicts that if one virtual machine undergoes a crash, error, or a malware attack, it doesn't affect the other virtual machines.</a:t>
            </a:r>
          </a:p>
          <a:p>
            <a:pPr algn="just"/>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pPr algn="just"/>
            <a:r>
              <a:rPr lang="en-IN" dirty="0"/>
              <a:t>A type-I hypervisor operates directly on the host's hardware to monitor hardware and guest virtual machines, and it's referred to as the bare metal. </a:t>
            </a:r>
          </a:p>
          <a:p>
            <a:pPr algn="just"/>
            <a:r>
              <a:rPr lang="en-IN" dirty="0"/>
              <a:t>A type-II, also called a hosted hypervisor because it is usually installed onto an existing operating system. They are not much capable to run more complex virtual tasks. Used for basic development, testing, and emulation.</a:t>
            </a:r>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3596</TotalTime>
  <Words>2112</Words>
  <Application>Microsoft Office PowerPoint</Application>
  <PresentationFormat>On-screen Show (16:9)</PresentationFormat>
  <Paragraphs>150</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 ESSENCE</vt:lpstr>
      <vt:lpstr>Arial</vt:lpstr>
      <vt:lpstr>Garamond</vt:lpstr>
      <vt:lpstr>Google Sans</vt:lpstr>
      <vt:lpstr>inherit</vt:lpstr>
      <vt:lpstr>Nunito</vt:lpstr>
      <vt:lpstr>Söhne</vt:lpstr>
      <vt:lpstr>Source Sans 3</vt:lpstr>
      <vt:lpstr>Office Theme</vt:lpstr>
      <vt:lpstr>CSE 423</vt:lpstr>
      <vt:lpstr>Virtualization</vt:lpstr>
      <vt:lpstr>Lets think like this</vt:lpstr>
      <vt:lpstr>Lets ponder on this...</vt:lpstr>
      <vt:lpstr>What is a VM</vt:lpstr>
      <vt:lpstr>Terminologies</vt:lpstr>
      <vt:lpstr>Concepts</vt:lpstr>
      <vt:lpstr>Hypervisors</vt:lpstr>
      <vt:lpstr>Types of Hypervisor</vt:lpstr>
      <vt:lpstr>PowerPoint Presentation</vt:lpstr>
      <vt:lpstr>Differences</vt:lpstr>
      <vt:lpstr>X86 Virtualization</vt:lpstr>
      <vt:lpstr>PowerPoint Presentation</vt:lpstr>
      <vt:lpstr>PowerPoint Presentation</vt:lpstr>
      <vt:lpstr>Techniques of Hardware Virtualization</vt:lpstr>
      <vt:lpstr>What to change</vt:lpstr>
      <vt:lpstr>PowerPoint Presentation</vt:lpstr>
      <vt:lpstr>Full virtualization</vt:lpstr>
      <vt:lpstr>Para Virtualization</vt:lpstr>
      <vt:lpstr>Hardware-assisted Virtualization</vt:lpstr>
      <vt:lpstr>Comparisons</vt:lpstr>
      <vt:lpstr>Characteristics of Virtualization</vt:lpstr>
      <vt:lpstr>Drawback of Virtualization</vt:lpstr>
      <vt:lpstr>Types of Virtualization</vt:lpstr>
      <vt:lpstr>Application virtualization</vt:lpstr>
      <vt:lpstr>Data Virtualization</vt:lpstr>
      <vt:lpstr>PowerPoint Presentation</vt:lpstr>
      <vt:lpstr>Desktop virtualization</vt:lpstr>
      <vt:lpstr>PowerPoint Presentation</vt:lpstr>
      <vt:lpstr>Network virtualization</vt:lpstr>
      <vt:lpstr>PowerPoint Presentation</vt:lpstr>
      <vt:lpstr>Server virtualization</vt:lpstr>
      <vt:lpstr>PowerPoint Presentation</vt:lpstr>
      <vt:lpstr>Storage virtualization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abhishek.lgcse@outlook.com</cp:lastModifiedBy>
  <cp:revision>21</cp:revision>
  <dcterms:created xsi:type="dcterms:W3CDTF">2022-01-07T04:52:03Z</dcterms:created>
  <dcterms:modified xsi:type="dcterms:W3CDTF">2023-08-04T07:23:30Z</dcterms:modified>
</cp:coreProperties>
</file>