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6" r:id="rId2"/>
    <p:sldId id="292" r:id="rId3"/>
    <p:sldId id="278" r:id="rId4"/>
    <p:sldId id="279" r:id="rId5"/>
    <p:sldId id="281" r:id="rId6"/>
    <p:sldId id="291" r:id="rId7"/>
    <p:sldId id="298" r:id="rId8"/>
    <p:sldId id="299" r:id="rId9"/>
    <p:sldId id="300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36813-DDFB-4BC1-A6BA-72FE7D9C9CDB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7CFE2-7C03-4D4A-B6D5-69A25678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7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54D74875-FFDB-46A6-B54C-833D27C586D2}" type="slidenum">
              <a:rPr lang="en-IN" altLang="en-US">
                <a:latin typeface="Calibri" pitchFamily="32" charset="0"/>
              </a:rPr>
              <a:pPr/>
              <a:t>1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7EB5E4A0-B86E-45E4-92FF-F1C2D979DDE6}" type="slidenum">
              <a:rPr lang="en-IN" altLang="en-US">
                <a:latin typeface="Calibri" pitchFamily="32" charset="0"/>
              </a:rPr>
              <a:pPr/>
              <a:t>10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9A923778-2E09-4231-A87B-18EF33DB8B3E}" type="slidenum">
              <a:rPr lang="en-IN" altLang="en-US">
                <a:latin typeface="Calibri" pitchFamily="32" charset="0"/>
              </a:rPr>
              <a:pPr/>
              <a:t>2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7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160F8B6D-BB6C-4C26-966D-F78DA36CDA3D}" type="slidenum">
              <a:rPr lang="en-IN" altLang="en-US">
                <a:latin typeface="Calibri" pitchFamily="32" charset="0"/>
              </a:rPr>
              <a:pPr/>
              <a:t>3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AFFD434A-289D-4693-96AA-BF1EE5B6CB78}" type="slidenum">
              <a:rPr lang="en-IN" altLang="en-US">
                <a:latin typeface="Calibri" pitchFamily="32" charset="0"/>
              </a:rPr>
              <a:pPr/>
              <a:t>4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5C59BFE7-9E71-446A-A874-0E5E8D2B8A91}" type="slidenum">
              <a:rPr lang="en-IN" altLang="en-US">
                <a:latin typeface="Calibri" pitchFamily="32" charset="0"/>
              </a:rPr>
              <a:pPr/>
              <a:t>5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6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7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8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9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5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9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8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5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593725" y="1855788"/>
            <a:ext cx="79565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en-US" sz="5400" dirty="0" smtClean="0">
                <a:solidFill>
                  <a:srgbClr val="10253F"/>
                </a:solidFill>
                <a:latin typeface="Berlin Sans FB Demi" pitchFamily="32" charset="0"/>
              </a:rPr>
              <a:t>INT111</a:t>
            </a:r>
            <a:r>
              <a:rPr lang="en-US" altLang="en-US" sz="5400" dirty="0">
                <a:solidFill>
                  <a:srgbClr val="10253F"/>
                </a:solidFill>
                <a:latin typeface="Berlin Sans FB Demi" pitchFamily="32" charset="0"/>
              </a:rPr>
              <a:t/>
            </a:r>
            <a:br>
              <a:rPr lang="en-US" altLang="en-US" sz="5400" dirty="0">
                <a:solidFill>
                  <a:srgbClr val="10253F"/>
                </a:solidFill>
                <a:latin typeface="Berlin Sans FB Demi" pitchFamily="32" charset="0"/>
              </a:rPr>
            </a:br>
            <a:r>
              <a:rPr lang="en-US" altLang="en-US" sz="5400" dirty="0" smtClean="0">
                <a:solidFill>
                  <a:srgbClr val="10253F"/>
                </a:solidFill>
                <a:latin typeface="Berlin Sans FB Demi" pitchFamily="32" charset="0"/>
              </a:rPr>
              <a:t>Design for Developers</a:t>
            </a:r>
            <a:endParaRPr lang="en-US" altLang="en-US" sz="5400" dirty="0">
              <a:solidFill>
                <a:srgbClr val="10253F"/>
              </a:solidFill>
              <a:latin typeface="Berlin Sans FB Demi" pitchFamily="32" charset="0"/>
            </a:endParaRPr>
          </a:p>
        </p:txBody>
      </p:sp>
      <p:pic>
        <p:nvPicPr>
          <p:cNvPr id="12291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1042988" y="3789363"/>
            <a:ext cx="7058025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768725" y="3917950"/>
            <a:ext cx="1876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400">
                <a:solidFill>
                  <a:srgbClr val="376092"/>
                </a:solidFill>
                <a:latin typeface="Arial Rounded MT Bold" pitchFamily="32" charset="0"/>
                <a:cs typeface="Arial" charset="0"/>
              </a:rPr>
              <a:t>Lecture #0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371600" y="4379913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>
                <a:solidFill>
                  <a:srgbClr val="898989"/>
                </a:solidFill>
              </a:rPr>
              <a:t>The kick start session</a:t>
            </a:r>
          </a:p>
        </p:txBody>
      </p:sp>
    </p:spTree>
    <p:extLst>
      <p:ext uri="{BB962C8B-B14F-4D97-AF65-F5344CB8AC3E}">
        <p14:creationId xmlns:p14="http://schemas.microsoft.com/office/powerpoint/2010/main" val="2661381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 smtClean="0">
                <a:solidFill>
                  <a:srgbClr val="C00000"/>
                </a:solidFill>
              </a:rPr>
              <a:t>Reference Book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23850" y="1455738"/>
            <a:ext cx="8640763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marL="0" indent="0" algn="just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IN" sz="2800" dirty="0"/>
              <a:t>UX FOR DUMMIES by KEVIN P. NICHOLS, DONALD CHESNUT, WILEY</a:t>
            </a:r>
            <a:endParaRPr lang="en-US" altLang="en-US" sz="2800" b="1" dirty="0"/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869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5506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Course details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LTP – 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2 </a:t>
            </a: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0 </a:t>
            </a: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1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 </a:t>
            </a: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[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Two lectures and 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One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 Practical/week</a:t>
            </a: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]</a:t>
            </a:r>
          </a:p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Credit – 3 </a:t>
            </a:r>
          </a:p>
          <a:p>
            <a:pPr marL="0" indent="0" eaLnBrk="1" hangingPunct="1">
              <a:spcBef>
                <a:spcPts val="1000"/>
              </a:spcBef>
              <a:buClr>
                <a:srgbClr val="C00000"/>
              </a:buClr>
              <a:buSzPct val="100000"/>
              <a:defRPr/>
            </a:pPr>
            <a:endParaRPr lang="en-US" altLang="en-US" sz="4000" dirty="0">
              <a:solidFill>
                <a:srgbClr val="C00000"/>
              </a:solidFill>
              <a:latin typeface="Calibri" panose="020F0502020204030204" pitchFamily="34" charset="0"/>
              <a:cs typeface="Noto Sans CJK SC" charset="0"/>
            </a:endParaRPr>
          </a:p>
          <a:p>
            <a:pPr marL="342900">
              <a:spcBef>
                <a:spcPts val="800"/>
              </a:spcBef>
              <a:buSzPct val="100000"/>
              <a:defRPr/>
            </a:pPr>
            <a:endParaRPr lang="de-DE" altLang="en-US" sz="3200" b="1" dirty="0">
              <a:latin typeface="Calibri" panose="020F0502020204030204" pitchFamily="34" charset="0"/>
              <a:cs typeface="Noto Sans CJK SC" charset="0"/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en-US" sz="3200" b="1" dirty="0">
              <a:latin typeface="Calibri" panose="020F0502020204030204" pitchFamily="34" charset="0"/>
              <a:cs typeface="Noto Sans CJK SC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4341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877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Assessment/Evaluation Scheme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Attendance: 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5</a:t>
            </a:r>
            <a:endParaRPr lang="en-US" altLang="en-US" sz="4000" dirty="0">
              <a:solidFill>
                <a:srgbClr val="C00000"/>
              </a:solidFill>
              <a:latin typeface="Calibri" panose="020F0502020204030204" pitchFamily="34" charset="0"/>
              <a:cs typeface="Noto Sans CJK SC" charset="0"/>
            </a:endParaRPr>
          </a:p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CAP: </a:t>
            </a:r>
            <a:r>
              <a:rPr lang="en-US" altLang="en-US" sz="4000" dirty="0" smtClean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9</a:t>
            </a:r>
            <a:r>
              <a:rPr lang="en-US" altLang="en-US" sz="4000" dirty="0">
                <a:solidFill>
                  <a:srgbClr val="C00000"/>
                </a:solidFill>
                <a:latin typeface="Calibri" panose="020F0502020204030204" pitchFamily="34" charset="0"/>
                <a:cs typeface="Noto Sans CJK SC" charset="0"/>
              </a:rPr>
              <a:t>5</a:t>
            </a:r>
            <a:endParaRPr lang="en-US" altLang="en-US" sz="4000" dirty="0">
              <a:solidFill>
                <a:srgbClr val="C00000"/>
              </a:solidFill>
              <a:latin typeface="Calibri" panose="020F0502020204030204" pitchFamily="34" charset="0"/>
              <a:cs typeface="Noto Sans CJK SC" charset="0"/>
            </a:endParaRPr>
          </a:p>
          <a:p>
            <a:pPr marL="342900">
              <a:spcBef>
                <a:spcPts val="800"/>
              </a:spcBef>
              <a:buSzPct val="100000"/>
              <a:defRPr/>
            </a:pPr>
            <a:endParaRPr lang="de-DE" altLang="en-US" sz="3200" b="1" dirty="0">
              <a:latin typeface="Calibri" panose="020F0502020204030204" pitchFamily="34" charset="0"/>
              <a:cs typeface="Noto Sans CJK SC" charset="0"/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en-US" sz="3200" b="1" dirty="0">
              <a:latin typeface="Calibri" panose="020F0502020204030204" pitchFamily="34" charset="0"/>
              <a:cs typeface="Noto Sans CJK SC" charset="0"/>
            </a:endParaRP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6389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8590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303213" y="354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C00000"/>
                </a:solidFill>
              </a:rPr>
              <a:t>Complete evaluation criteria for the course</a:t>
            </a: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338138" y="1655763"/>
            <a:ext cx="8482012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675"/>
              </a:spcBef>
              <a:buSzPct val="100000"/>
            </a:pPr>
            <a:r>
              <a:rPr lang="en-US" altLang="en-US" sz="2000" dirty="0">
                <a:solidFill>
                  <a:schemeClr val="tx1"/>
                </a:solidFill>
              </a:rPr>
              <a:t>Assignment </a:t>
            </a:r>
            <a:r>
              <a:rPr lang="en-US" altLang="en-US" sz="2000" dirty="0" smtClean="0">
                <a:solidFill>
                  <a:schemeClr val="tx1"/>
                </a:solidFill>
              </a:rPr>
              <a:t>– Case based 1 (15)</a:t>
            </a:r>
          </a:p>
          <a:p>
            <a:pPr>
              <a:lnSpc>
                <a:spcPct val="80000"/>
              </a:lnSpc>
              <a:spcBef>
                <a:spcPts val="675"/>
              </a:spcBef>
              <a:buSzPct val="100000"/>
            </a:pPr>
            <a:r>
              <a:rPr lang="en-US" altLang="en-US" sz="2000" dirty="0">
                <a:solidFill>
                  <a:schemeClr val="tx1"/>
                </a:solidFill>
              </a:rPr>
              <a:t>Assignment </a:t>
            </a:r>
            <a:r>
              <a:rPr lang="en-US" altLang="en-US" sz="2000" dirty="0" smtClean="0">
                <a:solidFill>
                  <a:schemeClr val="tx1"/>
                </a:solidFill>
              </a:rPr>
              <a:t>– Case based 2 (15)</a:t>
            </a:r>
          </a:p>
          <a:p>
            <a:pPr>
              <a:lnSpc>
                <a:spcPct val="80000"/>
              </a:lnSpc>
              <a:spcBef>
                <a:spcPts val="675"/>
              </a:spcBef>
              <a:buSzPct val="100000"/>
            </a:pPr>
            <a:r>
              <a:rPr lang="en-US" altLang="en-US" sz="2000" dirty="0" smtClean="0">
                <a:solidFill>
                  <a:schemeClr val="tx1"/>
                </a:solidFill>
              </a:rPr>
              <a:t>Project 1 (25)</a:t>
            </a:r>
          </a:p>
          <a:p>
            <a:pPr>
              <a:lnSpc>
                <a:spcPct val="80000"/>
              </a:lnSpc>
              <a:spcBef>
                <a:spcPts val="675"/>
              </a:spcBef>
              <a:buSzPct val="100000"/>
            </a:pPr>
            <a:r>
              <a:rPr lang="en-US" altLang="en-US" sz="2000" dirty="0" smtClean="0">
                <a:solidFill>
                  <a:schemeClr val="tx1"/>
                </a:solidFill>
              </a:rPr>
              <a:t>Project 2 (15)</a:t>
            </a:r>
          </a:p>
          <a:p>
            <a:pPr>
              <a:lnSpc>
                <a:spcPct val="80000"/>
              </a:lnSpc>
              <a:spcBef>
                <a:spcPts val="675"/>
              </a:spcBef>
              <a:buSzPct val="100000"/>
            </a:pPr>
            <a:r>
              <a:rPr lang="en-US" altLang="en-US" sz="2000" dirty="0" smtClean="0">
                <a:solidFill>
                  <a:schemeClr val="tx1"/>
                </a:solidFill>
              </a:rPr>
              <a:t>Project 3 (30)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69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outcome</a:t>
            </a:r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532" name="Object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71500" y="1571625"/>
            <a:ext cx="8001000" cy="452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Through this course students should be able to: 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CO1 :: recall the definition and principles of UI/UX Design in order to design with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intention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CO2 :: understand entire life-cycle of design - the process, purpose, and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tools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CO3 :: apply the design principles to design a UI of a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webpage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CO4 :: analyze and draw insights from data collected during the research phase, moving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from “what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” users want/think/need to “why” they want/think/need it.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CO5 :: explain design decisions through presentations.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CO6 :: develop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ideas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, create wireframes, create prototypes and create a design specification.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16846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800" b="1" dirty="0">
                <a:solidFill>
                  <a:srgbClr val="FF0000"/>
                </a:solidFill>
              </a:rPr>
              <a:t>Unit </a:t>
            </a:r>
            <a:r>
              <a:rPr lang="en-IN" sz="2800" b="1" dirty="0" smtClean="0">
                <a:solidFill>
                  <a:srgbClr val="FF0000"/>
                </a:solidFill>
              </a:rPr>
              <a:t>I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How </a:t>
            </a:r>
            <a:r>
              <a:rPr lang="en-US" sz="2800" b="1" dirty="0">
                <a:solidFill>
                  <a:schemeClr val="tx1"/>
                </a:solidFill>
              </a:rPr>
              <a:t>to approach design as a developer : </a:t>
            </a:r>
            <a:r>
              <a:rPr lang="en-US" sz="2800" dirty="0">
                <a:solidFill>
                  <a:schemeClr val="tx1"/>
                </a:solidFill>
              </a:rPr>
              <a:t>Why design for developers?, UI </a:t>
            </a:r>
            <a:r>
              <a:rPr lang="en-US" sz="2800" dirty="0" err="1">
                <a:solidFill>
                  <a:schemeClr val="tx1"/>
                </a:solidFill>
              </a:rPr>
              <a:t>vs</a:t>
            </a:r>
            <a:r>
              <a:rPr lang="en-US" sz="2800" dirty="0">
                <a:solidFill>
                  <a:schemeClr val="tx1"/>
                </a:solidFill>
              </a:rPr>
              <a:t> UX design, Building the design mindset, Essential design tools you should pick up, Understanding the User, Information Architecture, Empathize and Ideate, </a:t>
            </a:r>
            <a:r>
              <a:rPr lang="en-US" sz="2800" dirty="0" smtClean="0">
                <a:solidFill>
                  <a:schemeClr val="tx1"/>
                </a:solidFill>
              </a:rPr>
              <a:t>Accessibility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Unit II</a:t>
            </a:r>
          </a:p>
          <a:p>
            <a:pPr algn="just"/>
            <a:r>
              <a:rPr lang="en-US" sz="2800" b="1" dirty="0" smtClean="0"/>
              <a:t>	UX </a:t>
            </a:r>
            <a:r>
              <a:rPr lang="en-US" sz="2800" b="1" dirty="0"/>
              <a:t>design for developers - First steps :</a:t>
            </a:r>
            <a:r>
              <a:rPr lang="en-US" sz="2800" dirty="0"/>
              <a:t> Introducing User Experience Design, Role of psychology </a:t>
            </a:r>
            <a:r>
              <a:rPr lang="en-US" sz="2800" dirty="0" smtClean="0"/>
              <a:t>in UX </a:t>
            </a:r>
            <a:r>
              <a:rPr lang="en-US" sz="2800" dirty="0"/>
              <a:t>design, Thinking like a UX designer, </a:t>
            </a:r>
            <a:r>
              <a:rPr lang="en-US" sz="2800" dirty="0" smtClean="0"/>
              <a:t>Integrating research </a:t>
            </a:r>
            <a:r>
              <a:rPr lang="en-US" sz="2800" dirty="0"/>
              <a:t>into the design process, Empathize </a:t>
            </a:r>
            <a:r>
              <a:rPr lang="en-US" sz="2800" dirty="0" smtClean="0"/>
              <a:t>with users</a:t>
            </a:r>
            <a:r>
              <a:rPr lang="en-US" sz="2800" dirty="0"/>
              <a:t>, Creating user stories and user journey maps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9097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800" b="1" dirty="0">
                <a:solidFill>
                  <a:srgbClr val="FF0000"/>
                </a:solidFill>
              </a:rPr>
              <a:t>Unit </a:t>
            </a:r>
            <a:r>
              <a:rPr lang="en-IN" sz="2800" b="1" dirty="0" smtClean="0">
                <a:solidFill>
                  <a:srgbClr val="FF0000"/>
                </a:solidFill>
              </a:rPr>
              <a:t>III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	UX </a:t>
            </a:r>
            <a:r>
              <a:rPr lang="en-US" sz="2800" b="1" dirty="0">
                <a:solidFill>
                  <a:schemeClr val="tx1"/>
                </a:solidFill>
              </a:rPr>
              <a:t>design for developers - Deep Dive : </a:t>
            </a:r>
            <a:r>
              <a:rPr lang="en-US" sz="2800" dirty="0">
                <a:solidFill>
                  <a:schemeClr val="tx1"/>
                </a:solidFill>
              </a:rPr>
              <a:t>Design Sprints, Storyboarding and </a:t>
            </a:r>
            <a:r>
              <a:rPr lang="en-US" sz="2800" dirty="0" err="1">
                <a:solidFill>
                  <a:schemeClr val="tx1"/>
                </a:solidFill>
              </a:rPr>
              <a:t>wireframing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Creating paper </a:t>
            </a:r>
            <a:r>
              <a:rPr lang="en-US" sz="2800" dirty="0">
                <a:solidFill>
                  <a:schemeClr val="tx1"/>
                </a:solidFill>
              </a:rPr>
              <a:t>and digital wireframes, Building low-fidelity prototypes, Building High-fidelity </a:t>
            </a:r>
            <a:r>
              <a:rPr lang="en-US" sz="2800" dirty="0" smtClean="0">
                <a:solidFill>
                  <a:schemeClr val="tx1"/>
                </a:solidFill>
              </a:rPr>
              <a:t>prototypes, Planning </a:t>
            </a:r>
            <a:r>
              <a:rPr lang="en-US" sz="2800" dirty="0">
                <a:solidFill>
                  <a:schemeClr val="tx1"/>
                </a:solidFill>
              </a:rPr>
              <a:t>UX research </a:t>
            </a:r>
            <a:r>
              <a:rPr lang="en-US" sz="2800" dirty="0" smtClean="0">
                <a:solidFill>
                  <a:schemeClr val="tx1"/>
                </a:solidFill>
              </a:rPr>
              <a:t>studies</a:t>
            </a:r>
          </a:p>
          <a:p>
            <a:pPr algn="just"/>
            <a:r>
              <a:rPr lang="en-IN" sz="2800" b="1" dirty="0">
                <a:solidFill>
                  <a:srgbClr val="FF0000"/>
                </a:solidFill>
              </a:rPr>
              <a:t>Unit </a:t>
            </a:r>
            <a:r>
              <a:rPr lang="en-IN" sz="2800" b="1" dirty="0" smtClean="0">
                <a:solidFill>
                  <a:srgbClr val="FF0000"/>
                </a:solidFill>
              </a:rPr>
              <a:t>IV</a:t>
            </a:r>
            <a:endParaRPr lang="en-IN" sz="2800" b="1" dirty="0">
              <a:solidFill>
                <a:srgbClr val="FF0000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	UI </a:t>
            </a:r>
            <a:r>
              <a:rPr lang="en-US" sz="2800" b="1" dirty="0">
                <a:solidFill>
                  <a:schemeClr val="tx1"/>
                </a:solidFill>
              </a:rPr>
              <a:t>design for developers - First steps :</a:t>
            </a:r>
            <a:r>
              <a:rPr lang="en-US" sz="2800" dirty="0">
                <a:solidFill>
                  <a:schemeClr val="tx1"/>
                </a:solidFill>
              </a:rPr>
              <a:t> UI Patterns and Inspiration, </a:t>
            </a:r>
            <a:r>
              <a:rPr lang="en-US" sz="2800" dirty="0" err="1">
                <a:solidFill>
                  <a:schemeClr val="tx1"/>
                </a:solidFill>
              </a:rPr>
              <a:t>Colours</a:t>
            </a:r>
            <a:r>
              <a:rPr lang="en-US" sz="2800" dirty="0">
                <a:solidFill>
                  <a:schemeClr val="tx1"/>
                </a:solidFill>
              </a:rPr>
              <a:t> and Branding, </a:t>
            </a:r>
            <a:r>
              <a:rPr lang="en-US" sz="2800" dirty="0" smtClean="0">
                <a:solidFill>
                  <a:schemeClr val="tx1"/>
                </a:solidFill>
              </a:rPr>
              <a:t>Cards and </a:t>
            </a:r>
            <a:r>
              <a:rPr lang="en-US" sz="2800" dirty="0">
                <a:solidFill>
                  <a:schemeClr val="tx1"/>
                </a:solidFill>
              </a:rPr>
              <a:t>Content, Text Styles and Buttons, Typography, Grids, Icons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2304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800" b="1" dirty="0">
                <a:solidFill>
                  <a:srgbClr val="FF0000"/>
                </a:solidFill>
              </a:rPr>
              <a:t>Unit </a:t>
            </a:r>
            <a:r>
              <a:rPr lang="en-IN" sz="2800" b="1" dirty="0" smtClean="0">
                <a:solidFill>
                  <a:srgbClr val="FF0000"/>
                </a:solidFill>
              </a:rPr>
              <a:t>V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>
                <a:solidFill>
                  <a:schemeClr val="tx1"/>
                </a:solidFill>
              </a:rPr>
              <a:t>UI design for developers - Deep Dive : </a:t>
            </a:r>
            <a:r>
              <a:rPr lang="en-US" sz="2800" dirty="0">
                <a:solidFill>
                  <a:schemeClr val="tx1"/>
                </a:solidFill>
              </a:rPr>
              <a:t>Visual design, Design System, Interaction Design, </a:t>
            </a:r>
            <a:r>
              <a:rPr lang="en-US" sz="2800" dirty="0" smtClean="0">
                <a:solidFill>
                  <a:schemeClr val="tx1"/>
                </a:solidFill>
              </a:rPr>
              <a:t>Motion Design</a:t>
            </a:r>
            <a:r>
              <a:rPr lang="en-US" sz="2800" dirty="0">
                <a:solidFill>
                  <a:schemeClr val="tx1"/>
                </a:solidFill>
              </a:rPr>
              <a:t>, Creating depth in your design, Working with </a:t>
            </a:r>
            <a:r>
              <a:rPr lang="en-US" sz="2800" dirty="0" smtClean="0">
                <a:solidFill>
                  <a:schemeClr val="tx1"/>
                </a:solidFill>
              </a:rPr>
              <a:t>images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Unit VI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>
                <a:solidFill>
                  <a:schemeClr val="tx1"/>
                </a:solidFill>
              </a:rPr>
              <a:t>UI &amp; UX Miscellaneous : </a:t>
            </a:r>
            <a:r>
              <a:rPr lang="en-US" sz="2800" dirty="0">
                <a:solidFill>
                  <a:schemeClr val="tx1"/>
                </a:solidFill>
              </a:rPr>
              <a:t>Conducting research with usability studies, Defining user problems </a:t>
            </a:r>
            <a:r>
              <a:rPr lang="en-US" sz="2800" dirty="0" smtClean="0">
                <a:solidFill>
                  <a:schemeClr val="tx1"/>
                </a:solidFill>
              </a:rPr>
              <a:t>and Ideating </a:t>
            </a:r>
            <a:r>
              <a:rPr lang="en-US" sz="2800" dirty="0">
                <a:solidFill>
                  <a:schemeClr val="tx1"/>
                </a:solidFill>
              </a:rPr>
              <a:t>design solutions, Analyzing and synthesizing research results</a:t>
            </a:r>
          </a:p>
          <a:p>
            <a:pPr algn="just"/>
            <a:endParaRPr lang="en-IN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	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1999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List of </a:t>
            </a:r>
            <a:r>
              <a:rPr lang="en-US" sz="2800" b="1" dirty="0" err="1" smtClean="0">
                <a:solidFill>
                  <a:srgbClr val="FF0000"/>
                </a:solidFill>
              </a:rPr>
              <a:t>practicals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Creating </a:t>
            </a:r>
            <a:r>
              <a:rPr lang="en-US" sz="2800" dirty="0" smtClean="0">
                <a:solidFill>
                  <a:schemeClr val="tx1"/>
                </a:solidFill>
              </a:rPr>
              <a:t>Wireframe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Creating </a:t>
            </a:r>
            <a:r>
              <a:rPr lang="en-US" sz="2800" dirty="0">
                <a:solidFill>
                  <a:schemeClr val="tx1"/>
                </a:solidFill>
              </a:rPr>
              <a:t>low-fidelity prototypes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Creating </a:t>
            </a:r>
            <a:r>
              <a:rPr lang="en-US" sz="2800" dirty="0">
                <a:solidFill>
                  <a:schemeClr val="tx1"/>
                </a:solidFill>
              </a:rPr>
              <a:t>High-fidelity prototypes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Creating </a:t>
            </a:r>
            <a:r>
              <a:rPr lang="en-US" sz="2800" dirty="0">
                <a:solidFill>
                  <a:schemeClr val="tx1"/>
                </a:solidFill>
              </a:rPr>
              <a:t>UI &amp; UX of a website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Creating </a:t>
            </a:r>
            <a:r>
              <a:rPr lang="en-US" sz="2800" dirty="0">
                <a:solidFill>
                  <a:schemeClr val="tx1"/>
                </a:solidFill>
              </a:rPr>
              <a:t>a UI &amp; UX of a Game/App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8176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244</Words>
  <Application>Microsoft Office PowerPoint</Application>
  <PresentationFormat>On-screen Show (4:3)</PresentationFormat>
  <Paragraphs>60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205</cp:revision>
  <dcterms:created xsi:type="dcterms:W3CDTF">2020-07-17T10:32:53Z</dcterms:created>
  <dcterms:modified xsi:type="dcterms:W3CDTF">2023-07-22T14:46:24Z</dcterms:modified>
</cp:coreProperties>
</file>