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602-64CD-4804-BE1C-8026EE46743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DF5-694F-4274-B402-99417551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22" y="1307635"/>
            <a:ext cx="10342811" cy="2743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Predicting whether there is Heart Disease or Not Using Machine Learning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730A-7C7D-457D-930A-9B55F924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030" y="4135674"/>
            <a:ext cx="7766936" cy="1096899"/>
          </a:xfrm>
        </p:spPr>
        <p:txBody>
          <a:bodyPr/>
          <a:lstStyle/>
          <a:p>
            <a:pPr algn="ctr"/>
            <a:r>
              <a:rPr lang="en-US"/>
              <a:t>Saswat Panda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1707502" y="923731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Introduction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1FD79-F34E-4116-B3F0-BD5EC672D682}"/>
              </a:ext>
            </a:extLst>
          </p:cNvPr>
          <p:cNvSpPr txBox="1"/>
          <p:nvPr/>
        </p:nvSpPr>
        <p:spPr>
          <a:xfrm>
            <a:off x="1772816" y="1987420"/>
            <a:ext cx="73805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According to WHO, cardiovascular diseases  (CVDs) is the top one killer over the world. There are seventeen million people died from it every year, especially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we can evaluate the risk of every patient who probably has heart disease, that is, not only patients but also everyone can do something earlier to keep illness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dataset used is a real data of patients including important factors that might be responsible for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631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976A-B2EB-B3D5-928D-B3EB37E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2" y="710802"/>
            <a:ext cx="8596668" cy="98353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ML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4F27D-4D03-CE56-DD71-78C01CAEC652}"/>
              </a:ext>
            </a:extLst>
          </p:cNvPr>
          <p:cNvSpPr txBox="1"/>
          <p:nvPr/>
        </p:nvSpPr>
        <p:spPr>
          <a:xfrm>
            <a:off x="373177" y="2856320"/>
            <a:ext cx="215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Examinations of </a:t>
            </a:r>
          </a:p>
          <a:p>
            <a:r>
              <a:rPr lang="en-US" dirty="0"/>
              <a:t>patients' body such</a:t>
            </a:r>
          </a:p>
          <a:p>
            <a:r>
              <a:rPr lang="en-US" dirty="0"/>
              <a:t>as maximum heart</a:t>
            </a:r>
          </a:p>
          <a:p>
            <a:r>
              <a:rPr lang="en-US" dirty="0"/>
              <a:t>rate and blood </a:t>
            </a:r>
          </a:p>
          <a:p>
            <a:r>
              <a:rPr lang="en-US" dirty="0"/>
              <a:t>pressure.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F3475-6422-1BDD-23E5-674A427D3633}"/>
              </a:ext>
            </a:extLst>
          </p:cNvPr>
          <p:cNvSpPr/>
          <p:nvPr/>
        </p:nvSpPr>
        <p:spPr>
          <a:xfrm>
            <a:off x="3723584" y="2903455"/>
            <a:ext cx="2658359" cy="1366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445BDD3-BD36-015C-620A-955F326E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31718"/>
              </p:ext>
            </p:extLst>
          </p:nvPr>
        </p:nvGraphicFramePr>
        <p:xfrm>
          <a:off x="7744073" y="3205290"/>
          <a:ext cx="6169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32">
                  <a:extLst>
                    <a:ext uri="{9D8B030D-6E8A-4147-A177-3AD203B41FA5}">
                      <a16:colId xmlns:a16="http://schemas.microsoft.com/office/drawing/2014/main" val="48949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813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898CFE-423A-CBAC-E023-0EE6260B056C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1140" y="3586899"/>
            <a:ext cx="1192444" cy="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248AFB-AB45-8FB2-8676-E9ACE9A7E8B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381943" y="3576130"/>
            <a:ext cx="1362130" cy="1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F4F8BA-74CF-8AC7-2026-41B0557F5ACB}"/>
              </a:ext>
            </a:extLst>
          </p:cNvPr>
          <p:cNvSpPr txBox="1"/>
          <p:nvPr/>
        </p:nvSpPr>
        <p:spPr>
          <a:xfrm>
            <a:off x="730486" y="248698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7AFC8-FD33-5BEB-4354-5DE6072EA198}"/>
              </a:ext>
            </a:extLst>
          </p:cNvPr>
          <p:cNvSpPr txBox="1"/>
          <p:nvPr/>
        </p:nvSpPr>
        <p:spPr>
          <a:xfrm>
            <a:off x="6936312" y="2481643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 </a:t>
            </a:r>
          </a:p>
          <a:p>
            <a:pPr algn="ctr"/>
            <a:r>
              <a:rPr lang="en-US" b="1" dirty="0"/>
              <a:t>one of the following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688C1-E639-7AF5-5C34-CAF1B60A37CF}"/>
              </a:ext>
            </a:extLst>
          </p:cNvPr>
          <p:cNvSpPr txBox="1"/>
          <p:nvPr/>
        </p:nvSpPr>
        <p:spPr>
          <a:xfrm>
            <a:off x="6310411" y="4395126"/>
            <a:ext cx="41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yes if there is heart disease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F89D6-DB43-41E5-8E65-70DD5222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28910"/>
              </p:ext>
            </p:extLst>
          </p:nvPr>
        </p:nvGraphicFramePr>
        <p:xfrm>
          <a:off x="745727" y="1595121"/>
          <a:ext cx="8435980" cy="290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83">
                  <a:extLst>
                    <a:ext uri="{9D8B030D-6E8A-4147-A177-3AD203B41FA5}">
                      <a16:colId xmlns:a16="http://schemas.microsoft.com/office/drawing/2014/main" val="3844553761"/>
                    </a:ext>
                  </a:extLst>
                </a:gridCol>
                <a:gridCol w="4817097">
                  <a:extLst>
                    <a:ext uri="{9D8B030D-6E8A-4147-A177-3AD203B41FA5}">
                      <a16:colId xmlns:a16="http://schemas.microsoft.com/office/drawing/2014/main" val="2454342109"/>
                    </a:ext>
                  </a:extLst>
                </a:gridCol>
              </a:tblGrid>
              <a:tr h="483578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 validation accuracy (%)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9406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Decision-Tree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0848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244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Random Forest / </a:t>
                      </a:r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75993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517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887370" y="556086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Comparison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C0BF3-A595-E065-34DB-7B263576ABD3}"/>
              </a:ext>
            </a:extLst>
          </p:cNvPr>
          <p:cNvSpPr txBox="1"/>
          <p:nvPr/>
        </p:nvSpPr>
        <p:spPr>
          <a:xfrm>
            <a:off x="143970" y="4980075"/>
            <a:ext cx="922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table it can be observed that the best model is Random forest/XGB classifier.</a:t>
            </a:r>
          </a:p>
          <a:p>
            <a:r>
              <a:rPr lang="en-US" dirty="0"/>
              <a:t>The test accuracy obtained on using Random forest/XGB is 84%. The accuracies </a:t>
            </a:r>
          </a:p>
          <a:p>
            <a:r>
              <a:rPr lang="en-US" dirty="0"/>
              <a:t>for classifying whether there is a heart disease or not are 85</a:t>
            </a:r>
            <a:r>
              <a:rPr lang="en-US" sz="1800" dirty="0"/>
              <a:t>% and 81% percent </a:t>
            </a:r>
          </a:p>
          <a:p>
            <a:r>
              <a:rPr lang="en-US" dirty="0"/>
              <a:t>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3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FEC-FBC6-5F8D-BB0A-00CC9AB7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11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Most Important features</a:t>
            </a:r>
            <a:endParaRPr lang="en-IN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7C9CB-ED8C-D637-FB34-0E0E0E50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3863"/>
              </p:ext>
            </p:extLst>
          </p:nvPr>
        </p:nvGraphicFramePr>
        <p:xfrm>
          <a:off x="789118" y="1461154"/>
          <a:ext cx="7214238" cy="36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119">
                  <a:extLst>
                    <a:ext uri="{9D8B030D-6E8A-4147-A177-3AD203B41FA5}">
                      <a16:colId xmlns:a16="http://schemas.microsoft.com/office/drawing/2014/main" val="3790886544"/>
                    </a:ext>
                  </a:extLst>
                </a:gridCol>
                <a:gridCol w="3607119">
                  <a:extLst>
                    <a:ext uri="{9D8B030D-6E8A-4147-A177-3AD203B41FA5}">
                      <a16:colId xmlns:a16="http://schemas.microsoft.com/office/drawing/2014/main" val="1528346101"/>
                    </a:ext>
                  </a:extLst>
                </a:gridCol>
              </a:tblGrid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 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25597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The number of major vessels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53205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Chest pain experienced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33453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 induced by exercise relative to 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01652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Thalassemia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83241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Maximum heart rate achieved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8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085-1D39-DA7F-B752-846EBB51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ML Model deployment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B8FDC-AFCB-3C5F-EFB4-488E4F3EEFF2}"/>
              </a:ext>
            </a:extLst>
          </p:cNvPr>
          <p:cNvSpPr/>
          <p:nvPr/>
        </p:nvSpPr>
        <p:spPr>
          <a:xfrm>
            <a:off x="318539" y="1463996"/>
            <a:ext cx="9475910" cy="348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AWS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D2504-8BDA-CE21-A723-C113871A4C17}"/>
              </a:ext>
            </a:extLst>
          </p:cNvPr>
          <p:cNvSpPr/>
          <p:nvPr/>
        </p:nvSpPr>
        <p:spPr>
          <a:xfrm>
            <a:off x="2724360" y="1948991"/>
            <a:ext cx="2092751" cy="1086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bucket</a:t>
            </a:r>
          </a:p>
          <a:p>
            <a:pPr algn="ctr"/>
            <a:r>
              <a:rPr lang="en-US" dirty="0"/>
              <a:t>(Contains dataset)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2F2F8-35A4-4E58-047D-91AE84D234F2}"/>
              </a:ext>
            </a:extLst>
          </p:cNvPr>
          <p:cNvSpPr/>
          <p:nvPr/>
        </p:nvSpPr>
        <p:spPr>
          <a:xfrm>
            <a:off x="2724359" y="3379508"/>
            <a:ext cx="2092751" cy="1086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container</a:t>
            </a:r>
          </a:p>
          <a:p>
            <a:pPr algn="ctr"/>
            <a:r>
              <a:rPr lang="en-US" dirty="0"/>
              <a:t>(Contains model)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AC06E1-8ADA-6D58-2EB9-C64AA9B9D1C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770735" y="3035430"/>
            <a:ext cx="1" cy="3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A562-4B8F-19C6-F2F4-42AED8119AE0}"/>
              </a:ext>
            </a:extLst>
          </p:cNvPr>
          <p:cNvSpPr/>
          <p:nvPr/>
        </p:nvSpPr>
        <p:spPr>
          <a:xfrm>
            <a:off x="6292405" y="2125743"/>
            <a:ext cx="2092751" cy="645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Endpoint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BACE2-49EF-780A-A97F-F9A6B2A9CDE2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817110" y="2448612"/>
            <a:ext cx="1475295" cy="147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58D7CB-AB2A-B359-95CA-F0F08AE7069F}"/>
              </a:ext>
            </a:extLst>
          </p:cNvPr>
          <p:cNvSpPr txBox="1"/>
          <p:nvPr/>
        </p:nvSpPr>
        <p:spPr>
          <a:xfrm>
            <a:off x="4824072" y="308643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 training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D9E80-E3F3-305B-BA48-B04D5C38A8D8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338781" y="2771480"/>
            <a:ext cx="0" cy="115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3C6E0-D4A9-834A-3A30-21366D240F48}"/>
              </a:ext>
            </a:extLst>
          </p:cNvPr>
          <p:cNvSpPr/>
          <p:nvPr/>
        </p:nvSpPr>
        <p:spPr>
          <a:xfrm>
            <a:off x="6504509" y="3922727"/>
            <a:ext cx="1668544" cy="54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link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88A95-733E-EB80-24EB-0B7ECBCEA791}"/>
              </a:ext>
            </a:extLst>
          </p:cNvPr>
          <p:cNvSpPr txBox="1"/>
          <p:nvPr/>
        </p:nvSpPr>
        <p:spPr>
          <a:xfrm>
            <a:off x="7338715" y="3185670"/>
            <a:ext cx="209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AWS Lambda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B74D32-C70D-6A58-AB64-C675E6F5253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30848" y="2492211"/>
            <a:ext cx="1093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9E64D7-ABE2-87AB-B9F1-88DA98CA50D3}"/>
              </a:ext>
            </a:extLst>
          </p:cNvPr>
          <p:cNvSpPr txBox="1"/>
          <p:nvPr/>
        </p:nvSpPr>
        <p:spPr>
          <a:xfrm>
            <a:off x="358625" y="1882234"/>
            <a:ext cx="25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adding new data</a:t>
            </a:r>
          </a:p>
          <a:p>
            <a:r>
              <a:rPr lang="en-US" dirty="0"/>
              <a:t>the container will</a:t>
            </a:r>
          </a:p>
          <a:p>
            <a:r>
              <a:rPr lang="en-US" dirty="0"/>
              <a:t>retrain the model</a:t>
            </a:r>
          </a:p>
          <a:p>
            <a:r>
              <a:rPr lang="en-US" dirty="0"/>
              <a:t>and update endpoint.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A243DB-699D-8B2F-1D6B-B2CC5C5987B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770734" y="4465947"/>
            <a:ext cx="1" cy="126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E07842-4028-8D7B-C5A6-A478018F9DBE}"/>
              </a:ext>
            </a:extLst>
          </p:cNvPr>
          <p:cNvSpPr txBox="1"/>
          <p:nvPr/>
        </p:nvSpPr>
        <p:spPr>
          <a:xfrm>
            <a:off x="3766093" y="4953817"/>
            <a:ext cx="3055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optimizing parameters</a:t>
            </a:r>
          </a:p>
          <a:p>
            <a:r>
              <a:rPr lang="en-US" dirty="0"/>
              <a:t>the model endpoint will be </a:t>
            </a:r>
          </a:p>
          <a:p>
            <a:r>
              <a:rPr lang="en-US" dirty="0"/>
              <a:t>updated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9C907-243C-A0DF-0694-14BDE970A30E}"/>
              </a:ext>
            </a:extLst>
          </p:cNvPr>
          <p:cNvSpPr txBox="1"/>
          <p:nvPr/>
        </p:nvSpPr>
        <p:spPr>
          <a:xfrm>
            <a:off x="2806020" y="2997722"/>
            <a:ext cx="16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data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1DECD-DFDA-057A-BDEF-3DFA9E46D774}"/>
              </a:ext>
            </a:extLst>
          </p:cNvPr>
          <p:cNvSpPr txBox="1"/>
          <p:nvPr/>
        </p:nvSpPr>
        <p:spPr>
          <a:xfrm>
            <a:off x="405858" y="5917523"/>
            <a:ext cx="845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cycle provides automated workflow, where you can add new training</a:t>
            </a:r>
          </a:p>
          <a:p>
            <a:r>
              <a:rPr lang="en-US" dirty="0"/>
              <a:t>data or optimize model parameter without disturbing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075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312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whether there is Heart Disease or Not Using Machine Learning</vt:lpstr>
      <vt:lpstr>PowerPoint Presentation</vt:lpstr>
      <vt:lpstr>ML Model</vt:lpstr>
      <vt:lpstr>PowerPoint Presentation</vt:lpstr>
      <vt:lpstr>Most Important features</vt:lpstr>
      <vt:lpstr>ML Model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there is Heart Diseaase or Not Using Machine Learning</dc:title>
  <dc:creator>Saswat Panda</dc:creator>
  <cp:lastModifiedBy>Saswat Panda</cp:lastModifiedBy>
  <cp:revision>21</cp:revision>
  <dcterms:created xsi:type="dcterms:W3CDTF">2022-01-13T19:37:57Z</dcterms:created>
  <dcterms:modified xsi:type="dcterms:W3CDTF">2022-11-07T08:41:31Z</dcterms:modified>
</cp:coreProperties>
</file>