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142533262" r:id="rId2"/>
    <p:sldId id="2147470711" r:id="rId3"/>
    <p:sldId id="2142533258" r:id="rId4"/>
    <p:sldId id="2147471095" r:id="rId5"/>
    <p:sldId id="2147471096" r:id="rId6"/>
    <p:sldId id="2147471098" r:id="rId7"/>
    <p:sldId id="2147471099" r:id="rId8"/>
    <p:sldId id="2147471100" r:id="rId9"/>
    <p:sldId id="2147471103" r:id="rId10"/>
    <p:sldId id="2147471102" r:id="rId11"/>
    <p:sldId id="2147471093" r:id="rId12"/>
    <p:sldId id="2147471094" r:id="rId13"/>
    <p:sldId id="2147471085" r:id="rId14"/>
    <p:sldId id="2147471087" r:id="rId15"/>
    <p:sldId id="2147471090" r:id="rId16"/>
    <p:sldId id="2147471091" r:id="rId17"/>
    <p:sldId id="21474710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BF6149-446A-5548-8707-D7A837E0CC09}">
          <p14:sldIdLst>
            <p14:sldId id="2142533262"/>
            <p14:sldId id="2147470711"/>
            <p14:sldId id="2142533258"/>
            <p14:sldId id="2147471095"/>
            <p14:sldId id="2147471096"/>
            <p14:sldId id="2147471098"/>
            <p14:sldId id="2147471099"/>
            <p14:sldId id="2147471100"/>
            <p14:sldId id="2147471103"/>
            <p14:sldId id="2147471102"/>
          </p14:sldIdLst>
        </p14:section>
        <p14:section name="original" id="{1BCD6F27-9F0C-D14C-8E69-9AA2C958E44C}">
          <p14:sldIdLst>
            <p14:sldId id="2147471093"/>
            <p14:sldId id="2147471094"/>
          </p14:sldIdLst>
        </p14:section>
        <p14:section name="Untitled Section" id="{ECEDDA62-757C-194B-A0F3-2B25B6D6CD07}">
          <p14:sldIdLst>
            <p14:sldId id="2147471085"/>
            <p14:sldId id="2147471087"/>
            <p14:sldId id="2147471090"/>
            <p14:sldId id="2147471091"/>
            <p14:sldId id="2147471092"/>
          </p14:sldIdLst>
        </p14:section>
      </p14:sectionLst>
    </p:ext>
    <p:ext uri="{EFAFB233-063F-42B5-8137-9DF3F51BA10A}">
      <p15:sldGuideLst xmlns:p15="http://schemas.microsoft.com/office/powerpoint/2012/main">
        <p15:guide id="1" pos="4929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6516" userDrawn="1">
          <p15:clr>
            <a:srgbClr val="A4A3A4"/>
          </p15:clr>
        </p15:guide>
        <p15:guide id="4" pos="2887" userDrawn="1">
          <p15:clr>
            <a:srgbClr val="A4A3A4"/>
          </p15:clr>
        </p15:guide>
        <p15:guide id="5" pos="5405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346" userDrawn="1">
          <p15:clr>
            <a:srgbClr val="A4A3A4"/>
          </p15:clr>
        </p15:guide>
        <p15:guide id="9" pos="2955" userDrawn="1">
          <p15:clr>
            <a:srgbClr val="A4A3A4"/>
          </p15:clr>
        </p15:guide>
        <p15:guide id="10" pos="3908" userDrawn="1">
          <p15:clr>
            <a:srgbClr val="A4A3A4"/>
          </p15:clr>
        </p15:guide>
        <p15:guide id="11" pos="3772" userDrawn="1">
          <p15:clr>
            <a:srgbClr val="A4A3A4"/>
          </p15:clr>
        </p15:guide>
        <p15:guide id="12" pos="5337" userDrawn="1">
          <p15:clr>
            <a:srgbClr val="A4A3A4"/>
          </p15:clr>
        </p15:guide>
        <p15:guide id="13" pos="5473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pos="5609" userDrawn="1">
          <p15:clr>
            <a:srgbClr val="A4A3A4"/>
          </p15:clr>
        </p15:guide>
        <p15:guide id="16" orient="horz" pos="1457" userDrawn="1">
          <p15:clr>
            <a:srgbClr val="A4A3A4"/>
          </p15:clr>
        </p15:guide>
        <p15:guide id="17" orient="horz" pos="1525" userDrawn="1">
          <p15:clr>
            <a:srgbClr val="A4A3A4"/>
          </p15:clr>
        </p15:guide>
        <p15:guide id="18" orient="horz" pos="1593" userDrawn="1">
          <p15:clr>
            <a:srgbClr val="A4A3A4"/>
          </p15:clr>
        </p15:guide>
        <p15:guide id="19" orient="horz" pos="1661" userDrawn="1">
          <p15:clr>
            <a:srgbClr val="A4A3A4"/>
          </p15:clr>
        </p15:guide>
        <p15:guide id="20" orient="horz" pos="1729" userDrawn="1">
          <p15:clr>
            <a:srgbClr val="A4A3A4"/>
          </p15:clr>
        </p15:guide>
        <p15:guide id="21" orient="horz" pos="1797" userDrawn="1">
          <p15:clr>
            <a:srgbClr val="A4A3A4"/>
          </p15:clr>
        </p15:guide>
        <p15:guide id="22" orient="horz" pos="1865" userDrawn="1">
          <p15:clr>
            <a:srgbClr val="A4A3A4"/>
          </p15:clr>
        </p15:guide>
        <p15:guide id="23" orient="horz" pos="1933" userDrawn="1">
          <p15:clr>
            <a:srgbClr val="A4A3A4"/>
          </p15:clr>
        </p15:guide>
        <p15:guide id="24" orient="horz" pos="2001" userDrawn="1">
          <p15:clr>
            <a:srgbClr val="A4A3A4"/>
          </p15:clr>
        </p15:guide>
        <p15:guide id="25" orient="horz" pos="2069" userDrawn="1">
          <p15:clr>
            <a:srgbClr val="A4A3A4"/>
          </p15:clr>
        </p15:guide>
        <p15:guide id="26" orient="horz" pos="572" userDrawn="1">
          <p15:clr>
            <a:srgbClr val="A4A3A4"/>
          </p15:clr>
        </p15:guide>
        <p15:guide id="27" orient="horz" pos="640" userDrawn="1">
          <p15:clr>
            <a:srgbClr val="A4A3A4"/>
          </p15:clr>
        </p15:guide>
        <p15:guide id="28" orient="horz" pos="709" userDrawn="1">
          <p15:clr>
            <a:srgbClr val="A4A3A4"/>
          </p15:clr>
        </p15:guide>
        <p15:guide id="29" orient="horz" pos="777" userDrawn="1">
          <p15:clr>
            <a:srgbClr val="A4A3A4"/>
          </p15:clr>
        </p15:guide>
        <p15:guide id="30" orient="horz" pos="845" userDrawn="1">
          <p15:clr>
            <a:srgbClr val="A4A3A4"/>
          </p15:clr>
        </p15:guide>
        <p15:guide id="31" orient="horz" pos="913" userDrawn="1">
          <p15:clr>
            <a:srgbClr val="A4A3A4"/>
          </p15:clr>
        </p15:guide>
        <p15:guide id="32" orient="horz" pos="981" userDrawn="1">
          <p15:clr>
            <a:srgbClr val="A4A3A4"/>
          </p15:clr>
        </p15:guide>
        <p15:guide id="33" orient="horz" pos="1049" userDrawn="1">
          <p15:clr>
            <a:srgbClr val="A4A3A4"/>
          </p15:clr>
        </p15:guide>
        <p15:guide id="34" orient="horz" pos="436" userDrawn="1">
          <p15:clr>
            <a:srgbClr val="A4A3A4"/>
          </p15:clr>
        </p15:guide>
        <p15:guide id="35" orient="horz" pos="1185" userDrawn="1">
          <p15:clr>
            <a:srgbClr val="A4A3A4"/>
          </p15:clr>
        </p15:guide>
        <p15:guide id="36" orient="horz" pos="1253" userDrawn="1">
          <p15:clr>
            <a:srgbClr val="A4A3A4"/>
          </p15:clr>
        </p15:guide>
        <p15:guide id="37" orient="horz" pos="1298" userDrawn="1">
          <p15:clr>
            <a:srgbClr val="A4A3A4"/>
          </p15:clr>
        </p15:guide>
        <p15:guide id="38" orient="horz" pos="1389" userDrawn="1">
          <p15:clr>
            <a:srgbClr val="A4A3A4"/>
          </p15:clr>
        </p15:guide>
        <p15:guide id="39" pos="6584" userDrawn="1">
          <p15:clr>
            <a:srgbClr val="A4A3A4"/>
          </p15:clr>
        </p15:guide>
        <p15:guide id="40" pos="3840" userDrawn="1">
          <p15:clr>
            <a:srgbClr val="A4A3A4"/>
          </p15:clr>
        </p15:guide>
        <p15:guide id="41" orient="horz" pos="2137" userDrawn="1">
          <p15:clr>
            <a:srgbClr val="A4A3A4"/>
          </p15:clr>
        </p15:guide>
        <p15:guide id="42" orient="horz" pos="2205" userDrawn="1">
          <p15:clr>
            <a:srgbClr val="A4A3A4"/>
          </p15:clr>
        </p15:guide>
        <p15:guide id="43" orient="horz" pos="2273" userDrawn="1">
          <p15:clr>
            <a:srgbClr val="A4A3A4"/>
          </p15:clr>
        </p15:guide>
        <p15:guide id="44" orient="horz" pos="2341" userDrawn="1">
          <p15:clr>
            <a:srgbClr val="A4A3A4"/>
          </p15:clr>
        </p15:guide>
        <p15:guide id="45" orient="horz" pos="2409" userDrawn="1">
          <p15:clr>
            <a:srgbClr val="A4A3A4"/>
          </p15:clr>
        </p15:guide>
        <p15:guide id="46" orient="horz" pos="2478" userDrawn="1">
          <p15:clr>
            <a:srgbClr val="A4A3A4"/>
          </p15:clr>
        </p15:guide>
        <p15:guide id="47" orient="horz" pos="2546" userDrawn="1">
          <p15:clr>
            <a:srgbClr val="A4A3A4"/>
          </p15:clr>
        </p15:guide>
        <p15:guide id="48" orient="horz" pos="2614" userDrawn="1">
          <p15:clr>
            <a:srgbClr val="A4A3A4"/>
          </p15:clr>
        </p15:guide>
        <p15:guide id="49" orient="horz" pos="2682" userDrawn="1">
          <p15:clr>
            <a:srgbClr val="A4A3A4"/>
          </p15:clr>
        </p15:guide>
        <p15:guide id="50" orient="horz" pos="2750" userDrawn="1">
          <p15:clr>
            <a:srgbClr val="A4A3A4"/>
          </p15:clr>
        </p15:guide>
        <p15:guide id="51" orient="horz" pos="2818" userDrawn="1">
          <p15:clr>
            <a:srgbClr val="A4A3A4"/>
          </p15:clr>
        </p15:guide>
        <p15:guide id="52" orient="horz" pos="2886" userDrawn="1">
          <p15:clr>
            <a:srgbClr val="A4A3A4"/>
          </p15:clr>
        </p15:guide>
        <p15:guide id="53" orient="horz" pos="2954" userDrawn="1">
          <p15:clr>
            <a:srgbClr val="A4A3A4"/>
          </p15:clr>
        </p15:guide>
        <p15:guide id="54" orient="horz" pos="3022" userDrawn="1">
          <p15:clr>
            <a:srgbClr val="A4A3A4"/>
          </p15:clr>
        </p15:guide>
        <p15:guide id="55" pos="2184" userDrawn="1">
          <p15:clr>
            <a:srgbClr val="A4A3A4"/>
          </p15:clr>
        </p15:guide>
        <p15:guide id="56" orient="horz" pos="3090" userDrawn="1">
          <p15:clr>
            <a:srgbClr val="A4A3A4"/>
          </p15:clr>
        </p15:guide>
        <p15:guide id="57" orient="horz" pos="3158" userDrawn="1">
          <p15:clr>
            <a:srgbClr val="A4A3A4"/>
          </p15:clr>
        </p15:guide>
        <p15:guide id="58" orient="horz" pos="3226" userDrawn="1">
          <p15:clr>
            <a:srgbClr val="A4A3A4"/>
          </p15:clr>
        </p15:guide>
        <p15:guide id="59" orient="horz" pos="3294" userDrawn="1">
          <p15:clr>
            <a:srgbClr val="A4A3A4"/>
          </p15:clr>
        </p15:guide>
        <p15:guide id="60" orient="horz" pos="3362" userDrawn="1">
          <p15:clr>
            <a:srgbClr val="A4A3A4"/>
          </p15:clr>
        </p15:guide>
        <p15:guide id="61" orient="horz" pos="3430" userDrawn="1">
          <p15:clr>
            <a:srgbClr val="A4A3A4"/>
          </p15:clr>
        </p15:guide>
        <p15:guide id="62" orient="horz" pos="3498" userDrawn="1">
          <p15:clr>
            <a:srgbClr val="A4A3A4"/>
          </p15:clr>
        </p15:guide>
        <p15:guide id="63" orient="horz" pos="3566" userDrawn="1">
          <p15:clr>
            <a:srgbClr val="A4A3A4"/>
          </p15:clr>
        </p15:guide>
        <p15:guide id="64" orient="horz" pos="3634" userDrawn="1">
          <p15:clr>
            <a:srgbClr val="A4A3A4"/>
          </p15:clr>
        </p15:guide>
        <p15:guide id="65" orient="horz" pos="3702" userDrawn="1">
          <p15:clr>
            <a:srgbClr val="A4A3A4"/>
          </p15:clr>
        </p15:guide>
        <p15:guide id="66" orient="horz" pos="3770" userDrawn="1">
          <p15:clr>
            <a:srgbClr val="A4A3A4"/>
          </p15:clr>
        </p15:guide>
        <p15:guide id="67" orient="horz" pos="3838" userDrawn="1">
          <p15:clr>
            <a:srgbClr val="A4A3A4"/>
          </p15:clr>
        </p15:guide>
        <p15:guide id="68" pos="2252" userDrawn="1">
          <p15:clr>
            <a:srgbClr val="A4A3A4"/>
          </p15:clr>
        </p15:guide>
        <p15:guide id="69" pos="2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590"/>
    <p:restoredTop sz="94626"/>
  </p:normalViewPr>
  <p:slideViewPr>
    <p:cSldViewPr snapToGrid="0">
      <p:cViewPr varScale="1">
        <p:scale>
          <a:sx n="117" d="100"/>
          <a:sy n="117" d="100"/>
        </p:scale>
        <p:origin x="200" y="256"/>
      </p:cViewPr>
      <p:guideLst>
        <p:guide pos="4929"/>
        <p:guide pos="7151"/>
        <p:guide pos="6516"/>
        <p:guide pos="2887"/>
        <p:guide pos="5405"/>
        <p:guide orient="horz" pos="3906"/>
        <p:guide orient="horz" pos="1117"/>
        <p:guide orient="horz" pos="346"/>
        <p:guide pos="2955"/>
        <p:guide pos="3908"/>
        <p:guide pos="3772"/>
        <p:guide pos="5337"/>
        <p:guide pos="5473"/>
        <p:guide pos="5541"/>
        <p:guide pos="5609"/>
        <p:guide orient="horz" pos="1457"/>
        <p:guide orient="horz" pos="1525"/>
        <p:guide orient="horz" pos="1593"/>
        <p:guide orient="horz" pos="1661"/>
        <p:guide orient="horz" pos="1729"/>
        <p:guide orient="horz" pos="1797"/>
        <p:guide orient="horz" pos="1865"/>
        <p:guide orient="horz" pos="1933"/>
        <p:guide orient="horz" pos="2001"/>
        <p:guide orient="horz" pos="2069"/>
        <p:guide orient="horz" pos="572"/>
        <p:guide orient="horz" pos="640"/>
        <p:guide orient="horz" pos="709"/>
        <p:guide orient="horz" pos="777"/>
        <p:guide orient="horz" pos="845"/>
        <p:guide orient="horz" pos="913"/>
        <p:guide orient="horz" pos="981"/>
        <p:guide orient="horz" pos="1049"/>
        <p:guide orient="horz" pos="436"/>
        <p:guide orient="horz" pos="1185"/>
        <p:guide orient="horz" pos="1253"/>
        <p:guide orient="horz" pos="1298"/>
        <p:guide orient="horz" pos="1389"/>
        <p:guide pos="6584"/>
        <p:guide pos="3840"/>
        <p:guide orient="horz" pos="2137"/>
        <p:guide orient="horz" pos="2205"/>
        <p:guide orient="horz" pos="2273"/>
        <p:guide orient="horz" pos="2341"/>
        <p:guide orient="horz" pos="2409"/>
        <p:guide orient="horz" pos="2478"/>
        <p:guide orient="horz" pos="2546"/>
        <p:guide orient="horz" pos="2614"/>
        <p:guide orient="horz" pos="2682"/>
        <p:guide orient="horz" pos="2750"/>
        <p:guide orient="horz" pos="2818"/>
        <p:guide orient="horz" pos="2886"/>
        <p:guide orient="horz" pos="2954"/>
        <p:guide orient="horz" pos="3022"/>
        <p:guide pos="2184"/>
        <p:guide orient="horz" pos="3090"/>
        <p:guide orient="horz" pos="3158"/>
        <p:guide orient="horz" pos="3226"/>
        <p:guide orient="horz" pos="3294"/>
        <p:guide orient="horz" pos="3362"/>
        <p:guide orient="horz" pos="3430"/>
        <p:guide orient="horz" pos="3498"/>
        <p:guide orient="horz" pos="3566"/>
        <p:guide orient="horz" pos="3634"/>
        <p:guide orient="horz" pos="3702"/>
        <p:guide orient="horz" pos="3770"/>
        <p:guide orient="horz" pos="3838"/>
        <p:guide pos="2252"/>
        <p:guide pos="2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3205" cy="432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863D-6778-4941-BCB8-32AF43785B2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0C3E-2908-4E42-A530-4E93E1B9F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5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to note that whilst ACI could use EPGs to do the policy mapping, it's never been as successful as it could have been due to customers implementing a 1:1 mapping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85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common tenant is great, however without understanding it can cause potential issues </a:t>
            </a:r>
          </a:p>
          <a:p>
            <a:endParaRPr lang="en-US"/>
          </a:p>
          <a:p>
            <a:r>
              <a:rPr lang="en-US"/>
              <a:t>It is strongly recommended to use unique names for objects in common to stop resolution to the wrong object</a:t>
            </a:r>
          </a:p>
          <a:p>
            <a:endParaRPr lang="en-US"/>
          </a:p>
          <a:p>
            <a:r>
              <a:rPr lang="en-US"/>
              <a:t>This example is often seen as it allows BDs to be shared across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 4 requires dedicated L3out per tenant</a:t>
            </a:r>
          </a:p>
          <a:p>
            <a:endParaRPr lang="en-US"/>
          </a:p>
          <a:p>
            <a:r>
              <a:rPr lang="en-US"/>
              <a:t>options 5 and 6 are my personal </a:t>
            </a:r>
            <a:r>
              <a:rPr lang="en-US" err="1"/>
              <a:t>favourites</a:t>
            </a:r>
            <a:endParaRPr lang="en-US"/>
          </a:p>
          <a:p>
            <a:endParaRPr lang="en-US"/>
          </a:p>
          <a:p>
            <a:r>
              <a:rPr lang="en-US"/>
              <a:t>option 5 is great when you want to provide truly dedicated network functions, the network team can manage networking and devolve control to other tenants as required. Key point is to keep L3outs </a:t>
            </a:r>
            <a:r>
              <a:rPr lang="en-US" err="1"/>
              <a:t>etc</a:t>
            </a:r>
            <a:r>
              <a:rPr lang="en-US"/>
              <a:t> in a dedicated tenant</a:t>
            </a:r>
          </a:p>
          <a:p>
            <a:endParaRPr lang="en-US"/>
          </a:p>
          <a:p>
            <a:r>
              <a:rPr lang="en-US"/>
              <a:t>option 6 is great if you've a brownfield, and/or want to have the ability to move workloads across tenants but without changing the network IP address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36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1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94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725C2-55D3-1FA2-9B34-79CEC86D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FCE8-B9CB-3877-6EF0-D218F829E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39E37-31E4-1137-2F94-E86BDB57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 of this approach is that if I destroy the user tenant the only things that need to be cleaned are leaked routes and exported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EB4B-CC83-F024-D091-ACD4274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7A1FA6-25DE-9E4E-A34D-CF67DE7DBD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5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09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597152"/>
            <a:ext cx="11009376" cy="4523232"/>
          </a:xfrm>
          <a:prstGeom prst="rect">
            <a:avLst/>
          </a:prstGeom>
        </p:spPr>
        <p:txBody>
          <a:bodyPr/>
          <a:lstStyle>
            <a:lvl1pPr marL="226478" indent="-226478" algn="l" defTabSz="912261" rtl="0" eaLnBrk="1" fontAlgn="base" hangingPunct="1">
              <a:lnSpc>
                <a:spcPct val="95000"/>
              </a:lnSpc>
              <a:spcBef>
                <a:spcPts val="1468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667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5073" indent="-228594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1550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133" b="0" i="0" kern="1200" dirty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70967" indent="-226478" algn="l" defTabSz="912261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4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228594" lvl="0" indent="-228594" algn="l" defTabSz="912261" rtl="0" eaLnBrk="1" fontAlgn="base" hangingPunct="1">
              <a:lnSpc>
                <a:spcPct val="95000"/>
              </a:lnSpc>
              <a:spcBef>
                <a:spcPts val="148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9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1292853"/>
            <a:ext cx="11020332" cy="5010151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1774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4 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2749" y="840874"/>
            <a:ext cx="11020332" cy="5462129"/>
          </a:xfrm>
          <a:prstGeom prst="rect">
            <a:avLst/>
          </a:prstGeom>
        </p:spPr>
        <p:txBody>
          <a:bodyPr/>
          <a:lstStyle>
            <a:lvl1pPr>
              <a:spcBef>
                <a:spcPts val="1433"/>
              </a:spcBef>
              <a:buClr>
                <a:schemeClr val="tx1"/>
              </a:buClr>
              <a:buSzPct val="80000"/>
              <a:defRPr sz="2667">
                <a:solidFill>
                  <a:schemeClr val="tx1"/>
                </a:solidFill>
                <a:latin typeface="+mn-lt"/>
              </a:defRPr>
            </a:lvl1pPr>
            <a:lvl2pPr marL="455073" indent="-228594">
              <a:spcBef>
                <a:spcPts val="800"/>
              </a:spcBef>
              <a:buClr>
                <a:schemeClr val="tx1"/>
              </a:buClr>
              <a:buSzPct val="80000"/>
              <a:defRPr sz="2400">
                <a:solidFill>
                  <a:schemeClr val="tx1"/>
                </a:solidFill>
                <a:latin typeface="+mn-lt"/>
              </a:defRPr>
            </a:lvl2pPr>
            <a:lvl3pPr marL="681550" indent="-226478">
              <a:spcBef>
                <a:spcPts val="800"/>
              </a:spcBef>
              <a:buClr>
                <a:schemeClr val="tx1"/>
              </a:buClr>
              <a:buSzPct val="80000"/>
              <a:defRPr sz="2133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2133"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9614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0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685800" y="1797051"/>
            <a:ext cx="10820400" cy="358444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3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86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685800" y="1796717"/>
            <a:ext cx="10820400" cy="358206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87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39">
            <a:extLst>
              <a:ext uri="{FF2B5EF4-FFF2-40B4-BE49-F238E27FC236}">
                <a16:creationId xmlns:a16="http://schemas.microsoft.com/office/drawing/2014/main" id="{4A1890BD-D4D2-264A-AE11-E1FABE5B9409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591330" y="777240"/>
            <a:ext cx="11009341" cy="442569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bg2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38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FA5BEAF-ADF4-3844-B544-5C8D5D8447D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145367" y="778670"/>
            <a:ext cx="5901267" cy="4426215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757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2916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941320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590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_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1807111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4B0A2A0-0477-580D-747D-E1AFBB9EB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725" y="3719513"/>
            <a:ext cx="11008800" cy="9756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283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55">
          <p15:clr>
            <a:srgbClr val="FBAE40"/>
          </p15:clr>
        </p15:guide>
        <p15:guide id="2" orient="horz" pos="20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3600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1" y="256033"/>
            <a:ext cx="1100996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155" y="1607864"/>
            <a:ext cx="5181600" cy="4110792"/>
          </a:xfrm>
          <a:prstGeom prst="rect">
            <a:avLst/>
          </a:prstGeom>
        </p:spPr>
        <p:txBody>
          <a:bodyPr lIns="91440" tIns="45710" rIns="0" bIns="45710">
            <a:noAutofit/>
          </a:bodyPr>
          <a:lstStyle>
            <a:lvl1pPr marL="154513" indent="-154513">
              <a:lnSpc>
                <a:spcPct val="95000"/>
              </a:lnSpc>
              <a:spcBef>
                <a:spcPts val="1433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09026" indent="-148163">
              <a:lnSpc>
                <a:spcPct val="95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55073" indent="-152396">
              <a:spcBef>
                <a:spcPts val="800"/>
              </a:spcBef>
              <a:buClr>
                <a:schemeClr val="tx1"/>
              </a:buClr>
              <a:buSzPct val="60000"/>
              <a:buFont typeface="Arial"/>
              <a:buChar char="•"/>
              <a:tabLst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iscoSansTT Light" panose="020B0503020201020303" pitchFamily="34" charset="0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3499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temen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916774"/>
            <a:ext cx="11009376" cy="499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ctr"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03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97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ky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2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591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55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178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Photo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722376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722376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chemeClr val="accent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722376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7223760" cy="287338"/>
          </a:xfrm>
          <a:prstGeom prst="rect">
            <a:avLst/>
          </a:prstGeom>
        </p:spPr>
        <p:txBody>
          <a:bodyPr lIns="45720" rIns="45720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42FB2B-DAA9-0877-DC48-2611FC3FC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86059" y="0"/>
            <a:ext cx="4005943" cy="68580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bg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71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Righ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C42D79D-196D-79B2-C9D9-9E420F6F73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014" y="2941508"/>
            <a:ext cx="10972800" cy="1504200"/>
          </a:xfrm>
          <a:prstGeom prst="rect">
            <a:avLst/>
          </a:prstGeom>
          <a:noFill/>
        </p:spPr>
        <p:txBody>
          <a:bodyPr lIns="45720" tIns="45720" rIns="45720" bIns="45720" anchor="b" anchorCtr="0"/>
          <a:lstStyle>
            <a:lvl1pPr marL="0" indent="0" algn="r">
              <a:lnSpc>
                <a:spcPct val="90000"/>
              </a:lnSpc>
              <a:buFont typeface="Arial" panose="020B0604020202020204" pitchFamily="34" charset="0"/>
              <a:buNone/>
              <a:defRPr sz="54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8D946DB3-26D2-2EE1-728C-7D32C4930F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14" y="4533637"/>
            <a:ext cx="10972800" cy="398668"/>
          </a:xfrm>
          <a:prstGeom prst="rect">
            <a:avLst/>
          </a:prstGeom>
          <a:noFill/>
        </p:spPr>
        <p:txBody>
          <a:bodyPr lIns="45720" tIns="45720" rIns="45720" bIns="4572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07CA8F8-C47B-50F4-9C65-C46111F86B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2014" y="5150448"/>
            <a:ext cx="10972800" cy="548640"/>
          </a:xfrm>
          <a:prstGeom prst="rect">
            <a:avLst/>
          </a:prstGeom>
          <a:noFill/>
        </p:spPr>
        <p:txBody>
          <a:bodyPr lIns="45720" tIns="45720" rIns="45720" bIns="4572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name, Speaker title </a:t>
            </a:r>
            <a:br>
              <a:rPr lang="en-GB" dirty="0"/>
            </a:br>
            <a:r>
              <a:rPr lang="en-GB" dirty="0"/>
              <a:t>Department</a:t>
            </a:r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C5A29C15-48D7-6644-9164-6F819B3D7D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431800"/>
            <a:ext cx="714359" cy="37534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2559ED-95F1-F66B-5A2F-A212CE3F2F8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2014" y="5824731"/>
            <a:ext cx="10972800" cy="287338"/>
          </a:xfrm>
          <a:prstGeom prst="rect">
            <a:avLst/>
          </a:prstGeom>
        </p:spPr>
        <p:txBody>
          <a:bodyPr lIns="45720" rIns="45720"/>
          <a:lstStyle>
            <a:lvl1pPr marL="0" indent="0" algn="r">
              <a:spcBef>
                <a:spcPts val="0"/>
              </a:spcBef>
              <a:buNone/>
              <a:defRPr sz="1400">
                <a:latin typeface="+mn-lt"/>
              </a:defRPr>
            </a:lvl1pPr>
          </a:lstStyle>
          <a:p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57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A1FD7D-7C93-E645-B2E9-AD2B9329C1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6C47-BF34-58BF-BFE8-DDC169C547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5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851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3FBD5B-070A-7471-FA02-D8ABC325D19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74964416-F71E-D7CA-E3FB-1B38FEC4ED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0E683ED-333E-71AE-8D5B-04FB014DED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930" y="2789671"/>
            <a:ext cx="10232136" cy="637377"/>
          </a:xfrm>
          <a:prstGeom prst="rect">
            <a:avLst/>
          </a:prstGeom>
        </p:spPr>
        <p:txBody>
          <a:bodyPr lIns="45720" tIns="45720" rIns="45720" bIns="45720" anchor="b"/>
          <a:lstStyle>
            <a:lvl1pPr marL="0" indent="0" algn="l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Segue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A31272-7678-5F4F-BF05-F087FA2FC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7BA-D190-36C9-FC38-746943551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46CD-FB63-F3C0-1A8A-8157E8BB059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B019962-90BF-9C68-7A80-7C374B3C86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2D482-EDEF-0534-A336-804F44744A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41120" y="2772055"/>
            <a:ext cx="10241280" cy="640080"/>
          </a:xfrm>
          <a:prstGeom prst="rect">
            <a:avLst/>
          </a:prstGeom>
        </p:spPr>
        <p:txBody>
          <a:bodyPr lIns="45720" rIns="45720" anchor="ctr"/>
          <a:lstStyle>
            <a:lvl1pPr marL="0" indent="0" algn="r">
              <a:lnSpc>
                <a:spcPts val="4800"/>
              </a:lnSpc>
              <a:buFont typeface="Arial" panose="020B0604020202020204" pitchFamily="34" charset="0"/>
              <a:buNone/>
              <a:defRPr sz="4400" b="0" i="0" spc="0" baseline="0">
                <a:solidFill>
                  <a:schemeClr val="accent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Transition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7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055E4C37-FAD6-B449-9189-A035C0C9E8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1" y="5658220"/>
            <a:ext cx="10972800" cy="465891"/>
          </a:xfrm>
          <a:prstGeom prst="rect">
            <a:avLst/>
          </a:prstGeom>
        </p:spPr>
        <p:txBody>
          <a:bodyPr lIns="45720" tIns="45710" rIns="45720" bIns="45710" anchor="t" anchorCtr="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2"/>
                </a:solidFill>
                <a:latin typeface="+mn-lt"/>
                <a:cs typeface="CiscoSansTT" panose="020B0503020201020303" pitchFamily="34" charset="0"/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role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ADEB85-EFB9-A048-BE6B-F1473C4999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233078"/>
            <a:ext cx="10972800" cy="398668"/>
          </a:xfrm>
          <a:prstGeom prst="rect">
            <a:avLst/>
          </a:prstGeom>
        </p:spPr>
        <p:txBody>
          <a:bodyPr lIns="45720" tIns="45710" rIns="45720" bIns="4571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Speaker name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E3EA5B-6C70-8F4D-9385-EC53B25066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521" y="1398874"/>
            <a:ext cx="10376024" cy="331108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8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2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As the adoption of multi-cloud strategy grows, Ulla </a:t>
            </a:r>
            <a:r>
              <a:rPr lang="en-GB" dirty="0" err="1"/>
              <a:t>sitiora</a:t>
            </a:r>
            <a:r>
              <a:rPr lang="en-GB" dirty="0"/>
              <a:t> </a:t>
            </a:r>
            <a:r>
              <a:rPr lang="en-GB" dirty="0" err="1"/>
              <a:t>turest</a:t>
            </a:r>
            <a:r>
              <a:rPr lang="en-GB" dirty="0"/>
              <a:t> </a:t>
            </a:r>
            <a:r>
              <a:rPr lang="en-GB" dirty="0" err="1"/>
              <a:t>experibus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pa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conestia</a:t>
            </a:r>
            <a:r>
              <a:rPr lang="en-GB" dirty="0"/>
              <a:t> vent </a:t>
            </a:r>
            <a:r>
              <a:rPr lang="en-GB" dirty="0" err="1"/>
              <a:t>eosse</a:t>
            </a:r>
            <a:r>
              <a:rPr lang="en-GB" dirty="0"/>
              <a:t> non </a:t>
            </a:r>
            <a:r>
              <a:rPr lang="en-GB" dirty="0" err="1"/>
              <a:t>consequ</a:t>
            </a:r>
            <a:r>
              <a:rPr lang="en-GB" dirty="0"/>
              <a:t> </a:t>
            </a:r>
            <a:r>
              <a:rPr lang="en-GB" dirty="0" err="1"/>
              <a:t>aturit</a:t>
            </a:r>
            <a:r>
              <a:rPr lang="en-GB" dirty="0"/>
              <a:t> </a:t>
            </a:r>
            <a:r>
              <a:rPr lang="en-GB" dirty="0" err="1"/>
              <a:t>faccum</a:t>
            </a:r>
            <a:r>
              <a:rPr lang="en-GB" dirty="0"/>
              <a:t> qui </a:t>
            </a:r>
            <a:r>
              <a:rPr lang="en-GB" dirty="0" err="1"/>
              <a:t>dolor</a:t>
            </a:r>
            <a:r>
              <a:rPr lang="en-GB" dirty="0"/>
              <a:t> a </a:t>
            </a:r>
            <a:r>
              <a:rPr lang="en-GB" dirty="0" err="1"/>
              <a:t>num</a:t>
            </a:r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E18B2BC-5B8F-6442-A3B3-AB5D063112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976" y="733891"/>
            <a:ext cx="1508048" cy="8363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91B82D-853E-F074-193C-5B7F13F89D29}"/>
              </a:ext>
            </a:extLst>
          </p:cNvPr>
          <p:cNvCxnSpPr>
            <a:cxnSpLocks/>
          </p:cNvCxnSpPr>
          <p:nvPr userDrawn="1"/>
        </p:nvCxnSpPr>
        <p:spPr>
          <a:xfrm>
            <a:off x="4545877" y="4934857"/>
            <a:ext cx="3100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29ECC5C-23D8-044B-A13F-1C7CFA3004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2C7939B-219A-BC07-DCE7-4B36AF2A4E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5166360" cy="27432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B0ED95-38E7-2A5D-7BFA-218DE01901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35059BF6-2F19-7F49-9CBE-82197BDDFC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0937" y="2382519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8B70A03-DFE5-BAFE-E792-E9F9971D5DD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965" y="2382520"/>
            <a:ext cx="5169260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DA8E-89D4-2754-2F23-8BC1A882CC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679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C6832F-2D70-B8EC-0B06-A53E021306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2932588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A1A354-0871-A2E1-F013-7080A6D3E5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5166360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8EA024-D9FE-B723-2F3F-890E3F4517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7661" y="1551433"/>
            <a:ext cx="5165819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7989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7A1D91-B0C5-82DE-7D46-53E481769C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1966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F39481-2908-3822-701D-5FF87E1F03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3165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BD0ABDF-0D5E-A765-9F69-3BC9541847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2644" y="2382520"/>
            <a:ext cx="3489235" cy="36576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3EB9F6D8-47DF-1F5B-55DF-071309C37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62644" y="1549400"/>
            <a:ext cx="3489236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9F0F59-8C07-4391-070A-F127239E51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3165" y="1549400"/>
            <a:ext cx="3489762" cy="6604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0CFD439-E346-0E67-C9C2-132C9C4EAD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6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B3C8-42AF-C48C-331D-14C6776D2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3165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5EC4FE-BFD0-FE57-EEA5-41CE4454142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2644" y="2932240"/>
            <a:ext cx="3489235" cy="182880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EF17F4-A551-A381-6DF1-CED9B14FF8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1966" y="1549400"/>
            <a:ext cx="3493008" cy="660401"/>
          </a:xfrm>
          <a:prstGeom prst="rect">
            <a:avLst/>
          </a:prstGeom>
        </p:spPr>
        <p:txBody>
          <a:bodyPr lIns="45720" tIns="45720" rIns="45720" bIns="4572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0" i="0" spc="0" baseline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6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93600" y="256032"/>
            <a:ext cx="11009376" cy="97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3677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148D23F-4FB0-0283-D700-8A06DCABC2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90621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5C6BDEC-E33F-4C34-5403-6A238AB80D5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99978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DFE46B3-A8B5-C645-B495-DA6D531805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1758" y="2763200"/>
            <a:ext cx="5178611" cy="658368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99BB75-045A-328E-9E50-C137137C8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79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A339-5A4D-1610-0BDA-90202AD722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99977" y="3668309"/>
            <a:ext cx="5166360" cy="146304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629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6CA1346-1D62-4F41-BA11-B3EEBA6B51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6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3E5B521-5917-164E-BF18-105160A01C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847" y="2763200"/>
            <a:ext cx="3511549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143D29F-44CB-0E44-8852-5377E5E8F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9394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02DD01B-53E6-C542-A933-2D42DD0D2C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2127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E6224FA-C881-7942-88CA-85C557540C4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86661" y="1252071"/>
            <a:ext cx="1024772" cy="957729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12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marketing icon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A53209-57D8-0C80-F7FB-B1A028923F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125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29FA-854C-9FDB-35AE-257C4F46B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50253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6DDF84-07E1-9F30-2A61-508622F128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02968" y="3675743"/>
            <a:ext cx="3489235" cy="1645920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F16851C-FF16-C8FD-C1A2-97DC62B0B3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759" y="2755766"/>
            <a:ext cx="3493008" cy="665802"/>
          </a:xfrm>
          <a:prstGeom prst="rect">
            <a:avLst/>
          </a:prstGeom>
        </p:spPr>
        <p:txBody>
          <a:bodyPr lIns="45720" tIns="45720" rIns="45720" bIns="4572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>
                <a:solidFill>
                  <a:schemeClr val="bg1"/>
                </a:solidFill>
                <a:latin typeface="+mj-lt"/>
                <a:cs typeface="CiscoSansTT ExtraLight" panose="020B0303020201020303" pitchFamily="34" charset="0"/>
              </a:defRPr>
            </a:lvl1pPr>
          </a:lstStyle>
          <a:p>
            <a:r>
              <a:rPr lang="en-GB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12030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8FA65F1-BAFB-6C36-2878-6CF1B8179A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43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 descr="Section title">
            <a:extLst>
              <a:ext uri="{FF2B5EF4-FFF2-40B4-BE49-F238E27FC236}">
                <a16:creationId xmlns:a16="http://schemas.microsoft.com/office/drawing/2014/main" id="{0C30067D-BDB2-4ED3-9FF2-9A7F7110FF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89D7222-F544-8734-1474-646E4190C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13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A3BF51A-3A82-60DC-93A5-2213ED879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5B45E7-43EA-8FCF-779D-B7F08D02F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2" y="1409700"/>
            <a:ext cx="10972798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 descr="Section title">
            <a:extLst>
              <a:ext uri="{FF2B5EF4-FFF2-40B4-BE49-F238E27FC236}">
                <a16:creationId xmlns:a16="http://schemas.microsoft.com/office/drawing/2014/main" id="{20BBFC84-0D1A-41D8-BAF7-77889FB49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928" y="392612"/>
            <a:ext cx="54864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EB3BF19B-575A-779B-73CC-537ABB67E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722735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2705B8E-4073-4179-061E-6BB2F2D36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020ADB6-8EC0-CC3A-6343-8EB97EAED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71699" y="1619250"/>
            <a:ext cx="5211763" cy="4514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8E9818-CDB2-294C-86DC-E17877CD33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3A0E-205E-98C2-0661-3E250B8F3B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3EC81-A266-1756-37B4-B83297C32E1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344FDFA-4E0E-FB13-FB45-5AECC129F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2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EE68BB-B0C9-B5EC-846B-9A437BE66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80CA85F-96FC-6CA6-B62F-6AD3B87CEE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D697ECA-1DF4-14D1-3EFA-CC34EEA2F6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34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433B5-A3AF-015C-FF50-9B6EFD4ED59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D4B0C0A3-33C1-48B7-2BE2-945A09E04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28A24FB-C90E-8608-90DD-14467743B5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964" y="2565400"/>
            <a:ext cx="4572000" cy="274320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600" b="0" i="0" baseline="0">
                <a:solidFill>
                  <a:schemeClr val="bg2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et dolore.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et dolore.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6A67E-A1D7-9527-29EB-EF2FEEA57D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958130C6-64C1-4324-51CC-4C096C992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1582396"/>
            <a:ext cx="4594524" cy="634577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32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1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EFE848-FBF2-0C2C-70C7-541164BEA72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E0368-12F7-D52E-F159-299C7A027BAC}"/>
              </a:ext>
            </a:extLst>
          </p:cNvPr>
          <p:cNvSpPr txBox="1">
            <a:spLocks/>
          </p:cNvSpPr>
          <p:nvPr userDrawn="1"/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4400" b="0" i="0" u="none" kern="120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</p:spPr>
        <p:txBody>
          <a:bodyPr anchor="b" anchorCtr="0"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1145211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2863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1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046DA-7F8D-D93E-4767-7220FA5FC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517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1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85211" y="0"/>
            <a:ext cx="610678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32D2A-AF9C-9AB4-07AC-81C3BE776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5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54B198-906C-DED8-39CD-143C051E0AB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40164-DEFF-0BA4-370E-859A0468D0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9E3E55-8166-7139-C253-102273D36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7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678C93B-D86B-F551-9504-47EEC4B63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391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2B0B16-6FD5-BE2F-C1B8-70937A5FE1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FD8D3F5B-9B87-E1E6-0BC7-F47655028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336399-B83B-D450-D7E9-D04E0D0AE3D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0" i="0" dirty="0">
              <a:solidFill>
                <a:srgbClr val="0D274D"/>
              </a:solidFill>
              <a:latin typeface="CiscoSansTT ExtraLight" panose="020B03030202010203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D05B-CC63-FBAA-768B-D092C4B24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2910" y="736600"/>
            <a:ext cx="4842181" cy="5384799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14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356B89E-D2D7-929C-273F-CBC73FF73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7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hit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61106-D3DD-0F37-EFE8-57DD295D000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496D4BA-1A90-CD12-46A7-BEFF3610D8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5754773-B320-74FF-360B-AE12573C9F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E77DDFA-F376-BD29-5DEA-72F5308CBF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2102193-3492-4BAB-8F98-FC7C55191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A6491F4-97AD-1094-3D4C-75416A30CE3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92FD8C7-8C8B-6909-C32B-EAA567C1FE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97C18FD-8F1B-2986-B145-F4D51FBC37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8961B96-5529-2E18-4428-44E232229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2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k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A5D03-02A4-EA4A-094B-A8B636BEEA6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AE8E5E8-2C0F-35E1-4BBC-22A54E53D0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8CA8218-1F96-926F-0917-A1DA9EC3D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A6A0B3-3F42-9922-BAAE-F792CABE6A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A54D0A-2CB9-C133-9718-79E6401358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7857C7-CFC6-7ADB-633F-1D3BDB556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956A5C8-C1EE-D5F1-1FDE-C826F9C25E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96C5BB2-EAA0-1030-EEEE-5D28A08C67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AC8211-966A-8BD9-DA4C-39DC7380A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Midnigh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C29C-6FEC-2B4F-8596-2BF88EE08B5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142755" y="6373473"/>
            <a:ext cx="4534733" cy="1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0" spc="27" baseline="0" dirty="0">
                <a:solidFill>
                  <a:schemeClr val="bg2"/>
                </a:solidFill>
                <a:latin typeface="+mn-lt"/>
                <a:ea typeface="+mn-ea"/>
                <a:cs typeface="CiscoSansTT Light" panose="020B0503020201020303" pitchFamily="34" charset="0"/>
              </a:rPr>
              <a:t>© 2024  Cisco and/or its affiliates. All rights reserved.   Cisco Confidential</a:t>
            </a: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93D168C-8A00-4D1A-279C-0D2E586D4D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9602" y="6342698"/>
            <a:ext cx="396305" cy="2082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85D6C4-923D-0A37-5765-F4FFA48FC1C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3E190-93EE-235A-0F6B-07C04E09A1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0840" y="746203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18BC08B-D219-8756-C142-C4584D727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20840" y="2605600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03960-9A60-1EDC-E465-98985D436C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20840" y="4464997"/>
            <a:ext cx="4846320" cy="365760"/>
          </a:xfrm>
          <a:prstGeom prst="rect">
            <a:avLst/>
          </a:prstGeom>
        </p:spPr>
        <p:txBody>
          <a:bodyPr lIns="45720" tIns="45720" rIns="45720" bIns="4572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220C6C-65CC-3070-48A3-52BC6CD232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840" y="1246523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95A9DA7-0C91-35C3-D416-9F03042634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20840" y="3105920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DF162A-E518-4D2F-E1D4-46E7A06FEE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840" y="4965316"/>
            <a:ext cx="4846320" cy="1097280"/>
          </a:xfrm>
          <a:prstGeom prst="rect">
            <a:avLst/>
          </a:prstGeom>
        </p:spPr>
        <p:txBody>
          <a:bodyPr lIns="45720" tIns="45720" rIns="45720" bIns="45720"/>
          <a:lstStyle>
            <a:lvl1pPr marL="0" marR="0" indent="0" algn="l" defTabSz="91227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 sz="14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labore.</a:t>
            </a:r>
          </a:p>
          <a:p>
            <a:pPr lvl="0"/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DE6FCA-9477-3080-6D9A-BF19D908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bg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3EA95E83-5C21-97F4-1503-23FF4926A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6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pos="192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431802"/>
            <a:ext cx="5405967" cy="520135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786035" y="5893686"/>
            <a:ext cx="4745567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Photo caption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5D4FA6F-8B16-848A-2676-892437DBB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7E02133-90CD-7A73-3378-09367C5F7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3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427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C94DA5F-CCF7-A048-8A5D-EE8276E9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3" y="431800"/>
            <a:ext cx="6096000" cy="6045200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226FFA-E401-8D3F-A7A7-AC5403A29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B83CA69-90DB-1977-3B75-3C078FC970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08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6" y="256032"/>
            <a:ext cx="11009376" cy="975360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91996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6" y="1145211"/>
            <a:ext cx="11008008" cy="508000"/>
          </a:xfrm>
          <a:prstGeom prst="rect">
            <a:avLst/>
          </a:prstGeom>
        </p:spPr>
        <p:txBody>
          <a:bodyPr/>
          <a:lstStyle>
            <a:lvl1pPr marL="238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398433" y="1675217"/>
            <a:ext cx="5181600" cy="4130425"/>
          </a:xfrm>
          <a:prstGeom prst="rect">
            <a:avLst/>
          </a:prstGeom>
        </p:spPr>
        <p:txBody>
          <a:bodyPr/>
          <a:lstStyle>
            <a:lvl1pPr marL="154513" indent="-154513">
              <a:buClr>
                <a:schemeClr val="tx1"/>
              </a:buClr>
              <a:buSzPct val="60000"/>
              <a:defRPr sz="2400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2pPr>
            <a:lvl3pPr marL="455073" indent="-146047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50098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F1594EA-D397-6C41-A885-CC4BB73C61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4324904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B7F8C95-951F-9098-CC7F-F731FC33A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33956"/>
            <a:ext cx="10972800" cy="1828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7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5C13F8A-9C96-BC4F-A27C-6AF68C9B9A8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599243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vert="horz" lIns="91420" tIns="45710" rIns="91420" bIns="45710" anchor="ctr"/>
          <a:lstStyle>
            <a:lvl1pPr marL="0" indent="0" algn="ctr">
              <a:buNone/>
              <a:defRPr sz="18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72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2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431803"/>
            <a:ext cx="4796367" cy="5702297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BE4A1D4-402D-E43A-DA8F-9D8649143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126" y="431800"/>
            <a:ext cx="4572000" cy="30480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buFont typeface="Arial" panose="020B0604020202020204" pitchFamily="34" charset="0"/>
              <a:buNone/>
              <a:defRPr sz="1400" b="0" i="0" baseline="0">
                <a:solidFill>
                  <a:schemeClr val="tx1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6A48D0D-58D2-4F34-4F9C-0B1450149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2389491"/>
            <a:ext cx="4594524" cy="166878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14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pos="356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11">
            <a:extLst>
              <a:ext uri="{FF2B5EF4-FFF2-40B4-BE49-F238E27FC236}">
                <a16:creationId xmlns:a16="http://schemas.microsoft.com/office/drawing/2014/main" id="{C83B223E-030E-74D0-B6FA-BEC3DA7BD3F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102" y="1409700"/>
            <a:ext cx="10974395" cy="3932321"/>
          </a:xfrm>
          <a:prstGeom prst="rect">
            <a:avLst/>
          </a:prstGeom>
        </p:spPr>
        <p:txBody>
          <a:bodyPr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B8D9E7-EAC8-4A5C-4139-BA396711F0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Table caption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51B1935-8F76-89F3-34A7-104AF19A7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86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8CE7DB6-039C-AC58-5C90-9B19A4AA26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25" y="5586423"/>
            <a:ext cx="5463875" cy="365760"/>
          </a:xfrm>
          <a:prstGeom prst="rect">
            <a:avLst/>
          </a:prstGeom>
        </p:spPr>
        <p:txBody>
          <a:bodyPr lIns="45720" tIns="45720" rIns="45720" b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baseline="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defRPr>
            </a:lvl1pPr>
            <a:lvl2pPr marL="406371" indent="0">
              <a:buNone/>
              <a:defRPr/>
            </a:lvl2pPr>
            <a:lvl3pPr marL="569863" indent="0">
              <a:buNone/>
              <a:defRPr/>
            </a:lvl3pPr>
            <a:lvl4pPr marL="688920" indent="0">
              <a:buNone/>
              <a:defRPr/>
            </a:lvl4pPr>
            <a:lvl5pPr marL="801621" indent="0">
              <a:buNone/>
              <a:defRPr/>
            </a:lvl5pPr>
          </a:lstStyle>
          <a:p>
            <a:pPr lvl="0"/>
            <a:r>
              <a:rPr lang="en-GB" dirty="0"/>
              <a:t>Chart caption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BD75F8AD-CDF4-CE28-1C24-08F6FA9598D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2125" y="1409701"/>
            <a:ext cx="10960608" cy="3937002"/>
          </a:xfrm>
          <a:prstGeom prst="rect">
            <a:avLst/>
          </a:prstGeom>
        </p:spPr>
        <p:txBody>
          <a:bodyPr vert="horz" lIns="45720" tIns="45720" rIns="45720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4A57B70-3F6E-FA7F-CC44-293D6CF9E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2" y="384079"/>
            <a:ext cx="10972800" cy="68580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95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6AD5A65-A7EB-424E-8ADF-62E666881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38770" y="2921000"/>
            <a:ext cx="2114461" cy="8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1995" y="256032"/>
            <a:ext cx="11009376" cy="9753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1995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17547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056821" y="1616740"/>
            <a:ext cx="3535680" cy="4350347"/>
          </a:xfrm>
          <a:prstGeom prst="rect">
            <a:avLst/>
          </a:prstGeom>
        </p:spPr>
        <p:txBody>
          <a:bodyPr lIns="91440" tIns="45720" rIns="91440" bIns="45720"/>
          <a:lstStyle>
            <a:lvl1pPr marL="154513" indent="-154513">
              <a:spcBef>
                <a:spcPts val="1433"/>
              </a:spcBef>
              <a:buClr>
                <a:schemeClr val="tx1"/>
              </a:buClr>
              <a:buSzPct val="60000"/>
              <a:defRPr sz="2133">
                <a:solidFill>
                  <a:schemeClr val="tx1"/>
                </a:solidFill>
                <a:latin typeface="+mn-lt"/>
              </a:defRPr>
            </a:lvl1pPr>
            <a:lvl2pPr marL="309026" indent="-154513">
              <a:spcBef>
                <a:spcPts val="800"/>
              </a:spcBef>
              <a:buClr>
                <a:schemeClr val="tx1"/>
              </a:buClr>
              <a:buSzPct val="60000"/>
              <a:defRPr sz="1867">
                <a:solidFill>
                  <a:schemeClr val="tx1"/>
                </a:solidFill>
                <a:latin typeface="+mn-lt"/>
              </a:defRPr>
            </a:lvl2pPr>
            <a:lvl3pPr marL="455073" indent="-154513">
              <a:spcBef>
                <a:spcPts val="800"/>
              </a:spcBef>
              <a:buClr>
                <a:schemeClr val="tx1"/>
              </a:buClr>
              <a:buSzPct val="60000"/>
              <a:defRPr sz="1600">
                <a:solidFill>
                  <a:schemeClr val="tx1"/>
                </a:solidFill>
                <a:latin typeface="+mn-lt"/>
              </a:defRPr>
            </a:lvl3pPr>
            <a:lvl4pPr>
              <a:spcBef>
                <a:spcPts val="267"/>
              </a:spcBef>
              <a:defRPr sz="1400">
                <a:solidFill>
                  <a:schemeClr val="tx1"/>
                </a:solidFill>
                <a:latin typeface="CiscoSansTT Light" panose="020B0503020201020303" pitchFamily="34" charset="0"/>
              </a:defRPr>
            </a:lvl4pPr>
            <a:lvl5pPr>
              <a:spcBef>
                <a:spcPts val="900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4BBD4-7A5C-5F48-B685-C4D895E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1995" y="260908"/>
            <a:ext cx="11021484" cy="579965"/>
          </a:xfrm>
        </p:spPr>
        <p:txBody>
          <a:bodyPr/>
          <a:lstStyle>
            <a:lvl1pPr>
              <a:defRPr lang="en-US" sz="3733" b="0" i="0" u="none" kern="1200" dirty="0">
                <a:solidFill>
                  <a:schemeClr val="bg1"/>
                </a:solidFill>
                <a:latin typeface="+mj-lt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995" y="784852"/>
            <a:ext cx="11021484" cy="508000"/>
          </a:xfrm>
          <a:prstGeom prst="rect">
            <a:avLst/>
          </a:prstGeom>
        </p:spPr>
        <p:txBody>
          <a:bodyPr/>
          <a:lstStyle>
            <a:lvl1pPr marL="238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76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251886"/>
            <a:ext cx="11009376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725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661" r:id="rId21"/>
    <p:sldLayoutId id="2147483662" r:id="rId22"/>
    <p:sldLayoutId id="2147483663" r:id="rId23"/>
    <p:sldLayoutId id="2147483664" r:id="rId24"/>
    <p:sldLayoutId id="2147483665" r:id="rId25"/>
    <p:sldLayoutId id="2147483666" r:id="rId26"/>
    <p:sldLayoutId id="2147483667" r:id="rId27"/>
    <p:sldLayoutId id="2147483668" r:id="rId28"/>
    <p:sldLayoutId id="2147483669" r:id="rId29"/>
    <p:sldLayoutId id="2147483670" r:id="rId30"/>
    <p:sldLayoutId id="2147483671" r:id="rId31"/>
    <p:sldLayoutId id="2147483672" r:id="rId32"/>
    <p:sldLayoutId id="2147483673" r:id="rId33"/>
    <p:sldLayoutId id="2147483674" r:id="rId34"/>
    <p:sldLayoutId id="2147483675" r:id="rId35"/>
    <p:sldLayoutId id="2147483676" r:id="rId36"/>
    <p:sldLayoutId id="2147483677" r:id="rId37"/>
    <p:sldLayoutId id="2147483678" r:id="rId38"/>
    <p:sldLayoutId id="2147483679" r:id="rId39"/>
    <p:sldLayoutId id="2147483680" r:id="rId40"/>
    <p:sldLayoutId id="2147483681" r:id="rId41"/>
    <p:sldLayoutId id="2147483682" r:id="rId42"/>
    <p:sldLayoutId id="2147483683" r:id="rId43"/>
    <p:sldLayoutId id="2147483684" r:id="rId44"/>
    <p:sldLayoutId id="2147483685" r:id="rId45"/>
    <p:sldLayoutId id="2147483686" r:id="rId46"/>
    <p:sldLayoutId id="2147483687" r:id="rId47"/>
    <p:sldLayoutId id="2147483688" r:id="rId48"/>
    <p:sldLayoutId id="2147483689" r:id="rId49"/>
    <p:sldLayoutId id="2147483690" r:id="rId50"/>
    <p:sldLayoutId id="2147483691" r:id="rId51"/>
    <p:sldLayoutId id="2147483692" r:id="rId52"/>
    <p:sldLayoutId id="2147483693" r:id="rId53"/>
    <p:sldLayoutId id="2147483694" r:id="rId54"/>
    <p:sldLayoutId id="2147483695" r:id="rId55"/>
    <p:sldLayoutId id="2147483696" r:id="rId56"/>
    <p:sldLayoutId id="2147483697" r:id="rId57"/>
    <p:sldLayoutId id="2147483698" r:id="rId58"/>
    <p:sldLayoutId id="2147483699" r:id="rId59"/>
    <p:sldLayoutId id="2147483700" r:id="rId60"/>
    <p:sldLayoutId id="2147483701" r:id="rId61"/>
    <p:sldLayoutId id="2147483702" r:id="rId62"/>
    <p:sldLayoutId id="2147483703" r:id="rId63"/>
    <p:sldLayoutId id="2147483704" r:id="rId64"/>
    <p:sldLayoutId id="2147483705" r:id="rId65"/>
    <p:sldLayoutId id="2147483706" r:id="rId66"/>
    <p:sldLayoutId id="2147483707" r:id="rId67"/>
    <p:sldLayoutId id="2147483708" r:id="rId6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3856">
          <p15:clr>
            <a:srgbClr val="F26B43"/>
          </p15:clr>
        </p15:guide>
        <p15:guide id="11" pos="448">
          <p15:clr>
            <a:srgbClr val="F26B43"/>
          </p15:clr>
        </p15:guide>
        <p15:guide id="12" pos="7232">
          <p15:clr>
            <a:srgbClr val="F26B43"/>
          </p15:clr>
        </p15:guide>
        <p15:guide id="13" orient="horz" pos="1009">
          <p15:clr>
            <a:srgbClr val="F26B43"/>
          </p15:clr>
        </p15:guide>
        <p15:guide id="14" orient="horz" pos="432">
          <p15:clr>
            <a:srgbClr val="F26B43"/>
          </p15:clr>
        </p15:guide>
        <p15:guide id="15" pos="3835">
          <p15:clr>
            <a:srgbClr val="F26B43"/>
          </p15:clr>
        </p15:guide>
        <p15:guide id="16" orient="horz" pos="2160">
          <p15:clr>
            <a:srgbClr val="F26B43"/>
          </p15:clr>
        </p15:guide>
        <p15:guide id="17" orient="horz" pos="6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F5992EEB-E50A-2331-0E00-531629DACF21}"/>
              </a:ext>
            </a:extLst>
          </p:cNvPr>
          <p:cNvGrpSpPr/>
          <p:nvPr/>
        </p:nvGrpSpPr>
        <p:grpSpPr>
          <a:xfrm>
            <a:off x="6454713" y="2138574"/>
            <a:ext cx="5148263" cy="2907609"/>
            <a:chOff x="3863975" y="2177154"/>
            <a:chExt cx="5148263" cy="290760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EE66F06-3852-31A1-B0C9-0E131EFB16A2}"/>
                </a:ext>
              </a:extLst>
            </p:cNvPr>
            <p:cNvGrpSpPr/>
            <p:nvPr/>
          </p:nvGrpSpPr>
          <p:grpSpPr>
            <a:xfrm>
              <a:off x="5919568" y="2600325"/>
              <a:ext cx="1403350" cy="1584000"/>
              <a:chOff x="7680326" y="3602038"/>
              <a:chExt cx="1403350" cy="1584000"/>
            </a:xfrm>
            <a:solidFill>
              <a:schemeClr val="bg1">
                <a:lumMod val="10000"/>
                <a:lumOff val="90000"/>
              </a:schemeClr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1682F03-6E0C-27DD-6BF2-0F5253B96683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403350" cy="1584000"/>
              </a:xfrm>
              <a:prstGeom prst="rect">
                <a:avLst/>
              </a:prstGeom>
              <a:grpFill/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324000" tIns="36000" rIns="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192.168.2.1/24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BD8F0D9-6024-A79E-B43D-C86AD11A2AC9}"/>
                  </a:ext>
                </a:extLst>
              </p:cNvPr>
              <p:cNvSpPr txBox="1"/>
              <p:nvPr/>
            </p:nvSpPr>
            <p:spPr>
              <a:xfrm>
                <a:off x="7680326" y="360203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6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66A9750-9962-BC02-9712-13568BB07CED}"/>
                </a:ext>
              </a:extLst>
            </p:cNvPr>
            <p:cNvGrpSpPr/>
            <p:nvPr/>
          </p:nvGrpSpPr>
          <p:grpSpPr>
            <a:xfrm>
              <a:off x="7394593" y="2600325"/>
              <a:ext cx="1404000" cy="1584325"/>
              <a:chOff x="7680326" y="3602038"/>
              <a:chExt cx="1404000" cy="158432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8A5BF4-F8E0-88D8-59F3-67905DCCB87C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404000" cy="1584325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324000" tIns="36000" rIns="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192.168.3.1/24</a:t>
                </a:r>
              </a:p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192.168.4.1/24 sec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E8EED4-099B-E9D2-9D2C-550C18261F1D}"/>
                  </a:ext>
                </a:extLst>
              </p:cNvPr>
              <p:cNvSpPr txBox="1"/>
              <p:nvPr/>
            </p:nvSpPr>
            <p:spPr>
              <a:xfrm>
                <a:off x="7680326" y="360203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6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E6BFAF-A7A3-617D-24CE-047537DA5346}"/>
                </a:ext>
              </a:extLst>
            </p:cNvPr>
            <p:cNvGrpSpPr/>
            <p:nvPr/>
          </p:nvGrpSpPr>
          <p:grpSpPr>
            <a:xfrm>
              <a:off x="3863975" y="2177154"/>
              <a:ext cx="5148263" cy="2907609"/>
              <a:chOff x="7680323" y="2921000"/>
              <a:chExt cx="5148263" cy="290760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085585A-82F9-BAA2-DB40-7AC34C680D2B}"/>
                  </a:ext>
                </a:extLst>
              </p:cNvPr>
              <p:cNvSpPr/>
              <p:nvPr/>
            </p:nvSpPr>
            <p:spPr>
              <a:xfrm>
                <a:off x="7680324" y="2921000"/>
                <a:ext cx="5148262" cy="2907609"/>
              </a:xfrm>
              <a:prstGeom prst="rect">
                <a:avLst/>
              </a:prstGeom>
              <a:noFill/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B9A3F37-BE83-AB31-1B76-21822FEF7109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288000" cy="144000"/>
                <a:chOff x="9357407" y="4691351"/>
                <a:chExt cx="288000" cy="1440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7BFADA96-91B6-1EE7-8332-306197520993}"/>
                    </a:ext>
                  </a:extLst>
                </p:cNvPr>
                <p:cNvSpPr/>
                <p:nvPr/>
              </p:nvSpPr>
              <p:spPr>
                <a:xfrm>
                  <a:off x="9357407" y="4691351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6CB81BC-A4B7-B650-EDA4-62B5960553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56" name="Freeform 751">
                    <a:extLst>
                      <a:ext uri="{FF2B5EF4-FFF2-40B4-BE49-F238E27FC236}">
                        <a16:creationId xmlns:a16="http://schemas.microsoft.com/office/drawing/2014/main" id="{18D484B6-FA19-B76C-A9FC-F155D8E5D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400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7" name="Freeform 752">
                    <a:extLst>
                      <a:ext uri="{FF2B5EF4-FFF2-40B4-BE49-F238E27FC236}">
                        <a16:creationId xmlns:a16="http://schemas.microsoft.com/office/drawing/2014/main" id="{869B4A1D-F30F-D903-8E39-6854235CDD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Freeform 753">
                    <a:extLst>
                      <a:ext uri="{FF2B5EF4-FFF2-40B4-BE49-F238E27FC236}">
                        <a16:creationId xmlns:a16="http://schemas.microsoft.com/office/drawing/2014/main" id="{656440BD-8862-57AA-4FA9-6F480C5BEB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A30F672-39A5-945E-9458-714799311D16}"/>
                </a:ext>
              </a:extLst>
            </p:cNvPr>
            <p:cNvGrpSpPr/>
            <p:nvPr/>
          </p:nvGrpSpPr>
          <p:grpSpPr>
            <a:xfrm>
              <a:off x="4371056" y="2385708"/>
              <a:ext cx="4569744" cy="2616324"/>
              <a:chOff x="7680323" y="3615879"/>
              <a:chExt cx="4569744" cy="261632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3C75FE4-5269-52E4-3C32-7AD56D44AD20}"/>
                  </a:ext>
                </a:extLst>
              </p:cNvPr>
              <p:cNvSpPr/>
              <p:nvPr/>
            </p:nvSpPr>
            <p:spPr>
              <a:xfrm flipH="1">
                <a:off x="7680323" y="3615879"/>
                <a:ext cx="4569744" cy="2616324"/>
              </a:xfrm>
              <a:prstGeom prst="rect">
                <a:avLst/>
              </a:prstGeom>
              <a:noFill/>
              <a:ln w="1270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24000" tIns="36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080082D-2BCD-786F-64D1-6CCD77D44DA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288000" cy="144000"/>
                <a:chOff x="9199253" y="3748281"/>
                <a:chExt cx="288000" cy="1440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1316127-77AC-5B48-2E3B-6132FB001259}"/>
                    </a:ext>
                  </a:extLst>
                </p:cNvPr>
                <p:cNvSpPr/>
                <p:nvPr/>
              </p:nvSpPr>
              <p:spPr>
                <a:xfrm flipH="1">
                  <a:off x="9199253" y="3748281"/>
                  <a:ext cx="288000" cy="144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63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793B64A7-5AF4-F3F1-B6AD-6843CDC680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35747" y="3759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0096706-4075-FF4D-F751-B7A004EA954C}"/>
                </a:ext>
              </a:extLst>
            </p:cNvPr>
            <p:cNvGrpSpPr/>
            <p:nvPr/>
          </p:nvGrpSpPr>
          <p:grpSpPr>
            <a:xfrm>
              <a:off x="4511675" y="4398835"/>
              <a:ext cx="4212750" cy="448979"/>
              <a:chOff x="5769800" y="3760135"/>
              <a:chExt cx="4212750" cy="44897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BCD85EC-1665-0102-C999-7C056B507132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4212750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90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0265D8-C03F-4534-72AB-9DD1AF1E23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4D8C4F8-2B80-0ED9-8282-EAFCE4F8F403}"/>
                </a:ext>
              </a:extLst>
            </p:cNvPr>
            <p:cNvGrpSpPr/>
            <p:nvPr/>
          </p:nvGrpSpPr>
          <p:grpSpPr>
            <a:xfrm>
              <a:off x="5991243" y="3329625"/>
              <a:ext cx="1260000" cy="360000"/>
              <a:chOff x="5769800" y="3760135"/>
              <a:chExt cx="1260000" cy="3600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58AAB6A-B43B-8A05-E8F4-BB24B86FCA47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126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vmm domain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dynamic vlan allocation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07DB0AC-9429-7465-72A6-C91470EA80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EF2EBE4-F9FC-964A-69CC-26A50290A2F2}"/>
                </a:ext>
              </a:extLst>
            </p:cNvPr>
            <p:cNvGrpSpPr/>
            <p:nvPr/>
          </p:nvGrpSpPr>
          <p:grpSpPr>
            <a:xfrm>
              <a:off x="7464425" y="2888225"/>
              <a:ext cx="1260000" cy="360000"/>
              <a:chOff x="5769800" y="3760134"/>
              <a:chExt cx="1478646" cy="4608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054A2B0-45DC-EADE-5523-912C366A9118}"/>
                  </a:ext>
                </a:extLst>
              </p:cNvPr>
              <p:cNvSpPr/>
              <p:nvPr/>
            </p:nvSpPr>
            <p:spPr>
              <a:xfrm flipH="1">
                <a:off x="5769800" y="3760134"/>
                <a:ext cx="1478646" cy="46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Static Path 103/1/1 – vlan-30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Static Path 103/1/2 - vlan-40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CEB1230-CB0E-FE8C-2141-6069AA6D11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0C7868-5CF8-4BA1-EEDC-04383C0FA690}"/>
                </a:ext>
              </a:extLst>
            </p:cNvPr>
            <p:cNvGrpSpPr/>
            <p:nvPr/>
          </p:nvGrpSpPr>
          <p:grpSpPr>
            <a:xfrm>
              <a:off x="4440238" y="2600325"/>
              <a:ext cx="1403350" cy="1584000"/>
              <a:chOff x="7680326" y="3602038"/>
              <a:chExt cx="1403350" cy="15840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2D63F2A-ECFA-57DE-61DE-167E450F8773}"/>
                  </a:ext>
                </a:extLst>
              </p:cNvPr>
              <p:cNvSpPr/>
              <p:nvPr/>
            </p:nvSpPr>
            <p:spPr>
              <a:xfrm flipH="1">
                <a:off x="7680326" y="3602038"/>
                <a:ext cx="1403350" cy="1584000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1270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324000" tIns="36000" rIns="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192.168.1.1/24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B538296-74C2-64EE-C680-6CA1D26CD489}"/>
                  </a:ext>
                </a:extLst>
              </p:cNvPr>
              <p:cNvSpPr txBox="1"/>
              <p:nvPr/>
            </p:nvSpPr>
            <p:spPr>
              <a:xfrm>
                <a:off x="7680326" y="3602038"/>
                <a:ext cx="288000" cy="144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6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4E3D5E3-C00A-EDAA-6FCE-A1063C272C80}"/>
                </a:ext>
              </a:extLst>
            </p:cNvPr>
            <p:cNvGrpSpPr/>
            <p:nvPr/>
          </p:nvGrpSpPr>
          <p:grpSpPr>
            <a:xfrm>
              <a:off x="4511675" y="2891201"/>
              <a:ext cx="1260000" cy="360000"/>
              <a:chOff x="5769800" y="3760134"/>
              <a:chExt cx="1478646" cy="4608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5B063E-2E3F-6DBA-0C69-97F45EA77445}"/>
                  </a:ext>
                </a:extLst>
              </p:cNvPr>
              <p:cNvSpPr/>
              <p:nvPr/>
            </p:nvSpPr>
            <p:spPr>
              <a:xfrm flipH="1">
                <a:off x="5769800" y="3760134"/>
                <a:ext cx="1478646" cy="46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Static Path 101/1/1 – vlan-10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57E2149-0D18-AF75-1271-A876565E19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B70472C-B0C9-E535-BE94-CEC36E7CAA8A}"/>
                </a:ext>
              </a:extLst>
            </p:cNvPr>
            <p:cNvGrpSpPr/>
            <p:nvPr/>
          </p:nvGrpSpPr>
          <p:grpSpPr>
            <a:xfrm>
              <a:off x="5991243" y="2891201"/>
              <a:ext cx="1260000" cy="360000"/>
              <a:chOff x="5769800" y="3760134"/>
              <a:chExt cx="1478646" cy="4608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4763FB-C2B8-A32D-5DE5-9C48A01F43DE}"/>
                  </a:ext>
                </a:extLst>
              </p:cNvPr>
              <p:cNvSpPr/>
              <p:nvPr/>
            </p:nvSpPr>
            <p:spPr>
              <a:xfrm flipH="1">
                <a:off x="5769800" y="3760134"/>
                <a:ext cx="1478646" cy="460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Static Path 102/1/1 – vlan-20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0C5C441-86D0-5C0C-F31B-99829E12D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3088881-EE4A-C417-020C-22B9FAB51B3F}"/>
                </a:ext>
              </a:extLst>
            </p:cNvPr>
            <p:cNvGrpSpPr/>
            <p:nvPr/>
          </p:nvGrpSpPr>
          <p:grpSpPr>
            <a:xfrm>
              <a:off x="7464425" y="3330000"/>
              <a:ext cx="1260000" cy="360000"/>
              <a:chOff x="5769800" y="3760135"/>
              <a:chExt cx="1260000" cy="36000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5350644-39A3-247E-61C3-EB22A7E44038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126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vmm domain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dynamic vlan allocation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12539CC-36C5-6838-F6C7-337AA7E3F7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44F00E-6D8B-D905-77A4-5D7DAB281880}"/>
                </a:ext>
              </a:extLst>
            </p:cNvPr>
            <p:cNvGrpSpPr/>
            <p:nvPr/>
          </p:nvGrpSpPr>
          <p:grpSpPr>
            <a:xfrm>
              <a:off x="7464425" y="3760509"/>
              <a:ext cx="1260000" cy="360000"/>
              <a:chOff x="5769800" y="3760135"/>
              <a:chExt cx="1260000" cy="360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95B003B-3BC6-9B70-4B4C-2AE5ECA09DE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126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108000" rIns="0" bIns="0" rtlCol="0" anchor="ctr" anchorCtr="1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vmm domain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dynamic vlan allocation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Static Path 104/1/1 – vlan-50</a:t>
                </a:r>
              </a:p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6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9E8D994-7F97-DA02-13FF-2D7682204C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9800" y="3760135"/>
                <a:ext cx="288000" cy="144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21920" tIns="60960" rIns="121920" bIns="60960" rtlCol="0" anchor="ctr"/>
              <a:lstStyle/>
              <a:p>
                <a:pPr algn="ctr" defTabSz="685783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600" kern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3838945-7E81-701D-58F9-82266B6A86FF}"/>
                </a:ext>
              </a:extLst>
            </p:cNvPr>
            <p:cNvGrpSpPr/>
            <p:nvPr/>
          </p:nvGrpSpPr>
          <p:grpSpPr>
            <a:xfrm>
              <a:off x="3935413" y="2816225"/>
              <a:ext cx="4932362" cy="1441451"/>
              <a:chOff x="7680324" y="3602038"/>
              <a:chExt cx="4932362" cy="144145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7D69AB-48F3-60E5-07D1-A5EB3195A1E9}"/>
                  </a:ext>
                </a:extLst>
              </p:cNvPr>
              <p:cNvSpPr/>
              <p:nvPr/>
            </p:nvSpPr>
            <p:spPr>
              <a:xfrm flipH="1">
                <a:off x="7680324" y="3602039"/>
                <a:ext cx="4932362" cy="144145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36000" tIns="144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F2E1A2-8288-8DD9-6A0D-186602CB30F3}"/>
                  </a:ext>
                </a:extLst>
              </p:cNvPr>
              <p:cNvSpPr txBox="1"/>
              <p:nvPr/>
            </p:nvSpPr>
            <p:spPr>
              <a:xfrm>
                <a:off x="7680326" y="3602038"/>
                <a:ext cx="288000" cy="144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6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9A0DB9-A2C3-4E1D-7B5A-3A9DCA3C4AF0}"/>
                </a:ext>
              </a:extLst>
            </p:cNvPr>
            <p:cNvGrpSpPr/>
            <p:nvPr/>
          </p:nvGrpSpPr>
          <p:grpSpPr>
            <a:xfrm>
              <a:off x="3935413" y="4326956"/>
              <a:ext cx="4932362" cy="600558"/>
              <a:chOff x="7680324" y="3602038"/>
              <a:chExt cx="4932362" cy="600558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E9AE85F-ED3E-DC8D-9861-2BE93AFA4287}"/>
                  </a:ext>
                </a:extLst>
              </p:cNvPr>
              <p:cNvSpPr/>
              <p:nvPr/>
            </p:nvSpPr>
            <p:spPr>
              <a:xfrm flipH="1">
                <a:off x="7680324" y="3602039"/>
                <a:ext cx="4932362" cy="600557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36000" tIns="144000" rtlCol="0" anchor="t" anchorCtr="0"/>
              <a:lstStyle/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security-</a:t>
                </a:r>
              </a:p>
              <a:p>
                <a:r>
                  <a:rPr lang="en-GB" sz="600">
                    <a:latin typeface="Consolas" panose="020B0609020204030204" pitchFamily="49" charset="0"/>
                    <a:cs typeface="Consolas" panose="020B0609020204030204" pitchFamily="49" charset="0"/>
                  </a:rPr>
                  <a:t>groups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DC4DCA-026C-8EF9-8179-0C0E831F8C48}"/>
                  </a:ext>
                </a:extLst>
              </p:cNvPr>
              <p:cNvSpPr txBox="1"/>
              <p:nvPr/>
            </p:nvSpPr>
            <p:spPr>
              <a:xfrm>
                <a:off x="7680326" y="3602038"/>
                <a:ext cx="288000" cy="144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rtlCol="0" anchor="ctr" anchorCtr="1">
                <a:noAutofit/>
              </a:bodyPr>
              <a:lstStyle/>
              <a:p>
                <a:pPr algn="ctr"/>
                <a:r>
                  <a:rPr lang="en-US" sz="6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</p:grpSp>
      <p:sp>
        <p:nvSpPr>
          <p:cNvPr id="99" name="Rounded Rectangular Callout 98">
            <a:extLst>
              <a:ext uri="{FF2B5EF4-FFF2-40B4-BE49-F238E27FC236}">
                <a16:creationId xmlns:a16="http://schemas.microsoft.com/office/drawing/2014/main" id="{0AA6C202-5FC6-056C-3D2D-84AE6192AED3}"/>
              </a:ext>
            </a:extLst>
          </p:cNvPr>
          <p:cNvSpPr/>
          <p:nvPr/>
        </p:nvSpPr>
        <p:spPr>
          <a:xfrm>
            <a:off x="7836811" y="5172006"/>
            <a:ext cx="1922989" cy="432000"/>
          </a:xfrm>
          <a:prstGeom prst="wedgeRoundRectCallout">
            <a:avLst>
              <a:gd name="adj1" fmla="val -68143"/>
              <a:gd name="adj2" fmla="val -17699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ESGs provides security across the VRF</a:t>
            </a:r>
          </a:p>
        </p:txBody>
      </p:sp>
      <p:sp>
        <p:nvSpPr>
          <p:cNvPr id="103" name="Rounded Rectangular Callout 102">
            <a:extLst>
              <a:ext uri="{FF2B5EF4-FFF2-40B4-BE49-F238E27FC236}">
                <a16:creationId xmlns:a16="http://schemas.microsoft.com/office/drawing/2014/main" id="{48DCD28A-A1DA-8E83-FEB4-276E28B2546C}"/>
              </a:ext>
            </a:extLst>
          </p:cNvPr>
          <p:cNvSpPr/>
          <p:nvPr/>
        </p:nvSpPr>
        <p:spPr>
          <a:xfrm>
            <a:off x="9841981" y="1345595"/>
            <a:ext cx="2174495" cy="648000"/>
          </a:xfrm>
          <a:prstGeom prst="wedgeRoundRectCallout">
            <a:avLst>
              <a:gd name="adj1" fmla="val -20992"/>
              <a:gd name="adj2" fmla="val 137003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Bridge Domain with multiple subnets and multiple EPGs/vlans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FBB3CD-5870-8752-716C-66EC49CEEC0F}"/>
              </a:ext>
            </a:extLst>
          </p:cNvPr>
          <p:cNvSpPr txBox="1"/>
          <p:nvPr/>
        </p:nvSpPr>
        <p:spPr>
          <a:xfrm>
            <a:off x="595849" y="1505937"/>
            <a:ext cx="586114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50000"/>
                </a:schemeClr>
              </a:buClr>
            </a:pPr>
            <a:r>
              <a:rPr lang="en-US" b="1">
                <a:latin typeface="+mn-lt"/>
              </a:rPr>
              <a:t>ACI foundational building blocks: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Tenant</a:t>
            </a:r>
            <a:r>
              <a:rPr lang="en-US" sz="1400">
                <a:latin typeface="+mn-lt"/>
              </a:rPr>
              <a:t> provides an RBAC boundary typically linked to a business function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 </a:t>
            </a:r>
            <a:r>
              <a:rPr lang="en-US" sz="1400" b="1">
                <a:solidFill>
                  <a:schemeClr val="accent5"/>
                </a:solidFill>
                <a:latin typeface="+mn-lt"/>
              </a:rPr>
              <a:t>VRF</a:t>
            </a:r>
            <a:r>
              <a:rPr lang="en-US" sz="1400">
                <a:latin typeface="+mn-lt"/>
              </a:rPr>
              <a:t> is mapped to a </a:t>
            </a:r>
            <a:r>
              <a:rPr lang="en-US" sz="1400" b="1" u="sng">
                <a:latin typeface="+mn-lt"/>
              </a:rPr>
              <a:t>single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+mn-lt"/>
              </a:rPr>
              <a:t>Tenant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 </a:t>
            </a:r>
            <a:r>
              <a:rPr lang="en-US" sz="1400" b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Bridge Domain</a:t>
            </a:r>
            <a:r>
              <a:rPr lang="en-US" sz="1400">
                <a:latin typeface="+mn-lt"/>
              </a:rPr>
              <a:t> is mapped to a </a:t>
            </a:r>
            <a:r>
              <a:rPr lang="en-US" sz="1400" b="1" u="sng">
                <a:latin typeface="+mn-lt"/>
              </a:rPr>
              <a:t>single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chemeClr val="accent5"/>
                </a:solidFill>
                <a:latin typeface="+mn-lt"/>
              </a:rPr>
              <a:t>VRF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 </a:t>
            </a:r>
            <a:r>
              <a:rPr lang="en-US" sz="1400" b="1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Bridge Domain</a:t>
            </a:r>
            <a:r>
              <a:rPr lang="en-US" sz="1400">
                <a:latin typeface="+mn-lt"/>
              </a:rPr>
              <a:t> provides one or more IP gateways (IP secondary)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An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 is mapped to a </a:t>
            </a:r>
            <a:r>
              <a:rPr lang="en-US" sz="1400" b="1" u="sng">
                <a:latin typeface="+mn-lt"/>
              </a:rPr>
              <a:t>single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Bridge Domain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CEB"/>
                </a:solidFill>
                <a:latin typeface="+mn-lt"/>
              </a:rPr>
              <a:t>An</a:t>
            </a:r>
            <a:r>
              <a:rPr lang="en-US" sz="1400">
                <a:latin typeface="+mn-lt"/>
              </a:rPr>
              <a:t>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rgbClr val="00BCEB"/>
                </a:solidFill>
                <a:latin typeface="+mn-lt"/>
              </a:rPr>
              <a:t>provides network backing and maps to:</a:t>
            </a:r>
          </a:p>
          <a:p>
            <a:pPr marL="895320" lvl="1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VMM domains + static or dynamic VLAN(s)</a:t>
            </a:r>
          </a:p>
          <a:p>
            <a:pPr marL="895320" lvl="1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Static path(s) + static VLAN(s)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CEB"/>
                </a:solidFill>
                <a:latin typeface="+mn-lt"/>
              </a:rPr>
              <a:t>An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rgbClr val="00BCEB"/>
                </a:solidFill>
                <a:latin typeface="+mn-lt"/>
              </a:rPr>
              <a:t>defines a security boundary on a </a:t>
            </a:r>
            <a:r>
              <a:rPr lang="en-US" sz="1400" b="1" u="sng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</a:rPr>
              <a:t>Bridge Domain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An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 allows open communication for endpoints in the 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, or (optionally) blocked communication for endpoints in the 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Inter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EPG</a:t>
            </a:r>
            <a:r>
              <a:rPr lang="en-US" sz="1400">
                <a:latin typeface="+mn-lt"/>
              </a:rPr>
              <a:t> communication requires contracts (typically not required when using 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  <a:latin typeface="+mn-lt"/>
              </a:rPr>
              <a:t>ESGs</a:t>
            </a:r>
            <a:r>
              <a:rPr lang="en-US" sz="1400">
                <a:latin typeface="+mn-lt"/>
              </a:rPr>
              <a:t>)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BCEB"/>
                </a:solidFill>
                <a:latin typeface="+mn-lt"/>
              </a:rPr>
              <a:t>An</a:t>
            </a:r>
            <a:r>
              <a:rPr lang="en-US" sz="1400">
                <a:latin typeface="+mn-lt"/>
              </a:rPr>
              <a:t>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ESG</a:t>
            </a:r>
            <a:r>
              <a:rPr lang="en-US" sz="1400">
                <a:latin typeface="+mn-lt"/>
              </a:rPr>
              <a:t> </a:t>
            </a:r>
            <a:r>
              <a:rPr lang="en-US" sz="1400">
                <a:solidFill>
                  <a:srgbClr val="00BCEB"/>
                </a:solidFill>
                <a:latin typeface="+mn-lt"/>
              </a:rPr>
              <a:t>forms a security boundary on a </a:t>
            </a:r>
            <a:r>
              <a:rPr lang="en-US" sz="1400" b="1" u="sng">
                <a:solidFill>
                  <a:schemeClr val="accent5"/>
                </a:solidFill>
                <a:latin typeface="+mn-lt"/>
              </a:rPr>
              <a:t>VRF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An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ESG</a:t>
            </a:r>
            <a:r>
              <a:rPr lang="en-US" sz="1400">
                <a:latin typeface="+mn-lt"/>
              </a:rPr>
              <a:t> allows open communication for endpoints in the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  <a:latin typeface="+mn-lt"/>
              </a:rPr>
              <a:t>ESG</a:t>
            </a:r>
            <a:r>
              <a:rPr lang="en-US" sz="1400">
                <a:latin typeface="+mn-lt"/>
              </a:rPr>
              <a:t>, or (optionally) blocked communication for endpoints in the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  <a:latin typeface="+mn-lt"/>
              </a:rPr>
              <a:t>ESG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</a:rPr>
              <a:t>Inter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ESG</a:t>
            </a:r>
            <a:r>
              <a:rPr lang="en-US" sz="1400">
                <a:latin typeface="+mn-lt"/>
              </a:rPr>
              <a:t> communication requires contracts</a:t>
            </a: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2">
                    <a:lumMod val="75000"/>
                  </a:schemeClr>
                </a:solidFill>
                <a:latin typeface="+mn-lt"/>
              </a:rPr>
              <a:t>ESG </a:t>
            </a:r>
            <a:r>
              <a:rPr lang="en-US" sz="1400">
                <a:solidFill>
                  <a:srgbClr val="00BCEB"/>
                </a:solidFill>
                <a:latin typeface="+mn-lt"/>
              </a:rPr>
              <a:t>contracts supersede EPG contracts</a:t>
            </a:r>
            <a:endParaRPr lang="en-US" sz="1400" b="1" u="sng">
              <a:solidFill>
                <a:srgbClr val="00BCEB"/>
              </a:solidFill>
              <a:latin typeface="+mn-lt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>
              <a:latin typeface="+mn-lt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>
              <a:latin typeface="+mn-lt"/>
            </a:endParaRPr>
          </a:p>
          <a:p>
            <a:pPr marL="285750" indent="-285750">
              <a:buClr>
                <a:schemeClr val="tx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en-US" sz="1400">
              <a:latin typeface="+mn-lt"/>
            </a:endParaRPr>
          </a:p>
        </p:txBody>
      </p:sp>
      <p:sp>
        <p:nvSpPr>
          <p:cNvPr id="106" name="Rounded Rectangular Callout 105">
            <a:extLst>
              <a:ext uri="{FF2B5EF4-FFF2-40B4-BE49-F238E27FC236}">
                <a16:creationId xmlns:a16="http://schemas.microsoft.com/office/drawing/2014/main" id="{A39B7249-C73F-A6A1-118C-362AC7F9D29D}"/>
              </a:ext>
            </a:extLst>
          </p:cNvPr>
          <p:cNvSpPr/>
          <p:nvPr/>
        </p:nvSpPr>
        <p:spPr>
          <a:xfrm>
            <a:off x="5312125" y="1345595"/>
            <a:ext cx="2174495" cy="432000"/>
          </a:xfrm>
          <a:prstGeom prst="wedgeRoundRectCallout">
            <a:avLst>
              <a:gd name="adj1" fmla="val 64038"/>
              <a:gd name="adj2" fmla="val 231333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Bridge Domain with 1x subnet and 1x EPG/vlan</a:t>
            </a:r>
          </a:p>
        </p:txBody>
      </p:sp>
      <p:sp>
        <p:nvSpPr>
          <p:cNvPr id="107" name="Rounded Rectangular Callout 106">
            <a:extLst>
              <a:ext uri="{FF2B5EF4-FFF2-40B4-BE49-F238E27FC236}">
                <a16:creationId xmlns:a16="http://schemas.microsoft.com/office/drawing/2014/main" id="{37E5EB05-4785-7F0C-5BD0-5CBB7C1A95C2}"/>
              </a:ext>
            </a:extLst>
          </p:cNvPr>
          <p:cNvSpPr/>
          <p:nvPr/>
        </p:nvSpPr>
        <p:spPr>
          <a:xfrm>
            <a:off x="7577053" y="1345595"/>
            <a:ext cx="2174495" cy="648000"/>
          </a:xfrm>
          <a:prstGeom prst="wedgeRoundRectCallout">
            <a:avLst>
              <a:gd name="adj1" fmla="val 19252"/>
              <a:gd name="adj2" fmla="val 13720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Bridge Domain with 1x subnet and multiple EPGs/vlans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90118A9-B9AA-53DC-150F-93B88378B1AA}"/>
              </a:ext>
            </a:extLst>
          </p:cNvPr>
          <p:cNvSpPr/>
          <p:nvPr/>
        </p:nvSpPr>
        <p:spPr>
          <a:xfrm>
            <a:off x="6185409" y="3546348"/>
            <a:ext cx="1922989" cy="432000"/>
          </a:xfrm>
          <a:prstGeom prst="wedgeRoundRectCallout">
            <a:avLst>
              <a:gd name="adj1" fmla="val 23858"/>
              <a:gd name="adj2" fmla="val -11947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EPG provides security across a BD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196B862-654F-3A8F-4BA8-72746BAB694E}"/>
              </a:ext>
            </a:extLst>
          </p:cNvPr>
          <p:cNvSpPr txBox="1">
            <a:spLocks/>
          </p:cNvSpPr>
          <p:nvPr/>
        </p:nvSpPr>
        <p:spPr bwMode="auto">
          <a:xfrm>
            <a:off x="591995" y="260908"/>
            <a:ext cx="11021484" cy="57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733" b="0" i="0" u="none" kern="120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85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70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54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39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EPG Security vs ESG Security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780EDB-0789-C3B7-9C4C-E1EF4BEC67CB}"/>
              </a:ext>
            </a:extLst>
          </p:cNvPr>
          <p:cNvGrpSpPr>
            <a:grpSpLocks noChangeAspect="1"/>
          </p:cNvGrpSpPr>
          <p:nvPr/>
        </p:nvGrpSpPr>
        <p:grpSpPr>
          <a:xfrm rot="456930">
            <a:off x="10341663" y="353807"/>
            <a:ext cx="1800000" cy="750000"/>
            <a:chOff x="9250126" y="5147903"/>
            <a:chExt cx="2160000" cy="90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2695049-C675-1BB7-7EE2-D8F5594609BF}"/>
                </a:ext>
              </a:extLst>
            </p:cNvPr>
            <p:cNvSpPr>
              <a:spLocks/>
            </p:cNvSpPr>
            <p:nvPr/>
          </p:nvSpPr>
          <p:spPr>
            <a:xfrm rot="1191990">
              <a:off x="9250126" y="5147903"/>
              <a:ext cx="2160000" cy="900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FBB7DB7-C94A-5A31-2A43-63098D7FC733}"/>
                </a:ext>
              </a:extLst>
            </p:cNvPr>
            <p:cNvSpPr>
              <a:spLocks/>
            </p:cNvSpPr>
            <p:nvPr/>
          </p:nvSpPr>
          <p:spPr>
            <a:xfrm rot="1191990">
              <a:off x="9286126" y="5192903"/>
              <a:ext cx="2088000" cy="81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latin typeface="CiscoSansTT" panose="020B0503020201020303" pitchFamily="34" charset="0"/>
                  <a:cs typeface="CiscoSansTT" panose="020B0503020201020303" pitchFamily="34" charset="0"/>
                </a:rPr>
                <a:t>For your reference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08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46F9F92-5241-B817-7990-859E67E641BF}"/>
              </a:ext>
            </a:extLst>
          </p:cNvPr>
          <p:cNvGrpSpPr/>
          <p:nvPr/>
        </p:nvGrpSpPr>
        <p:grpSpPr>
          <a:xfrm>
            <a:off x="180000" y="370491"/>
            <a:ext cx="11838783" cy="6383357"/>
            <a:chOff x="180000" y="370491"/>
            <a:chExt cx="11838783" cy="638335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81E2C29-BFED-6623-4DE1-B5B1EFB75213}"/>
                </a:ext>
              </a:extLst>
            </p:cNvPr>
            <p:cNvGrpSpPr/>
            <p:nvPr/>
          </p:nvGrpSpPr>
          <p:grpSpPr>
            <a:xfrm>
              <a:off x="3161507" y="370491"/>
              <a:ext cx="5742782" cy="1299821"/>
              <a:chOff x="3161507" y="1018561"/>
              <a:chExt cx="5742782" cy="129982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A53F07-D6AA-1101-5BAB-4457601C604C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B120C7-EB8C-8924-A61D-CD203F227CE2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743194-0DAF-3473-45A5-CB683C967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3867D22-177B-E54C-EDEB-10D42EB91B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8" name="Freeform 751">
                    <a:extLst>
                      <a:ext uri="{FF2B5EF4-FFF2-40B4-BE49-F238E27FC236}">
                        <a16:creationId xmlns:a16="http://schemas.microsoft.com/office/drawing/2014/main" id="{B4205AC8-A705-1939-D461-CCCE79C2E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Freeform 752">
                    <a:extLst>
                      <a:ext uri="{FF2B5EF4-FFF2-40B4-BE49-F238E27FC236}">
                        <a16:creationId xmlns:a16="http://schemas.microsoft.com/office/drawing/2014/main" id="{B77311F5-D5C3-06E9-7ED3-1E5AD14DA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0" name="Freeform 753">
                    <a:extLst>
                      <a:ext uri="{FF2B5EF4-FFF2-40B4-BE49-F238E27FC236}">
                        <a16:creationId xmlns:a16="http://schemas.microsoft.com/office/drawing/2014/main" id="{3B2DF202-F9D2-78A6-CC6B-2BCD8E27B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7D9F7B9-CDD7-9DAA-6E98-A5AC34D6A61B}"/>
                  </a:ext>
                </a:extLst>
              </p:cNvPr>
              <p:cNvGrpSpPr/>
              <p:nvPr/>
            </p:nvGrpSpPr>
            <p:grpSpPr>
              <a:xfrm>
                <a:off x="4482175" y="1349710"/>
                <a:ext cx="4314164" cy="864242"/>
                <a:chOff x="7680318" y="3615879"/>
                <a:chExt cx="3235623" cy="64818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D81B776-FF64-0ADE-7CB2-871F0AAF8F0A}"/>
                    </a:ext>
                  </a:extLst>
                </p:cNvPr>
                <p:cNvSpPr/>
                <p:nvPr/>
              </p:nvSpPr>
              <p:spPr>
                <a:xfrm flipH="1">
                  <a:off x="7680318" y="3615880"/>
                  <a:ext cx="3235623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10AA3DB-F276-B950-8976-CCAD0C3F36AA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C7C7739-92D5-A880-84B3-71FEFE0652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ED2ED49-51EE-64F2-4F0A-90E014877B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0D8286-6B2A-674A-E83D-0E46F0994CEF}"/>
                </a:ext>
              </a:extLst>
            </p:cNvPr>
            <p:cNvGrpSpPr/>
            <p:nvPr/>
          </p:nvGrpSpPr>
          <p:grpSpPr>
            <a:xfrm>
              <a:off x="3161507" y="1879702"/>
              <a:ext cx="5742782" cy="1299821"/>
              <a:chOff x="3161507" y="1018561"/>
              <a:chExt cx="5742782" cy="1299821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D8E39B-8C29-705A-235E-0A5D0DD9CA53}"/>
                  </a:ext>
                </a:extLst>
              </p:cNvPr>
              <p:cNvGrpSpPr/>
              <p:nvPr/>
            </p:nvGrpSpPr>
            <p:grpSpPr>
              <a:xfrm>
                <a:off x="4590126" y="1673554"/>
                <a:ext cx="1944000" cy="432445"/>
                <a:chOff x="7680323" y="3602038"/>
                <a:chExt cx="1458000" cy="32433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16A0B1C-2FBA-A887-B357-54D1775818F0}"/>
                    </a:ext>
                  </a:extLst>
                </p:cNvPr>
                <p:cNvSpPr/>
                <p:nvPr/>
              </p:nvSpPr>
              <p:spPr>
                <a:xfrm flipH="1">
                  <a:off x="7680323" y="3602039"/>
                  <a:ext cx="1458000" cy="324333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C06D398-0056-9BEC-E095-5FEC11B542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7F0FDD1-C7E5-F933-7C21-4CE99CF766E4}"/>
                  </a:ext>
                </a:extLst>
              </p:cNvPr>
              <p:cNvGrpSpPr/>
              <p:nvPr/>
            </p:nvGrpSpPr>
            <p:grpSpPr>
              <a:xfrm>
                <a:off x="6641178" y="1673550"/>
                <a:ext cx="1944000" cy="432442"/>
                <a:chOff x="7680323" y="3602038"/>
                <a:chExt cx="1458000" cy="32433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691C5D8-9CD3-87E0-817E-54BDF0F6152A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324332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A699290-58AF-618D-F169-B1473B5CF27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CD310F2-770C-2605-DDE9-523236A4BB09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72335B4-20D5-09AF-20D9-987990FC6F76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2C3D97-05AF-3E28-4BAE-DE91FFD33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2FE476CF-5F33-A252-BBB4-6952A62751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120" name="Freeform 751">
                    <a:extLst>
                      <a:ext uri="{FF2B5EF4-FFF2-40B4-BE49-F238E27FC236}">
                        <a16:creationId xmlns:a16="http://schemas.microsoft.com/office/drawing/2014/main" id="{578893C1-3E53-8446-5C2C-BF92A56FCE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1" name="Freeform 752">
                    <a:extLst>
                      <a:ext uri="{FF2B5EF4-FFF2-40B4-BE49-F238E27FC236}">
                        <a16:creationId xmlns:a16="http://schemas.microsoft.com/office/drawing/2014/main" id="{050E3CF0-3BDB-5D00-FD0C-E96374B91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Freeform 753">
                    <a:extLst>
                      <a:ext uri="{FF2B5EF4-FFF2-40B4-BE49-F238E27FC236}">
                        <a16:creationId xmlns:a16="http://schemas.microsoft.com/office/drawing/2014/main" id="{88249CF6-509B-344A-6374-290FA0EB0D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A142365-A0ED-8A9E-BC1D-16B9089E870A}"/>
                  </a:ext>
                </a:extLst>
              </p:cNvPr>
              <p:cNvGrpSpPr/>
              <p:nvPr/>
            </p:nvGrpSpPr>
            <p:grpSpPr>
              <a:xfrm>
                <a:off x="4482172" y="1349710"/>
                <a:ext cx="4314165" cy="864242"/>
                <a:chOff x="7680317" y="3615879"/>
                <a:chExt cx="3235624" cy="648181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74A031F-9ED0-697E-C8DB-BFA9BDDB82AB}"/>
                    </a:ext>
                  </a:extLst>
                </p:cNvPr>
                <p:cNvSpPr/>
                <p:nvPr/>
              </p:nvSpPr>
              <p:spPr>
                <a:xfrm flipH="1">
                  <a:off x="7680317" y="3615880"/>
                  <a:ext cx="3235624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CE12AD2-30DC-7F6C-F26B-1485EE0EBB1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4416587-471F-36F3-2C9A-32E03FFEEB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117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B4E938ED-55DE-7AAC-8E97-BEC0CD061B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276EAE-09BC-1117-10F8-D1997E0566DD}"/>
                </a:ext>
              </a:extLst>
            </p:cNvPr>
            <p:cNvGrpSpPr/>
            <p:nvPr/>
          </p:nvGrpSpPr>
          <p:grpSpPr>
            <a:xfrm>
              <a:off x="180000" y="3395423"/>
              <a:ext cx="5742783" cy="3358425"/>
              <a:chOff x="3161506" y="2534282"/>
              <a:chExt cx="5742783" cy="335842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903C6F-17B4-7000-DA53-8B97F3EAE1E9}"/>
                  </a:ext>
                </a:extLst>
              </p:cNvPr>
              <p:cNvGrpSpPr/>
              <p:nvPr/>
            </p:nvGrpSpPr>
            <p:grpSpPr>
              <a:xfrm>
                <a:off x="3161506" y="2534282"/>
                <a:ext cx="5742783" cy="3358425"/>
                <a:chOff x="7680320" y="2920999"/>
                <a:chExt cx="4307088" cy="251882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C757501-CEC9-D100-8159-BC88FE3502EE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4307088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EC5458F-5C71-AF97-AE3E-E1AC830EC951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E0DB7315-D086-B793-2C14-F0903E0A9B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9BF3BCF0-1339-67C0-0E4F-1BAACF9EA3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106" name="Freeform 751">
                      <a:extLst>
                        <a:ext uri="{FF2B5EF4-FFF2-40B4-BE49-F238E27FC236}">
                          <a16:creationId xmlns:a16="http://schemas.microsoft.com/office/drawing/2014/main" id="{468A47CD-6F00-F5EF-9FCB-5793CB031D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7" name="Freeform 752">
                      <a:extLst>
                        <a:ext uri="{FF2B5EF4-FFF2-40B4-BE49-F238E27FC236}">
                          <a16:creationId xmlns:a16="http://schemas.microsoft.com/office/drawing/2014/main" id="{C1517815-CF35-CBEE-6E94-CB276D6893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8" name="Freeform 753">
                      <a:extLst>
                        <a:ext uri="{FF2B5EF4-FFF2-40B4-BE49-F238E27FC236}">
                          <a16:creationId xmlns:a16="http://schemas.microsoft.com/office/drawing/2014/main" id="{DF8BADE5-3184-AD79-1600-46D61CED29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61BF1D-604E-D410-0510-0E09A0CB4863}"/>
                  </a:ext>
                </a:extLst>
              </p:cNvPr>
              <p:cNvGrpSpPr/>
              <p:nvPr/>
            </p:nvGrpSpPr>
            <p:grpSpPr>
              <a:xfrm>
                <a:off x="4698126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D7845E0-D120-0411-2AAB-1D3C826B70C2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2D4ECCD-5497-BDA4-8B10-4B2AE61E8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5638924-A3DA-9023-8DA0-04A2A84A76A2}"/>
                  </a:ext>
                </a:extLst>
              </p:cNvPr>
              <p:cNvGrpSpPr/>
              <p:nvPr/>
            </p:nvGrpSpPr>
            <p:grpSpPr>
              <a:xfrm>
                <a:off x="6749177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FB6A412-1240-D196-00F9-8A44C09B1097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7FF7FBB6-B09A-A094-78FF-8636D7A7AC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2C68BB4-716E-CE87-2358-68E9EC1ADFF3}"/>
                  </a:ext>
                </a:extLst>
              </p:cNvPr>
              <p:cNvGrpSpPr/>
              <p:nvPr/>
            </p:nvGrpSpPr>
            <p:grpSpPr>
              <a:xfrm>
                <a:off x="3273091" y="2860641"/>
                <a:ext cx="5436000" cy="1761056"/>
                <a:chOff x="7680321" y="3602038"/>
                <a:chExt cx="4077001" cy="132079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8C389D0-9171-77C9-E4BC-2CC28C6D26D9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001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160BD6A-9D71-AA5B-8DE8-FCCC04D2448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38E9269-6D68-7204-70BF-7789A83BC086}"/>
                  </a:ext>
                </a:extLst>
              </p:cNvPr>
              <p:cNvGrpSpPr/>
              <p:nvPr/>
            </p:nvGrpSpPr>
            <p:grpSpPr>
              <a:xfrm>
                <a:off x="4698126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A116BF4-E452-2B10-0CCB-99A69B71D6A7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D46CC5A-9FE8-D6C6-6CDF-3217A10F6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12D60EC-FE30-BFF0-ECF1-C4D821E62A6E}"/>
                  </a:ext>
                </a:extLst>
              </p:cNvPr>
              <p:cNvGrpSpPr/>
              <p:nvPr/>
            </p:nvGrpSpPr>
            <p:grpSpPr>
              <a:xfrm>
                <a:off x="6749177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56047C7-A7E6-A14F-0B44-210D626C22D9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F24DB757-0A53-7AF3-C927-970B1F398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EFEF91-124D-B829-ED16-C6EAA3696825}"/>
                  </a:ext>
                </a:extLst>
              </p:cNvPr>
              <p:cNvGrpSpPr/>
              <p:nvPr/>
            </p:nvGrpSpPr>
            <p:grpSpPr>
              <a:xfrm>
                <a:off x="3273090" y="4807960"/>
                <a:ext cx="5437187" cy="966263"/>
                <a:chOff x="7680321" y="3602038"/>
                <a:chExt cx="4077891" cy="72469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642508B-A2F3-EB27-56FB-D282B214A546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891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6EAAD86-024E-A90C-1725-11248A5B43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617719-5BD3-BE37-6A5A-ACF43D17CDD8}"/>
                  </a:ext>
                </a:extLst>
              </p:cNvPr>
              <p:cNvGrpSpPr/>
              <p:nvPr/>
            </p:nvGrpSpPr>
            <p:grpSpPr>
              <a:xfrm>
                <a:off x="4698126" y="5023958"/>
                <a:ext cx="3779051" cy="648000"/>
                <a:chOff x="5510327" y="5099954"/>
                <a:chExt cx="3779051" cy="648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B476E0-5A69-7360-0DCD-4F7E7BBF6BCC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3779051" cy="64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EF156D2-C089-D214-E38B-E24F678788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6633D-5BA2-0A64-1D83-F89E28F59E6A}"/>
                </a:ext>
              </a:extLst>
            </p:cNvPr>
            <p:cNvCxnSpPr>
              <a:cxnSpLocks/>
              <a:stCxn id="52" idx="2"/>
              <a:endCxn id="114" idx="0"/>
            </p:cNvCxnSpPr>
            <p:nvPr/>
          </p:nvCxnSpPr>
          <p:spPr>
            <a:xfrm flipH="1">
              <a:off x="6639254" y="1565882"/>
              <a:ext cx="3" cy="64497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8DD269D6-066D-8245-2A45-63380000673B}"/>
                </a:ext>
              </a:extLst>
            </p:cNvPr>
            <p:cNvGrpSpPr/>
            <p:nvPr/>
          </p:nvGrpSpPr>
          <p:grpSpPr>
            <a:xfrm>
              <a:off x="6276000" y="3395423"/>
              <a:ext cx="5742783" cy="3358425"/>
              <a:chOff x="3161506" y="2534282"/>
              <a:chExt cx="5742783" cy="3358425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8302B2C-06C0-7498-E8DB-A6303D76C7A2}"/>
                  </a:ext>
                </a:extLst>
              </p:cNvPr>
              <p:cNvGrpSpPr/>
              <p:nvPr/>
            </p:nvGrpSpPr>
            <p:grpSpPr>
              <a:xfrm>
                <a:off x="3161506" y="2534282"/>
                <a:ext cx="5742783" cy="3358425"/>
                <a:chOff x="7680320" y="2920999"/>
                <a:chExt cx="4307088" cy="251882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06A2E24C-277E-8679-339A-B3B5F3B0092F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4307088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AA72780E-1B5C-7797-DEB8-1F32C9432884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BD742AFB-66E0-BAB0-01B5-A0428D1BF2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1412415A-A93C-3825-255D-976B58C31F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159" name="Freeform 751">
                      <a:extLst>
                        <a:ext uri="{FF2B5EF4-FFF2-40B4-BE49-F238E27FC236}">
                          <a16:creationId xmlns:a16="http://schemas.microsoft.com/office/drawing/2014/main" id="{ED81B5B9-FAEF-4EC4-E68D-89C228BABD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60" name="Freeform 752">
                      <a:extLst>
                        <a:ext uri="{FF2B5EF4-FFF2-40B4-BE49-F238E27FC236}">
                          <a16:creationId xmlns:a16="http://schemas.microsoft.com/office/drawing/2014/main" id="{11F3E571-772E-E12A-A245-3A810EF281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61" name="Freeform 753">
                      <a:extLst>
                        <a:ext uri="{FF2B5EF4-FFF2-40B4-BE49-F238E27FC236}">
                          <a16:creationId xmlns:a16="http://schemas.microsoft.com/office/drawing/2014/main" id="{06976D3B-58C0-529B-D67B-5E206A0860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42675DB-BA25-6BB2-F92C-90980096CB37}"/>
                  </a:ext>
                </a:extLst>
              </p:cNvPr>
              <p:cNvGrpSpPr/>
              <p:nvPr/>
            </p:nvGrpSpPr>
            <p:grpSpPr>
              <a:xfrm>
                <a:off x="4698126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8F513D8-2AB8-E8A9-5A19-1BFE366AE294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AA928A1-2366-8F4A-5F69-224D6E63D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930614D-1C21-7C69-94C9-C259D9E11F33}"/>
                  </a:ext>
                </a:extLst>
              </p:cNvPr>
              <p:cNvGrpSpPr/>
              <p:nvPr/>
            </p:nvGrpSpPr>
            <p:grpSpPr>
              <a:xfrm>
                <a:off x="6749177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0827B7F-FE5F-1B8B-416D-F40B85FB937F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929DD8C-1480-2157-C18C-3454D8F88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7CAA707-6632-8E4D-E864-0F9EBE917321}"/>
                  </a:ext>
                </a:extLst>
              </p:cNvPr>
              <p:cNvGrpSpPr/>
              <p:nvPr/>
            </p:nvGrpSpPr>
            <p:grpSpPr>
              <a:xfrm>
                <a:off x="3273091" y="2860641"/>
                <a:ext cx="5436000" cy="1761056"/>
                <a:chOff x="7680321" y="3602038"/>
                <a:chExt cx="4077001" cy="1320792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138F82B-B778-98BD-2657-C45F18627383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001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9F49536A-1064-8D1C-F6BB-20A85A96CA0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8C77855-9ADA-2AEB-67A7-01EDF49A0E0D}"/>
                  </a:ext>
                </a:extLst>
              </p:cNvPr>
              <p:cNvGrpSpPr/>
              <p:nvPr/>
            </p:nvGrpSpPr>
            <p:grpSpPr>
              <a:xfrm>
                <a:off x="4698126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B001BBDF-7C0E-502E-9621-6AC09DC8A60E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CAFA6E77-9B9A-7325-85F0-5D53DB5C9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624E3D9-40A6-004F-D76D-4AF7262B0E52}"/>
                  </a:ext>
                </a:extLst>
              </p:cNvPr>
              <p:cNvGrpSpPr/>
              <p:nvPr/>
            </p:nvGrpSpPr>
            <p:grpSpPr>
              <a:xfrm>
                <a:off x="6749177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D6E8681A-2590-8C8D-2CBE-4C72461CAAC0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2A59C16-1345-F7E3-7051-0B17C1122D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338CFD7-08EA-A0E4-000A-D7A079352CC5}"/>
                  </a:ext>
                </a:extLst>
              </p:cNvPr>
              <p:cNvGrpSpPr/>
              <p:nvPr/>
            </p:nvGrpSpPr>
            <p:grpSpPr>
              <a:xfrm>
                <a:off x="3273090" y="4807960"/>
                <a:ext cx="5437187" cy="966263"/>
                <a:chOff x="7680321" y="3602038"/>
                <a:chExt cx="4077891" cy="724697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5A99D03A-D6BC-1896-90E2-1CD7A710F51F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891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8F4D53E-A253-C05B-6CA6-803773D17FE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D6B5A4-4645-199B-5887-EBF5645DA4D7}"/>
                  </a:ext>
                </a:extLst>
              </p:cNvPr>
              <p:cNvGrpSpPr/>
              <p:nvPr/>
            </p:nvGrpSpPr>
            <p:grpSpPr>
              <a:xfrm>
                <a:off x="4698126" y="5023958"/>
                <a:ext cx="3779051" cy="648000"/>
                <a:chOff x="5510327" y="5099954"/>
                <a:chExt cx="3779051" cy="64800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7725FC46-1AFF-FF1C-39E4-A97358EF655A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3779051" cy="64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ED119AF6-E581-E907-1855-B6E436C23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</p:grpSp>
        <p:cxnSp>
          <p:nvCxnSpPr>
            <p:cNvPr id="163" name="Elbow Connector 162">
              <a:extLst>
                <a:ext uri="{FF2B5EF4-FFF2-40B4-BE49-F238E27FC236}">
                  <a16:creationId xmlns:a16="http://schemas.microsoft.com/office/drawing/2014/main" id="{772B5FBF-7682-0DF6-0395-13324C958F7A}"/>
                </a:ext>
              </a:extLst>
            </p:cNvPr>
            <p:cNvCxnSpPr>
              <a:stCxn id="125" idx="2"/>
              <a:endCxn id="94" idx="0"/>
            </p:cNvCxnSpPr>
            <p:nvPr/>
          </p:nvCxnSpPr>
          <p:spPr>
            <a:xfrm rot="5400000">
              <a:off x="3583074" y="1964686"/>
              <a:ext cx="976599" cy="2981506"/>
            </a:xfrm>
            <a:prstGeom prst="bentConnector3">
              <a:avLst>
                <a:gd name="adj1" fmla="val 54545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40E8C6C4-968A-F1ED-461B-919AE24BD495}"/>
                </a:ext>
              </a:extLst>
            </p:cNvPr>
            <p:cNvCxnSpPr>
              <a:cxnSpLocks/>
              <a:stCxn id="123" idx="2"/>
              <a:endCxn id="65" idx="0"/>
            </p:cNvCxnSpPr>
            <p:nvPr/>
          </p:nvCxnSpPr>
          <p:spPr>
            <a:xfrm rot="5400000">
              <a:off x="5634122" y="1964683"/>
              <a:ext cx="976606" cy="2981507"/>
            </a:xfrm>
            <a:prstGeom prst="bentConnector3">
              <a:avLst>
                <a:gd name="adj1" fmla="val 54545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>
              <a:extLst>
                <a:ext uri="{FF2B5EF4-FFF2-40B4-BE49-F238E27FC236}">
                  <a16:creationId xmlns:a16="http://schemas.microsoft.com/office/drawing/2014/main" id="{49960C43-17A8-612C-84DF-B04F03E6E78D}"/>
                </a:ext>
              </a:extLst>
            </p:cNvPr>
            <p:cNvCxnSpPr>
              <a:cxnSpLocks/>
              <a:stCxn id="125" idx="2"/>
              <a:endCxn id="147" idx="0"/>
            </p:cNvCxnSpPr>
            <p:nvPr/>
          </p:nvCxnSpPr>
          <p:spPr>
            <a:xfrm rot="16200000" flipH="1">
              <a:off x="6631074" y="1898192"/>
              <a:ext cx="976599" cy="3114494"/>
            </a:xfrm>
            <a:prstGeom prst="bentConnector3">
              <a:avLst>
                <a:gd name="adj1" fmla="val 54545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140E2D7-2294-7CAD-7FAB-EC7528780C9C}"/>
                </a:ext>
              </a:extLst>
            </p:cNvPr>
            <p:cNvCxnSpPr>
              <a:cxnSpLocks/>
              <a:stCxn id="123" idx="2"/>
              <a:endCxn id="145" idx="0"/>
            </p:cNvCxnSpPr>
            <p:nvPr/>
          </p:nvCxnSpPr>
          <p:spPr>
            <a:xfrm rot="16200000" flipH="1">
              <a:off x="8682121" y="1898189"/>
              <a:ext cx="976606" cy="3114493"/>
            </a:xfrm>
            <a:prstGeom prst="bentConnector3">
              <a:avLst>
                <a:gd name="adj1" fmla="val 54545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55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236408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154957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C38694-0301-2CC7-F311-DBF1595D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common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DDE2667D-0B54-8019-C9AD-79202D20F807}"/>
              </a:ext>
            </a:extLst>
          </p:cNvPr>
          <p:cNvSpPr/>
          <p:nvPr/>
        </p:nvSpPr>
        <p:spPr>
          <a:xfrm flipH="1">
            <a:off x="8040463" y="1298555"/>
            <a:ext cx="1800000" cy="579600"/>
          </a:xfrm>
          <a:prstGeom prst="rect">
            <a:avLst/>
          </a:prstGeom>
          <a:noFill/>
          <a:ln w="31750" cap="flat">
            <a:solidFill>
              <a:srgbClr val="7030A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Polices</a:t>
            </a: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5237668" y="2097828"/>
            <a:ext cx="1800000" cy="577849"/>
            <a:chOff x="6914528" y="4617244"/>
            <a:chExt cx="1350000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Contracts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5FAC488-299D-44EA-592E-3CFA49AFA4D6}"/>
              </a:ext>
            </a:extLst>
          </p:cNvPr>
          <p:cNvGrpSpPr/>
          <p:nvPr/>
        </p:nvGrpSpPr>
        <p:grpSpPr>
          <a:xfrm>
            <a:off x="7433456" y="2784582"/>
            <a:ext cx="1800000" cy="577849"/>
            <a:chOff x="6914528" y="4617244"/>
            <a:chExt cx="1350000" cy="433387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7B27F9F1-907E-4527-650F-A0A56472CA2B}"/>
                </a:ext>
              </a:extLst>
            </p:cNvPr>
            <p:cNvSpPr/>
            <p:nvPr/>
          </p:nvSpPr>
          <p:spPr>
            <a:xfrm>
              <a:off x="6914528" y="4617244"/>
              <a:ext cx="1350000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Filters</a:t>
              </a: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BEB6B0AB-56F5-C6E4-33EA-F6F7B3E4F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pPr algn="ctr"/>
              <a:r>
                <a:rPr lang="en-GB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Filt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6CFF54D-44C4-EF04-773E-A4ECF167AE19}"/>
              </a:ext>
            </a:extLst>
          </p:cNvPr>
          <p:cNvGrpSpPr/>
          <p:nvPr/>
        </p:nvGrpSpPr>
        <p:grpSpPr>
          <a:xfrm>
            <a:off x="3606559" y="1280794"/>
            <a:ext cx="1800000" cy="577849"/>
            <a:chOff x="7680325" y="3602038"/>
            <a:chExt cx="1350000" cy="433387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EDDCBC2D-C6B8-7ED9-743C-C00EF2E2923A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6922BE-FA7B-63F2-4B2A-5757160063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E549A72-405B-A84C-8344-63EB538084B0}"/>
              </a:ext>
            </a:extLst>
          </p:cNvPr>
          <p:cNvGrpSpPr/>
          <p:nvPr/>
        </p:nvGrpSpPr>
        <p:grpSpPr>
          <a:xfrm>
            <a:off x="2538546" y="2784582"/>
            <a:ext cx="1800000" cy="577849"/>
            <a:chOff x="7680325" y="3602038"/>
            <a:chExt cx="1350000" cy="433387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3E9F1C7E-AAEC-D321-1B0C-EAE8F2AAFE2E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E0FFC-28F7-8060-572E-C7651E8689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F097DFB-4CAF-512E-25AA-188EE6A94196}"/>
              </a:ext>
            </a:extLst>
          </p:cNvPr>
          <p:cNvSpPr/>
          <p:nvPr/>
        </p:nvSpPr>
        <p:spPr>
          <a:xfrm flipH="1">
            <a:off x="9408995" y="2201074"/>
            <a:ext cx="1800000" cy="579600"/>
          </a:xfrm>
          <a:prstGeom prst="rect">
            <a:avLst/>
          </a:prstGeom>
          <a:noFill/>
          <a:ln w="31750" cap="flat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square" lIns="0" tIns="36000" rIns="0" bIns="0" rtlCol="0" anchor="ctr" anchorCtr="1"/>
          <a:lstStyle/>
          <a:p>
            <a:pPr algn="ctr" defTabSz="685750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L4-7 Devices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E2531105-AA55-2D91-5F80-7159FC624910}"/>
              </a:ext>
            </a:extLst>
          </p:cNvPr>
          <p:cNvGrpSpPr/>
          <p:nvPr/>
        </p:nvGrpSpPr>
        <p:grpSpPr>
          <a:xfrm>
            <a:off x="974484" y="1747738"/>
            <a:ext cx="1800000" cy="576000"/>
            <a:chOff x="7680323" y="3615879"/>
            <a:chExt cx="1350000" cy="432000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2F8A48E7-1B9E-7EBC-D31D-4EB14BF983B4}"/>
                </a:ext>
              </a:extLst>
            </p:cNvPr>
            <p:cNvSpPr/>
            <p:nvPr/>
          </p:nvSpPr>
          <p:spPr>
            <a:xfrm flipH="1">
              <a:off x="7680323" y="3615879"/>
              <a:ext cx="1350000" cy="4320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288000" rIns="0" bIns="14400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common.vrf-01</a:t>
              </a:r>
              <a:endParaRPr lang="en-GB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8BCAD3F-9026-5773-9E26-54308DF6328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5523B9A5-B979-9D34-1179-9D61985AA7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91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54A8B988-9FC6-AD2E-63DD-B4F70ACA49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BCC85D5C-006C-F51A-C8D4-FC6DF3CE2D0B}"/>
              </a:ext>
            </a:extLst>
          </p:cNvPr>
          <p:cNvGrpSpPr/>
          <p:nvPr/>
        </p:nvGrpSpPr>
        <p:grpSpPr>
          <a:xfrm>
            <a:off x="619210" y="1083908"/>
            <a:ext cx="10917579" cy="2489899"/>
            <a:chOff x="7680323" y="2921000"/>
            <a:chExt cx="8188183" cy="1867425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718F3124-4A88-73AF-2A46-A602B43D771B}"/>
                </a:ext>
              </a:extLst>
            </p:cNvPr>
            <p:cNvSpPr/>
            <p:nvPr/>
          </p:nvSpPr>
          <p:spPr>
            <a:xfrm>
              <a:off x="7680324" y="2921000"/>
              <a:ext cx="8188182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FE54F7FF-E61F-E479-5CC4-45C686B7FF0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B2E4D77F-9ECC-84D3-2041-905BD11CA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7897352C-AA9D-2781-4D2A-5985B1ECFD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05" name="Freeform 751">
                  <a:extLst>
                    <a:ext uri="{FF2B5EF4-FFF2-40B4-BE49-F238E27FC236}">
                      <a16:creationId xmlns:a16="http://schemas.microsoft.com/office/drawing/2014/main" id="{7CECE9AF-DBCB-4A81-805D-9F96E4EBE2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6" name="Freeform 752">
                  <a:extLst>
                    <a:ext uri="{FF2B5EF4-FFF2-40B4-BE49-F238E27FC236}">
                      <a16:creationId xmlns:a16="http://schemas.microsoft.com/office/drawing/2014/main" id="{CFCD42CD-6341-DFD5-7019-CF1ADD5C9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7" name="Freeform 753">
                  <a:extLst>
                    <a:ext uri="{FF2B5EF4-FFF2-40B4-BE49-F238E27FC236}">
                      <a16:creationId xmlns:a16="http://schemas.microsoft.com/office/drawing/2014/main" id="{3A822BA8-36BF-C07B-158E-6D944B20C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B6A433-2B92-18E1-82AE-524938292406}"/>
              </a:ext>
            </a:extLst>
          </p:cNvPr>
          <p:cNvGrpSpPr/>
          <p:nvPr/>
        </p:nvGrpSpPr>
        <p:grpSpPr>
          <a:xfrm>
            <a:off x="637207" y="3806709"/>
            <a:ext cx="3456000" cy="2489899"/>
            <a:chOff x="637207" y="3756605"/>
            <a:chExt cx="3456000" cy="24898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1BF04-95B5-AE63-1BAA-70B789BB5592}"/>
              </a:ext>
            </a:extLst>
          </p:cNvPr>
          <p:cNvGrpSpPr/>
          <p:nvPr/>
        </p:nvGrpSpPr>
        <p:grpSpPr>
          <a:xfrm>
            <a:off x="8080789" y="3806709"/>
            <a:ext cx="3456000" cy="2489899"/>
            <a:chOff x="7680322" y="2921000"/>
            <a:chExt cx="2592000" cy="18674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9BD113-4622-725D-191F-5EB57A0A2AAD}"/>
                </a:ext>
              </a:extLst>
            </p:cNvPr>
            <p:cNvSpPr/>
            <p:nvPr/>
          </p:nvSpPr>
          <p:spPr>
            <a:xfrm>
              <a:off x="7680322" y="2921000"/>
              <a:ext cx="2592000" cy="1867425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b="1" dirty="0">
                  <a:latin typeface="Consolas" panose="020B0609020204030204" pitchFamily="49" charset="0"/>
                  <a:cs typeface="Consolas" panose="020B0609020204030204" pitchFamily="49" charset="0"/>
                </a:rPr>
                <a:t>demo-02</a:t>
              </a:r>
              <a:endParaRPr lang="en-GB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45F51-A598-B51E-BF05-06C4C71273A4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B15E0B-F264-0E1C-FA65-C5BC47F7E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D743D7D-F676-3860-01F8-9035690865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28" name="Freeform 751">
                  <a:extLst>
                    <a:ext uri="{FF2B5EF4-FFF2-40B4-BE49-F238E27FC236}">
                      <a16:creationId xmlns:a16="http://schemas.microsoft.com/office/drawing/2014/main" id="{30BF955C-EFAA-21D7-F886-F9892DEB6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29" name="Freeform 752">
                  <a:extLst>
                    <a:ext uri="{FF2B5EF4-FFF2-40B4-BE49-F238E27FC236}">
                      <a16:creationId xmlns:a16="http://schemas.microsoft.com/office/drawing/2014/main" id="{764CE997-1B2A-10D7-8256-739C73C82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0" name="Freeform 753">
                  <a:extLst>
                    <a:ext uri="{FF2B5EF4-FFF2-40B4-BE49-F238E27FC236}">
                      <a16:creationId xmlns:a16="http://schemas.microsoft.com/office/drawing/2014/main" id="{697B7327-0030-E908-0514-DBDC460B5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9027E-AB87-1F57-80B4-EEC73010D6FB}"/>
              </a:ext>
            </a:extLst>
          </p:cNvPr>
          <p:cNvGrpSpPr/>
          <p:nvPr/>
        </p:nvGrpSpPr>
        <p:grpSpPr>
          <a:xfrm>
            <a:off x="4333619" y="3806709"/>
            <a:ext cx="3456000" cy="2489899"/>
            <a:chOff x="637207" y="3756605"/>
            <a:chExt cx="3456000" cy="24898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37D0EC-CFF9-24B6-4D6C-EF595D329402}"/>
                </a:ext>
              </a:extLst>
            </p:cNvPr>
            <p:cNvGrpSpPr/>
            <p:nvPr/>
          </p:nvGrpSpPr>
          <p:grpSpPr>
            <a:xfrm>
              <a:off x="637207" y="3756605"/>
              <a:ext cx="3456000" cy="2489899"/>
              <a:chOff x="7680322" y="2921000"/>
              <a:chExt cx="2592000" cy="186742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E8E5231-D039-3C34-9AF7-91E80A8D1155}"/>
                  </a:ext>
                </a:extLst>
              </p:cNvPr>
              <p:cNvSpPr/>
              <p:nvPr/>
            </p:nvSpPr>
            <p:spPr>
              <a:xfrm>
                <a:off x="7680322" y="2921000"/>
                <a:ext cx="2592000" cy="1867425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demo-01</a:t>
                </a:r>
                <a:endParaRPr lang="en-GB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F42B17-9E6E-6E09-C26D-4E09E06F635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6E86999-9794-DD9B-297A-979CED0C8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8C81887-9D60-53B0-C83D-DB1CFCAD79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2" name="Freeform 751">
                    <a:extLst>
                      <a:ext uri="{FF2B5EF4-FFF2-40B4-BE49-F238E27FC236}">
                        <a16:creationId xmlns:a16="http://schemas.microsoft.com/office/drawing/2014/main" id="{B423C3DB-BA87-725E-C928-8AAF554EC7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3" name="Freeform 752">
                    <a:extLst>
                      <a:ext uri="{FF2B5EF4-FFF2-40B4-BE49-F238E27FC236}">
                        <a16:creationId xmlns:a16="http://schemas.microsoft.com/office/drawing/2014/main" id="{FC3E9514-7621-BFCC-C4EC-E3ADFD3775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4" name="Freeform 753">
                    <a:extLst>
                      <a:ext uri="{FF2B5EF4-FFF2-40B4-BE49-F238E27FC236}">
                        <a16:creationId xmlns:a16="http://schemas.microsoft.com/office/drawing/2014/main" id="{4D004699-C316-471F-44EE-BC8FC1337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328461-4986-C7F1-AB55-3641E74D2A8E}"/>
                </a:ext>
              </a:extLst>
            </p:cNvPr>
            <p:cNvGrpSpPr/>
            <p:nvPr/>
          </p:nvGrpSpPr>
          <p:grpSpPr>
            <a:xfrm>
              <a:off x="745207" y="4117714"/>
              <a:ext cx="3240000" cy="2014764"/>
              <a:chOff x="7680322" y="3615879"/>
              <a:chExt cx="2430000" cy="15110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39C1B60-BB43-5974-CF61-BD094EF52136}"/>
                  </a:ext>
                </a:extLst>
              </p:cNvPr>
              <p:cNvSpPr/>
              <p:nvPr/>
            </p:nvSpPr>
            <p:spPr>
              <a:xfrm flipH="1">
                <a:off x="7680322" y="3615879"/>
                <a:ext cx="2430000" cy="151107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A703998-64DA-7692-3DDC-F41F8CCA48C0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B3DAB79-DA01-0F9F-9642-AF8B344DE5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37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AA0B4A45-E368-61BF-749E-58779987E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C6A049-DFB3-C4F8-8F66-154D4C4901FF}"/>
              </a:ext>
            </a:extLst>
          </p:cNvPr>
          <p:cNvGrpSpPr/>
          <p:nvPr/>
        </p:nvGrpSpPr>
        <p:grpSpPr>
          <a:xfrm>
            <a:off x="4674901" y="4598419"/>
            <a:ext cx="1800000" cy="577849"/>
            <a:chOff x="7680325" y="3602038"/>
            <a:chExt cx="1350000" cy="4333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9569CF-BC43-4791-0EE3-6A0BB21BCA2B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90ECA-08C5-3A4C-607A-E84B089FB4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06A156-9ED0-E4A2-FF80-82A77C8F683E}"/>
              </a:ext>
            </a:extLst>
          </p:cNvPr>
          <p:cNvGrpSpPr/>
          <p:nvPr/>
        </p:nvGrpSpPr>
        <p:grpSpPr>
          <a:xfrm>
            <a:off x="5668691" y="5377974"/>
            <a:ext cx="1800000" cy="577849"/>
            <a:chOff x="7680325" y="3602038"/>
            <a:chExt cx="1350000" cy="43338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70744C5-B895-4C95-8A82-75A8958A7869}"/>
                </a:ext>
              </a:extLst>
            </p:cNvPr>
            <p:cNvSpPr/>
            <p:nvPr/>
          </p:nvSpPr>
          <p:spPr>
            <a:xfrm flipH="1">
              <a:off x="7680325" y="3602038"/>
              <a:ext cx="1350000" cy="433387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36000" rIns="0" bIns="0" rtlCol="0" anchor="ctr" anchorCtr="1"/>
            <a:lstStyle/>
            <a:p>
              <a:pPr algn="ctr"/>
              <a:r>
                <a:rPr lang="en-GB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Domains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0BB6490-C4ED-2DBC-C1C5-994C87B8D1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21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5015999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6" y="2437823"/>
            <a:ext cx="10908000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C13B17A-D2E9-6923-FD32-0CDB4700516E}"/>
              </a:ext>
            </a:extLst>
          </p:cNvPr>
          <p:cNvGrpSpPr/>
          <p:nvPr/>
        </p:nvGrpSpPr>
        <p:grpSpPr>
          <a:xfrm>
            <a:off x="5510328" y="3392701"/>
            <a:ext cx="1080376" cy="707973"/>
            <a:chOff x="5769800" y="3715169"/>
            <a:chExt cx="810282" cy="53098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D08F910-377C-B964-0046-3B56FCFBC57A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DF43CDBD-8C34-B56A-F00C-7215F3904D7F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9F1D4A9C-75EF-E0ED-6094-94FEF7F195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2435121-A6A6-C976-B59F-625DFA3640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2A4545A8-2E4F-F64F-6DF5-EB224CFC12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B910DC4-0027-0C8B-F35E-F02C25001B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vzAny</a:t>
              </a:r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95F74248-0A9A-A5EE-B119-7052D6D0B20E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D5383DAD-57B4-B58A-4E59-84FD9D82BB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D77F9504-FDD2-385D-EEA7-8B09AB756E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3F8E5D4-9E1E-861D-B5E3-3E44D669C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F52E796-A4C9-1660-4D1B-0E55569A66F7}"/>
              </a:ext>
            </a:extLst>
          </p:cNvPr>
          <p:cNvGrpSpPr/>
          <p:nvPr/>
        </p:nvGrpSpPr>
        <p:grpSpPr>
          <a:xfrm>
            <a:off x="3291819" y="5040000"/>
            <a:ext cx="5517394" cy="707973"/>
            <a:chOff x="1592977" y="5149917"/>
            <a:chExt cx="5517394" cy="707973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3811486" y="5149917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6029995" y="5149917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A2587A7F-54A6-B8C6-7E70-DBFF710C1997}"/>
                </a:ext>
              </a:extLst>
            </p:cNvPr>
            <p:cNvGrpSpPr/>
            <p:nvPr/>
          </p:nvGrpSpPr>
          <p:grpSpPr>
            <a:xfrm>
              <a:off x="1592977" y="5149917"/>
              <a:ext cx="1080376" cy="707973"/>
              <a:chOff x="5769800" y="3715169"/>
              <a:chExt cx="810282" cy="530980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7C4FC37-7067-22DA-7839-75322BDBAAAD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extEPGs</a:t>
                </a: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09D51C09-0286-5157-2531-701053AFC4AC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6500287C-22FF-81AA-0F1A-28A51245DD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D04FE221-6484-DE46-1438-B23A06F84B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DA8801ED-120E-800B-E114-B39C200F2C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6EC3451D-CC9A-EE5B-CD4D-3D10267DB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D49D9FF6-45D2-3E8F-E13B-8A111CDED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extEPG</a:t>
                </a:r>
              </a:p>
            </p:txBody>
          </p: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E2A1058B-BD92-C44A-4B11-45DA08CD7959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D3318EE7-6505-3FBF-C885-2A35AF3A73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F0B118A6-81F8-E0EF-EB69-2CF7CAFBFC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444280-63DD-CD11-7B90-53CF40507D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15F5DF21-10EF-7270-0760-32479DD85E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bg1">
                      <a:lumMod val="75000"/>
                      <a:lumOff val="2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0E7AC7DA-8138-8F3F-9274-8BC6F711F326}"/>
              </a:ext>
            </a:extLst>
          </p:cNvPr>
          <p:cNvCxnSpPr>
            <a:cxnSpLocks/>
            <a:stCxn id="430" idx="0"/>
            <a:endCxn id="354" idx="2"/>
          </p:cNvCxnSpPr>
          <p:nvPr/>
        </p:nvCxnSpPr>
        <p:spPr>
          <a:xfrm flipV="1">
            <a:off x="3442255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C78E6096-ADF4-AE3B-A033-F9049BB7D5AA}"/>
              </a:ext>
            </a:extLst>
          </p:cNvPr>
          <p:cNvCxnSpPr>
            <a:cxnSpLocks/>
            <a:stCxn id="353" idx="2"/>
            <a:endCxn id="429" idx="0"/>
          </p:cNvCxnSpPr>
          <p:nvPr/>
        </p:nvCxnSpPr>
        <p:spPr>
          <a:xfrm flipH="1">
            <a:off x="4220473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5660764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5660764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>
            <a:off x="6438982" y="4100674"/>
            <a:ext cx="0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6438982" y="4100674"/>
            <a:ext cx="2218509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5081293" y="2377993"/>
            <a:ext cx="1594179" cy="43523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5470402" y="2424120"/>
            <a:ext cx="1594179" cy="3429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979181" y="4086636"/>
            <a:ext cx="1353786" cy="12714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4F96B5-E5CF-9D09-B66A-BDD91D8255FF}"/>
              </a:ext>
            </a:extLst>
          </p:cNvPr>
          <p:cNvGrpSpPr/>
          <p:nvPr/>
        </p:nvGrpSpPr>
        <p:grpSpPr>
          <a:xfrm>
            <a:off x="722789" y="2798932"/>
            <a:ext cx="10620003" cy="3261600"/>
            <a:chOff x="7680323" y="3615879"/>
            <a:chExt cx="7965003" cy="2446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328D55-7118-F36D-1E26-91333E0A0A3A}"/>
                </a:ext>
              </a:extLst>
            </p:cNvPr>
            <p:cNvSpPr/>
            <p:nvPr/>
          </p:nvSpPr>
          <p:spPr>
            <a:xfrm flipH="1">
              <a:off x="7680325" y="3615879"/>
              <a:ext cx="7965001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A0298C-0B1B-1C08-A66E-B07A3344FBA6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7B76E6-8A2A-BA6E-8ADB-B29BA9E8633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0D13550A-6676-27EC-BFFF-10C0A7E08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52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10907999" cy="3744000"/>
            <a:chOff x="7680320" y="2921000"/>
            <a:chExt cx="8181000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8181000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vrf-02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10C935-BA04-99CF-A8C8-1088622DCB31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2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713755C-2BED-6FDB-09F9-A5639E959DF4}"/>
              </a:ext>
            </a:extLst>
          </p:cNvPr>
          <p:cNvGrpSpPr/>
          <p:nvPr/>
        </p:nvGrpSpPr>
        <p:grpSpPr>
          <a:xfrm>
            <a:off x="7180255" y="789596"/>
            <a:ext cx="2160002" cy="1440003"/>
            <a:chOff x="8540266" y="1015426"/>
            <a:chExt cx="2160002" cy="1440003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6DB4DF7-643C-8B68-8D57-2BC7D2D4D955}"/>
                </a:ext>
              </a:extLst>
            </p:cNvPr>
            <p:cNvGrpSpPr/>
            <p:nvPr/>
          </p:nvGrpSpPr>
          <p:grpSpPr>
            <a:xfrm>
              <a:off x="8720267" y="1446503"/>
              <a:ext cx="1800000" cy="577849"/>
              <a:chOff x="6914528" y="4617244"/>
              <a:chExt cx="1350000" cy="433387"/>
            </a:xfrm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05FA47EF-135A-7F04-2E50-6776C7A48DB5}"/>
                  </a:ext>
                </a:extLst>
              </p:cNvPr>
              <p:cNvSpPr/>
              <p:nvPr/>
            </p:nvSpPr>
            <p:spPr>
              <a:xfrm>
                <a:off x="6914528" y="4617244"/>
                <a:ext cx="1350000" cy="433387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0" rtlCol="0" anchor="ctr" anchorCtr="1"/>
              <a:lstStyle/>
              <a:p>
                <a:pPr algn="ctr"/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common.default</a:t>
                </a: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81B6A79A-F134-C075-4EA7-410B4FF4B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4529" y="4617244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/>
              <a:lstStyle/>
              <a:p>
                <a:pPr algn="ctr"/>
                <a:r>
                  <a:rPr lang="en-GB" sz="80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Cont</a:t>
                </a:r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BCC85D5C-006C-F51A-C8D4-FC6DF3CE2D0B}"/>
                </a:ext>
              </a:extLst>
            </p:cNvPr>
            <p:cNvGrpSpPr/>
            <p:nvPr/>
          </p:nvGrpSpPr>
          <p:grpSpPr>
            <a:xfrm>
              <a:off x="8540266" y="1015426"/>
              <a:ext cx="2160002" cy="1440003"/>
              <a:chOff x="7680323" y="2921000"/>
              <a:chExt cx="1620001" cy="1080002"/>
            </a:xfrm>
          </p:grpSpPr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718F3124-4A88-73AF-2A46-A602B43D771B}"/>
                  </a:ext>
                </a:extLst>
              </p:cNvPr>
              <p:cNvSpPr/>
              <p:nvPr/>
            </p:nvSpPr>
            <p:spPr>
              <a:xfrm>
                <a:off x="7680324" y="2921002"/>
                <a:ext cx="1620000" cy="1080000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FE54F7FF-E61F-E479-5CC4-45C686B7FF01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E4D77F-9ECC-84D3-2041-905BD11CA3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7897352C-AA9D-2781-4D2A-5985B1ECFD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5" name="Freeform 751">
                    <a:extLst>
                      <a:ext uri="{FF2B5EF4-FFF2-40B4-BE49-F238E27FC236}">
                        <a16:creationId xmlns:a16="http://schemas.microsoft.com/office/drawing/2014/main" id="{7CECE9AF-DBCB-4A81-805D-9F96E4EBE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6" name="Freeform 752">
                    <a:extLst>
                      <a:ext uri="{FF2B5EF4-FFF2-40B4-BE49-F238E27FC236}">
                        <a16:creationId xmlns:a16="http://schemas.microsoft.com/office/drawing/2014/main" id="{CFCD42CD-6341-DFD5-7019-CF1ADD5C9D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07" name="Freeform 753">
                    <a:extLst>
                      <a:ext uri="{FF2B5EF4-FFF2-40B4-BE49-F238E27FC236}">
                        <a16:creationId xmlns:a16="http://schemas.microsoft.com/office/drawing/2014/main" id="{3A822BA8-36BF-C07B-158E-6D944B20CB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488EB8-46C2-2733-9DC8-4B676C216E65}"/>
              </a:ext>
            </a:extLst>
          </p:cNvPr>
          <p:cNvGrpSpPr/>
          <p:nvPr/>
        </p:nvGrpSpPr>
        <p:grpSpPr>
          <a:xfrm>
            <a:off x="596515" y="2437823"/>
            <a:ext cx="4142769" cy="3744000"/>
            <a:chOff x="7680320" y="2921000"/>
            <a:chExt cx="3107077" cy="280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48AD89-DD0F-BDE5-7649-53CEBEDDF550}"/>
                </a:ext>
              </a:extLst>
            </p:cNvPr>
            <p:cNvSpPr/>
            <p:nvPr/>
          </p:nvSpPr>
          <p:spPr>
            <a:xfrm>
              <a:off x="7680320" y="2921000"/>
              <a:ext cx="3107077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3F9CD2-8210-D919-6D8A-92A6394B7FB2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2A8DE2-A610-BDF6-B4E7-F01768535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62D4CA-C755-80D0-FE1F-ECB76E5575C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8" name="Freeform 751">
                  <a:extLst>
                    <a:ext uri="{FF2B5EF4-FFF2-40B4-BE49-F238E27FC236}">
                      <a16:creationId xmlns:a16="http://schemas.microsoft.com/office/drawing/2014/main" id="{CFED548B-FD92-3408-2C48-0F20F5ADEA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9" name="Freeform 752">
                  <a:extLst>
                    <a:ext uri="{FF2B5EF4-FFF2-40B4-BE49-F238E27FC236}">
                      <a16:creationId xmlns:a16="http://schemas.microsoft.com/office/drawing/2014/main" id="{5BF80E59-A277-C650-24A6-D13A790B1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0" name="Freeform 753">
                  <a:extLst>
                    <a:ext uri="{FF2B5EF4-FFF2-40B4-BE49-F238E27FC236}">
                      <a16:creationId xmlns:a16="http://schemas.microsoft.com/office/drawing/2014/main" id="{3C888752-651F-38D5-9455-7AF5D27DD4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AC645-08F5-242D-A239-697047C87966}"/>
              </a:ext>
            </a:extLst>
          </p:cNvPr>
          <p:cNvGrpSpPr/>
          <p:nvPr/>
        </p:nvGrpSpPr>
        <p:grpSpPr>
          <a:xfrm>
            <a:off x="5149521" y="2798932"/>
            <a:ext cx="6192002" cy="3261600"/>
            <a:chOff x="7680323" y="3615879"/>
            <a:chExt cx="4644002" cy="2446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91205B-D2BD-72C0-50BA-CBFC0EA21B59}"/>
                </a:ext>
              </a:extLst>
            </p:cNvPr>
            <p:cNvSpPr/>
            <p:nvPr/>
          </p:nvSpPr>
          <p:spPr>
            <a:xfrm flipH="1">
              <a:off x="7680325" y="3615879"/>
              <a:ext cx="4644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(internal)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C8B4F3-D979-C8C3-BAA1-3F9A16A1774F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E8A6506-2109-63C1-5F50-21B119948BA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15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C8A7100B-7F0B-99DE-1729-46C72A2F84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99DCC-2CD5-CF3B-3BE6-119181A0E94D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AFFDEBC-AC5B-465B-AA51-60DDD59E05A4}"/>
              </a:ext>
            </a:extLst>
          </p:cNvPr>
          <p:cNvCxnSpPr>
            <a:cxnSpLocks/>
            <a:stCxn id="353" idx="2"/>
            <a:endCxn id="363" idx="0"/>
          </p:cNvCxnSpPr>
          <p:nvPr/>
        </p:nvCxnSpPr>
        <p:spPr>
          <a:xfrm flipH="1">
            <a:off x="7006656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811DC31A-E32D-6833-3FCF-F5C99A7406EA}"/>
              </a:ext>
            </a:extLst>
          </p:cNvPr>
          <p:cNvCxnSpPr>
            <a:cxnSpLocks/>
            <a:stCxn id="353" idx="2"/>
            <a:endCxn id="394" idx="0"/>
          </p:cNvCxnSpPr>
          <p:nvPr/>
        </p:nvCxnSpPr>
        <p:spPr>
          <a:xfrm>
            <a:off x="8648722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Elbow Connector 464">
            <a:extLst>
              <a:ext uri="{FF2B5EF4-FFF2-40B4-BE49-F238E27FC236}">
                <a16:creationId xmlns:a16="http://schemas.microsoft.com/office/drawing/2014/main" id="{10062469-E036-9C90-0131-B573B2835C2C}"/>
              </a:ext>
            </a:extLst>
          </p:cNvPr>
          <p:cNvCxnSpPr>
            <a:cxnSpLocks/>
            <a:stCxn id="366" idx="2"/>
            <a:endCxn id="350" idx="0"/>
          </p:cNvCxnSpPr>
          <p:nvPr/>
        </p:nvCxnSpPr>
        <p:spPr>
          <a:xfrm rot="5400000">
            <a:off x="7268291" y="2400735"/>
            <a:ext cx="1594179" cy="38975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CDF5A431-183D-83A2-1DC4-F3727165E704}"/>
              </a:ext>
            </a:extLst>
          </p:cNvPr>
          <p:cNvCxnSpPr>
            <a:cxnSpLocks/>
            <a:stCxn id="366" idx="2"/>
            <a:endCxn id="349" idx="0"/>
          </p:cNvCxnSpPr>
          <p:nvPr/>
        </p:nvCxnSpPr>
        <p:spPr>
          <a:xfrm rot="16200000" flipH="1">
            <a:off x="7657400" y="2401378"/>
            <a:ext cx="1594179" cy="38846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6A8C2-59BC-8718-A23B-4649E754895D}"/>
              </a:ext>
            </a:extLst>
          </p:cNvPr>
          <p:cNvGrpSpPr/>
          <p:nvPr/>
        </p:nvGrpSpPr>
        <p:grpSpPr>
          <a:xfrm>
            <a:off x="722789" y="2798932"/>
            <a:ext cx="3888002" cy="3261600"/>
            <a:chOff x="7680323" y="3615879"/>
            <a:chExt cx="2916002" cy="2446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73874B-CAB7-E4AF-5F14-4FFD83439231}"/>
                </a:ext>
              </a:extLst>
            </p:cNvPr>
            <p:cNvSpPr/>
            <p:nvPr/>
          </p:nvSpPr>
          <p:spPr>
            <a:xfrm flipH="1">
              <a:off x="7680325" y="3615879"/>
              <a:ext cx="2916000" cy="2446200"/>
            </a:xfrm>
            <a:prstGeom prst="rect">
              <a:avLst/>
            </a:prstGeom>
            <a:noFill/>
            <a:ln w="31750">
              <a:solidFill>
                <a:schemeClr val="accent5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68000" tIns="0" rIns="216000" bIns="144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vrf-01 (shared external)</a:t>
              </a:r>
              <a:endParaRPr lang="en-GB" sz="28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E95D3E4-25B6-CC05-F190-68992BB3CB6C}"/>
                </a:ext>
              </a:extLst>
            </p:cNvPr>
            <p:cNvGrpSpPr/>
            <p:nvPr/>
          </p:nvGrpSpPr>
          <p:grpSpPr>
            <a:xfrm>
              <a:off x="7680323" y="3615879"/>
              <a:ext cx="324000" cy="162000"/>
              <a:chOff x="9199253" y="3748281"/>
              <a:chExt cx="324000" cy="162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389477B-EE05-3C8B-9544-3EF3A7EA140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9199253" y="3748281"/>
                <a:ext cx="324000" cy="162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29" name="Picture 6" descr="C:\Users\ecoffey\AppData\Local\Temp\Rar$DRa0.583\Cisco Icons November\30067_Device_router_3057\Png_256\30067_Device_router_3057_unknown_256.png">
                <a:extLst>
                  <a:ext uri="{FF2B5EF4-FFF2-40B4-BE49-F238E27FC236}">
                    <a16:creationId xmlns:a16="http://schemas.microsoft.com/office/drawing/2014/main" id="{672F7950-F7E6-5450-549D-94E34CBAB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253747" y="3768469"/>
                <a:ext cx="215012" cy="121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EC194-F19B-3699-D9E8-80B596D06CA3}"/>
              </a:ext>
            </a:extLst>
          </p:cNvPr>
          <p:cNvGrpSpPr/>
          <p:nvPr/>
        </p:nvGrpSpPr>
        <p:grpSpPr>
          <a:xfrm>
            <a:off x="5015997" y="2437823"/>
            <a:ext cx="6488517" cy="3744000"/>
            <a:chOff x="7680319" y="2921000"/>
            <a:chExt cx="4866388" cy="280800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279BEE-39C9-DAAA-4586-5E58018C3E9B}"/>
                </a:ext>
              </a:extLst>
            </p:cNvPr>
            <p:cNvSpPr/>
            <p:nvPr/>
          </p:nvSpPr>
          <p:spPr>
            <a:xfrm>
              <a:off x="7680319" y="2921000"/>
              <a:ext cx="4866388" cy="280800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demo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3060CD-F120-10AC-6244-04D947F11B71}"/>
                </a:ext>
              </a:extLst>
            </p:cNvPr>
            <p:cNvGrpSpPr/>
            <p:nvPr/>
          </p:nvGrpSpPr>
          <p:grpSpPr>
            <a:xfrm>
              <a:off x="7680323" y="2921000"/>
              <a:ext cx="325013" cy="162000"/>
              <a:chOff x="9357407" y="4691351"/>
              <a:chExt cx="325013" cy="16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F93C7-625B-C49B-9D59-1C77480CE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92C99D-AABF-A61C-03F1-3E2F3B26AF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38" name="Freeform 751">
                  <a:extLst>
                    <a:ext uri="{FF2B5EF4-FFF2-40B4-BE49-F238E27FC236}">
                      <a16:creationId xmlns:a16="http://schemas.microsoft.com/office/drawing/2014/main" id="{949AA4B2-AB9D-3BE9-126E-2CDEFF321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" name="Freeform 752">
                  <a:extLst>
                    <a:ext uri="{FF2B5EF4-FFF2-40B4-BE49-F238E27FC236}">
                      <a16:creationId xmlns:a16="http://schemas.microsoft.com/office/drawing/2014/main" id="{98E7D07D-48D7-58B2-C905-52E981CD1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Freeform 753">
                  <a:extLst>
                    <a:ext uri="{FF2B5EF4-FFF2-40B4-BE49-F238E27FC236}">
                      <a16:creationId xmlns:a16="http://schemas.microsoft.com/office/drawing/2014/main" id="{6B8A8FD4-E950-A51F-8821-57F5FC28A0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FB6B56-E2C4-4855-AC91-BC08F0402A36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2EA61-E853-80B5-3ACD-B898F81B2B9B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0E15DA10-7982-F463-1E57-5BA5BA17A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029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2155-D090-F608-B1FA-8A94A92B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6DB4DF7-643C-8B68-8D57-2BC7D2D4D955}"/>
              </a:ext>
            </a:extLst>
          </p:cNvPr>
          <p:cNvGrpSpPr/>
          <p:nvPr/>
        </p:nvGrpSpPr>
        <p:grpSpPr>
          <a:xfrm>
            <a:off x="7252256" y="2363074"/>
            <a:ext cx="2015999" cy="577849"/>
            <a:chOff x="6914527" y="4617244"/>
            <a:chExt cx="1511999" cy="43338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5FA47EF-135A-7F04-2E50-6776C7A48DB5}"/>
                </a:ext>
              </a:extLst>
            </p:cNvPr>
            <p:cNvSpPr/>
            <p:nvPr/>
          </p:nvSpPr>
          <p:spPr>
            <a:xfrm>
              <a:off x="6914527" y="4617244"/>
              <a:ext cx="1511999" cy="433387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permit-to-core-services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81B6A79A-F134-C075-4EA7-410B4FF4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4529" y="4617244"/>
              <a:ext cx="324000" cy="16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GB" sz="80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A1ADB3-BA64-FC82-5AE4-A532D57967A2}"/>
              </a:ext>
            </a:extLst>
          </p:cNvPr>
          <p:cNvGrpSpPr/>
          <p:nvPr/>
        </p:nvGrpSpPr>
        <p:grpSpPr>
          <a:xfrm>
            <a:off x="6078002" y="3392701"/>
            <a:ext cx="4364507" cy="2355272"/>
            <a:chOff x="6078002" y="3392701"/>
            <a:chExt cx="4364507" cy="2355272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FC13B17A-D2E9-6923-FD32-0CDB4700516E}"/>
                </a:ext>
              </a:extLst>
            </p:cNvPr>
            <p:cNvGrpSpPr/>
            <p:nvPr/>
          </p:nvGrpSpPr>
          <p:grpSpPr>
            <a:xfrm>
              <a:off x="7720068" y="3392701"/>
              <a:ext cx="1080376" cy="707973"/>
              <a:chOff x="5769800" y="3715169"/>
              <a:chExt cx="810282" cy="530980"/>
            </a:xfrm>
          </p:grpSpPr>
          <p:sp>
            <p:nvSpPr>
              <p:cNvPr id="345" name="Rectangle 344">
                <a:extLst>
                  <a:ext uri="{FF2B5EF4-FFF2-40B4-BE49-F238E27FC236}">
                    <a16:creationId xmlns:a16="http://schemas.microsoft.com/office/drawing/2014/main" id="{ED08F910-377C-B964-0046-3B56FCFBC57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DF43CDBD-8C34-B56A-F00C-7215F3904D7F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9F1D4A9C-75EF-E0ED-6094-94FEF7F19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435121-A6A6-C976-B59F-625DFA3640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4545A8-2E4F-F64F-6DF5-EB224CFC128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FB910DC4-0027-0C8B-F35E-F02C25001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vzAny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95F74248-0A9A-A5EE-B119-7052D6D0B2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D5383DAD-57B4-B58A-4E59-84FD9D82BB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D77F9504-FDD2-385D-EEA7-8B09AB756E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F3F8E5D4-9E1E-861D-B5E3-3E44D669C9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0ABD6C09-41D5-431B-E424-47171311FE60}"/>
                </a:ext>
              </a:extLst>
            </p:cNvPr>
            <p:cNvGrpSpPr/>
            <p:nvPr/>
          </p:nvGrpSpPr>
          <p:grpSpPr>
            <a:xfrm>
              <a:off x="6078002" y="5040000"/>
              <a:ext cx="1080376" cy="707973"/>
              <a:chOff x="5769800" y="3715169"/>
              <a:chExt cx="810282" cy="53098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724E3917-4F0B-C2D2-B852-629B45C88D2B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EPGs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E966CB6-FBC2-B4A4-7E4D-DA5411135285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53F4EBBF-F9B1-11B7-780A-46EB7B6620E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003E86EF-500C-E34E-0A7C-7D765FE8F8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B14557A-5F8B-B6BE-8C05-5CAA3041CE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38CAD43-7424-AE09-136A-4AB5C314DD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9791229-3725-CAD0-D78C-479CDB1A1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0C9F5A1-90AE-8138-F08D-4AE9392B02D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3561E218-26BF-E1E7-776A-0EAE7EB00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DB82869-1A0D-6EAD-89B4-D0420AEC86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37386A3D-E033-98BD-B2F7-B652BCE6A83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896537F0-C6E5-738A-1FA2-0A71A5FE465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38B77CF-8467-6EE3-14CA-6AC5DF8E091C}"/>
                </a:ext>
              </a:extLst>
            </p:cNvPr>
            <p:cNvGrpSpPr/>
            <p:nvPr/>
          </p:nvGrpSpPr>
          <p:grpSpPr>
            <a:xfrm>
              <a:off x="9362133" y="5040000"/>
              <a:ext cx="1080376" cy="707973"/>
              <a:chOff x="5769800" y="3715169"/>
              <a:chExt cx="810282" cy="53098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44CD682-F7EA-1730-A356-9DCFC14C4C9A}"/>
                  </a:ext>
                </a:extLst>
              </p:cNvPr>
              <p:cNvSpPr/>
              <p:nvPr/>
            </p:nvSpPr>
            <p:spPr>
              <a:xfrm flipH="1">
                <a:off x="5769800" y="3760135"/>
                <a:ext cx="810282" cy="4489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7200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All ESGs</a:t>
                </a:r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9003198B-BF2E-611B-8B33-A9E80F9B4383}"/>
                  </a:ext>
                </a:extLst>
              </p:cNvPr>
              <p:cNvGrpSpPr/>
              <p:nvPr/>
            </p:nvGrpSpPr>
            <p:grpSpPr>
              <a:xfrm>
                <a:off x="5810366" y="4161964"/>
                <a:ext cx="728185" cy="84185"/>
                <a:chOff x="5839732" y="5301002"/>
                <a:chExt cx="728185" cy="84185"/>
              </a:xfrm>
            </p:grpSpPr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B2E1664-4D88-59C8-5783-DD4FB02D2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037FCD6-A255-9528-4999-415D45C402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78A90DF2-27F0-16A7-A1F1-CC3326FD75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034776CE-8350-41BD-4A94-F4B1E7702C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117E9572-17F2-B4F0-15DC-89DD191B8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9800" y="3760135"/>
                <a:ext cx="324000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51C6DE1A-1232-8B7B-EA91-003D5B4C3F0E}"/>
                  </a:ext>
                </a:extLst>
              </p:cNvPr>
              <p:cNvGrpSpPr/>
              <p:nvPr/>
            </p:nvGrpSpPr>
            <p:grpSpPr>
              <a:xfrm>
                <a:off x="5810366" y="3715169"/>
                <a:ext cx="728185" cy="84185"/>
                <a:chOff x="5839732" y="5301002"/>
                <a:chExt cx="728185" cy="84185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BB193D3E-C0DA-D9AC-D8A5-EFD9ABB2B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23396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P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B8429CD3-AAB2-9E65-2F97-57FCBA0DFF2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3973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</a:t>
                  </a:r>
                  <a:endParaRPr lang="en-GB" sz="889" kern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7C3C46BC-E0C4-EE92-E639-E8F341D58CC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28842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A4F0F1DD-FFCD-AEC6-DEE5-43BD8CB0E8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034287" y="5301002"/>
                  <a:ext cx="144521" cy="84185"/>
                </a:xfrm>
                <a:prstGeom prst="rect">
                  <a:avLst/>
                </a:prstGeom>
                <a:solidFill>
                  <a:schemeClr val="bg2"/>
                </a:solidFill>
                <a:ln w="190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62560" tIns="81280" rIns="162560" bIns="81280" rtlCol="0" anchor="ctr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CCI</a:t>
                  </a:r>
                  <a:endParaRPr lang="en-GB" sz="889" kern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587A7F-54A6-B8C6-7E70-DBFF710C1997}"/>
              </a:ext>
            </a:extLst>
          </p:cNvPr>
          <p:cNvGrpSpPr/>
          <p:nvPr/>
        </p:nvGrpSpPr>
        <p:grpSpPr>
          <a:xfrm>
            <a:off x="2504419" y="5040000"/>
            <a:ext cx="1080376" cy="707973"/>
            <a:chOff x="5769800" y="3715169"/>
            <a:chExt cx="810282" cy="530980"/>
          </a:xfrm>
        </p:grpSpPr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C4FC37-7067-22DA-7839-75322BDBAAAD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bg1">
                <a:lumMod val="10000"/>
                <a:lumOff val="90000"/>
              </a:schemeClr>
            </a:solidFill>
            <a:ln w="31750" cap="flat">
              <a:solidFill>
                <a:schemeClr val="bg1">
                  <a:lumMod val="75000"/>
                  <a:lumOff val="25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All extEPGs</a:t>
              </a:r>
            </a:p>
          </p:txBody>
        </p: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09D51C09-0286-5157-2531-701053AFC4AC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6500287C-22FF-81AA-0F1A-28A51245DD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D04FE221-6484-DE46-1438-B23A06F84B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DA8801ED-120E-800B-E114-B39C200F2CE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6EC3451D-CC9A-EE5B-CD4D-3D10267DB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D49D9FF6-45D2-3E8F-E13B-8A111CDED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extEPG</a:t>
              </a:r>
            </a:p>
          </p:txBody>
        </p: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E2A1058B-BD92-C44A-4B11-45DA08CD7959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3318EE7-6505-3FBF-C885-2A35AF3A7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F0B118A6-81F8-E0EF-EB69-2CF7CAFBFC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DF444280-63DD-CD11-7B90-53CF40507D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15F5DF21-10EF-7270-0760-32479DD85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bg1">
                    <a:lumMod val="75000"/>
                    <a:lumOff val="2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4842F128-BA53-D994-379F-F91AB57077D9}"/>
              </a:ext>
            </a:extLst>
          </p:cNvPr>
          <p:cNvCxnSpPr>
            <a:cxnSpLocks/>
            <a:stCxn id="364" idx="0"/>
            <a:endCxn id="354" idx="2"/>
          </p:cNvCxnSpPr>
          <p:nvPr/>
        </p:nvCxnSpPr>
        <p:spPr>
          <a:xfrm flipV="1">
            <a:off x="6228438" y="4100674"/>
            <a:ext cx="1642066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2DFBF1E-8512-2AF2-E07E-74CC6C4DDCDE}"/>
              </a:ext>
            </a:extLst>
          </p:cNvPr>
          <p:cNvCxnSpPr>
            <a:cxnSpLocks/>
            <a:stCxn id="395" idx="0"/>
            <a:endCxn id="354" idx="2"/>
          </p:cNvCxnSpPr>
          <p:nvPr/>
        </p:nvCxnSpPr>
        <p:spPr>
          <a:xfrm flipH="1" flipV="1">
            <a:off x="7870504" y="4100674"/>
            <a:ext cx="1642065" cy="9393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F4FCE-A620-4E23-D7EA-608CE13DF895}"/>
              </a:ext>
            </a:extLst>
          </p:cNvPr>
          <p:cNvGrpSpPr/>
          <p:nvPr/>
        </p:nvGrpSpPr>
        <p:grpSpPr>
          <a:xfrm>
            <a:off x="1480330" y="3447888"/>
            <a:ext cx="1080000" cy="597600"/>
            <a:chOff x="7680326" y="3602037"/>
            <a:chExt cx="810000" cy="448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DE6F9-28C8-4A90-670E-161EB9B55D4B}"/>
                </a:ext>
              </a:extLst>
            </p:cNvPr>
            <p:cNvSpPr/>
            <p:nvPr/>
          </p:nvSpPr>
          <p:spPr>
            <a:xfrm flipH="1">
              <a:off x="7680326" y="3602037"/>
              <a:ext cx="810000" cy="448200"/>
            </a:xfrm>
            <a:prstGeom prst="rect">
              <a:avLst/>
            </a:prstGeom>
            <a:noFill/>
            <a:ln w="31750">
              <a:solidFill>
                <a:schemeClr val="bg1">
                  <a:lumMod val="75000"/>
                  <a:lumOff val="2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72000" rIns="0" bIns="0" rtlCol="0" anchor="ctr" anchorCtr="1"/>
            <a:lstStyle/>
            <a:p>
              <a:pPr algn="ctr"/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E1A25-BAA7-56A4-542D-4F31BB401E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80326" y="3602038"/>
              <a:ext cx="324000" cy="1620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</p:spPr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L3out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C1E23A4-9823-0225-EB6A-67F125DB3032}"/>
              </a:ext>
            </a:extLst>
          </p:cNvPr>
          <p:cNvCxnSpPr>
            <a:stCxn id="17" idx="2"/>
            <a:endCxn id="425" idx="3"/>
          </p:cNvCxnSpPr>
          <p:nvPr/>
        </p:nvCxnSpPr>
        <p:spPr>
          <a:xfrm rot="16200000" flipH="1">
            <a:off x="1585481" y="4480336"/>
            <a:ext cx="1353786" cy="484089"/>
          </a:xfrm>
          <a:prstGeom prst="bentConnector2">
            <a:avLst/>
          </a:prstGeom>
          <a:ln w="3175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C95D979-C838-3BDD-0C24-1C473C0710AC}"/>
              </a:ext>
            </a:extLst>
          </p:cNvPr>
          <p:cNvGrpSpPr/>
          <p:nvPr/>
        </p:nvGrpSpPr>
        <p:grpSpPr>
          <a:xfrm>
            <a:off x="596515" y="788398"/>
            <a:ext cx="10907999" cy="5412375"/>
            <a:chOff x="596515" y="2437821"/>
            <a:chExt cx="10907999" cy="5412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488EB8-46C2-2733-9DC8-4B676C216E65}"/>
                </a:ext>
              </a:extLst>
            </p:cNvPr>
            <p:cNvGrpSpPr/>
            <p:nvPr/>
          </p:nvGrpSpPr>
          <p:grpSpPr>
            <a:xfrm>
              <a:off x="596515" y="2437821"/>
              <a:ext cx="10907999" cy="5412375"/>
              <a:chOff x="7680320" y="2920999"/>
              <a:chExt cx="8181000" cy="405928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48AD89-DD0F-BDE5-7649-53CEBEDDF550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8181000" cy="4059283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E3F9CD2-8210-D919-6D8A-92A6394B7FB2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02A8DE2-A610-BDF6-B4E7-F01768535A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662D4CA-C755-80D0-FE1F-ECB76E5575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8" name="Freeform 751">
                    <a:extLst>
                      <a:ext uri="{FF2B5EF4-FFF2-40B4-BE49-F238E27FC236}">
                        <a16:creationId xmlns:a16="http://schemas.microsoft.com/office/drawing/2014/main" id="{CFED548B-FD92-3408-2C48-0F20F5ADEA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9" name="Freeform 752">
                    <a:extLst>
                      <a:ext uri="{FF2B5EF4-FFF2-40B4-BE49-F238E27FC236}">
                        <a16:creationId xmlns:a16="http://schemas.microsoft.com/office/drawing/2014/main" id="{5BF80E59-A277-C650-24A6-D13A790B13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0" name="Freeform 753">
                    <a:extLst>
                      <a:ext uri="{FF2B5EF4-FFF2-40B4-BE49-F238E27FC236}">
                        <a16:creationId xmlns:a16="http://schemas.microsoft.com/office/drawing/2014/main" id="{3C888752-651F-38D5-9455-7AF5D27DD4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6AC645-08F5-242D-A239-697047C87966}"/>
                </a:ext>
              </a:extLst>
            </p:cNvPr>
            <p:cNvGrpSpPr/>
            <p:nvPr/>
          </p:nvGrpSpPr>
          <p:grpSpPr>
            <a:xfrm>
              <a:off x="5149521" y="2798931"/>
              <a:ext cx="6192002" cy="4908391"/>
              <a:chOff x="7680323" y="3615878"/>
              <a:chExt cx="4644002" cy="368129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F91205B-D2BD-72C0-50BA-CBFC0EA21B59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4644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vrf-02 (internal)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6C8B4F3-D979-C8C3-BAA1-3F9A16A1774F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E8A6506-2109-63C1-5F50-21B119948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1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C8A7100B-7F0B-99DE-1729-46C72A2F84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76A8C2-59BC-8718-A23B-4649E754895D}"/>
                </a:ext>
              </a:extLst>
            </p:cNvPr>
            <p:cNvGrpSpPr/>
            <p:nvPr/>
          </p:nvGrpSpPr>
          <p:grpSpPr>
            <a:xfrm>
              <a:off x="722789" y="2798931"/>
              <a:ext cx="3888002" cy="4908391"/>
              <a:chOff x="7680323" y="3615878"/>
              <a:chExt cx="2916002" cy="368129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73874B-CAB7-E4AF-5F14-4FFD83439231}"/>
                  </a:ext>
                </a:extLst>
              </p:cNvPr>
              <p:cNvSpPr/>
              <p:nvPr/>
            </p:nvSpPr>
            <p:spPr>
              <a:xfrm flipH="1">
                <a:off x="7680325" y="3615878"/>
                <a:ext cx="2916000" cy="3681293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 (external)</a:t>
                </a:r>
                <a:endParaRPr lang="en-GB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E95D3E4-25B6-CC05-F190-68992BB3CB6C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389477B-EE05-3C8B-9544-3EF3A7EA14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29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672F7950-F7E6-5450-549D-94E34CBABC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CD3A7-20BE-4ED7-222F-2CDD7E822817}"/>
              </a:ext>
            </a:extLst>
          </p:cNvPr>
          <p:cNvGrpSpPr/>
          <p:nvPr/>
        </p:nvGrpSpPr>
        <p:grpSpPr>
          <a:xfrm>
            <a:off x="4041223" y="3758906"/>
            <a:ext cx="1683698" cy="1015663"/>
            <a:chOff x="4041223" y="3758906"/>
            <a:chExt cx="1683698" cy="10156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1FDC3D-7BF4-3F49-1F3E-1AD5875D0908}"/>
                </a:ext>
              </a:extLst>
            </p:cNvPr>
            <p:cNvSpPr txBox="1"/>
            <p:nvPr/>
          </p:nvSpPr>
          <p:spPr>
            <a:xfrm>
              <a:off x="4041223" y="3758906"/>
              <a:ext cx="1683698" cy="1015663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n-lt"/>
                  <a:cs typeface="Consolas" panose="020B0609020204030204" pitchFamily="49" charset="0"/>
                </a:rPr>
                <a:t>Route leaking between VRFs</a:t>
              </a:r>
            </a:p>
            <a:p>
              <a:pPr algn="ctr"/>
              <a:endParaRPr lang="en-US" sz="1400" dirty="0">
                <a:cs typeface="Consolas" panose="020B0609020204030204" pitchFamily="49" charset="0"/>
              </a:endParaRPr>
            </a:p>
            <a:p>
              <a:pPr algn="ctr"/>
              <a:endParaRPr lang="en-US" sz="1400" dirty="0">
                <a:latin typeface="+mn-lt"/>
                <a:cs typeface="Consolas" panose="020B0609020204030204" pitchFamily="49" charset="0"/>
              </a:endParaRPr>
            </a:p>
          </p:txBody>
        </p:sp>
        <p:sp>
          <p:nvSpPr>
            <p:cNvPr id="21" name="Left-right Arrow 20">
              <a:extLst>
                <a:ext uri="{FF2B5EF4-FFF2-40B4-BE49-F238E27FC236}">
                  <a16:creationId xmlns:a16="http://schemas.microsoft.com/office/drawing/2014/main" id="{CCE4A56E-B7A2-091D-3478-F99934150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1223" y="4338365"/>
              <a:ext cx="1683698" cy="396000"/>
            </a:xfrm>
            <a:prstGeom prst="leftRightArrow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B0CC788-7ECA-5EEF-FCD0-919541092E49}"/>
              </a:ext>
            </a:extLst>
          </p:cNvPr>
          <p:cNvCxnSpPr>
            <a:cxnSpLocks/>
            <a:stCxn id="366" idx="3"/>
            <a:endCxn id="40" idx="2"/>
          </p:cNvCxnSpPr>
          <p:nvPr/>
        </p:nvCxnSpPr>
        <p:spPr>
          <a:xfrm flipV="1">
            <a:off x="9268255" y="2171986"/>
            <a:ext cx="1609859" cy="480013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F1D2C95-9F74-7F40-256A-21B6D2B75778}"/>
              </a:ext>
            </a:extLst>
          </p:cNvPr>
          <p:cNvCxnSpPr>
            <a:cxnSpLocks/>
            <a:stCxn id="350" idx="0"/>
            <a:endCxn id="366" idx="1"/>
          </p:cNvCxnSpPr>
          <p:nvPr/>
        </p:nvCxnSpPr>
        <p:spPr>
          <a:xfrm rot="16200000" flipV="1">
            <a:off x="7191029" y="2713226"/>
            <a:ext cx="740702" cy="618248"/>
          </a:xfrm>
          <a:prstGeom prst="bentConnector4">
            <a:avLst>
              <a:gd name="adj1" fmla="val 30497"/>
              <a:gd name="adj2" fmla="val 136975"/>
            </a:avLst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0B3B0-79BC-6938-9A1A-B565CD953091}"/>
              </a:ext>
            </a:extLst>
          </p:cNvPr>
          <p:cNvGrpSpPr/>
          <p:nvPr/>
        </p:nvGrpSpPr>
        <p:grpSpPr>
          <a:xfrm>
            <a:off x="9949460" y="1464013"/>
            <a:ext cx="1080376" cy="707973"/>
            <a:chOff x="5769800" y="3715169"/>
            <a:chExt cx="810282" cy="53098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418F-90F1-2BCD-7AEA-048FB1192F78}"/>
                </a:ext>
              </a:extLst>
            </p:cNvPr>
            <p:cNvSpPr/>
            <p:nvPr/>
          </p:nvSpPr>
          <p:spPr>
            <a:xfrm flipH="1">
              <a:off x="5769800" y="3760135"/>
              <a:ext cx="810282" cy="4489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 cap="flat">
              <a:solidFill>
                <a:schemeClr val="accent4">
                  <a:lumMod val="50000"/>
                </a:schemeClr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wrap="square" lIns="0" tIns="7200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core-services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572F7D8-F684-2A76-35DF-06A7F0081888}"/>
                </a:ext>
              </a:extLst>
            </p:cNvPr>
            <p:cNvGrpSpPr/>
            <p:nvPr/>
          </p:nvGrpSpPr>
          <p:grpSpPr>
            <a:xfrm>
              <a:off x="5810366" y="4161964"/>
              <a:ext cx="728185" cy="84185"/>
              <a:chOff x="5839732" y="5301002"/>
              <a:chExt cx="728185" cy="84185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B15CBB8-D627-E55C-5F23-6CFDD8AD0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9989A07-F137-E101-F2C5-891FCB391D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F95E25A-E9F1-9B00-EE3E-B03CB3424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D79C41F-E8DC-F412-72BC-C1F549406A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227AA8-A3DB-9111-FDCB-70B464E5A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9800" y="3760135"/>
              <a:ext cx="324000" cy="162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12700" cap="flat">
              <a:noFill/>
              <a:miter lim="800000"/>
              <a:headEnd type="none" w="med" len="med"/>
              <a:tailEnd type="none" w="med" len="med"/>
            </a:ln>
            <a:effectLst/>
          </p:spPr>
          <p:txBody>
            <a:bodyPr wrap="none" lIns="0" tIns="0" rIns="0" bIns="0" rtlCol="0" anchor="ctr" anchorCtr="1"/>
            <a:lstStyle/>
            <a:p>
              <a:pPr algn="ctr" defTabSz="91433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800" kern="0" dirty="0">
                  <a:solidFill>
                    <a:schemeClr val="bg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EPG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CEC0EB-2F2A-B1DE-53EB-2417A83B0575}"/>
                </a:ext>
              </a:extLst>
            </p:cNvPr>
            <p:cNvGrpSpPr/>
            <p:nvPr/>
          </p:nvGrpSpPr>
          <p:grpSpPr>
            <a:xfrm>
              <a:off x="5810366" y="3715169"/>
              <a:ext cx="728185" cy="84185"/>
              <a:chOff x="5839732" y="5301002"/>
              <a:chExt cx="728185" cy="8418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13944D-4139-1ABF-300B-6A68286FEA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23396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P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3D8D540-D885-EED6-0D2A-C21BECD9A5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3973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C3907CD-C241-A9CD-B106-4888A834E1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8842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0CD1636-C647-B689-CB6C-06F78CD94B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287" y="5301002"/>
                <a:ext cx="144521" cy="84185"/>
              </a:xfrm>
              <a:prstGeom prst="rect">
                <a:avLst/>
              </a:prstGeom>
              <a:solidFill>
                <a:schemeClr val="bg2"/>
              </a:solidFill>
              <a:ln w="190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162560" tIns="81280" rIns="162560" bIns="81280" rtlCol="0" anchor="ctr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>
                    <a:latin typeface="Consolas" panose="020B0609020204030204" pitchFamily="49" charset="0"/>
                    <a:cs typeface="Consolas" panose="020B0609020204030204" pitchFamily="49" charset="0"/>
                  </a:rPr>
                  <a:t>CCI</a:t>
                </a:r>
                <a:endParaRPr lang="en-GB" sz="889" ker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92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147">
            <a:extLst>
              <a:ext uri="{FF2B5EF4-FFF2-40B4-BE49-F238E27FC236}">
                <a16:creationId xmlns:a16="http://schemas.microsoft.com/office/drawing/2014/main" id="{59504110-4B03-D1AF-DF66-FFB2070E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168" name="right group">
            <a:extLst>
              <a:ext uri="{FF2B5EF4-FFF2-40B4-BE49-F238E27FC236}">
                <a16:creationId xmlns:a16="http://schemas.microsoft.com/office/drawing/2014/main" id="{54409C61-D119-A47A-A033-2263CFF78633}"/>
              </a:ext>
            </a:extLst>
          </p:cNvPr>
          <p:cNvGrpSpPr/>
          <p:nvPr/>
        </p:nvGrpSpPr>
        <p:grpSpPr>
          <a:xfrm>
            <a:off x="8450399" y="1702800"/>
            <a:ext cx="3206699" cy="3864863"/>
            <a:chOff x="8450399" y="1702800"/>
            <a:chExt cx="3206699" cy="38648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B3EE371-1F7B-0023-8BC0-066B4AC7BE13}"/>
                </a:ext>
              </a:extLst>
            </p:cNvPr>
            <p:cNvGrpSpPr/>
            <p:nvPr/>
          </p:nvGrpSpPr>
          <p:grpSpPr>
            <a:xfrm>
              <a:off x="8450399" y="1702800"/>
              <a:ext cx="3206699" cy="3864863"/>
              <a:chOff x="8450399" y="1702800"/>
              <a:chExt cx="3206699" cy="3864863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2F1931F-04BE-C2B1-672B-22814A966CE1}"/>
                  </a:ext>
                </a:extLst>
              </p:cNvPr>
              <p:cNvGrpSpPr/>
              <p:nvPr/>
            </p:nvGrpSpPr>
            <p:grpSpPr>
              <a:xfrm>
                <a:off x="8450466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8F2CFE9E-AF83-BB65-F3F2-19C668E4D96D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8EF56283-EF28-F185-16FA-3555C7E622F3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401BD930-D92E-15DD-607D-3B824C67A1B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392C74D3-C312-BEA4-1303-1332FFCF8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44" name="Group 143">
                      <a:extLst>
                        <a:ext uri="{FF2B5EF4-FFF2-40B4-BE49-F238E27FC236}">
                          <a16:creationId xmlns:a16="http://schemas.microsoft.com/office/drawing/2014/main" id="{AA747844-B604-6273-5076-7F17AEECA2C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45" name="Freeform 751">
                        <a:extLst>
                          <a:ext uri="{FF2B5EF4-FFF2-40B4-BE49-F238E27FC236}">
                            <a16:creationId xmlns:a16="http://schemas.microsoft.com/office/drawing/2014/main" id="{BB401046-DBAF-0550-9AFC-D7C39F433FA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6" name="Freeform 752">
                        <a:extLst>
                          <a:ext uri="{FF2B5EF4-FFF2-40B4-BE49-F238E27FC236}">
                            <a16:creationId xmlns:a16="http://schemas.microsoft.com/office/drawing/2014/main" id="{C54F34E9-BA28-F2A0-06DD-75214E8FCD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47" name="Freeform 753">
                        <a:extLst>
                          <a:ext uri="{FF2B5EF4-FFF2-40B4-BE49-F238E27FC236}">
                            <a16:creationId xmlns:a16="http://schemas.microsoft.com/office/drawing/2014/main" id="{F331335D-4F5A-92B9-1900-156004DFCF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DB39A5-6424-EE7F-D8C1-7DE3E7CA3603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F4E8BF3E-3803-CFFD-C140-CA5915D5519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9ECEFD65-EC42-1F61-C344-108A869910D4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55143121-268F-AA0E-4B94-2A2EE32E45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4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6A57EB68-9F0C-D991-E150-84783DD347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18A4CC1-B87C-5207-ADD7-18E186F09F61}"/>
                  </a:ext>
                </a:extLst>
              </p:cNvPr>
              <p:cNvGrpSpPr/>
              <p:nvPr/>
            </p:nvGrpSpPr>
            <p:grpSpPr>
              <a:xfrm>
                <a:off x="8450399" y="2397600"/>
                <a:ext cx="3206632" cy="3170063"/>
                <a:chOff x="8450399" y="2623795"/>
                <a:chExt cx="3206632" cy="3170063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7FD261DC-8EC0-10B9-2F36-23F7E86DCBD9}"/>
                    </a:ext>
                  </a:extLst>
                </p:cNvPr>
                <p:cNvGrpSpPr/>
                <p:nvPr/>
              </p:nvGrpSpPr>
              <p:grpSpPr>
                <a:xfrm>
                  <a:off x="8450399" y="2623795"/>
                  <a:ext cx="3206632" cy="2519511"/>
                  <a:chOff x="8450399" y="2623795"/>
                  <a:chExt cx="3206632" cy="2519511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7A4EC387-2392-E048-BF20-9A2CEE42167B}"/>
                      </a:ext>
                    </a:extLst>
                  </p:cNvPr>
                  <p:cNvGrpSpPr/>
                  <p:nvPr/>
                </p:nvGrpSpPr>
                <p:grpSpPr>
                  <a:xfrm>
                    <a:off x="8450399" y="2623795"/>
                    <a:ext cx="3206632" cy="2519511"/>
                    <a:chOff x="7340400" y="3249464"/>
                    <a:chExt cx="3206632" cy="251951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2056E06-0A2B-0D7F-DC10-81AC1FC706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0400" y="3249464"/>
                      <a:ext cx="3206632" cy="25195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demo</a:t>
                      </a:r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E108203A-A5D3-03C0-9B85-D672353577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40400" y="3249464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F830A4CA-F35C-CEF2-2074-DAD36AF06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131" name="Group 130">
                        <a:extLst>
                          <a:ext uri="{FF2B5EF4-FFF2-40B4-BE49-F238E27FC236}">
                            <a16:creationId xmlns:a16="http://schemas.microsoft.com/office/drawing/2014/main" id="{E4A443D5-E86A-EECF-303F-C395A916DDE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132" name="Freeform 751">
                          <a:extLst>
                            <a:ext uri="{FF2B5EF4-FFF2-40B4-BE49-F238E27FC236}">
                              <a16:creationId xmlns:a16="http://schemas.microsoft.com/office/drawing/2014/main" id="{C89BADB0-0BC1-EF86-BB03-A05CA55DC1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3" name="Freeform 752">
                          <a:extLst>
                            <a:ext uri="{FF2B5EF4-FFF2-40B4-BE49-F238E27FC236}">
                              <a16:creationId xmlns:a16="http://schemas.microsoft.com/office/drawing/2014/main" id="{A5C9ED53-7CB8-E4DF-608E-EC5A78480FA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134" name="Freeform 753">
                          <a:extLst>
                            <a:ext uri="{FF2B5EF4-FFF2-40B4-BE49-F238E27FC236}">
                              <a16:creationId xmlns:a16="http://schemas.microsoft.com/office/drawing/2014/main" id="{AC2BF3AC-2D4F-A7F9-45AF-FBA8C9C7DA9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8E5B4DAB-C0AF-F4CA-9B57-6E01BCBEEFE2}"/>
                      </a:ext>
                    </a:extLst>
                  </p:cNvPr>
                  <p:cNvGrpSpPr/>
                  <p:nvPr/>
                </p:nvGrpSpPr>
                <p:grpSpPr>
                  <a:xfrm>
                    <a:off x="9068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DC7317D1-D034-0DDD-EDA7-4EC6779F596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B48B214A-1E2E-D350-4671-C504ED3342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4722ADC5-B630-B4B2-C3E7-A80EADCADEE5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E81563AC-ED66-173D-5D0F-2819CD87B4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02841842-1F4A-A8DD-75C0-A31C998842A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377DD91-07FE-75A5-CC78-13D8FF68D920}"/>
                      </a:ext>
                    </a:extLst>
                  </p:cNvPr>
                  <p:cNvGrpSpPr/>
                  <p:nvPr/>
                </p:nvGrpSpPr>
                <p:grpSpPr>
                  <a:xfrm>
                    <a:off x="10292018" y="2841823"/>
                    <a:ext cx="1147100" cy="2232026"/>
                    <a:chOff x="7680323" y="3602038"/>
                    <a:chExt cx="1147100" cy="2232026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1E9B17C7-1900-5613-8E35-8B98C7E02A8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2232026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123BEC63-7AF8-3EA0-9E27-4360ADE346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246E9E30-AF47-2CF9-8670-1072A945F6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200597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D1BEF621-E038-991B-AE27-BF709F546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5D9966E3-3FA9-5A12-D65E-B4937C66E7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D4DD777F-CBF4-B3CC-12F5-B6E2674AFEFA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3" y="3061850"/>
                    <a:ext cx="2987677" cy="1146811"/>
                    <a:chOff x="7680318" y="3602038"/>
                    <a:chExt cx="2987677" cy="1146811"/>
                  </a:xfrm>
                </p:grpSpPr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06CF79B8-84A6-0B36-BE6F-501F07441A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8" y="3602038"/>
                      <a:ext cx="2987677" cy="1146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Network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Segments</a:t>
                      </a:r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1A571A93-F6DC-7BF4-C754-558B501EBB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73240EA5-D05C-938B-C795-B6CAC86581D1}"/>
                      </a:ext>
                    </a:extLst>
                  </p:cNvPr>
                  <p:cNvGrpSpPr/>
                  <p:nvPr/>
                </p:nvGrpSpPr>
                <p:grpSpPr>
                  <a:xfrm>
                    <a:off x="8520421" y="4353123"/>
                    <a:ext cx="2987677" cy="647700"/>
                    <a:chOff x="7680319" y="3602038"/>
                    <a:chExt cx="2987677" cy="64770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032E3E95-5C79-1230-7036-DAFC9FE58C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9" y="3602038"/>
                      <a:ext cx="2987677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6000" tIns="180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Apps</a:t>
                      </a:r>
                    </a:p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(Optional)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5F44AF9-9296-1ED3-3498-2D7BD327F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</a:t>
                      </a: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6F77B4B6-ADBD-1192-8C28-DF0730F4CA00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7" y="4500588"/>
                    <a:ext cx="2232000" cy="428799"/>
                    <a:chOff x="5769797" y="3760135"/>
                    <a:chExt cx="2232000" cy="428799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936E417B-7512-1BF3-D48B-71873B4615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797" y="3760136"/>
                      <a:ext cx="2232000" cy="42879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2">
                          <a:lumMod val="75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0" rIns="0" bIns="0" rtlCol="0" anchor="ctr" anchorCtr="1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Security isolation across Bridge Domains</a:t>
                      </a:r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3181A47E-7676-65E4-421C-48999741EE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ESG</a:t>
                      </a:r>
                    </a:p>
                  </p:txBody>
                </p:sp>
              </p:grpSp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B7A20828-D7E2-CB04-95C6-00102AE3112C}"/>
                      </a:ext>
                    </a:extLst>
                  </p:cNvPr>
                  <p:cNvGrpSpPr/>
                  <p:nvPr/>
                </p:nvGrpSpPr>
                <p:grpSpPr>
                  <a:xfrm>
                    <a:off x="91364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115E2248-4AB0-4B9D-3080-BFB7CAEA9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5E4D8415-F321-A729-5960-38F1526ECB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08DBC078-F2A1-5128-7D79-540FF4677FF2}"/>
                      </a:ext>
                    </a:extLst>
                  </p:cNvPr>
                  <p:cNvGrpSpPr/>
                  <p:nvPr/>
                </p:nvGrpSpPr>
                <p:grpSpPr>
                  <a:xfrm>
                    <a:off x="10364018" y="3703141"/>
                    <a:ext cx="1007999" cy="434081"/>
                    <a:chOff x="5769800" y="3760135"/>
                    <a:chExt cx="1007999" cy="434081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822A3C76-D996-E924-1FBC-26499F695B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69800" y="3760135"/>
                      <a:ext cx="1007999" cy="43408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 cap="flat">
                      <a:solidFill>
                        <a:schemeClr val="accent4">
                          <a:lumMod val="50000"/>
                        </a:schemeClr>
                      </a:solidFill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lIns="0" tIns="72000" rIns="0" bIns="0" rtlCol="0" anchor="t" anchorCtr="0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VLAN</a:t>
                      </a:r>
                    </a:p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(Security isolation per Bridge Domain)</a:t>
                      </a: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0366CA78-0D4C-F565-1182-E6C214776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69800" y="3760135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 w="12700" cap="flat">
                      <a:noFill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lIns="121920" tIns="60960" rIns="121920" bIns="60960" rtlCol="0" anchor="ctr"/>
                    <a:lstStyle/>
                    <a:p>
                      <a:pPr algn="ctr" defTabSz="685783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600" kern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EPG</a:t>
                      </a:r>
                    </a:p>
                  </p:txBody>
                </p:sp>
              </p:grpSp>
            </p:grp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EC5B21-5D9A-2B24-F645-E9FDADF35E39}"/>
                    </a:ext>
                  </a:extLst>
                </p:cNvPr>
                <p:cNvSpPr txBox="1"/>
                <p:nvPr/>
              </p:nvSpPr>
              <p:spPr>
                <a:xfrm>
                  <a:off x="8450399" y="5147527"/>
                  <a:ext cx="320663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latin typeface="+mn-lt"/>
                    </a:rPr>
                    <a:t>Dedicated subnets for tenants with VRFs that can be (optionally) shared by different Tenants</a:t>
                  </a:r>
                </a:p>
              </p:txBody>
            </p:sp>
          </p:grpSp>
        </p:grp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438ABF1B-2920-19AE-CEDA-C111A035932F}"/>
                </a:ext>
              </a:extLst>
            </p:cNvPr>
            <p:cNvCxnSpPr>
              <a:cxnSpLocks/>
              <a:stCxn id="137" idx="2"/>
              <a:endCxn id="126" idx="0"/>
            </p:cNvCxnSpPr>
            <p:nvPr/>
          </p:nvCxnSpPr>
          <p:spPr>
            <a:xfrm rot="5400000">
              <a:off x="9757621" y="2081409"/>
              <a:ext cx="418167" cy="650271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>
              <a:extLst>
                <a:ext uri="{FF2B5EF4-FFF2-40B4-BE49-F238E27FC236}">
                  <a16:creationId xmlns:a16="http://schemas.microsoft.com/office/drawing/2014/main" id="{9C02DA5C-8CA2-E2D5-C6C4-91EDB0C04F16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10369620" y="2119679"/>
              <a:ext cx="418167" cy="573729"/>
            </a:xfrm>
            <a:prstGeom prst="bentConnector3">
              <a:avLst>
                <a:gd name="adj1" fmla="val 32537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>
              <a:extLst>
                <a:ext uri="{FF2B5EF4-FFF2-40B4-BE49-F238E27FC236}">
                  <a16:creationId xmlns:a16="http://schemas.microsoft.com/office/drawing/2014/main" id="{F320A08D-10A3-B3E8-FD49-5BC4CA8CBADD}"/>
                </a:ext>
              </a:extLst>
            </p:cNvPr>
            <p:cNvCxnSpPr>
              <a:cxnSpLocks/>
              <a:stCxn id="137" idx="3"/>
              <a:endCxn id="114" idx="3"/>
            </p:cNvCxnSpPr>
            <p:nvPr/>
          </p:nvCxnSpPr>
          <p:spPr>
            <a:xfrm rot="10800000" flipH="1" flipV="1">
              <a:off x="8996559" y="2052525"/>
              <a:ext cx="139857" cy="2436268"/>
            </a:xfrm>
            <a:prstGeom prst="bentConnector3">
              <a:avLst>
                <a:gd name="adj1" fmla="val -163453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middle group">
            <a:extLst>
              <a:ext uri="{FF2B5EF4-FFF2-40B4-BE49-F238E27FC236}">
                <a16:creationId xmlns:a16="http://schemas.microsoft.com/office/drawing/2014/main" id="{BDD3A79B-3C36-A1DB-AE35-32D5BE6BCD51}"/>
              </a:ext>
            </a:extLst>
          </p:cNvPr>
          <p:cNvGrpSpPr/>
          <p:nvPr/>
        </p:nvGrpSpPr>
        <p:grpSpPr>
          <a:xfrm>
            <a:off x="4492651" y="1702800"/>
            <a:ext cx="3206632" cy="3747642"/>
            <a:chOff x="4492651" y="1702800"/>
            <a:chExt cx="3206632" cy="3747642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BF8D-B630-423C-3F96-47BF4B95B3D7}"/>
                </a:ext>
              </a:extLst>
            </p:cNvPr>
            <p:cNvGrpSpPr/>
            <p:nvPr/>
          </p:nvGrpSpPr>
          <p:grpSpPr>
            <a:xfrm>
              <a:off x="4492651" y="1702800"/>
              <a:ext cx="3206632" cy="3747642"/>
              <a:chOff x="4492651" y="1702800"/>
              <a:chExt cx="3206632" cy="3747642"/>
            </a:xfrm>
          </p:grpSpPr>
          <p:cxnSp>
            <p:nvCxnSpPr>
              <p:cNvPr id="149" name="Elbow Connector 148">
                <a:extLst>
                  <a:ext uri="{FF2B5EF4-FFF2-40B4-BE49-F238E27FC236}">
                    <a16:creationId xmlns:a16="http://schemas.microsoft.com/office/drawing/2014/main" id="{0B91A760-D1D6-5491-617C-5A5DA2CE964E}"/>
                  </a:ext>
                </a:extLst>
              </p:cNvPr>
              <p:cNvCxnSpPr>
                <a:cxnSpLocks/>
                <a:stCxn id="62" idx="3"/>
                <a:endCxn id="79" idx="3"/>
              </p:cNvCxnSpPr>
              <p:nvPr/>
            </p:nvCxnSpPr>
            <p:spPr>
              <a:xfrm rot="10800000" flipH="1" flipV="1">
                <a:off x="5038745" y="2231437"/>
                <a:ext cx="141505" cy="2391381"/>
              </a:xfrm>
              <a:prstGeom prst="bentConnector3">
                <a:avLst>
                  <a:gd name="adj1" fmla="val -161549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F29E042-82BF-0B88-EBB1-65028396BB39}"/>
                  </a:ext>
                </a:extLst>
              </p:cNvPr>
              <p:cNvGrpSpPr/>
              <p:nvPr/>
            </p:nvGrpSpPr>
            <p:grpSpPr>
              <a:xfrm>
                <a:off x="4492651" y="1702800"/>
                <a:ext cx="3206632" cy="3747642"/>
                <a:chOff x="4492651" y="1702800"/>
                <a:chExt cx="3206632" cy="374764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107328-34C6-BDFF-D77F-603DEE779CD8}"/>
                    </a:ext>
                  </a:extLst>
                </p:cNvPr>
                <p:cNvGrpSpPr/>
                <p:nvPr/>
              </p:nvGrpSpPr>
              <p:grpSpPr>
                <a:xfrm>
                  <a:off x="4492651" y="1702800"/>
                  <a:ext cx="3206632" cy="923461"/>
                  <a:chOff x="4492651" y="1702800"/>
                  <a:chExt cx="3206632" cy="9234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13B598C-C123-3AD5-0F7B-0249CFA08D32}"/>
                      </a:ext>
                    </a:extLst>
                  </p:cNvPr>
                  <p:cNvGrpSpPr/>
                  <p:nvPr/>
                </p:nvGrpSpPr>
                <p:grpSpPr>
                  <a:xfrm>
                    <a:off x="5112319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474EBE08-D2FD-AEA7-B314-2979936917D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A6161E86-FFDE-E273-E390-8257BCF6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3FAE1C1-E451-E778-6103-C3F0F225713A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1702800"/>
                    <a:ext cx="3206632" cy="923461"/>
                    <a:chOff x="7680323" y="2920999"/>
                    <a:chExt cx="3206632" cy="923461"/>
                  </a:xfrm>
                </p:grpSpPr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CCC160B4-BF41-80D0-6F4D-4B77F45A2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323" y="2920999"/>
                      <a:ext cx="3206632" cy="92346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2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p:txBody>
                </p:sp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4063C7CF-39BD-FB11-0D62-6CD5CB56EE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2921000"/>
                      <a:ext cx="288000" cy="144000"/>
                      <a:chOff x="9357407" y="4691351"/>
                      <a:chExt cx="288000" cy="144000"/>
                    </a:xfrm>
                  </p:grpSpPr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7DFDC3B1-4AE3-BB8E-879D-0E0D5379C0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57407" y="469135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E2F1FC8E-F4DF-2C02-8E56-E2BD8AC2C2B3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9393407" y="4709853"/>
                        <a:ext cx="216000" cy="106997"/>
                        <a:chOff x="836085" y="1496592"/>
                        <a:chExt cx="538984" cy="266993"/>
                      </a:xfrm>
                    </p:grpSpPr>
                    <p:sp>
                      <p:nvSpPr>
                        <p:cNvPr id="70" name="Freeform 751">
                          <a:extLst>
                            <a:ext uri="{FF2B5EF4-FFF2-40B4-BE49-F238E27FC236}">
                              <a16:creationId xmlns:a16="http://schemas.microsoft.com/office/drawing/2014/main" id="{32FA8418-F519-C205-A06F-3EDDFA5888B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836085" y="1647588"/>
                          <a:ext cx="538984" cy="115997"/>
                        </a:xfrm>
                        <a:custGeom>
                          <a:avLst/>
                          <a:gdLst>
                            <a:gd name="T0" fmla="*/ 204 w 228"/>
                            <a:gd name="T1" fmla="*/ 49 h 49"/>
                            <a:gd name="T2" fmla="*/ 24 w 228"/>
                            <a:gd name="T3" fmla="*/ 49 h 49"/>
                            <a:gd name="T4" fmla="*/ 0 w 228"/>
                            <a:gd name="T5" fmla="*/ 25 h 49"/>
                            <a:gd name="T6" fmla="*/ 0 w 228"/>
                            <a:gd name="T7" fmla="*/ 25 h 49"/>
                            <a:gd name="T8" fmla="*/ 24 w 228"/>
                            <a:gd name="T9" fmla="*/ 0 h 49"/>
                            <a:gd name="T10" fmla="*/ 204 w 228"/>
                            <a:gd name="T11" fmla="*/ 0 h 49"/>
                            <a:gd name="T12" fmla="*/ 228 w 228"/>
                            <a:gd name="T13" fmla="*/ 25 h 49"/>
                            <a:gd name="T14" fmla="*/ 228 w 228"/>
                            <a:gd name="T15" fmla="*/ 25 h 49"/>
                            <a:gd name="T16" fmla="*/ 204 w 228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28" h="49">
                              <a:moveTo>
                                <a:pt x="204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204" y="0"/>
                                <a:pt x="204" y="0"/>
                                <a:pt x="204" y="0"/>
                              </a:cubicBezTo>
                              <a:cubicBezTo>
                                <a:pt x="217" y="0"/>
                                <a:pt x="228" y="11"/>
                                <a:pt x="228" y="25"/>
                              </a:cubicBezTo>
                              <a:cubicBezTo>
                                <a:pt x="228" y="25"/>
                                <a:pt x="228" y="25"/>
                                <a:pt x="228" y="25"/>
                              </a:cubicBezTo>
                              <a:cubicBezTo>
                                <a:pt x="228" y="38"/>
                                <a:pt x="217" y="49"/>
                                <a:pt x="204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1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algn="ctr"/>
                          <a:endParaRPr lang="en-US" sz="400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1" name="Freeform 752">
                          <a:extLst>
                            <a:ext uri="{FF2B5EF4-FFF2-40B4-BE49-F238E27FC236}">
                              <a16:creationId xmlns:a16="http://schemas.microsoft.com/office/drawing/2014/main" id="{BAE4D97F-C861-0EA8-8CCC-BB3CA321DBA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955081" y="1571590"/>
                          <a:ext cx="382988" cy="115996"/>
                        </a:xfrm>
                        <a:custGeom>
                          <a:avLst/>
                          <a:gdLst>
                            <a:gd name="T0" fmla="*/ 137 w 162"/>
                            <a:gd name="T1" fmla="*/ 49 h 49"/>
                            <a:gd name="T2" fmla="*/ 24 w 162"/>
                            <a:gd name="T3" fmla="*/ 49 h 49"/>
                            <a:gd name="T4" fmla="*/ 0 w 162"/>
                            <a:gd name="T5" fmla="*/ 25 h 49"/>
                            <a:gd name="T6" fmla="*/ 0 w 162"/>
                            <a:gd name="T7" fmla="*/ 25 h 49"/>
                            <a:gd name="T8" fmla="*/ 24 w 162"/>
                            <a:gd name="T9" fmla="*/ 0 h 49"/>
                            <a:gd name="T10" fmla="*/ 137 w 162"/>
                            <a:gd name="T11" fmla="*/ 0 h 49"/>
                            <a:gd name="T12" fmla="*/ 162 w 162"/>
                            <a:gd name="T13" fmla="*/ 25 h 49"/>
                            <a:gd name="T14" fmla="*/ 162 w 162"/>
                            <a:gd name="T15" fmla="*/ 25 h 49"/>
                            <a:gd name="T16" fmla="*/ 137 w 162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162" h="49">
                              <a:moveTo>
                                <a:pt x="137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5"/>
                              </a:cubicBez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137" y="0"/>
                                <a:pt x="137" y="0"/>
                                <a:pt x="137" y="0"/>
                              </a:cubicBezTo>
                              <a:cubicBezTo>
                                <a:pt x="151" y="0"/>
                                <a:pt x="162" y="11"/>
                                <a:pt x="162" y="25"/>
                              </a:cubicBezTo>
                              <a:cubicBezTo>
                                <a:pt x="162" y="25"/>
                                <a:pt x="162" y="25"/>
                                <a:pt x="162" y="25"/>
                              </a:cubicBezTo>
                              <a:cubicBezTo>
                                <a:pt x="162" y="38"/>
                                <a:pt x="151" y="49"/>
                                <a:pt x="137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sp>
                      <p:nvSpPr>
                        <p:cNvPr id="72" name="Freeform 753">
                          <a:extLst>
                            <a:ext uri="{FF2B5EF4-FFF2-40B4-BE49-F238E27FC236}">
                              <a16:creationId xmlns:a16="http://schemas.microsoft.com/office/drawing/2014/main" id="{E2CB09DB-EA48-0432-0580-8C48362BD4E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106076" y="1496592"/>
                          <a:ext cx="181994" cy="115996"/>
                        </a:xfrm>
                        <a:custGeom>
                          <a:avLst/>
                          <a:gdLst>
                            <a:gd name="T0" fmla="*/ 52 w 77"/>
                            <a:gd name="T1" fmla="*/ 49 h 49"/>
                            <a:gd name="T2" fmla="*/ 24 w 77"/>
                            <a:gd name="T3" fmla="*/ 49 h 49"/>
                            <a:gd name="T4" fmla="*/ 0 w 77"/>
                            <a:gd name="T5" fmla="*/ 24 h 49"/>
                            <a:gd name="T6" fmla="*/ 0 w 77"/>
                            <a:gd name="T7" fmla="*/ 24 h 49"/>
                            <a:gd name="T8" fmla="*/ 24 w 77"/>
                            <a:gd name="T9" fmla="*/ 0 h 49"/>
                            <a:gd name="T10" fmla="*/ 52 w 77"/>
                            <a:gd name="T11" fmla="*/ 0 h 49"/>
                            <a:gd name="T12" fmla="*/ 77 w 77"/>
                            <a:gd name="T13" fmla="*/ 24 h 49"/>
                            <a:gd name="T14" fmla="*/ 77 w 77"/>
                            <a:gd name="T15" fmla="*/ 24 h 49"/>
                            <a:gd name="T16" fmla="*/ 52 w 77"/>
                            <a:gd name="T17" fmla="*/ 49 h 4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7" h="49">
                              <a:moveTo>
                                <a:pt x="52" y="49"/>
                              </a:moveTo>
                              <a:cubicBezTo>
                                <a:pt x="24" y="49"/>
                                <a:pt x="24" y="49"/>
                                <a:pt x="24" y="49"/>
                              </a:cubicBezTo>
                              <a:cubicBezTo>
                                <a:pt x="11" y="49"/>
                                <a:pt x="0" y="38"/>
                                <a:pt x="0" y="24"/>
                              </a:cubicBezTo>
                              <a:cubicBezTo>
                                <a:pt x="0" y="24"/>
                                <a:pt x="0" y="24"/>
                                <a:pt x="0" y="24"/>
                              </a:cubicBezTo>
                              <a:cubicBezTo>
                                <a:pt x="0" y="11"/>
                                <a:pt x="11" y="0"/>
                                <a:pt x="24" y="0"/>
                              </a:cubicBezTo>
                              <a:cubicBezTo>
                                <a:pt x="52" y="0"/>
                                <a:pt x="52" y="0"/>
                                <a:pt x="52" y="0"/>
                              </a:cubicBezTo>
                              <a:cubicBezTo>
                                <a:pt x="66" y="0"/>
                                <a:pt x="77" y="11"/>
                                <a:pt x="77" y="24"/>
                              </a:cubicBezTo>
                              <a:cubicBezTo>
                                <a:pt x="77" y="24"/>
                                <a:pt x="77" y="24"/>
                                <a:pt x="77" y="24"/>
                              </a:cubicBezTo>
                              <a:cubicBezTo>
                                <a:pt x="77" y="38"/>
                                <a:pt x="66" y="49"/>
                                <a:pt x="52" y="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2"/>
                        </a:solidFill>
                        <a:ln>
                          <a:noFill/>
                        </a:ln>
                      </p:spPr>
                      <p:txBody>
                        <a:bodyPr vert="horz" wrap="square" lIns="121920" tIns="60960" rIns="121920" bIns="6096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67997701-99D6-F75B-28E3-F316BAA3C9FB}"/>
                      </a:ext>
                    </a:extLst>
                  </p:cNvPr>
                  <p:cNvGrpSpPr/>
                  <p:nvPr/>
                </p:nvGrpSpPr>
                <p:grpSpPr>
                  <a:xfrm>
                    <a:off x="5038746" y="1907588"/>
                    <a:ext cx="2590559" cy="647700"/>
                    <a:chOff x="7680317" y="3615879"/>
                    <a:chExt cx="2590559" cy="647700"/>
                  </a:xfrm>
                </p:grpSpPr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E12455C-2394-7BAA-F294-C4BC3B15E5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17" y="3615879"/>
                      <a:ext cx="2590559" cy="6477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5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24000" tIns="3600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common.vrf-01</a:t>
                      </a:r>
                    </a:p>
                  </p:txBody>
                </p:sp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364B1AF7-25A9-B3D7-A0F9-2F02F7905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323" y="3615879"/>
                      <a:ext cx="288000" cy="144000"/>
                      <a:chOff x="9199253" y="3748281"/>
                      <a:chExt cx="288000" cy="144000"/>
                    </a:xfrm>
                  </p:grpSpPr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C457F399-1F3A-1891-412B-D7224CD9B1C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9199253" y="3748281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pic>
                    <p:nvPicPr>
                      <p:cNvPr id="65" name="Picture 6" descr="C:\Users\ecoffey\AppData\Local\Temp\Rar$DRa0.583\Cisco Icons November\30067_Device_router_3057\Png_256\30067_Device_router_3057_unknown_256.png">
                        <a:extLst>
                          <a:ext uri="{FF2B5EF4-FFF2-40B4-BE49-F238E27FC236}">
                            <a16:creationId xmlns:a16="http://schemas.microsoft.com/office/drawing/2014/main" id="{5904C0D6-BFBB-1106-2F90-B936093CE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9235747" y="3759469"/>
                        <a:ext cx="215012" cy="12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</p:grp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7254A1FD-0EE5-B0CB-E568-33231799EC24}"/>
                      </a:ext>
                    </a:extLst>
                  </p:cNvPr>
                  <p:cNvGrpSpPr/>
                  <p:nvPr/>
                </p:nvGrpSpPr>
                <p:grpSpPr>
                  <a:xfrm>
                    <a:off x="6337207" y="2123488"/>
                    <a:ext cx="1147100" cy="358773"/>
                    <a:chOff x="7680323" y="3602038"/>
                    <a:chExt cx="1147100" cy="358773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B862D3D-AC0D-8CE2-4B47-6F813B798E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680323" y="3602038"/>
                      <a:ext cx="1147100" cy="358773"/>
                    </a:xfrm>
                    <a:prstGeom prst="rect">
                      <a:avLst/>
                    </a:prstGeom>
                    <a:solidFill>
                      <a:schemeClr val="bg1">
                        <a:lumMod val="10000"/>
                        <a:lumOff val="90000"/>
                      </a:schemeClr>
                    </a:solidFill>
                    <a:ln w="12700">
                      <a:solidFill>
                        <a:schemeClr val="bg1">
                          <a:lumMod val="75000"/>
                          <a:lumOff val="25000"/>
                        </a:schemeClr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horz" wrap="none" lIns="324000" tIns="36000" rIns="0" rtlCol="0" anchor="t" anchorCtr="0"/>
                    <a:lstStyle/>
                    <a:p>
                      <a:r>
                        <a:rPr lang="en-GB" sz="6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subnet(s)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933490AA-9D67-276A-6E5C-E956E7248A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80326" y="3602038"/>
                      <a:ext cx="288000" cy="144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  <a:lumOff val="25000"/>
                      </a:schemeClr>
                    </a:solidFill>
                  </p:spPr>
                  <p:txBody>
                    <a:bodyPr wrap="none" rtlCol="0" anchor="ctr" anchorCtr="1">
                      <a:noAutofit/>
                    </a:bodyPr>
                    <a:lstStyle/>
                    <a:p>
                      <a:pPr algn="ctr"/>
                      <a:r>
                        <a:rPr lang="en-US" sz="60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BD</a:t>
                      </a:r>
                    </a:p>
                  </p:txBody>
                </p:sp>
              </p:grp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2B43867B-ECB6-448D-9E5B-38AA8AFC84B7}"/>
                    </a:ext>
                  </a:extLst>
                </p:cNvPr>
                <p:cNvGrpSpPr/>
                <p:nvPr/>
              </p:nvGrpSpPr>
              <p:grpSpPr>
                <a:xfrm>
                  <a:off x="4492651" y="2757592"/>
                  <a:ext cx="3206632" cy="2692850"/>
                  <a:chOff x="4492651" y="2916342"/>
                  <a:chExt cx="3206632" cy="2692850"/>
                </a:xfrm>
              </p:grpSpPr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3D03D511-4F4A-9489-7217-F69C150AD307}"/>
                      </a:ext>
                    </a:extLst>
                  </p:cNvPr>
                  <p:cNvGrpSpPr/>
                  <p:nvPr/>
                </p:nvGrpSpPr>
                <p:grpSpPr>
                  <a:xfrm>
                    <a:off x="4492651" y="2916342"/>
                    <a:ext cx="3206632" cy="2227263"/>
                    <a:chOff x="4492651" y="2916342"/>
                    <a:chExt cx="3206632" cy="2227263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2B6C4FA7-5C6D-28AC-42A2-67D53EB0D9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92651" y="2916342"/>
                      <a:ext cx="3206632" cy="2227263"/>
                      <a:chOff x="7680323" y="2921000"/>
                      <a:chExt cx="3206632" cy="2227263"/>
                    </a:xfrm>
                  </p:grpSpPr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FF6AB81F-CAC6-50E3-48EC-2CDC61ECEC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80323" y="2921000"/>
                        <a:ext cx="3206632" cy="22272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>
                            <a:lumMod val="75000"/>
                          </a:schemeClr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324000" tIns="36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demo</a:t>
                        </a:r>
                      </a:p>
                    </p:txBody>
                  </p:sp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A6ABE93E-D20D-5501-826E-D5DE5980D7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680323" y="2921000"/>
                        <a:ext cx="288000" cy="144000"/>
                        <a:chOff x="9357407" y="4691351"/>
                        <a:chExt cx="288000" cy="14400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0DA87E37-794E-39DD-B075-BCE89151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57407" y="4691351"/>
                          <a:ext cx="288000" cy="14400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p:txBody>
                    </p:sp>
                    <p:grpSp>
                      <p:nvGrpSpPr>
                        <p:cNvPr id="92" name="Group 91">
                          <a:extLst>
                            <a:ext uri="{FF2B5EF4-FFF2-40B4-BE49-F238E27FC236}">
                              <a16:creationId xmlns:a16="http://schemas.microsoft.com/office/drawing/2014/main" id="{017F1D5E-872F-FEB8-9E4B-9A493FE2E1DD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9393407" y="4709853"/>
                          <a:ext cx="216000" cy="106997"/>
                          <a:chOff x="836085" y="1496592"/>
                          <a:chExt cx="538984" cy="266993"/>
                        </a:xfrm>
                      </p:grpSpPr>
                      <p:sp>
                        <p:nvSpPr>
                          <p:cNvPr id="93" name="Freeform 751">
                            <a:extLst>
                              <a:ext uri="{FF2B5EF4-FFF2-40B4-BE49-F238E27FC236}">
                                <a16:creationId xmlns:a16="http://schemas.microsoft.com/office/drawing/2014/main" id="{41ABDD80-1023-D1AD-AE39-142F6FE4586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836085" y="1647588"/>
                            <a:ext cx="538984" cy="115997"/>
                          </a:xfrm>
                          <a:custGeom>
                            <a:avLst/>
                            <a:gdLst>
                              <a:gd name="T0" fmla="*/ 204 w 228"/>
                              <a:gd name="T1" fmla="*/ 49 h 49"/>
                              <a:gd name="T2" fmla="*/ 24 w 228"/>
                              <a:gd name="T3" fmla="*/ 49 h 49"/>
                              <a:gd name="T4" fmla="*/ 0 w 228"/>
                              <a:gd name="T5" fmla="*/ 25 h 49"/>
                              <a:gd name="T6" fmla="*/ 0 w 228"/>
                              <a:gd name="T7" fmla="*/ 25 h 49"/>
                              <a:gd name="T8" fmla="*/ 24 w 228"/>
                              <a:gd name="T9" fmla="*/ 0 h 49"/>
                              <a:gd name="T10" fmla="*/ 204 w 228"/>
                              <a:gd name="T11" fmla="*/ 0 h 49"/>
                              <a:gd name="T12" fmla="*/ 228 w 228"/>
                              <a:gd name="T13" fmla="*/ 25 h 49"/>
                              <a:gd name="T14" fmla="*/ 228 w 228"/>
                              <a:gd name="T15" fmla="*/ 25 h 49"/>
                              <a:gd name="T16" fmla="*/ 204 w 228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228" h="49">
                                <a:moveTo>
                                  <a:pt x="204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204" y="0"/>
                                  <a:pt x="204" y="0"/>
                                  <a:pt x="204" y="0"/>
                                </a:cubicBezTo>
                                <a:cubicBezTo>
                                  <a:pt x="217" y="0"/>
                                  <a:pt x="228" y="11"/>
                                  <a:pt x="228" y="25"/>
                                </a:cubicBezTo>
                                <a:cubicBezTo>
                                  <a:pt x="228" y="25"/>
                                  <a:pt x="228" y="25"/>
                                  <a:pt x="228" y="25"/>
                                </a:cubicBezTo>
                                <a:cubicBezTo>
                                  <a:pt x="228" y="38"/>
                                  <a:pt x="217" y="49"/>
                                  <a:pt x="204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1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algn="ctr"/>
                            <a:endParaRPr lang="en-US" sz="400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4" name="Freeform 752">
                            <a:extLst>
                              <a:ext uri="{FF2B5EF4-FFF2-40B4-BE49-F238E27FC236}">
                                <a16:creationId xmlns:a16="http://schemas.microsoft.com/office/drawing/2014/main" id="{3D1A026C-B7D0-F943-C258-DFC9AA0B72CE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955081" y="1571590"/>
                            <a:ext cx="382988" cy="115996"/>
                          </a:xfrm>
                          <a:custGeom>
                            <a:avLst/>
                            <a:gdLst>
                              <a:gd name="T0" fmla="*/ 137 w 162"/>
                              <a:gd name="T1" fmla="*/ 49 h 49"/>
                              <a:gd name="T2" fmla="*/ 24 w 162"/>
                              <a:gd name="T3" fmla="*/ 49 h 49"/>
                              <a:gd name="T4" fmla="*/ 0 w 162"/>
                              <a:gd name="T5" fmla="*/ 25 h 49"/>
                              <a:gd name="T6" fmla="*/ 0 w 162"/>
                              <a:gd name="T7" fmla="*/ 25 h 49"/>
                              <a:gd name="T8" fmla="*/ 24 w 162"/>
                              <a:gd name="T9" fmla="*/ 0 h 49"/>
                              <a:gd name="T10" fmla="*/ 137 w 162"/>
                              <a:gd name="T11" fmla="*/ 0 h 49"/>
                              <a:gd name="T12" fmla="*/ 162 w 162"/>
                              <a:gd name="T13" fmla="*/ 25 h 49"/>
                              <a:gd name="T14" fmla="*/ 162 w 162"/>
                              <a:gd name="T15" fmla="*/ 25 h 49"/>
                              <a:gd name="T16" fmla="*/ 137 w 162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162" h="49">
                                <a:moveTo>
                                  <a:pt x="137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5"/>
                                </a:cubicBezTo>
                                <a:cubicBezTo>
                                  <a:pt x="0" y="25"/>
                                  <a:pt x="0" y="25"/>
                                  <a:pt x="0" y="25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137" y="0"/>
                                  <a:pt x="137" y="0"/>
                                  <a:pt x="137" y="0"/>
                                </a:cubicBezTo>
                                <a:cubicBezTo>
                                  <a:pt x="151" y="0"/>
                                  <a:pt x="162" y="11"/>
                                  <a:pt x="162" y="25"/>
                                </a:cubicBezTo>
                                <a:cubicBezTo>
                                  <a:pt x="162" y="25"/>
                                  <a:pt x="162" y="25"/>
                                  <a:pt x="162" y="25"/>
                                </a:cubicBezTo>
                                <a:cubicBezTo>
                                  <a:pt x="162" y="38"/>
                                  <a:pt x="151" y="49"/>
                                  <a:pt x="137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  <p:sp>
                        <p:nvSpPr>
                          <p:cNvPr id="95" name="Freeform 753">
                            <a:extLst>
                              <a:ext uri="{FF2B5EF4-FFF2-40B4-BE49-F238E27FC236}">
                                <a16:creationId xmlns:a16="http://schemas.microsoft.com/office/drawing/2014/main" id="{357A311E-0E12-A60C-55B2-EE06F85A470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06076" y="1496592"/>
                            <a:ext cx="181994" cy="115996"/>
                          </a:xfrm>
                          <a:custGeom>
                            <a:avLst/>
                            <a:gdLst>
                              <a:gd name="T0" fmla="*/ 52 w 77"/>
                              <a:gd name="T1" fmla="*/ 49 h 49"/>
                              <a:gd name="T2" fmla="*/ 24 w 77"/>
                              <a:gd name="T3" fmla="*/ 49 h 49"/>
                              <a:gd name="T4" fmla="*/ 0 w 77"/>
                              <a:gd name="T5" fmla="*/ 24 h 49"/>
                              <a:gd name="T6" fmla="*/ 0 w 77"/>
                              <a:gd name="T7" fmla="*/ 24 h 49"/>
                              <a:gd name="T8" fmla="*/ 24 w 77"/>
                              <a:gd name="T9" fmla="*/ 0 h 49"/>
                              <a:gd name="T10" fmla="*/ 52 w 77"/>
                              <a:gd name="T11" fmla="*/ 0 h 49"/>
                              <a:gd name="T12" fmla="*/ 77 w 77"/>
                              <a:gd name="T13" fmla="*/ 24 h 49"/>
                              <a:gd name="T14" fmla="*/ 77 w 77"/>
                              <a:gd name="T15" fmla="*/ 24 h 49"/>
                              <a:gd name="T16" fmla="*/ 52 w 77"/>
                              <a:gd name="T17" fmla="*/ 49 h 4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</a:cxnLst>
                            <a:rect l="0" t="0" r="r" b="b"/>
                            <a:pathLst>
                              <a:path w="77" h="49">
                                <a:moveTo>
                                  <a:pt x="52" y="49"/>
                                </a:moveTo>
                                <a:cubicBezTo>
                                  <a:pt x="24" y="49"/>
                                  <a:pt x="24" y="49"/>
                                  <a:pt x="24" y="49"/>
                                </a:cubicBezTo>
                                <a:cubicBezTo>
                                  <a:pt x="11" y="49"/>
                                  <a:pt x="0" y="38"/>
                                  <a:pt x="0" y="24"/>
                                </a:cubicBezTo>
                                <a:cubicBezTo>
                                  <a:pt x="0" y="24"/>
                                  <a:pt x="0" y="24"/>
                                  <a:pt x="0" y="24"/>
                                </a:cubicBezTo>
                                <a:cubicBezTo>
                                  <a:pt x="0" y="11"/>
                                  <a:pt x="11" y="0"/>
                                  <a:pt x="24" y="0"/>
                                </a:cubicBezTo>
                                <a:cubicBezTo>
                                  <a:pt x="52" y="0"/>
                                  <a:pt x="52" y="0"/>
                                  <a:pt x="52" y="0"/>
                                </a:cubicBezTo>
                                <a:cubicBezTo>
                                  <a:pt x="66" y="0"/>
                                  <a:pt x="77" y="11"/>
                                  <a:pt x="77" y="24"/>
                                </a:cubicBezTo>
                                <a:cubicBezTo>
                                  <a:pt x="77" y="24"/>
                                  <a:pt x="77" y="24"/>
                                  <a:pt x="77" y="24"/>
                                </a:cubicBezTo>
                                <a:cubicBezTo>
                                  <a:pt x="77" y="38"/>
                                  <a:pt x="66" y="49"/>
                                  <a:pt x="52" y="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2"/>
                          </a:solidFill>
                          <a:ln>
                            <a:noFill/>
                          </a:ln>
                        </p:spPr>
                        <p:txBody>
                          <a:bodyPr vert="horz" wrap="square" lIns="121920" tIns="60960" rIns="121920" bIns="6096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>
                              <a:latin typeface="Consolas" panose="020B0609020204030204" pitchFamily="49" charset="0"/>
                              <a:cs typeface="Consolas" panose="020B0609020204030204" pitchFamily="49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97E4B317-4814-BEED-9EA5-CB48F9446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267178"/>
                      <a:ext cx="1008321" cy="434081"/>
                      <a:chOff x="5769799" y="3760135"/>
                      <a:chExt cx="1008321" cy="434081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17A3C84-2E37-32A9-CFED-02ABBDA27DB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9" y="3760135"/>
                        <a:ext cx="1008321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1495081F-84B7-4B11-B458-3215F59E8F0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5073EEFB-AD53-8614-9A31-369AC7D080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6754" y="3267178"/>
                      <a:ext cx="1008007" cy="434081"/>
                      <a:chOff x="5766281" y="3760135"/>
                      <a:chExt cx="1008007" cy="434081"/>
                    </a:xfrm>
                  </p:grpSpPr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D7AAD5AD-1C03-3E49-7572-8274578BFB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6281" y="3760135"/>
                        <a:ext cx="1008007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86" name="Rectangle 85">
                        <a:extLst>
                          <a:ext uri="{FF2B5EF4-FFF2-40B4-BE49-F238E27FC236}">
                            <a16:creationId xmlns:a16="http://schemas.microsoft.com/office/drawing/2014/main" id="{CB98A658-424F-30A3-B18A-D874B82104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B5AB8FA-9612-372C-7370-1764484A31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7" y="3128431"/>
                      <a:ext cx="2987677" cy="1146811"/>
                      <a:chOff x="7680318" y="3602038"/>
                      <a:chExt cx="2987677" cy="1146811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B31797D8-9850-9669-A55F-85EDAFB6D2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8" y="3602038"/>
                        <a:ext cx="2987677" cy="1146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Network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Segments</a:t>
                        </a:r>
                      </a:p>
                    </p:txBody>
                  </p:sp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67D03829-C5DA-1716-E8A3-A9287E1A20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A1358-2115-0843-438B-1AE696603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60335" y="4419704"/>
                      <a:ext cx="2987677" cy="647700"/>
                      <a:chOff x="7680319" y="3602038"/>
                      <a:chExt cx="2987677" cy="647700"/>
                    </a:xfrm>
                  </p:grpSpPr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F37C986-E10E-F4D8-B33D-86A86092F83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680319" y="3602038"/>
                        <a:ext cx="2987677" cy="6477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horz" wrap="none" lIns="36000" tIns="180000" rtlCol="0" anchor="t" anchorCtr="0"/>
                      <a:lstStyle/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Apps</a:t>
                        </a:r>
                      </a:p>
                      <a:p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(Optional)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C850A62F-D1AE-18B0-1CA4-4012F49CD1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0326" y="3602038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txBody>
                      <a:bodyPr wrap="none" rtlCol="0" anchor="ctr" anchorCtr="1">
                        <a:noAutofit/>
                      </a:bodyPr>
                      <a:lstStyle/>
                      <a:p>
                        <a:pPr algn="ctr"/>
                        <a:r>
                          <a:rPr lang="en-US" sz="60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AP</a:t>
                        </a:r>
                      </a:p>
                    </p:txBody>
                  </p:sp>
                </p:grp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C1E00879-8463-0DB6-9E30-83B3DADB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4567169"/>
                      <a:ext cx="2232006" cy="428799"/>
                      <a:chOff x="5769797" y="3760135"/>
                      <a:chExt cx="2232006" cy="428799"/>
                    </a:xfrm>
                  </p:grpSpPr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821EDE96-0D06-0B07-9037-A724838735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797" y="3760136"/>
                        <a:ext cx="2232006" cy="42879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2">
                            <a:lumMod val="75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0" rIns="0" bIns="0" rtlCol="0" anchor="ctr" anchorCtr="1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Security isolation across Bridge Domains</a:t>
                        </a: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D3E5ED82-F0A0-9EB0-B724-D17115EC94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ESG</a:t>
                        </a:r>
                      </a:p>
                    </p:txBody>
                  </p:sp>
                </p:grp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95DEBE66-1FE0-8F20-2D3B-AA940639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80251" y="3769722"/>
                      <a:ext cx="1008320" cy="434081"/>
                      <a:chOff x="5769800" y="3760135"/>
                      <a:chExt cx="1008320" cy="434081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F0A76DF5-6A13-FE72-1150-4912DDB0E5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320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C91B2A1C-AC4B-85EF-B26A-CC82A6ED5A8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5C320066-2E63-F09C-9183-435FB278D0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7851" y="3769722"/>
                      <a:ext cx="1008006" cy="434081"/>
                      <a:chOff x="5769800" y="3760135"/>
                      <a:chExt cx="1008006" cy="434081"/>
                    </a:xfrm>
                  </p:grpSpPr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5EC05BF4-2020-BD47-79BA-BD080E68AF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69800" y="3760135"/>
                        <a:ext cx="1008006" cy="43408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12700" cap="flat">
                        <a:solidFill>
                          <a:schemeClr val="accent4">
                            <a:lumMod val="50000"/>
                          </a:schemeClr>
                        </a:solidFill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square" lIns="0" tIns="72000" rIns="0" bIns="0" rtlCol="0" anchor="t" anchorCtr="0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VLAN</a:t>
                        </a:r>
                      </a:p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(Security isolation per Bridge Domain)</a:t>
                        </a: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476A2F0E-7544-B588-78D2-84DB74A649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>
                        <a:off x="5769800" y="3760135"/>
                        <a:ext cx="288000" cy="144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 w="12700" cap="flat">
                        <a:noFill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wrap="none" lIns="121920" tIns="60960" rIns="121920" bIns="60960" rtlCol="0" anchor="ctr"/>
                      <a:lstStyle/>
                      <a:p>
                        <a:pPr algn="ctr" defTabSz="685783"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en-GB" sz="600" kern="0">
                            <a:solidFill>
                              <a:schemeClr val="bg2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rPr>
                          <a:t>EPG</a:t>
                        </a:r>
                      </a:p>
                    </p:txBody>
                  </p:sp>
                </p:grpSp>
              </p:grp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683C0875-787E-F91C-9435-61E47566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492651" y="5147527"/>
                    <a:ext cx="320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latin typeface="+mn-lt"/>
                      </a:rPr>
                      <a:t>Typically, fewer larger subnets which can be (optionally) shared across Tenants</a:t>
                    </a:r>
                  </a:p>
                </p:txBody>
              </p:sp>
            </p:grpSp>
          </p:grp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4738A2-831F-83F5-2109-0F57C6FB04CE}"/>
                </a:ext>
              </a:extLst>
            </p:cNvPr>
            <p:cNvCxnSpPr>
              <a:stCxn id="73" idx="2"/>
              <a:endCxn id="87" idx="0"/>
            </p:cNvCxnSpPr>
            <p:nvPr/>
          </p:nvCxnSpPr>
          <p:spPr>
            <a:xfrm flipH="1">
              <a:off x="5684411" y="2482261"/>
              <a:ext cx="1458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2E7025-BB9C-196D-D573-0B3F478BE846}"/>
                </a:ext>
              </a:extLst>
            </p:cNvPr>
            <p:cNvCxnSpPr>
              <a:cxnSpLocks/>
              <a:stCxn id="60" idx="2"/>
              <a:endCxn id="85" idx="0"/>
            </p:cNvCxnSpPr>
            <p:nvPr/>
          </p:nvCxnSpPr>
          <p:spPr>
            <a:xfrm>
              <a:off x="6910757" y="2482261"/>
              <a:ext cx="0" cy="626167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left group">
            <a:extLst>
              <a:ext uri="{FF2B5EF4-FFF2-40B4-BE49-F238E27FC236}">
                <a16:creationId xmlns:a16="http://schemas.microsoft.com/office/drawing/2014/main" id="{EF51020B-E5E0-B01D-E670-F5C19A0EDFE7}"/>
              </a:ext>
            </a:extLst>
          </p:cNvPr>
          <p:cNvGrpSpPr>
            <a:grpSpLocks noChangeAspect="1"/>
          </p:cNvGrpSpPr>
          <p:nvPr/>
        </p:nvGrpSpPr>
        <p:grpSpPr>
          <a:xfrm>
            <a:off x="534903" y="1702800"/>
            <a:ext cx="3206632" cy="3254929"/>
            <a:chOff x="644400" y="1702800"/>
            <a:chExt cx="3206632" cy="32549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E993A6-2A6A-5DE6-652D-4D595364ED16}"/>
                </a:ext>
              </a:extLst>
            </p:cNvPr>
            <p:cNvGrpSpPr/>
            <p:nvPr/>
          </p:nvGrpSpPr>
          <p:grpSpPr>
            <a:xfrm>
              <a:off x="6444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B367E5C-5A75-4411-5AA8-855F2C1B6A7E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CBEDDD6-22C9-70F2-C0C2-42E9B3A0E18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1F5194E-43FA-4E95-29F2-F4CA942DD55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792EFA7-BDE1-1AC1-143D-B23E7F8AA441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5D2732-943F-727C-8FAB-F3C0B79056EF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361DDF0-B47A-BE66-40FA-AB92BE7C787C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B6B8D95-31BA-A7F9-BA3D-DABE3ADB2D64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4ECACA64-FC67-3E2A-B2B1-7ACFFAEB11F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677F7DC8-A8F4-15B8-CE1A-34DB1E9B5B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703DECDC-2068-7C66-C3BA-A601EE570E6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2B1D9D38-5AD9-6F4F-61C9-4F77DE85BF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9F084D2-BF99-F9B7-BBEC-9A558806BAB1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7823946-20CD-6D16-8750-C57D3210640E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568E97E-2042-417B-06D4-14ABE8784D41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2E0A097-83F7-D101-2042-A55A6537A77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3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30B81F1-A364-F7D3-F94A-F1E1BD5A16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1F9CE2-886C-E126-CA2D-F32DE230BDB4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5C51BAB-084C-F81F-7DF4-D2C6101B20B8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7C0D898-6885-2620-6120-26078B4F92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34954AC-059F-845E-2BA6-6C1E25BFA7B6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131B038-AE4C-5951-0725-3A4A2E4DF38E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833734-850E-6737-2B6A-D28CBEB783B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B1BC546-F270-F758-E195-E80119FBF973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91B6EB-39F0-FF81-5D2C-B94E451BB032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F0B2C62-ABD1-DA1E-358D-D74DB03777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F608D1-3ADB-A897-06A4-24C85036FE70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980D8A0-8CC4-BEE1-53B2-75FDEE1DD7A8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7A0919-FD8A-5FB5-2EAB-5048DDD049D9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94CCF93-4D15-E694-E19C-5DBB804D7DD6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413A417-D14B-74B0-89C8-D9BAB6F8FF49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351810-CA57-61BE-A392-52736A27556E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1ED0338-5905-5170-DC01-8D4A0CD55DB1}"/>
                  </a:ext>
                </a:extLst>
              </p:cNvPr>
              <p:cNvGrpSpPr/>
              <p:nvPr/>
            </p:nvGrpSpPr>
            <p:grpSpPr>
              <a:xfrm>
                <a:off x="1414800" y="2171188"/>
                <a:ext cx="2231687" cy="428799"/>
                <a:chOff x="5769797" y="3760135"/>
                <a:chExt cx="2231687" cy="4287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A21B5B-623F-5A6E-C203-501818005F8B}"/>
                    </a:ext>
                  </a:extLst>
                </p:cNvPr>
                <p:cNvSpPr/>
                <p:nvPr/>
              </p:nvSpPr>
              <p:spPr>
                <a:xfrm flipH="1">
                  <a:off x="5769797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82EB7D-B380-BAD2-18BF-884A3A3EB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BB589E9-2050-1126-3F19-D620F0C10653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8CE92B-A82B-8B65-0EC9-3D47CDE3A64A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1396EC7-6FD3-85C6-C5B9-1BFDD5C393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B94873-60EB-C737-3749-A26D2B2BBF3C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973496F-648B-204C-8EB5-5337D969317B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07E3433-F23A-D6D1-ABF3-7771F2DF277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CED3035-0956-AAB2-6AC0-B6D1FA1EE2C5}"/>
                </a:ext>
              </a:extLst>
            </p:cNvPr>
            <p:cNvSpPr txBox="1"/>
            <p:nvPr/>
          </p:nvSpPr>
          <p:spPr>
            <a:xfrm>
              <a:off x="647027" y="4496064"/>
              <a:ext cx="320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Used for functions which are accessible from any Tenant</a:t>
              </a:r>
            </a:p>
          </p:txBody>
        </p:sp>
      </p:grpSp>
      <p:sp>
        <p:nvSpPr>
          <p:cNvPr id="156" name="Rounded Rectangular Callout 155">
            <a:extLst>
              <a:ext uri="{FF2B5EF4-FFF2-40B4-BE49-F238E27FC236}">
                <a16:creationId xmlns:a16="http://schemas.microsoft.com/office/drawing/2014/main" id="{B94EA2E8-0666-C9AC-79BE-F91376BE8BBD}"/>
              </a:ext>
            </a:extLst>
          </p:cNvPr>
          <p:cNvSpPr/>
          <p:nvPr/>
        </p:nvSpPr>
        <p:spPr>
          <a:xfrm flipH="1">
            <a:off x="89739" y="1183525"/>
            <a:ext cx="2448425" cy="418475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Everything in the “common” Tenant is not typically seen</a:t>
            </a:r>
          </a:p>
        </p:txBody>
      </p:sp>
      <p:sp>
        <p:nvSpPr>
          <p:cNvPr id="159" name="Rounded Rectangular Callout 158">
            <a:extLst>
              <a:ext uri="{FF2B5EF4-FFF2-40B4-BE49-F238E27FC236}">
                <a16:creationId xmlns:a16="http://schemas.microsoft.com/office/drawing/2014/main" id="{0BF9D8B2-7FD9-9CAE-4672-41F29AE07A5F}"/>
              </a:ext>
            </a:extLst>
          </p:cNvPr>
          <p:cNvSpPr/>
          <p:nvPr/>
        </p:nvSpPr>
        <p:spPr>
          <a:xfrm>
            <a:off x="5684412" y="901647"/>
            <a:ext cx="2309042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and BDs in “common” with EPGs and ESGs in the “user” tenant</a:t>
            </a:r>
          </a:p>
        </p:txBody>
      </p:sp>
      <p:sp>
        <p:nvSpPr>
          <p:cNvPr id="160" name="Rounded Rectangular Callout 159">
            <a:extLst>
              <a:ext uri="{FF2B5EF4-FFF2-40B4-BE49-F238E27FC236}">
                <a16:creationId xmlns:a16="http://schemas.microsoft.com/office/drawing/2014/main" id="{DA7E2DA3-7427-6E70-F3AD-41A682BC7B80}"/>
              </a:ext>
            </a:extLst>
          </p:cNvPr>
          <p:cNvSpPr/>
          <p:nvPr/>
        </p:nvSpPr>
        <p:spPr>
          <a:xfrm>
            <a:off x="10014259" y="901647"/>
            <a:ext cx="2088000" cy="576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VRFs in “common” with BDs, EPGs and ESGs in the “user” tenant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515E573-138F-6615-D013-1137A5521C1A}"/>
              </a:ext>
            </a:extLst>
          </p:cNvPr>
          <p:cNvSpPr/>
          <p:nvPr/>
        </p:nvSpPr>
        <p:spPr>
          <a:xfrm>
            <a:off x="3853212" y="2426384"/>
            <a:ext cx="2427409" cy="576000"/>
          </a:xfrm>
          <a:prstGeom prst="wedgeRoundRectCallout">
            <a:avLst>
              <a:gd name="adj1" fmla="val -1552"/>
              <a:gd name="adj2" fmla="val -90076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Objects in the common tenant should have unique names, e.g. common.vrf-01 </a:t>
            </a:r>
          </a:p>
        </p:txBody>
      </p:sp>
    </p:spTree>
    <p:extLst>
      <p:ext uri="{BB962C8B-B14F-4D97-AF65-F5344CB8AC3E}">
        <p14:creationId xmlns:p14="http://schemas.microsoft.com/office/powerpoint/2010/main" val="13739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16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6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156" grpId="1" animBg="1"/>
      <p:bldP spid="156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3" grpId="0" animBg="1"/>
      <p:bldP spid="3" grpId="1" animBg="1"/>
      <p:bldP spid="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01">
            <a:extLst>
              <a:ext uri="{FF2B5EF4-FFF2-40B4-BE49-F238E27FC236}">
                <a16:creationId xmlns:a16="http://schemas.microsoft.com/office/drawing/2014/main" id="{8E7255EE-7855-FED0-5668-F57C01B1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00" y="234766"/>
            <a:ext cx="11009376" cy="975360"/>
          </a:xfrm>
        </p:spPr>
        <p:txBody>
          <a:bodyPr/>
          <a:lstStyle/>
          <a:p>
            <a:r>
              <a:rPr lang="en-US"/>
              <a:t>Design Patterns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E2F532-0C44-CB3A-6B1C-1738E13A8AA6}"/>
              </a:ext>
            </a:extLst>
          </p:cNvPr>
          <p:cNvGrpSpPr/>
          <p:nvPr/>
        </p:nvGrpSpPr>
        <p:grpSpPr>
          <a:xfrm>
            <a:off x="536400" y="1702800"/>
            <a:ext cx="3206864" cy="3267846"/>
            <a:chOff x="2620568" y="1702800"/>
            <a:chExt cx="3206864" cy="3267846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2CD426-7040-B46A-6B95-21D5A357819F}"/>
                </a:ext>
              </a:extLst>
            </p:cNvPr>
            <p:cNvGrpSpPr/>
            <p:nvPr/>
          </p:nvGrpSpPr>
          <p:grpSpPr>
            <a:xfrm>
              <a:off x="2620800" y="1702800"/>
              <a:ext cx="3206632" cy="2797176"/>
              <a:chOff x="728781" y="91736"/>
              <a:chExt cx="3206632" cy="2797176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4E23DC-1697-3640-B333-E154F1EC549A}"/>
                  </a:ext>
                </a:extLst>
              </p:cNvPr>
              <p:cNvGrpSpPr/>
              <p:nvPr/>
            </p:nvGrpSpPr>
            <p:grpSpPr>
              <a:xfrm>
                <a:off x="1346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926A63B-C283-0B5B-BDAB-58E4DA9225A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D5F77EB-A564-1773-F109-5604891843A3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208D7B1-D9EA-44C1-F85C-44AA913E1C10}"/>
                  </a:ext>
                </a:extLst>
              </p:cNvPr>
              <p:cNvGrpSpPr/>
              <p:nvPr/>
            </p:nvGrpSpPr>
            <p:grpSpPr>
              <a:xfrm>
                <a:off x="728781" y="91736"/>
                <a:ext cx="3206632" cy="2797176"/>
                <a:chOff x="7680323" y="2921000"/>
                <a:chExt cx="3206632" cy="2797176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5F76007-F2E6-D46B-C42A-4624CDB0E8A5}"/>
                    </a:ext>
                  </a:extLst>
                </p:cNvPr>
                <p:cNvSpPr/>
                <p:nvPr/>
              </p:nvSpPr>
              <p:spPr>
                <a:xfrm>
                  <a:off x="7680323" y="2921000"/>
                  <a:ext cx="3206632" cy="2797176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45385EFB-5C18-C087-1448-2A2940ED55C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481FC623-3AA0-2A88-1BFD-69F5666E72D6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2A58993-D181-85EF-3829-0F2C91F7DE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7" name="Freeform 751">
                      <a:extLst>
                        <a:ext uri="{FF2B5EF4-FFF2-40B4-BE49-F238E27FC236}">
                          <a16:creationId xmlns:a16="http://schemas.microsoft.com/office/drawing/2014/main" id="{C136C415-FAB1-584B-21D4-97A612D773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8" name="Freeform 752">
                      <a:extLst>
                        <a:ext uri="{FF2B5EF4-FFF2-40B4-BE49-F238E27FC236}">
                          <a16:creationId xmlns:a16="http://schemas.microsoft.com/office/drawing/2014/main" id="{18673F5C-8DE7-D706-7164-13EEFB7BC5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9" name="Freeform 753">
                      <a:extLst>
                        <a:ext uri="{FF2B5EF4-FFF2-40B4-BE49-F238E27FC236}">
                          <a16:creationId xmlns:a16="http://schemas.microsoft.com/office/drawing/2014/main" id="{F746358B-ABA9-889E-A8A1-6E0BB1EFF2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8E92845-11CA-0898-C145-3CD90B435C49}"/>
                  </a:ext>
                </a:extLst>
              </p:cNvPr>
              <p:cNvGrpSpPr/>
              <p:nvPr/>
            </p:nvGrpSpPr>
            <p:grpSpPr>
              <a:xfrm>
                <a:off x="1274878" y="296523"/>
                <a:ext cx="2590559" cy="2519364"/>
                <a:chOff x="7680319" y="3615879"/>
                <a:chExt cx="2590559" cy="251936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EA0E8CD-FCA6-FBC4-50F2-4FE86BEB5786}"/>
                    </a:ext>
                  </a:extLst>
                </p:cNvPr>
                <p:cNvSpPr/>
                <p:nvPr/>
              </p:nvSpPr>
              <p:spPr>
                <a:xfrm flipH="1">
                  <a:off x="7680319" y="3615879"/>
                  <a:ext cx="2590559" cy="2519364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D69D9EB8-0C05-E64F-D2B7-4899D04824E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142015-7FE3-2304-EC80-FE15C6217295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92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7799515D-354E-2F9A-62A6-7623D7063C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1E696B1-A445-B61B-A6E4-623A1257693D}"/>
                  </a:ext>
                </a:extLst>
              </p:cNvPr>
              <p:cNvGrpSpPr/>
              <p:nvPr/>
            </p:nvGrpSpPr>
            <p:grpSpPr>
              <a:xfrm>
                <a:off x="1414800" y="871197"/>
                <a:ext cx="1008063" cy="434081"/>
                <a:chOff x="5769799" y="3760135"/>
                <a:chExt cx="1008063" cy="434081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90A0169-2A41-72C4-683F-0409F3788566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8063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940A5F4-0D74-96FF-4A1A-F01628E8017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64FAD7C-529D-9C93-FCC6-207B2C648ECA}"/>
                  </a:ext>
                </a:extLst>
              </p:cNvPr>
              <p:cNvGrpSpPr/>
              <p:nvPr/>
            </p:nvGrpSpPr>
            <p:grpSpPr>
              <a:xfrm>
                <a:off x="2570400" y="512423"/>
                <a:ext cx="1147100" cy="2232026"/>
                <a:chOff x="7680323" y="3602038"/>
                <a:chExt cx="1147100" cy="2232026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41BFF15-E2D9-9455-1884-AA8D25F9AA5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147100" cy="223202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1270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24000" tIns="36000" rIns="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12B7CB-41BE-AC86-A969-82EF499C7DE6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12DFB79-D222-E7F5-22BC-0321A4801808}"/>
                  </a:ext>
                </a:extLst>
              </p:cNvPr>
              <p:cNvGrpSpPr/>
              <p:nvPr/>
            </p:nvGrpSpPr>
            <p:grpSpPr>
              <a:xfrm>
                <a:off x="2643933" y="871197"/>
                <a:ext cx="1006475" cy="434081"/>
                <a:chOff x="5769799" y="3760135"/>
                <a:chExt cx="1006475" cy="43408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6C994B8F-C799-4FA6-320E-AC6A2F583651}"/>
                    </a:ext>
                  </a:extLst>
                </p:cNvPr>
                <p:cNvSpPr/>
                <p:nvPr/>
              </p:nvSpPr>
              <p:spPr>
                <a:xfrm flipH="1">
                  <a:off x="5769799" y="3760135"/>
                  <a:ext cx="1006475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A13991-DE82-F952-AABE-7CB8C1CD35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2EEB13-5BF0-FF77-15A2-3B8809581654}"/>
                  </a:ext>
                </a:extLst>
              </p:cNvPr>
              <p:cNvGrpSpPr/>
              <p:nvPr/>
            </p:nvGrpSpPr>
            <p:grpSpPr>
              <a:xfrm>
                <a:off x="803269" y="732450"/>
                <a:ext cx="2987677" cy="1146811"/>
                <a:chOff x="7680318" y="3602038"/>
                <a:chExt cx="2987677" cy="1146811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D499002D-5833-D84C-681C-64A654ED425E}"/>
                    </a:ext>
                  </a:extLst>
                </p:cNvPr>
                <p:cNvSpPr/>
                <p:nvPr/>
              </p:nvSpPr>
              <p:spPr>
                <a:xfrm flipH="1">
                  <a:off x="7680318" y="3602038"/>
                  <a:ext cx="2987677" cy="1146811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271BCDE-9A6D-1BA4-0ECF-D54662F850E4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6E24DC1-CFA0-D6AD-B362-0B55EB43CA6D}"/>
                  </a:ext>
                </a:extLst>
              </p:cNvPr>
              <p:cNvGrpSpPr/>
              <p:nvPr/>
            </p:nvGrpSpPr>
            <p:grpSpPr>
              <a:xfrm>
                <a:off x="803267" y="2023723"/>
                <a:ext cx="2987677" cy="647700"/>
                <a:chOff x="7680319" y="3602038"/>
                <a:chExt cx="2987677" cy="647700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B776714D-9679-907B-1800-79A9A0CCF92C}"/>
                    </a:ext>
                  </a:extLst>
                </p:cNvPr>
                <p:cNvSpPr/>
                <p:nvPr/>
              </p:nvSpPr>
              <p:spPr>
                <a:xfrm flipH="1">
                  <a:off x="7680319" y="3602038"/>
                  <a:ext cx="2987677" cy="6477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36000" tIns="180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ACB004A-4947-2AE3-D598-5429B999DE98}"/>
                    </a:ext>
                  </a:extLst>
                </p:cNvPr>
                <p:cNvSpPr txBox="1"/>
                <p:nvPr/>
              </p:nvSpPr>
              <p:spPr>
                <a:xfrm>
                  <a:off x="7680326" y="3602038"/>
                  <a:ext cx="288000" cy="144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rtlCol="0" anchor="ctr" anchorCtr="1">
                  <a:noAutofit/>
                </a:bodyPr>
                <a:lstStyle/>
                <a:p>
                  <a:pPr algn="ctr"/>
                  <a:r>
                    <a:rPr lang="en-US" sz="60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23F502F-B34B-940A-77F2-DDC708611595}"/>
                  </a:ext>
                </a:extLst>
              </p:cNvPr>
              <p:cNvGrpSpPr/>
              <p:nvPr/>
            </p:nvGrpSpPr>
            <p:grpSpPr>
              <a:xfrm>
                <a:off x="1414129" y="2171188"/>
                <a:ext cx="2231687" cy="428799"/>
                <a:chOff x="5769126" y="3760135"/>
                <a:chExt cx="2231687" cy="42879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6D5DE987-FC7E-F366-20CD-4A8663F5B048}"/>
                    </a:ext>
                  </a:extLst>
                </p:cNvPr>
                <p:cNvSpPr/>
                <p:nvPr/>
              </p:nvSpPr>
              <p:spPr>
                <a:xfrm flipH="1">
                  <a:off x="5769126" y="3760136"/>
                  <a:ext cx="2231687" cy="428798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35806DA-70C3-18F8-34CE-5C6071932AA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D8B7687-7095-8337-5AEF-0528F76DF278}"/>
                  </a:ext>
                </a:extLst>
              </p:cNvPr>
              <p:cNvGrpSpPr/>
              <p:nvPr/>
            </p:nvGrpSpPr>
            <p:grpSpPr>
              <a:xfrm>
                <a:off x="1414800" y="1373741"/>
                <a:ext cx="1008000" cy="434081"/>
                <a:chOff x="5769800" y="3760135"/>
                <a:chExt cx="1008000" cy="43408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044913-7A66-FC68-339A-15F66AB7BABE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8000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64C59D9-46B0-55B7-993F-7726B9CAC2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F7F1371-B970-63D6-56C4-D07C62A0BE4E}"/>
                  </a:ext>
                </a:extLst>
              </p:cNvPr>
              <p:cNvGrpSpPr/>
              <p:nvPr/>
            </p:nvGrpSpPr>
            <p:grpSpPr>
              <a:xfrm>
                <a:off x="2642721" y="1373741"/>
                <a:ext cx="1007688" cy="434081"/>
                <a:chOff x="5769800" y="3760135"/>
                <a:chExt cx="1007688" cy="43408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6E2CD1-4B3B-2292-6ADF-1E7B54E30F87}"/>
                    </a:ext>
                  </a:extLst>
                </p:cNvPr>
                <p:cNvSpPr/>
                <p:nvPr/>
              </p:nvSpPr>
              <p:spPr>
                <a:xfrm flipH="1">
                  <a:off x="5769800" y="3760135"/>
                  <a:ext cx="1007688" cy="4340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72000" rIns="0" bIns="0" rtlCol="0" anchor="t" anchorCtr="0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</a:t>
                  </a:r>
                </a:p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AC3C133-3B26-85F0-2CBA-392DBBF9944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769800" y="3760135"/>
                  <a:ext cx="288000" cy="144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121920" tIns="60960" rIns="121920" bIns="60960" rtlCol="0" anchor="ctr"/>
                <a:lstStyle/>
                <a:p>
                  <a:pPr algn="ctr" defTabSz="685783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600" kern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221E60-6D88-1D56-8EAA-1D04248167C8}"/>
                </a:ext>
              </a:extLst>
            </p:cNvPr>
            <p:cNvSpPr txBox="1"/>
            <p:nvPr/>
          </p:nvSpPr>
          <p:spPr>
            <a:xfrm>
              <a:off x="2620568" y="4508981"/>
              <a:ext cx="3206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+mn-lt"/>
                </a:rPr>
                <a:t>Dedicated VRFs and subnets for each Tenant with Dedicated L3outs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A7BF3A3-8FD3-7FEF-529E-A3149241F6D2}"/>
              </a:ext>
            </a:extLst>
          </p:cNvPr>
          <p:cNvGrpSpPr/>
          <p:nvPr/>
        </p:nvGrpSpPr>
        <p:grpSpPr>
          <a:xfrm>
            <a:off x="4492800" y="1702800"/>
            <a:ext cx="3206699" cy="3963754"/>
            <a:chOff x="4492800" y="1702800"/>
            <a:chExt cx="3206699" cy="39637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55534-487D-3691-A3DC-DEB375A5FAEF}"/>
                </a:ext>
              </a:extLst>
            </p:cNvPr>
            <p:cNvGrpSpPr/>
            <p:nvPr/>
          </p:nvGrpSpPr>
          <p:grpSpPr>
            <a:xfrm>
              <a:off x="4492867" y="1702800"/>
              <a:ext cx="3206632" cy="561971"/>
              <a:chOff x="6838360" y="914961"/>
              <a:chExt cx="3206632" cy="56197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F6EEB41-9F61-8FE1-F893-096DD5E4604E}"/>
                  </a:ext>
                </a:extLst>
              </p:cNvPr>
              <p:cNvGrpSpPr/>
              <p:nvPr/>
            </p:nvGrpSpPr>
            <p:grpSpPr>
              <a:xfrm>
                <a:off x="6838360" y="914961"/>
                <a:ext cx="3206632" cy="561971"/>
                <a:chOff x="7680323" y="2920999"/>
                <a:chExt cx="3206632" cy="56197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8D64DEF-38E1-64C6-5F80-AB11308B9A05}"/>
                    </a:ext>
                  </a:extLst>
                </p:cNvPr>
                <p:cNvSpPr/>
                <p:nvPr/>
              </p:nvSpPr>
              <p:spPr>
                <a:xfrm>
                  <a:off x="7680323" y="2920999"/>
                  <a:ext cx="3206632" cy="561971"/>
                </a:xfrm>
                <a:prstGeom prst="rect">
                  <a:avLst/>
                </a:pr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shared-services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51D0CE-2EB9-EDE0-AC07-65A133E7BB87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288000" cy="144000"/>
                  <a:chOff x="9357407" y="4691351"/>
                  <a:chExt cx="288000" cy="144000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ED6CB8E-3CDE-DCD0-5D77-379669A036C8}"/>
                      </a:ext>
                    </a:extLst>
                  </p:cNvPr>
                  <p:cNvSpPr/>
                  <p:nvPr/>
                </p:nvSpPr>
                <p:spPr>
                  <a:xfrm>
                    <a:off x="9357407" y="4691351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F230889-7E48-56E4-7C43-01568E147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58" name="Freeform 751">
                      <a:extLst>
                        <a:ext uri="{FF2B5EF4-FFF2-40B4-BE49-F238E27FC236}">
                          <a16:creationId xmlns:a16="http://schemas.microsoft.com/office/drawing/2014/main" id="{089195EC-4B49-E0DA-8A4C-CFE2CBE00D1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4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59" name="Freeform 752">
                      <a:extLst>
                        <a:ext uri="{FF2B5EF4-FFF2-40B4-BE49-F238E27FC236}">
                          <a16:creationId xmlns:a16="http://schemas.microsoft.com/office/drawing/2014/main" id="{4183A2F9-595C-5AED-C62C-A1B8713D70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60" name="Freeform 753">
                      <a:extLst>
                        <a:ext uri="{FF2B5EF4-FFF2-40B4-BE49-F238E27FC236}">
                          <a16:creationId xmlns:a16="http://schemas.microsoft.com/office/drawing/2014/main" id="{632E4F0A-C121-2246-026F-5DC1FC2DC38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21920" tIns="60960" rIns="121920" bIns="609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9F6766B-74A1-61DF-D6AD-1A3F98AC6D8A}"/>
                  </a:ext>
                </a:extLst>
              </p:cNvPr>
              <p:cNvGrpSpPr/>
              <p:nvPr/>
            </p:nvGrpSpPr>
            <p:grpSpPr>
              <a:xfrm>
                <a:off x="7384454" y="1119749"/>
                <a:ext cx="2590559" cy="289873"/>
                <a:chOff x="7680316" y="3615879"/>
                <a:chExt cx="2590559" cy="289873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913CFD9-2BF5-CFB3-6F88-A0E799029D2F}"/>
                    </a:ext>
                  </a:extLst>
                </p:cNvPr>
                <p:cNvSpPr/>
                <p:nvPr/>
              </p:nvSpPr>
              <p:spPr>
                <a:xfrm flipH="1">
                  <a:off x="7680316" y="3615879"/>
                  <a:ext cx="2590559" cy="289873"/>
                </a:xfrm>
                <a:prstGeom prst="rect">
                  <a:avLst/>
                </a:prstGeom>
                <a:noFill/>
                <a:ln w="1270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24000" tIns="36000" rtlCol="0" anchor="t" anchorCtr="0"/>
                <a:lstStyle/>
                <a:p>
                  <a:r>
                    <a:rPr lang="en-GB" sz="60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E2BFF9E-2CB1-CB62-6986-D19D162A8C16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288000" cy="144000"/>
                  <a:chOff x="9199253" y="3748281"/>
                  <a:chExt cx="288000" cy="144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A7787E-E00D-39E5-E064-57B2C8CF3AD9}"/>
                      </a:ext>
                    </a:extLst>
                  </p:cNvPr>
                  <p:cNvSpPr/>
                  <p:nvPr/>
                </p:nvSpPr>
                <p:spPr>
                  <a:xfrm flipH="1">
                    <a:off x="9199253" y="3748281"/>
                    <a:ext cx="288000" cy="144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3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A371DF26-02EB-E456-9F26-B56ECA6851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35747" y="3759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979392-ACEE-BC83-C95F-B91CA9FC51A6}"/>
                </a:ext>
              </a:extLst>
            </p:cNvPr>
            <p:cNvCxnSpPr>
              <a:stCxn id="50" idx="2"/>
              <a:endCxn id="35" idx="0"/>
            </p:cNvCxnSpPr>
            <p:nvPr/>
          </p:nvCxnSpPr>
          <p:spPr>
            <a:xfrm flipH="1">
              <a:off x="6334176" y="2197461"/>
              <a:ext cx="64" cy="404926"/>
            </a:xfrm>
            <a:prstGeom prst="straightConnector1">
              <a:avLst/>
            </a:prstGeom>
            <a:ln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C749660-5F9C-F997-227B-D08668B63C98}"/>
                </a:ext>
              </a:extLst>
            </p:cNvPr>
            <p:cNvGrpSpPr/>
            <p:nvPr/>
          </p:nvGrpSpPr>
          <p:grpSpPr>
            <a:xfrm>
              <a:off x="4492800" y="2397600"/>
              <a:ext cx="3206632" cy="3268954"/>
              <a:chOff x="4492800" y="2630283"/>
              <a:chExt cx="3206632" cy="326895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976D6F3-0801-828D-EC7D-EE94B65257EE}"/>
                  </a:ext>
                </a:extLst>
              </p:cNvPr>
              <p:cNvGrpSpPr/>
              <p:nvPr/>
            </p:nvGrpSpPr>
            <p:grpSpPr>
              <a:xfrm>
                <a:off x="4492800" y="2630283"/>
                <a:ext cx="3206632" cy="2797176"/>
                <a:chOff x="728781" y="91736"/>
                <a:chExt cx="3206632" cy="279717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756B22-B89D-82D9-D905-33D461768FDB}"/>
                    </a:ext>
                  </a:extLst>
                </p:cNvPr>
                <p:cNvGrpSpPr/>
                <p:nvPr/>
              </p:nvGrpSpPr>
              <p:grpSpPr>
                <a:xfrm>
                  <a:off x="1346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3235816A-DB39-4761-DACD-D2EECC75DBC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63650ED-A6FA-BAEE-8049-19B531E3E62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DCDE20A-0B53-C0A0-A3BA-C64F048CC4F0}"/>
                    </a:ext>
                  </a:extLst>
                </p:cNvPr>
                <p:cNvGrpSpPr/>
                <p:nvPr/>
              </p:nvGrpSpPr>
              <p:grpSpPr>
                <a:xfrm>
                  <a:off x="728781" y="91736"/>
                  <a:ext cx="3206632" cy="2797176"/>
                  <a:chOff x="7680323" y="2921000"/>
                  <a:chExt cx="3206632" cy="279717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CBC0B78-2CDA-0D5E-18E4-B4D5E55C39DD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1000"/>
                    <a:ext cx="3206632" cy="2797176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16DDC8DC-77B3-B13E-9E8D-B0C6B7032FA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DABF8DD-4442-EEAE-D095-C157521799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30172E23-3D98-7CF9-CC9E-7480A30F1D1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43" name="Freeform 751">
                        <a:extLst>
                          <a:ext uri="{FF2B5EF4-FFF2-40B4-BE49-F238E27FC236}">
                            <a16:creationId xmlns:a16="http://schemas.microsoft.com/office/drawing/2014/main" id="{3A24BD21-C65C-23B6-F7DF-23EC8385CA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4" name="Freeform 752">
                        <a:extLst>
                          <a:ext uri="{FF2B5EF4-FFF2-40B4-BE49-F238E27FC236}">
                            <a16:creationId xmlns:a16="http://schemas.microsoft.com/office/drawing/2014/main" id="{4E3472D1-3F89-9FD2-83B8-B380EA7C60D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45" name="Freeform 753">
                        <a:extLst>
                          <a:ext uri="{FF2B5EF4-FFF2-40B4-BE49-F238E27FC236}">
                            <a16:creationId xmlns:a16="http://schemas.microsoft.com/office/drawing/2014/main" id="{A254F813-0DCD-E0F7-8B35-2B8FCF4142A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E3357A7-093A-CF17-EBA4-6312F34458B8}"/>
                    </a:ext>
                  </a:extLst>
                </p:cNvPr>
                <p:cNvGrpSpPr/>
                <p:nvPr/>
              </p:nvGrpSpPr>
              <p:grpSpPr>
                <a:xfrm>
                  <a:off x="1274878" y="296523"/>
                  <a:ext cx="2590559" cy="2519364"/>
                  <a:chOff x="7680319" y="3615879"/>
                  <a:chExt cx="2590559" cy="2519364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73AFAA2-68EB-36F6-6941-7E5FEE3F87B4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15879"/>
                    <a:ext cx="2590559" cy="2519364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C0EB6EC2-C7C3-E316-ED65-09B88A4D0F17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C3B54CFC-A724-DCF3-E5B1-FF996C220F5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38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750B26B6-83D5-6EDD-00B5-3E9E1BD5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8F2D14A-C061-35AE-764D-D215EE5AE856}"/>
                    </a:ext>
                  </a:extLst>
                </p:cNvPr>
                <p:cNvGrpSpPr/>
                <p:nvPr/>
              </p:nvGrpSpPr>
              <p:grpSpPr>
                <a:xfrm>
                  <a:off x="1414800" y="871197"/>
                  <a:ext cx="1008063" cy="434081"/>
                  <a:chOff x="5769799" y="3760135"/>
                  <a:chExt cx="1008063" cy="434081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62280B7-D443-13D6-3FB1-887CA23109BD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8063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8EDDD00-8723-2E68-73CE-B997485A2A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487950-B2DD-1F8A-7EF8-E37BB2C1C874}"/>
                    </a:ext>
                  </a:extLst>
                </p:cNvPr>
                <p:cNvGrpSpPr/>
                <p:nvPr/>
              </p:nvGrpSpPr>
              <p:grpSpPr>
                <a:xfrm>
                  <a:off x="2570400" y="512423"/>
                  <a:ext cx="1147100" cy="2232026"/>
                  <a:chOff x="7680323" y="3602038"/>
                  <a:chExt cx="1147100" cy="2232026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DD56CCE8-B5D2-3892-FD71-04B58807536F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1147100" cy="2232026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05A8C22-C510-7030-4051-E40CAA64D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61BCE49-ED12-D526-658A-DFBC8ECFD3B5}"/>
                    </a:ext>
                  </a:extLst>
                </p:cNvPr>
                <p:cNvGrpSpPr/>
                <p:nvPr/>
              </p:nvGrpSpPr>
              <p:grpSpPr>
                <a:xfrm>
                  <a:off x="2643933" y="871197"/>
                  <a:ext cx="1006475" cy="434081"/>
                  <a:chOff x="5769799" y="3760135"/>
                  <a:chExt cx="1006475" cy="434081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9D6EBD4-2BFD-67BB-3212-C722300A533E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9" y="3760135"/>
                    <a:ext cx="1006475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8A4B5BC0-4C07-66B0-9E7E-280F4EDCCE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8D4944E-7C50-27C9-B240-04478BA74C42}"/>
                    </a:ext>
                  </a:extLst>
                </p:cNvPr>
                <p:cNvGrpSpPr/>
                <p:nvPr/>
              </p:nvGrpSpPr>
              <p:grpSpPr>
                <a:xfrm>
                  <a:off x="803269" y="732450"/>
                  <a:ext cx="2987677" cy="1146811"/>
                  <a:chOff x="7680318" y="3602038"/>
                  <a:chExt cx="2987677" cy="114681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5227B28-21F5-FB46-EA5A-F13668DD6A9D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2987677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2513EB-55D1-A7DB-A514-42AEF5CF1A80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8C99A8B-8943-A136-FA73-51375B8B53EC}"/>
                    </a:ext>
                  </a:extLst>
                </p:cNvPr>
                <p:cNvGrpSpPr/>
                <p:nvPr/>
              </p:nvGrpSpPr>
              <p:grpSpPr>
                <a:xfrm>
                  <a:off x="803267" y="2023723"/>
                  <a:ext cx="2987677" cy="647700"/>
                  <a:chOff x="7680319" y="3602038"/>
                  <a:chExt cx="2987677" cy="647700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2742110-954D-76D1-F0C0-77B769143A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9" y="3602038"/>
                    <a:ext cx="2987677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5CBA719-E97D-A9EB-075D-C82565A75AA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12A6467-F940-7E1B-BCBC-4581D6E67839}"/>
                    </a:ext>
                  </a:extLst>
                </p:cNvPr>
                <p:cNvGrpSpPr/>
                <p:nvPr/>
              </p:nvGrpSpPr>
              <p:grpSpPr>
                <a:xfrm>
                  <a:off x="1414800" y="2171188"/>
                  <a:ext cx="2231687" cy="428799"/>
                  <a:chOff x="5769797" y="3760135"/>
                  <a:chExt cx="2231687" cy="42879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844DD1-3A29-93B8-93C7-C490DC4123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797" y="3760136"/>
                    <a:ext cx="2231687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71A2D78-B124-7753-3D77-E9D6571ABC3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5EDEE77-121D-780F-9B04-841D5942F5E7}"/>
                    </a:ext>
                  </a:extLst>
                </p:cNvPr>
                <p:cNvGrpSpPr/>
                <p:nvPr/>
              </p:nvGrpSpPr>
              <p:grpSpPr>
                <a:xfrm>
                  <a:off x="1414800" y="1373741"/>
                  <a:ext cx="1008000" cy="434081"/>
                  <a:chOff x="5769800" y="3760135"/>
                  <a:chExt cx="1008000" cy="43408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AD8FAAA9-14EC-D971-C0E9-DD2F5C8224F3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800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919BF94-0652-6C1E-838E-37A9C95B64E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1F6D279-DC85-1DE2-C1C2-8F0D2A706A7F}"/>
                    </a:ext>
                  </a:extLst>
                </p:cNvPr>
                <p:cNvGrpSpPr/>
                <p:nvPr/>
              </p:nvGrpSpPr>
              <p:grpSpPr>
                <a:xfrm>
                  <a:off x="2642721" y="1373741"/>
                  <a:ext cx="1007688" cy="434081"/>
                  <a:chOff x="5769800" y="3760135"/>
                  <a:chExt cx="1007688" cy="434081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A319D43-DAEA-73A4-B4BF-4B2A1B6CFA05}"/>
                      </a:ext>
                    </a:extLst>
                  </p:cNvPr>
                  <p:cNvSpPr/>
                  <p:nvPr/>
                </p:nvSpPr>
                <p:spPr>
                  <a:xfrm flipH="1">
                    <a:off x="5769800" y="3760135"/>
                    <a:ext cx="1007688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5C4F4C1-58E7-5CD4-45FC-46BB070310F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7698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5C5E264-32E7-1E2A-35CB-407F044CA7FB}"/>
                  </a:ext>
                </a:extLst>
              </p:cNvPr>
              <p:cNvSpPr txBox="1"/>
              <p:nvPr/>
            </p:nvSpPr>
            <p:spPr>
              <a:xfrm>
                <a:off x="4492800" y="5437572"/>
                <a:ext cx="320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Dedicated VRFs and subnets for each Tenant with Shared L3out</a:t>
                </a: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7969E9-884B-36AF-5A0D-8DB237672AFC}"/>
              </a:ext>
            </a:extLst>
          </p:cNvPr>
          <p:cNvGrpSpPr/>
          <p:nvPr/>
        </p:nvGrpSpPr>
        <p:grpSpPr>
          <a:xfrm>
            <a:off x="8377600" y="1702800"/>
            <a:ext cx="3358800" cy="4666018"/>
            <a:chOff x="8377600" y="1702800"/>
            <a:chExt cx="3358800" cy="46660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8D8CEE-F328-5934-1639-51D3ADAEFC46}"/>
                </a:ext>
              </a:extLst>
            </p:cNvPr>
            <p:cNvGrpSpPr/>
            <p:nvPr/>
          </p:nvGrpSpPr>
          <p:grpSpPr>
            <a:xfrm>
              <a:off x="8377600" y="3485934"/>
              <a:ext cx="3358800" cy="2227404"/>
              <a:chOff x="8326800" y="3485934"/>
              <a:chExt cx="3358800" cy="222740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6308E7A-9E0E-9C3C-8442-77EA7F45BDC8}"/>
                  </a:ext>
                </a:extLst>
              </p:cNvPr>
              <p:cNvGrpSpPr/>
              <p:nvPr/>
            </p:nvGrpSpPr>
            <p:grpSpPr>
              <a:xfrm>
                <a:off x="8326800" y="3485934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88A52BE0-8A97-67AF-522B-B42ABA85BD34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2AFA7B2-D1C7-4613-1D78-9D6BEBD7817A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demo</a:t>
                    </a:r>
                  </a:p>
                </p:txBody>
              </p:sp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6112A1F-424E-A01E-4141-7DA4ED4BA3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ACCC2FB-A6FF-2632-312F-9133520D6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89" name="Group 188">
                      <a:extLst>
                        <a:ext uri="{FF2B5EF4-FFF2-40B4-BE49-F238E27FC236}">
                          <a16:creationId xmlns:a16="http://schemas.microsoft.com/office/drawing/2014/main" id="{65A34D3E-84BD-0A5F-DC2B-87AC8436CAD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90" name="Freeform 751">
                        <a:extLst>
                          <a:ext uri="{FF2B5EF4-FFF2-40B4-BE49-F238E27FC236}">
                            <a16:creationId xmlns:a16="http://schemas.microsoft.com/office/drawing/2014/main" id="{51D37911-FDE2-0669-3B9C-59359C3268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1" name="Freeform 752">
                        <a:extLst>
                          <a:ext uri="{FF2B5EF4-FFF2-40B4-BE49-F238E27FC236}">
                            <a16:creationId xmlns:a16="http://schemas.microsoft.com/office/drawing/2014/main" id="{4E75B153-A467-1B5D-2F82-D65974A62FA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92" name="Freeform 753">
                        <a:extLst>
                          <a:ext uri="{FF2B5EF4-FFF2-40B4-BE49-F238E27FC236}">
                            <a16:creationId xmlns:a16="http://schemas.microsoft.com/office/drawing/2014/main" id="{1D2D79AA-7086-8981-DD60-6F11FC91F5F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C8051C55-B0C7-6FE6-A2EF-22AD2E52211E}"/>
                    </a:ext>
                  </a:extLst>
                </p:cNvPr>
                <p:cNvGrpSpPr/>
                <p:nvPr/>
              </p:nvGrpSpPr>
              <p:grpSpPr>
                <a:xfrm>
                  <a:off x="1927250" y="3173411"/>
                  <a:ext cx="1008321" cy="434081"/>
                  <a:chOff x="5593399" y="3760135"/>
                  <a:chExt cx="1008321" cy="434081"/>
                </a:xfrm>
              </p:grpSpPr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A07F89B3-5501-4329-1391-28BF7A4C4241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9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AA54288F-26AB-783B-D154-4B86DABD9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9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5267B716-4A80-32B8-1EFB-55B6A8040457}"/>
                    </a:ext>
                  </a:extLst>
                </p:cNvPr>
                <p:cNvGrpSpPr/>
                <p:nvPr/>
              </p:nvGrpSpPr>
              <p:grpSpPr>
                <a:xfrm>
                  <a:off x="1483744" y="3034664"/>
                  <a:ext cx="1519906" cy="1146811"/>
                  <a:chOff x="7680326" y="3602038"/>
                  <a:chExt cx="1519906" cy="1146811"/>
                </a:xfrm>
              </p:grpSpPr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42E3F365-1A3A-8EBC-FC4A-E33992EBEFBC}"/>
                      </a:ext>
                    </a:extLst>
                  </p:cNvPr>
                  <p:cNvSpPr/>
                  <p:nvPr/>
                </p:nvSpPr>
                <p:spPr>
                  <a:xfrm flipH="1">
                    <a:off x="7681032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52062D1-B51A-5066-7D05-D7B1C823C39C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F6E6816-E263-76DE-8AF0-FD57DFBA6B1E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762CC2BC-34B4-DF2A-ACB8-C591B37578C0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6967B0B1-31BB-ECC8-C9DB-7A1DFC36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D2115B9E-9FF3-55D7-B25F-23923E4EF648}"/>
                    </a:ext>
                  </a:extLst>
                </p:cNvPr>
                <p:cNvGrpSpPr/>
                <p:nvPr/>
              </p:nvGrpSpPr>
              <p:grpSpPr>
                <a:xfrm>
                  <a:off x="1927250" y="4473402"/>
                  <a:ext cx="1008320" cy="428799"/>
                  <a:chOff x="5593397" y="3760135"/>
                  <a:chExt cx="1008320" cy="42879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E68A0001-3013-3807-F313-1711E764A91B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397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179" name="Rectangle 178">
                    <a:extLst>
                      <a:ext uri="{FF2B5EF4-FFF2-40B4-BE49-F238E27FC236}">
                        <a16:creationId xmlns:a16="http://schemas.microsoft.com/office/drawing/2014/main" id="{637364BB-1780-8FFF-3657-1C8D327D9160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39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2AE10EA-9E61-3E80-491D-34CB81C7E43A}"/>
                    </a:ext>
                  </a:extLst>
                </p:cNvPr>
                <p:cNvGrpSpPr/>
                <p:nvPr/>
              </p:nvGrpSpPr>
              <p:grpSpPr>
                <a:xfrm>
                  <a:off x="1927250" y="3675955"/>
                  <a:ext cx="1008320" cy="434081"/>
                  <a:chOff x="5593400" y="3760135"/>
                  <a:chExt cx="1008320" cy="434081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E49C4A83-6E4A-11A7-47F5-749D76028127}"/>
                      </a:ext>
                    </a:extLst>
                  </p:cNvPr>
                  <p:cNvSpPr/>
                  <p:nvPr/>
                </p:nvSpPr>
                <p:spPr>
                  <a:xfrm flipH="1">
                    <a:off x="5593400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18F25114-8FC3-1C30-935A-D3F7EAD8C58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3400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14D60F0F-64D9-AD80-F8AF-94DDBECAFD27}"/>
                  </a:ext>
                </a:extLst>
              </p:cNvPr>
              <p:cNvGrpSpPr/>
              <p:nvPr/>
            </p:nvGrpSpPr>
            <p:grpSpPr>
              <a:xfrm>
                <a:off x="10029600" y="3486075"/>
                <a:ext cx="1656000" cy="2227263"/>
                <a:chOff x="1416050" y="2822575"/>
                <a:chExt cx="1656000" cy="2227263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BA1F19F7-7BEE-592C-0BEC-45C61BD39508}"/>
                    </a:ext>
                  </a:extLst>
                </p:cNvPr>
                <p:cNvGrpSpPr/>
                <p:nvPr/>
              </p:nvGrpSpPr>
              <p:grpSpPr>
                <a:xfrm>
                  <a:off x="1416050" y="2822575"/>
                  <a:ext cx="1656000" cy="2227263"/>
                  <a:chOff x="7680323" y="2921000"/>
                  <a:chExt cx="1656000" cy="2227263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EC8D1687-E006-749C-FA1E-2D31AA052247}"/>
                      </a:ext>
                    </a:extLst>
                  </p:cNvPr>
                  <p:cNvSpPr/>
                  <p:nvPr/>
                </p:nvSpPr>
                <p:spPr>
                  <a:xfrm>
                    <a:off x="7680324" y="2921000"/>
                    <a:ext cx="1655999" cy="222726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test</a:t>
                    </a:r>
                  </a:p>
                </p:txBody>
              </p: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F183890-4D0A-209A-68E1-99B4E458E24C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261" name="Rectangle 260">
                      <a:extLst>
                        <a:ext uri="{FF2B5EF4-FFF2-40B4-BE49-F238E27FC236}">
                          <a16:creationId xmlns:a16="http://schemas.microsoft.com/office/drawing/2014/main" id="{27AADE6F-3392-1F79-E5FC-EBE4A8F64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265A1B7-0686-A837-54B4-BBF1D9577E7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263" name="Freeform 751">
                        <a:extLst>
                          <a:ext uri="{FF2B5EF4-FFF2-40B4-BE49-F238E27FC236}">
                            <a16:creationId xmlns:a16="http://schemas.microsoft.com/office/drawing/2014/main" id="{FD52D6CB-08BA-C173-5259-84900267CC2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4" name="Freeform 752">
                        <a:extLst>
                          <a:ext uri="{FF2B5EF4-FFF2-40B4-BE49-F238E27FC236}">
                            <a16:creationId xmlns:a16="http://schemas.microsoft.com/office/drawing/2014/main" id="{9C0B0362-5B28-8398-87AD-EAE74B3F18B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265" name="Freeform 753">
                        <a:extLst>
                          <a:ext uri="{FF2B5EF4-FFF2-40B4-BE49-F238E27FC236}">
                            <a16:creationId xmlns:a16="http://schemas.microsoft.com/office/drawing/2014/main" id="{6422C979-542B-90A0-BBB1-47D72675670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1F37C28C-E4C6-376A-AF4E-5B2F6C27FC17}"/>
                    </a:ext>
                  </a:extLst>
                </p:cNvPr>
                <p:cNvGrpSpPr/>
                <p:nvPr/>
              </p:nvGrpSpPr>
              <p:grpSpPr>
                <a:xfrm>
                  <a:off x="1928037" y="3173411"/>
                  <a:ext cx="1008321" cy="434081"/>
                  <a:chOff x="5594186" y="3760135"/>
                  <a:chExt cx="1008321" cy="434081"/>
                </a:xfrm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E30EBC82-0687-B58A-95B9-63E49668F0FA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6" y="3760135"/>
                    <a:ext cx="1008321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71E4565-62D3-C93A-7EAB-73AA9B07CF2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6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  <p:grpSp>
              <p:nvGrpSpPr>
                <p:cNvPr id="245" name="Group 244">
                  <a:extLst>
                    <a:ext uri="{FF2B5EF4-FFF2-40B4-BE49-F238E27FC236}">
                      <a16:creationId xmlns:a16="http://schemas.microsoft.com/office/drawing/2014/main" id="{439CC959-BA5C-D6EE-348C-AAE0AAB9868C}"/>
                    </a:ext>
                  </a:extLst>
                </p:cNvPr>
                <p:cNvGrpSpPr/>
                <p:nvPr/>
              </p:nvGrpSpPr>
              <p:grpSpPr>
                <a:xfrm>
                  <a:off x="1483733" y="3034664"/>
                  <a:ext cx="1519200" cy="1146811"/>
                  <a:chOff x="7680315" y="3602038"/>
                  <a:chExt cx="1519200" cy="1146811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6989BEA0-8879-5C4D-4FC8-CB3CFB9F2965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5" y="3602038"/>
                    <a:ext cx="1519200" cy="114681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Network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Segments</a:t>
                    </a:r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562ABD78-BF35-F579-74D1-4ACABC425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6" name="Group 245">
                  <a:extLst>
                    <a:ext uri="{FF2B5EF4-FFF2-40B4-BE49-F238E27FC236}">
                      <a16:creationId xmlns:a16="http://schemas.microsoft.com/office/drawing/2014/main" id="{A3E4A2F3-06C9-F783-17C4-AF9535EB83BF}"/>
                    </a:ext>
                  </a:extLst>
                </p:cNvPr>
                <p:cNvGrpSpPr/>
                <p:nvPr/>
              </p:nvGrpSpPr>
              <p:grpSpPr>
                <a:xfrm>
                  <a:off x="1483733" y="4325937"/>
                  <a:ext cx="1519200" cy="647700"/>
                  <a:chOff x="7680318" y="3602038"/>
                  <a:chExt cx="1519200" cy="647700"/>
                </a:xfrm>
              </p:grpSpPr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1CF47ADC-0C31-3F6C-3E60-C1169B35AB2A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8" y="3602038"/>
                    <a:ext cx="1519200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6000" tIns="180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Apps</a:t>
                    </a:r>
                  </a:p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(Optional)</a:t>
                    </a: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193B144E-551B-CD3B-EBE2-F88498B305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AP</a:t>
                    </a:r>
                  </a:p>
                </p:txBody>
              </p:sp>
            </p:grp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55E179C-6DE5-055D-837C-EFAFE57F93F8}"/>
                    </a:ext>
                  </a:extLst>
                </p:cNvPr>
                <p:cNvGrpSpPr/>
                <p:nvPr/>
              </p:nvGrpSpPr>
              <p:grpSpPr>
                <a:xfrm>
                  <a:off x="1928037" y="4473402"/>
                  <a:ext cx="1008320" cy="428799"/>
                  <a:chOff x="5594184" y="3760135"/>
                  <a:chExt cx="1008320" cy="428799"/>
                </a:xfrm>
              </p:grpSpPr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60A080D0-FD0D-C592-E714-D8153B2DD79F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4" y="3760136"/>
                    <a:ext cx="1008320" cy="42879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2">
                        <a:lumMod val="75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ctr" anchorCtr="1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Security isolation across Bridge Domains</a:t>
                    </a:r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C435009D-21A1-C699-298B-76E39D7B5D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4" y="3760135"/>
                    <a:ext cx="288000" cy="14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ESG</a:t>
                    </a:r>
                  </a:p>
                </p:txBody>
              </p: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0EFCA081-E091-91E2-75C0-9E99345E6A89}"/>
                    </a:ext>
                  </a:extLst>
                </p:cNvPr>
                <p:cNvGrpSpPr/>
                <p:nvPr/>
              </p:nvGrpSpPr>
              <p:grpSpPr>
                <a:xfrm>
                  <a:off x="1928037" y="3675955"/>
                  <a:ext cx="1008320" cy="434081"/>
                  <a:chOff x="5594187" y="3760135"/>
                  <a:chExt cx="1008320" cy="434081"/>
                </a:xfrm>
              </p:grpSpPr>
              <p:sp>
                <p:nvSpPr>
                  <p:cNvPr id="249" name="Rectangle 248">
                    <a:extLst>
                      <a:ext uri="{FF2B5EF4-FFF2-40B4-BE49-F238E27FC236}">
                        <a16:creationId xmlns:a16="http://schemas.microsoft.com/office/drawing/2014/main" id="{6DC4F36A-C6F5-E8C6-F838-6604E1024184}"/>
                      </a:ext>
                    </a:extLst>
                  </p:cNvPr>
                  <p:cNvSpPr/>
                  <p:nvPr/>
                </p:nvSpPr>
                <p:spPr>
                  <a:xfrm flipH="1">
                    <a:off x="5594187" y="3760135"/>
                    <a:ext cx="1008320" cy="43408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>
                    <a:solidFill>
                      <a:schemeClr val="accent4">
                        <a:lumMod val="50000"/>
                      </a:schemeClr>
                    </a:solidFill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lIns="0" tIns="72000" rIns="0" bIns="0" rtlCol="0" anchor="t" anchorCtr="0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VLAN</a:t>
                    </a:r>
                  </a:p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(Security isolation per Bridge Domain)</a:t>
                    </a:r>
                  </a:p>
                </p:txBody>
              </p:sp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718E7CC-4CDD-2BBA-09D2-1D4BEB4D41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94187" y="3760135"/>
                    <a:ext cx="288000" cy="144000"/>
                  </a:xfrm>
                  <a:prstGeom prst="rect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 w="12700" cap="flat">
                    <a:noFill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121920" tIns="60960" rIns="121920" bIns="60960" rtlCol="0" anchor="ctr"/>
                  <a:lstStyle/>
                  <a:p>
                    <a:pPr algn="ctr" defTabSz="68578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GB" sz="600" kern="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EPG</a:t>
                    </a:r>
                  </a:p>
                </p:txBody>
              </p:sp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329EC7B-3D15-D5CB-81E7-A1D8C423795D}"/>
                </a:ext>
              </a:extLst>
            </p:cNvPr>
            <p:cNvGrpSpPr/>
            <p:nvPr/>
          </p:nvGrpSpPr>
          <p:grpSpPr>
            <a:xfrm>
              <a:off x="8384400" y="1702800"/>
              <a:ext cx="3348000" cy="4666018"/>
              <a:chOff x="8384400" y="1702800"/>
              <a:chExt cx="3348000" cy="4666018"/>
            </a:xfrm>
          </p:grpSpPr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A53F21C7-41EE-53B0-3690-E259FAF75EE9}"/>
                  </a:ext>
                </a:extLst>
              </p:cNvPr>
              <p:cNvCxnSpPr>
                <a:cxnSpLocks/>
                <a:stCxn id="157" idx="3"/>
                <a:endCxn id="178" idx="3"/>
              </p:cNvCxnSpPr>
              <p:nvPr/>
            </p:nvCxnSpPr>
            <p:spPr>
              <a:xfrm rot="10800000" flipV="1">
                <a:off x="8888801" y="2927617"/>
                <a:ext cx="106495" cy="2423543"/>
              </a:xfrm>
              <a:prstGeom prst="bentConnector3">
                <a:avLst>
                  <a:gd name="adj1" fmla="val 31465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D755E48-097E-F013-DD47-566BD0A8633D}"/>
                  </a:ext>
                </a:extLst>
              </p:cNvPr>
              <p:cNvCxnSpPr>
                <a:cxnSpLocks/>
                <a:stCxn id="120" idx="2"/>
                <a:endCxn id="157" idx="0"/>
              </p:cNvCxnSpPr>
              <p:nvPr/>
            </p:nvCxnSpPr>
            <p:spPr>
              <a:xfrm>
                <a:off x="10290573" y="2197461"/>
                <a:ext cx="1" cy="40630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39B0120-E62B-4539-6FCA-DC2F96A702AC}"/>
                  </a:ext>
                </a:extLst>
              </p:cNvPr>
              <p:cNvGrpSpPr/>
              <p:nvPr/>
            </p:nvGrpSpPr>
            <p:grpSpPr>
              <a:xfrm>
                <a:off x="8449200" y="2398980"/>
                <a:ext cx="3206632" cy="923461"/>
                <a:chOff x="2967369" y="1760061"/>
                <a:chExt cx="3206632" cy="92346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B51329EA-069D-5DB1-6FC7-9C33D12FF922}"/>
                    </a:ext>
                  </a:extLst>
                </p:cNvPr>
                <p:cNvGrpSpPr/>
                <p:nvPr/>
              </p:nvGrpSpPr>
              <p:grpSpPr>
                <a:xfrm>
                  <a:off x="3587037" y="2180749"/>
                  <a:ext cx="2371988" cy="358773"/>
                  <a:chOff x="7680323" y="3602038"/>
                  <a:chExt cx="2371988" cy="358773"/>
                </a:xfrm>
              </p:grpSpPr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3221907D-A485-C22A-96A3-E037A43FA057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23" y="3602038"/>
                    <a:ext cx="2371988" cy="358773"/>
                  </a:xfrm>
                  <a:prstGeom prst="rect">
                    <a:avLst/>
                  </a:prstGeom>
                  <a:solidFill>
                    <a:schemeClr val="bg1">
                      <a:lumMod val="10000"/>
                      <a:lumOff val="90000"/>
                    </a:schemeClr>
                  </a:solidFill>
                  <a:ln w="12700">
                    <a:solidFill>
                      <a:schemeClr val="bg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324000" tIns="36000" rIns="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subnet(s)</a:t>
                    </a: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21C1F28B-A52A-2DEE-87BD-AA1767B87768}"/>
                      </a:ext>
                    </a:extLst>
                  </p:cNvPr>
                  <p:cNvSpPr txBox="1"/>
                  <p:nvPr/>
                </p:nvSpPr>
                <p:spPr>
                  <a:xfrm>
                    <a:off x="7680326" y="3602038"/>
                    <a:ext cx="288000" cy="144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</a:schemeClr>
                  </a:solidFill>
                </p:spPr>
                <p:txBody>
                  <a:bodyPr wrap="none" rtlCol="0" anchor="ctr" anchorCtr="1">
                    <a:noAutofit/>
                  </a:bodyPr>
                  <a:lstStyle/>
                  <a:p>
                    <a:pPr algn="ctr"/>
                    <a:r>
                      <a:rPr lang="en-US" sz="600">
                        <a:solidFill>
                          <a:schemeClr val="bg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BD</a:t>
                    </a: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47462FEF-5B36-0590-984C-01039D49A9DD}"/>
                    </a:ext>
                  </a:extLst>
                </p:cNvPr>
                <p:cNvGrpSpPr/>
                <p:nvPr/>
              </p:nvGrpSpPr>
              <p:grpSpPr>
                <a:xfrm>
                  <a:off x="2967369" y="1760061"/>
                  <a:ext cx="3206632" cy="923461"/>
                  <a:chOff x="7680323" y="2920999"/>
                  <a:chExt cx="3206632" cy="923461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3E5F6F69-0DBD-FDEC-AC02-613B6C5D89C6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92346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</a:t>
                    </a:r>
                  </a:p>
                </p:txBody>
              </p:sp>
              <p:grpSp>
                <p:nvGrpSpPr>
                  <p:cNvPr id="162" name="Group 161">
                    <a:extLst>
                      <a:ext uri="{FF2B5EF4-FFF2-40B4-BE49-F238E27FC236}">
                        <a16:creationId xmlns:a16="http://schemas.microsoft.com/office/drawing/2014/main" id="{3869FC0E-57AC-49E8-CFE9-B37202044CDD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5CCB47-6781-2CE4-8499-079079980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10946521-0138-4DEF-C6AF-EA1AB850264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65" name="Freeform 751">
                        <a:extLst>
                          <a:ext uri="{FF2B5EF4-FFF2-40B4-BE49-F238E27FC236}">
                            <a16:creationId xmlns:a16="http://schemas.microsoft.com/office/drawing/2014/main" id="{889E8398-158E-E2E7-05B1-5D55EE6D0C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6" name="Freeform 752">
                        <a:extLst>
                          <a:ext uri="{FF2B5EF4-FFF2-40B4-BE49-F238E27FC236}">
                            <a16:creationId xmlns:a16="http://schemas.microsoft.com/office/drawing/2014/main" id="{00DFC2E9-D1DA-EB36-F7C3-F0C7D3DE625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67" name="Freeform 753">
                        <a:extLst>
                          <a:ext uri="{FF2B5EF4-FFF2-40B4-BE49-F238E27FC236}">
                            <a16:creationId xmlns:a16="http://schemas.microsoft.com/office/drawing/2014/main" id="{654B1E3F-BE3A-E28B-5002-F3F3AD43027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E3DAB761-03D5-1B4F-0425-062AF8B1BCAA}"/>
                    </a:ext>
                  </a:extLst>
                </p:cNvPr>
                <p:cNvGrpSpPr/>
                <p:nvPr/>
              </p:nvGrpSpPr>
              <p:grpSpPr>
                <a:xfrm>
                  <a:off x="3513464" y="1964849"/>
                  <a:ext cx="2590559" cy="647700"/>
                  <a:chOff x="7680317" y="3615879"/>
                  <a:chExt cx="2590559" cy="647700"/>
                </a:xfrm>
              </p:grpSpPr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D4C9CE6-FC2D-853C-18C1-08FB7770012B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7" y="3615879"/>
                    <a:ext cx="2590559" cy="64770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common.vrf-01</a:t>
                    </a:r>
                  </a:p>
                </p:txBody>
              </p:sp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FF692400-3786-BADB-FC32-A60FB1811238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356C0535-5AF4-3F42-40C2-D1524913BF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60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33CC5171-DD6D-C212-84D5-C96A3A91D8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C3B8D398-C8E7-B25B-BD27-BA59459B1E1F}"/>
                  </a:ext>
                </a:extLst>
              </p:cNvPr>
              <p:cNvCxnSpPr>
                <a:cxnSpLocks/>
                <a:stCxn id="168" idx="1"/>
                <a:endCxn id="251" idx="1"/>
              </p:cNvCxnSpPr>
              <p:nvPr/>
            </p:nvCxnSpPr>
            <p:spPr>
              <a:xfrm>
                <a:off x="11440856" y="2999055"/>
                <a:ext cx="159851" cy="2352247"/>
              </a:xfrm>
              <a:prstGeom prst="bentConnector3">
                <a:avLst>
                  <a:gd name="adj1" fmla="val 243008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7ACC078-353C-839E-889E-0392F8C50BCF}"/>
                  </a:ext>
                </a:extLst>
              </p:cNvPr>
              <p:cNvGrpSpPr/>
              <p:nvPr/>
            </p:nvGrpSpPr>
            <p:grpSpPr>
              <a:xfrm>
                <a:off x="8449200" y="1702800"/>
                <a:ext cx="3206632" cy="561971"/>
                <a:chOff x="6838360" y="914961"/>
                <a:chExt cx="3206632" cy="56197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8282909-C817-EB6D-77EA-F6AB54BA839C}"/>
                    </a:ext>
                  </a:extLst>
                </p:cNvPr>
                <p:cNvGrpSpPr/>
                <p:nvPr/>
              </p:nvGrpSpPr>
              <p:grpSpPr>
                <a:xfrm>
                  <a:off x="6838360" y="914961"/>
                  <a:ext cx="3206632" cy="561971"/>
                  <a:chOff x="7680323" y="2920999"/>
                  <a:chExt cx="3206632" cy="561971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76F3D732-21AF-1BFD-CF15-70FD428D4124}"/>
                      </a:ext>
                    </a:extLst>
                  </p:cNvPr>
                  <p:cNvSpPr/>
                  <p:nvPr/>
                </p:nvSpPr>
                <p:spPr>
                  <a:xfrm>
                    <a:off x="7680323" y="2920999"/>
                    <a:ext cx="3206632" cy="5619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2">
                        <a:lumMod val="75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shared-services</a:t>
                    </a:r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092CBE93-7E5B-9AA1-E98D-26453BBDF041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2921000"/>
                    <a:ext cx="288000" cy="144000"/>
                    <a:chOff x="9357407" y="4691351"/>
                    <a:chExt cx="288000" cy="144000"/>
                  </a:xfrm>
                </p:grpSpPr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5662CA2A-F92D-1EB1-1B18-D05FCB1F8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57407" y="469135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grpSp>
                  <p:nvGrpSpPr>
                    <p:cNvPr id="127" name="Group 126">
                      <a:extLst>
                        <a:ext uri="{FF2B5EF4-FFF2-40B4-BE49-F238E27FC236}">
                          <a16:creationId xmlns:a16="http://schemas.microsoft.com/office/drawing/2014/main" id="{C2474ED2-B571-77B4-2B3E-8A8FC23171F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393407" y="4709853"/>
                      <a:ext cx="216000" cy="106997"/>
                      <a:chOff x="836085" y="1496592"/>
                      <a:chExt cx="538984" cy="266993"/>
                    </a:xfrm>
                  </p:grpSpPr>
                  <p:sp>
                    <p:nvSpPr>
                      <p:cNvPr id="128" name="Freeform 751">
                        <a:extLst>
                          <a:ext uri="{FF2B5EF4-FFF2-40B4-BE49-F238E27FC236}">
                            <a16:creationId xmlns:a16="http://schemas.microsoft.com/office/drawing/2014/main" id="{01F849A6-C8E3-4F54-49A7-E25DF1ECE3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36085" y="1647588"/>
                        <a:ext cx="538984" cy="115997"/>
                      </a:xfrm>
                      <a:custGeom>
                        <a:avLst/>
                        <a:gdLst>
                          <a:gd name="T0" fmla="*/ 204 w 228"/>
                          <a:gd name="T1" fmla="*/ 49 h 49"/>
                          <a:gd name="T2" fmla="*/ 24 w 228"/>
                          <a:gd name="T3" fmla="*/ 49 h 49"/>
                          <a:gd name="T4" fmla="*/ 0 w 228"/>
                          <a:gd name="T5" fmla="*/ 25 h 49"/>
                          <a:gd name="T6" fmla="*/ 0 w 228"/>
                          <a:gd name="T7" fmla="*/ 25 h 49"/>
                          <a:gd name="T8" fmla="*/ 24 w 228"/>
                          <a:gd name="T9" fmla="*/ 0 h 49"/>
                          <a:gd name="T10" fmla="*/ 204 w 228"/>
                          <a:gd name="T11" fmla="*/ 0 h 49"/>
                          <a:gd name="T12" fmla="*/ 228 w 228"/>
                          <a:gd name="T13" fmla="*/ 25 h 49"/>
                          <a:gd name="T14" fmla="*/ 228 w 228"/>
                          <a:gd name="T15" fmla="*/ 25 h 49"/>
                          <a:gd name="T16" fmla="*/ 204 w 228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28" h="49">
                            <a:moveTo>
                              <a:pt x="204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204" y="0"/>
                              <a:pt x="204" y="0"/>
                              <a:pt x="204" y="0"/>
                            </a:cubicBezTo>
                            <a:cubicBezTo>
                              <a:pt x="217" y="0"/>
                              <a:pt x="228" y="11"/>
                              <a:pt x="228" y="25"/>
                            </a:cubicBezTo>
                            <a:cubicBezTo>
                              <a:pt x="228" y="25"/>
                              <a:pt x="228" y="25"/>
                              <a:pt x="228" y="25"/>
                            </a:cubicBezTo>
                            <a:cubicBezTo>
                              <a:pt x="228" y="38"/>
                              <a:pt x="217" y="49"/>
                              <a:pt x="204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algn="ctr"/>
                        <a:endParaRPr lang="en-US" sz="400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29" name="Freeform 752">
                        <a:extLst>
                          <a:ext uri="{FF2B5EF4-FFF2-40B4-BE49-F238E27FC236}">
                            <a16:creationId xmlns:a16="http://schemas.microsoft.com/office/drawing/2014/main" id="{014AFB64-3E97-E33A-25ED-E68A87FDDC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55081" y="1571590"/>
                        <a:ext cx="382988" cy="115996"/>
                      </a:xfrm>
                      <a:custGeom>
                        <a:avLst/>
                        <a:gdLst>
                          <a:gd name="T0" fmla="*/ 137 w 162"/>
                          <a:gd name="T1" fmla="*/ 49 h 49"/>
                          <a:gd name="T2" fmla="*/ 24 w 162"/>
                          <a:gd name="T3" fmla="*/ 49 h 49"/>
                          <a:gd name="T4" fmla="*/ 0 w 162"/>
                          <a:gd name="T5" fmla="*/ 25 h 49"/>
                          <a:gd name="T6" fmla="*/ 0 w 162"/>
                          <a:gd name="T7" fmla="*/ 25 h 49"/>
                          <a:gd name="T8" fmla="*/ 24 w 162"/>
                          <a:gd name="T9" fmla="*/ 0 h 49"/>
                          <a:gd name="T10" fmla="*/ 137 w 162"/>
                          <a:gd name="T11" fmla="*/ 0 h 49"/>
                          <a:gd name="T12" fmla="*/ 162 w 162"/>
                          <a:gd name="T13" fmla="*/ 25 h 49"/>
                          <a:gd name="T14" fmla="*/ 162 w 162"/>
                          <a:gd name="T15" fmla="*/ 25 h 49"/>
                          <a:gd name="T16" fmla="*/ 137 w 162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62" h="49">
                            <a:moveTo>
                              <a:pt x="137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5"/>
                            </a:cubicBezTo>
                            <a:cubicBezTo>
                              <a:pt x="0" y="25"/>
                              <a:pt x="0" y="25"/>
                              <a:pt x="0" y="25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51" y="0"/>
                              <a:pt x="162" y="11"/>
                              <a:pt x="162" y="25"/>
                            </a:cubicBezTo>
                            <a:cubicBezTo>
                              <a:pt x="162" y="25"/>
                              <a:pt x="162" y="25"/>
                              <a:pt x="162" y="25"/>
                            </a:cubicBezTo>
                            <a:cubicBezTo>
                              <a:pt x="162" y="38"/>
                              <a:pt x="151" y="49"/>
                              <a:pt x="137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130" name="Freeform 753">
                        <a:extLst>
                          <a:ext uri="{FF2B5EF4-FFF2-40B4-BE49-F238E27FC236}">
                            <a16:creationId xmlns:a16="http://schemas.microsoft.com/office/drawing/2014/main" id="{9A70F82F-BB3A-7446-C2F7-FA8E0D3438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06076" y="1496592"/>
                        <a:ext cx="181994" cy="115996"/>
                      </a:xfrm>
                      <a:custGeom>
                        <a:avLst/>
                        <a:gdLst>
                          <a:gd name="T0" fmla="*/ 52 w 77"/>
                          <a:gd name="T1" fmla="*/ 49 h 49"/>
                          <a:gd name="T2" fmla="*/ 24 w 77"/>
                          <a:gd name="T3" fmla="*/ 49 h 49"/>
                          <a:gd name="T4" fmla="*/ 0 w 77"/>
                          <a:gd name="T5" fmla="*/ 24 h 49"/>
                          <a:gd name="T6" fmla="*/ 0 w 77"/>
                          <a:gd name="T7" fmla="*/ 24 h 49"/>
                          <a:gd name="T8" fmla="*/ 24 w 77"/>
                          <a:gd name="T9" fmla="*/ 0 h 49"/>
                          <a:gd name="T10" fmla="*/ 52 w 77"/>
                          <a:gd name="T11" fmla="*/ 0 h 49"/>
                          <a:gd name="T12" fmla="*/ 77 w 77"/>
                          <a:gd name="T13" fmla="*/ 24 h 49"/>
                          <a:gd name="T14" fmla="*/ 77 w 77"/>
                          <a:gd name="T15" fmla="*/ 24 h 49"/>
                          <a:gd name="T16" fmla="*/ 52 w 77"/>
                          <a:gd name="T17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7" h="49">
                            <a:moveTo>
                              <a:pt x="52" y="49"/>
                            </a:moveTo>
                            <a:cubicBezTo>
                              <a:pt x="24" y="49"/>
                              <a:pt x="24" y="49"/>
                              <a:pt x="24" y="49"/>
                            </a:cubicBezTo>
                            <a:cubicBezTo>
                              <a:pt x="11" y="49"/>
                              <a:pt x="0" y="38"/>
                              <a:pt x="0" y="24"/>
                            </a:cubicBezTo>
                            <a:cubicBezTo>
                              <a:pt x="0" y="24"/>
                              <a:pt x="0" y="24"/>
                              <a:pt x="0" y="24"/>
                            </a:cubicBezTo>
                            <a:cubicBezTo>
                              <a:pt x="0" y="11"/>
                              <a:pt x="11" y="0"/>
                              <a:pt x="24" y="0"/>
                            </a:cubicBezTo>
                            <a:cubicBezTo>
                              <a:pt x="52" y="0"/>
                              <a:pt x="52" y="0"/>
                              <a:pt x="52" y="0"/>
                            </a:cubicBezTo>
                            <a:cubicBezTo>
                              <a:pt x="66" y="0"/>
                              <a:pt x="77" y="11"/>
                              <a:pt x="77" y="24"/>
                            </a:cubicBezTo>
                            <a:cubicBezTo>
                              <a:pt x="77" y="24"/>
                              <a:pt x="77" y="24"/>
                              <a:pt x="77" y="24"/>
                            </a:cubicBezTo>
                            <a:cubicBezTo>
                              <a:pt x="77" y="38"/>
                              <a:pt x="66" y="49"/>
                              <a:pt x="52" y="49"/>
                            </a:cubicBezTo>
                            <a:close/>
                          </a:path>
                        </a:pathLst>
                      </a:custGeom>
                      <a:solidFill>
                        <a:schemeClr val="bg2"/>
                      </a:solidFill>
                      <a:ln>
                        <a:noFill/>
                      </a:ln>
                    </p:spPr>
                    <p:txBody>
                      <a:bodyPr vert="horz" wrap="square" lIns="121920" tIns="60960" rIns="121920" bIns="6096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>
                          <a:latin typeface="Consolas" panose="020B0609020204030204" pitchFamily="49" charset="0"/>
                          <a:cs typeface="Consolas" panose="020B0609020204030204" pitchFamily="49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FCEC8EA-7245-B27E-BF72-9283787F4865}"/>
                    </a:ext>
                  </a:extLst>
                </p:cNvPr>
                <p:cNvGrpSpPr/>
                <p:nvPr/>
              </p:nvGrpSpPr>
              <p:grpSpPr>
                <a:xfrm>
                  <a:off x="7384454" y="1119749"/>
                  <a:ext cx="2590559" cy="289873"/>
                  <a:chOff x="7680316" y="3615879"/>
                  <a:chExt cx="2590559" cy="289873"/>
                </a:xfrm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99C34203-A307-BDB9-5E6F-65D40BAFC8E8}"/>
                      </a:ext>
                    </a:extLst>
                  </p:cNvPr>
                  <p:cNvSpPr/>
                  <p:nvPr/>
                </p:nvSpPr>
                <p:spPr>
                  <a:xfrm flipH="1">
                    <a:off x="7680316" y="3615879"/>
                    <a:ext cx="2590559" cy="289873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5"/>
                    </a:solidFill>
                    <a:prstDash val="solid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24000" tIns="36000" rtlCol="0" anchor="t" anchorCtr="0"/>
                  <a:lstStyle/>
                  <a:p>
                    <a:r>
                      <a:rPr lang="en-GB" sz="600"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vrf-01</a:t>
                    </a:r>
                  </a:p>
                </p:txBody>
              </p: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3940D5CD-47E6-C076-6841-483080AC7820}"/>
                      </a:ext>
                    </a:extLst>
                  </p:cNvPr>
                  <p:cNvGrpSpPr/>
                  <p:nvPr/>
                </p:nvGrpSpPr>
                <p:grpSpPr>
                  <a:xfrm>
                    <a:off x="7680323" y="3615879"/>
                    <a:ext cx="288000" cy="144000"/>
                    <a:chOff x="9199253" y="3748281"/>
                    <a:chExt cx="288000" cy="14400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F3A8E260-A679-9D9D-5BB1-7E4E2FE43F4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9199253" y="3748281"/>
                      <a:ext cx="288000" cy="14400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pic>
                  <p:nvPicPr>
                    <p:cNvPr id="123" name="Picture 6" descr="C:\Users\ecoffey\AppData\Local\Temp\Rar$DRa0.583\Cisco Icons November\30067_Device_router_3057\Png_256\30067_Device_router_3057_unknown_256.png">
                      <a:extLst>
                        <a:ext uri="{FF2B5EF4-FFF2-40B4-BE49-F238E27FC236}">
                          <a16:creationId xmlns:a16="http://schemas.microsoft.com/office/drawing/2014/main" id="{2E953B80-9C6F-2C91-3C9F-05279F91DB3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H="1">
                      <a:off x="9235747" y="3759469"/>
                      <a:ext cx="215012" cy="1216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20287AA-1F9D-B2A2-D422-F44C2524C094}"/>
                  </a:ext>
                </a:extLst>
              </p:cNvPr>
              <p:cNvSpPr txBox="1"/>
              <p:nvPr/>
            </p:nvSpPr>
            <p:spPr>
              <a:xfrm>
                <a:off x="8384400" y="5722487"/>
                <a:ext cx="3348000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+mn-lt"/>
                  </a:rPr>
                  <a:t>EPG and ESG in the “user” Tenant with the VRF in the “common” Tenant, and a Shared L3out in shared-services </a:t>
                </a:r>
              </a:p>
            </p:txBody>
          </p:sp>
          <p:cxnSp>
            <p:nvCxnSpPr>
              <p:cNvPr id="268" name="Elbow Connector 267">
                <a:extLst>
                  <a:ext uri="{FF2B5EF4-FFF2-40B4-BE49-F238E27FC236}">
                    <a16:creationId xmlns:a16="http://schemas.microsoft.com/office/drawing/2014/main" id="{C0E3DC19-43B3-5647-80BC-90B74E1EE4DE}"/>
                  </a:ext>
                </a:extLst>
              </p:cNvPr>
              <p:cNvCxnSpPr>
                <a:cxnSpLocks/>
                <a:stCxn id="168" idx="2"/>
                <a:endCxn id="184" idx="0"/>
              </p:cNvCxnSpPr>
              <p:nvPr/>
            </p:nvCxnSpPr>
            <p:spPr>
              <a:xfrm rot="5400000">
                <a:off x="9494747" y="3076654"/>
                <a:ext cx="658329" cy="861902"/>
              </a:xfrm>
              <a:prstGeom prst="bentConnector3">
                <a:avLst>
                  <a:gd name="adj1" fmla="val 35531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Elbow Connector 270">
                <a:extLst>
                  <a:ext uri="{FF2B5EF4-FFF2-40B4-BE49-F238E27FC236}">
                    <a16:creationId xmlns:a16="http://schemas.microsoft.com/office/drawing/2014/main" id="{DB98E6D8-4B69-EC85-612A-436D2A7B57A1}"/>
                  </a:ext>
                </a:extLst>
              </p:cNvPr>
              <p:cNvCxnSpPr>
                <a:cxnSpLocks/>
                <a:stCxn id="168" idx="2"/>
                <a:endCxn id="257" idx="0"/>
              </p:cNvCxnSpPr>
              <p:nvPr/>
            </p:nvCxnSpPr>
            <p:spPr>
              <a:xfrm rot="16200000" flipH="1">
                <a:off x="10346469" y="3086833"/>
                <a:ext cx="658470" cy="841685"/>
              </a:xfrm>
              <a:prstGeom prst="bentConnector3">
                <a:avLst>
                  <a:gd name="adj1" fmla="val 35534"/>
                </a:avLst>
              </a:prstGeom>
              <a:ln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Rounded Rectangular Callout 133">
            <a:extLst>
              <a:ext uri="{FF2B5EF4-FFF2-40B4-BE49-F238E27FC236}">
                <a16:creationId xmlns:a16="http://schemas.microsoft.com/office/drawing/2014/main" id="{16B5F0C5-15B0-4E25-74AF-ED2B55D09EC6}"/>
              </a:ext>
            </a:extLst>
          </p:cNvPr>
          <p:cNvSpPr/>
          <p:nvPr/>
        </p:nvSpPr>
        <p:spPr>
          <a:xfrm>
            <a:off x="2378250" y="5005781"/>
            <a:ext cx="2376000" cy="432000"/>
          </a:xfrm>
          <a:prstGeom prst="wedgeRoundRectCallout">
            <a:avLst>
              <a:gd name="adj1" fmla="val 75908"/>
              <a:gd name="adj2" fmla="val -272657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network security groups</a:t>
            </a:r>
          </a:p>
        </p:txBody>
      </p:sp>
      <p:sp>
        <p:nvSpPr>
          <p:cNvPr id="137" name="Rounded Rectangular Callout 136">
            <a:extLst>
              <a:ext uri="{FF2B5EF4-FFF2-40B4-BE49-F238E27FC236}">
                <a16:creationId xmlns:a16="http://schemas.microsoft.com/office/drawing/2014/main" id="{80B8BDF4-23EE-65C1-786F-1D2507768A9F}"/>
              </a:ext>
            </a:extLst>
          </p:cNvPr>
          <p:cNvSpPr/>
          <p:nvPr/>
        </p:nvSpPr>
        <p:spPr>
          <a:xfrm>
            <a:off x="5814390" y="900000"/>
            <a:ext cx="2376000" cy="432000"/>
          </a:xfrm>
          <a:prstGeom prst="wedgeRoundRectCallout">
            <a:avLst>
              <a:gd name="adj1" fmla="val -22162"/>
              <a:gd name="adj2" fmla="val 13889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Network team controls inbound/outbound routing </a:t>
            </a:r>
          </a:p>
        </p:txBody>
      </p:sp>
      <p:sp>
        <p:nvSpPr>
          <p:cNvPr id="138" name="Rounded Rectangular Callout 137">
            <a:extLst>
              <a:ext uri="{FF2B5EF4-FFF2-40B4-BE49-F238E27FC236}">
                <a16:creationId xmlns:a16="http://schemas.microsoft.com/office/drawing/2014/main" id="{94C7B309-F343-4849-DCE0-1BFFDC77BEFB}"/>
              </a:ext>
            </a:extLst>
          </p:cNvPr>
          <p:cNvSpPr/>
          <p:nvPr/>
        </p:nvSpPr>
        <p:spPr>
          <a:xfrm flipH="1">
            <a:off x="5913783" y="5996878"/>
            <a:ext cx="2376000" cy="432000"/>
          </a:xfrm>
          <a:prstGeom prst="wedgeRoundRectCallout">
            <a:avLst>
              <a:gd name="adj1" fmla="val -78057"/>
              <a:gd name="adj2" fmla="val -154744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Each Tenant has one or more endpoint security groups</a:t>
            </a:r>
          </a:p>
        </p:txBody>
      </p:sp>
      <p:sp>
        <p:nvSpPr>
          <p:cNvPr id="139" name="Rounded Rectangular Callout 138">
            <a:extLst>
              <a:ext uri="{FF2B5EF4-FFF2-40B4-BE49-F238E27FC236}">
                <a16:creationId xmlns:a16="http://schemas.microsoft.com/office/drawing/2014/main" id="{E07FD4BD-77E1-58B4-9B6E-F7B257B90FE5}"/>
              </a:ext>
            </a:extLst>
          </p:cNvPr>
          <p:cNvSpPr/>
          <p:nvPr/>
        </p:nvSpPr>
        <p:spPr>
          <a:xfrm>
            <a:off x="10190973" y="900000"/>
            <a:ext cx="1922400" cy="432000"/>
          </a:xfrm>
          <a:prstGeom prst="wedgeRoundRectCallout">
            <a:avLst>
              <a:gd name="adj1" fmla="val 8190"/>
              <a:gd name="adj2" fmla="val 39047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Large subnets can be shared across Tenants</a:t>
            </a:r>
          </a:p>
        </p:txBody>
      </p:sp>
      <p:sp>
        <p:nvSpPr>
          <p:cNvPr id="140" name="Rounded Rectangular Callout 139">
            <a:extLst>
              <a:ext uri="{FF2B5EF4-FFF2-40B4-BE49-F238E27FC236}">
                <a16:creationId xmlns:a16="http://schemas.microsoft.com/office/drawing/2014/main" id="{E86A3C79-2A4A-A8BF-8243-FFB9EFCAD84E}"/>
              </a:ext>
            </a:extLst>
          </p:cNvPr>
          <p:cNvSpPr/>
          <p:nvPr/>
        </p:nvSpPr>
        <p:spPr>
          <a:xfrm flipH="1">
            <a:off x="89741" y="1170000"/>
            <a:ext cx="2288510" cy="432000"/>
          </a:xfrm>
          <a:prstGeom prst="wedgeRoundRectCallout">
            <a:avLst>
              <a:gd name="adj1" fmla="val -38482"/>
              <a:gd name="adj2" fmla="val 115365"/>
              <a:gd name="adj3" fmla="val 16667"/>
            </a:avLst>
          </a:prstGeom>
          <a:solidFill>
            <a:srgbClr val="FFFF0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All networking constructs contained within a Tenant</a:t>
            </a:r>
          </a:p>
        </p:txBody>
      </p:sp>
    </p:spTree>
    <p:extLst>
      <p:ext uri="{BB962C8B-B14F-4D97-AF65-F5344CB8AC3E}">
        <p14:creationId xmlns:p14="http://schemas.microsoft.com/office/powerpoint/2010/main" val="2310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28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7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0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0" fill="hold"/>
                                        <p:tgtEl>
                                          <p:spTgt spid="13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7" dur="indefinite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0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3F1360-4B4C-5671-B959-BD5CAF333261}"/>
              </a:ext>
            </a:extLst>
          </p:cNvPr>
          <p:cNvGrpSpPr/>
          <p:nvPr/>
        </p:nvGrpSpPr>
        <p:grpSpPr>
          <a:xfrm>
            <a:off x="3153336" y="1233488"/>
            <a:ext cx="5761036" cy="4238494"/>
            <a:chOff x="4583110" y="343031"/>
            <a:chExt cx="5761036" cy="42384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B57E5E-FFEC-8F13-F5EC-217FF07A2346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B46E6A-0F92-68E7-9D58-9E0E4C1A2E5E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841C56D-0E19-1601-A1B1-E1B3EC50DFF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8813789-E904-696C-A805-8236ECF0C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1EF7004-B3F4-170D-3FBA-A0E5D9BCD4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57" name="Freeform 751">
                    <a:extLst>
                      <a:ext uri="{FF2B5EF4-FFF2-40B4-BE49-F238E27FC236}">
                        <a16:creationId xmlns:a16="http://schemas.microsoft.com/office/drawing/2014/main" id="{46DC9093-7588-FC41-E017-51BA4868E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Freeform 752">
                    <a:extLst>
                      <a:ext uri="{FF2B5EF4-FFF2-40B4-BE49-F238E27FC236}">
                        <a16:creationId xmlns:a16="http://schemas.microsoft.com/office/drawing/2014/main" id="{044A7F04-AAA6-0909-880D-F0B8BE724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9" name="Freeform 753">
                    <a:extLst>
                      <a:ext uri="{FF2B5EF4-FFF2-40B4-BE49-F238E27FC236}">
                        <a16:creationId xmlns:a16="http://schemas.microsoft.com/office/drawing/2014/main" id="{A4179AF6-1626-0C7B-5E06-5771C4CE3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1C58D25-7E50-3187-C705-9C3B10F403B9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B000B37-4F82-4D60-63FF-7E645A9E9677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16528D8-B811-1052-AA9C-AD015776651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6078F7-DCA6-96D4-CAF3-59146AC2D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2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2F090457-35C3-3D88-C7E0-998FDE778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877239D-8571-7166-D0C0-972A2F7C55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5E300EF-3B4F-6D30-EF61-8F2DD7DF6470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EFC13A-E7DC-D5F7-8E84-543EBF8763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8719181-6F7C-B9A8-A77E-60FEBE738BCC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3300641-DC80-A185-4672-6351B2F2BAE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A7A432B-6613-33F7-6AF4-70190BECA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8E3A67E-50B3-3EDF-4747-CFE4E119EB61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A55DAC-D846-60FC-B3FB-539316901576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FECC96-2560-D266-9B10-F0616AE60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6B4D2D-1C45-41B3-F1CD-46DC5E603CD9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CD39726-C371-A10B-329C-862034806630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B1A032A-249B-7D0E-BD89-1732F182E6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04DC4CE-B4F0-15DB-F810-DDCB6ECF4687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3A87A6A-A594-AC90-EC45-831F5D37C37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417638-B020-F53C-03B9-FE0AE7B8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899576-3726-D04A-9830-B2D65431A870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4ECB0B-E911-D8E6-B72A-C82ECF0F536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8D6449-4821-A52A-74C6-37B780396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655E5F-1DB9-22C9-F460-4BCC4005A9D5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472B60-F01A-AF81-D36E-07982443A534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3ECA3F-89FB-E560-4DAF-EAC31AA5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4B705B-8B1E-AAA2-E34D-73FF46E13AA2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BA9F21-F030-64FA-FCE2-FE98B68F62A1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03928D-FEC9-AB59-9E83-47CAD5588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C55D85A-E6C6-EA48-2073-6EAB0496151E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2DA834-B205-C65E-BC2A-E23268F3EF1E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546D98-DF59-0EA3-EAD8-B5BDEC08B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31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97A7E0C4-7C68-3DE3-9117-07F4DF539019}"/>
              </a:ext>
            </a:extLst>
          </p:cNvPr>
          <p:cNvGrpSpPr/>
          <p:nvPr/>
        </p:nvGrpSpPr>
        <p:grpSpPr>
          <a:xfrm>
            <a:off x="3161506" y="1018561"/>
            <a:ext cx="5742783" cy="4874146"/>
            <a:chOff x="3161506" y="1018561"/>
            <a:chExt cx="5742783" cy="487414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3C501FD-FAFB-0A86-1E62-99A4BBE1F23B}"/>
                </a:ext>
              </a:extLst>
            </p:cNvPr>
            <p:cNvGrpSpPr/>
            <p:nvPr/>
          </p:nvGrpSpPr>
          <p:grpSpPr>
            <a:xfrm>
              <a:off x="3161507" y="1018561"/>
              <a:ext cx="5742782" cy="1299821"/>
              <a:chOff x="3161507" y="1018561"/>
              <a:chExt cx="5742782" cy="129982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03B10EF-182A-405A-12DE-1031735C2354}"/>
                  </a:ext>
                </a:extLst>
              </p:cNvPr>
              <p:cNvGrpSpPr/>
              <p:nvPr/>
            </p:nvGrpSpPr>
            <p:grpSpPr>
              <a:xfrm>
                <a:off x="4590126" y="1673554"/>
                <a:ext cx="1944000" cy="432445"/>
                <a:chOff x="7680323" y="3602038"/>
                <a:chExt cx="1458000" cy="324334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4162AA9-7BA0-EDB9-C2BA-43577E8CE7B0}"/>
                    </a:ext>
                  </a:extLst>
                </p:cNvPr>
                <p:cNvSpPr/>
                <p:nvPr/>
              </p:nvSpPr>
              <p:spPr>
                <a:xfrm flipH="1">
                  <a:off x="7680323" y="3602039"/>
                  <a:ext cx="1458000" cy="324333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BD2D134-88FD-AB85-35CC-4D40EFB0A2E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8D9FC2A-6B85-F9CE-DE7F-E24834C77F66}"/>
                  </a:ext>
                </a:extLst>
              </p:cNvPr>
              <p:cNvGrpSpPr/>
              <p:nvPr/>
            </p:nvGrpSpPr>
            <p:grpSpPr>
              <a:xfrm>
                <a:off x="6641178" y="1673550"/>
                <a:ext cx="1944000" cy="432442"/>
                <a:chOff x="7680323" y="3602038"/>
                <a:chExt cx="1458000" cy="32433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F75A290-AD0F-0DBA-37D0-3EEDD821E4A1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324332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EF71CC9-F650-70CB-D0F6-103BD27345C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A53F07-D6AA-1101-5BAB-4457601C604C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B120C7-EB8C-8924-A61D-CD203F227CE2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743194-0DAF-3473-45A5-CB683C967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3867D22-177B-E54C-EDEB-10D42EB91B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8" name="Freeform 751">
                    <a:extLst>
                      <a:ext uri="{FF2B5EF4-FFF2-40B4-BE49-F238E27FC236}">
                        <a16:creationId xmlns:a16="http://schemas.microsoft.com/office/drawing/2014/main" id="{B4205AC8-A705-1939-D461-CCCE79C2E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Freeform 752">
                    <a:extLst>
                      <a:ext uri="{FF2B5EF4-FFF2-40B4-BE49-F238E27FC236}">
                        <a16:creationId xmlns:a16="http://schemas.microsoft.com/office/drawing/2014/main" id="{B77311F5-D5C3-06E9-7ED3-1E5AD14DA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0" name="Freeform 753">
                    <a:extLst>
                      <a:ext uri="{FF2B5EF4-FFF2-40B4-BE49-F238E27FC236}">
                        <a16:creationId xmlns:a16="http://schemas.microsoft.com/office/drawing/2014/main" id="{3B2DF202-F9D2-78A6-CC6B-2BCD8E27B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7D9F7B9-CDD7-9DAA-6E98-A5AC34D6A61B}"/>
                  </a:ext>
                </a:extLst>
              </p:cNvPr>
              <p:cNvGrpSpPr/>
              <p:nvPr/>
            </p:nvGrpSpPr>
            <p:grpSpPr>
              <a:xfrm>
                <a:off x="4482172" y="1349710"/>
                <a:ext cx="4314165" cy="864242"/>
                <a:chOff x="7680317" y="3615879"/>
                <a:chExt cx="3235624" cy="64818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D81B776-FF64-0ADE-7CB2-871F0AAF8F0A}"/>
                    </a:ext>
                  </a:extLst>
                </p:cNvPr>
                <p:cNvSpPr/>
                <p:nvPr/>
              </p:nvSpPr>
              <p:spPr>
                <a:xfrm flipH="1">
                  <a:off x="7680317" y="3615880"/>
                  <a:ext cx="3235624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10AA3DB-F276-B950-8976-CCAD0C3F36AA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C7C7739-92D5-A880-84B3-71FEFE0652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ED2ED49-51EE-64F2-4F0A-90E014877B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1BDD4D6-EF6D-DEF8-F2E9-3F3069A36A33}"/>
                </a:ext>
              </a:extLst>
            </p:cNvPr>
            <p:cNvGrpSpPr/>
            <p:nvPr/>
          </p:nvGrpSpPr>
          <p:grpSpPr>
            <a:xfrm>
              <a:off x="3161506" y="2105992"/>
              <a:ext cx="5742783" cy="3786715"/>
              <a:chOff x="3161506" y="2105992"/>
              <a:chExt cx="5742783" cy="378671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0B378F3-1C56-EFC6-8F85-64B5A9434623}"/>
                  </a:ext>
                </a:extLst>
              </p:cNvPr>
              <p:cNvGrpSpPr/>
              <p:nvPr/>
            </p:nvGrpSpPr>
            <p:grpSpPr>
              <a:xfrm>
                <a:off x="3161506" y="2534282"/>
                <a:ext cx="5742783" cy="3358425"/>
                <a:chOff x="7680320" y="2920999"/>
                <a:chExt cx="4307088" cy="2518820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BF2B4B-68F8-4F24-C0B1-E37D147D2ACD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4307088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2C67641-0219-0921-8C38-109A1A84BB86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365FB9E1-65B0-1975-3BDC-20246E95A0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BEEF4D8C-C48B-844B-10FC-2BF2197AEA0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40" name="Freeform 751">
                      <a:extLst>
                        <a:ext uri="{FF2B5EF4-FFF2-40B4-BE49-F238E27FC236}">
                          <a16:creationId xmlns:a16="http://schemas.microsoft.com/office/drawing/2014/main" id="{EA9DE622-5B8F-554E-7A73-EFE8F92713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1" name="Freeform 752">
                      <a:extLst>
                        <a:ext uri="{FF2B5EF4-FFF2-40B4-BE49-F238E27FC236}">
                          <a16:creationId xmlns:a16="http://schemas.microsoft.com/office/drawing/2014/main" id="{3638642A-3CDF-D749-5686-A588C6DC948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42" name="Freeform 753">
                      <a:extLst>
                        <a:ext uri="{FF2B5EF4-FFF2-40B4-BE49-F238E27FC236}">
                          <a16:creationId xmlns:a16="http://schemas.microsoft.com/office/drawing/2014/main" id="{8F361357-EF01-590D-B3C4-0C39BA8D1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7A30024-B7D5-C813-79F2-C48C5CDA8C45}"/>
                  </a:ext>
                </a:extLst>
              </p:cNvPr>
              <p:cNvGrpSpPr/>
              <p:nvPr/>
            </p:nvGrpSpPr>
            <p:grpSpPr>
              <a:xfrm>
                <a:off x="4698126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FBD1F55-BCD7-477A-6A4E-9E762D75A36B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AC3135A3-650B-E1CF-81CF-E677421703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DCEF11-1803-30B0-1BA9-B941F1403449}"/>
                  </a:ext>
                </a:extLst>
              </p:cNvPr>
              <p:cNvGrpSpPr/>
              <p:nvPr/>
            </p:nvGrpSpPr>
            <p:grpSpPr>
              <a:xfrm>
                <a:off x="6749177" y="3834142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5448E95C-348E-448F-C542-F52D15B2ABCE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9BD31B8-8582-73CB-0E15-3FC9571881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1A872DF-B621-22D8-3C32-5E66CAFF8153}"/>
                  </a:ext>
                </a:extLst>
              </p:cNvPr>
              <p:cNvGrpSpPr/>
              <p:nvPr/>
            </p:nvGrpSpPr>
            <p:grpSpPr>
              <a:xfrm>
                <a:off x="3273091" y="2860641"/>
                <a:ext cx="5436000" cy="1761056"/>
                <a:chOff x="7680321" y="3602038"/>
                <a:chExt cx="4077001" cy="132079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FB3584-5D90-456F-BCE0-6350920CB21E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001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73C529C-FD00-E1A7-ACFF-D3798548AD3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957B1C9-E838-CE85-EBE7-456C644702F5}"/>
                  </a:ext>
                </a:extLst>
              </p:cNvPr>
              <p:cNvGrpSpPr/>
              <p:nvPr/>
            </p:nvGrpSpPr>
            <p:grpSpPr>
              <a:xfrm>
                <a:off x="4698126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339872F-E8E5-2894-2051-859CEBDF64AC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F021FAD-C169-E7A3-C00C-8366A4017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2BE635-DADD-42F9-F195-0CE3DE89B8AE}"/>
                  </a:ext>
                </a:extLst>
              </p:cNvPr>
              <p:cNvGrpSpPr/>
              <p:nvPr/>
            </p:nvGrpSpPr>
            <p:grpSpPr>
              <a:xfrm>
                <a:off x="6749177" y="3082598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CF18A1A-430A-FCA1-80B1-49EB3CB0772D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429D8EA-B47B-D2C0-AC68-A4E3ACDFCF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247F5E8-E293-37B2-5952-30E64641AC54}"/>
                  </a:ext>
                </a:extLst>
              </p:cNvPr>
              <p:cNvGrpSpPr/>
              <p:nvPr/>
            </p:nvGrpSpPr>
            <p:grpSpPr>
              <a:xfrm>
                <a:off x="3273090" y="4807960"/>
                <a:ext cx="5437187" cy="966263"/>
                <a:chOff x="7680321" y="3602038"/>
                <a:chExt cx="4077891" cy="72469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2A1F522-BA51-EC78-03FA-B2D969B43370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891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FA4EC8-A25C-D381-FF4A-A9AECF5F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AF7C29E-9332-F500-8B81-4758F6868C60}"/>
                  </a:ext>
                </a:extLst>
              </p:cNvPr>
              <p:cNvGrpSpPr/>
              <p:nvPr/>
            </p:nvGrpSpPr>
            <p:grpSpPr>
              <a:xfrm>
                <a:off x="4698126" y="5023958"/>
                <a:ext cx="3779051" cy="648000"/>
                <a:chOff x="5510327" y="5099954"/>
                <a:chExt cx="3779051" cy="648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57FBFE-72E5-7875-AC79-23E2B101A8C9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3779051" cy="64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6B4DFD0-0C40-200B-B021-8681994CFD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256633D-5BA2-0A64-1D83-F89E28F59E6A}"/>
                  </a:ext>
                </a:extLst>
              </p:cNvPr>
              <p:cNvCxnSpPr>
                <a:cxnSpLocks/>
                <a:stCxn id="30" idx="2"/>
                <a:endCxn id="20" idx="0"/>
              </p:cNvCxnSpPr>
              <p:nvPr/>
            </p:nvCxnSpPr>
            <p:spPr>
              <a:xfrm>
                <a:off x="5562126" y="2105999"/>
                <a:ext cx="0" cy="976599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28BA890-FD0E-B5E0-5BA4-4C00A9392F04}"/>
                  </a:ext>
                </a:extLst>
              </p:cNvPr>
              <p:cNvCxnSpPr>
                <a:cxnSpLocks/>
                <a:stCxn id="26" idx="2"/>
                <a:endCxn id="18" idx="0"/>
              </p:cNvCxnSpPr>
              <p:nvPr/>
            </p:nvCxnSpPr>
            <p:spPr>
              <a:xfrm flipH="1">
                <a:off x="7613177" y="2105992"/>
                <a:ext cx="1" cy="976606"/>
              </a:xfrm>
              <a:prstGeom prst="straightConnector1">
                <a:avLst/>
              </a:prstGeom>
              <a:ln w="31750">
                <a:solidFill>
                  <a:schemeClr val="bg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29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190298B-A435-C31D-EC51-93E66540CFFD}"/>
              </a:ext>
            </a:extLst>
          </p:cNvPr>
          <p:cNvGrpSpPr/>
          <p:nvPr/>
        </p:nvGrpSpPr>
        <p:grpSpPr>
          <a:xfrm>
            <a:off x="3161506" y="1018561"/>
            <a:ext cx="5742783" cy="5182214"/>
            <a:chOff x="3161506" y="1018561"/>
            <a:chExt cx="5742783" cy="5182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8D9FC2A-6B85-F9CE-DE7F-E24834C77F66}"/>
                </a:ext>
              </a:extLst>
            </p:cNvPr>
            <p:cNvGrpSpPr/>
            <p:nvPr/>
          </p:nvGrpSpPr>
          <p:grpSpPr>
            <a:xfrm>
              <a:off x="6641178" y="2756621"/>
              <a:ext cx="1944000" cy="3336199"/>
              <a:chOff x="7680323" y="3602038"/>
              <a:chExt cx="1458000" cy="250215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75A290-AD0F-0DBA-37D0-3EEDD821E4A1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2153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F71CC9-F650-70CB-D0F6-103BD27345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3B10EF-182A-405A-12DE-1031735C2354}"/>
                </a:ext>
              </a:extLst>
            </p:cNvPr>
            <p:cNvGrpSpPr/>
            <p:nvPr/>
          </p:nvGrpSpPr>
          <p:grpSpPr>
            <a:xfrm>
              <a:off x="4590126" y="2756625"/>
              <a:ext cx="1944000" cy="3336200"/>
              <a:chOff x="7680323" y="3602038"/>
              <a:chExt cx="1458000" cy="250215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162AA9-7BA0-EDB9-C2BA-43577E8CE7B0}"/>
                  </a:ext>
                </a:extLst>
              </p:cNvPr>
              <p:cNvSpPr/>
              <p:nvPr/>
            </p:nvSpPr>
            <p:spPr>
              <a:xfrm flipH="1">
                <a:off x="7680323" y="3602039"/>
                <a:ext cx="1458000" cy="2502151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D2D134-88FD-AB85-35CC-4D40EFB0A2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B378F3-1C56-EFC6-8F85-64B5A9434623}"/>
                </a:ext>
              </a:extLst>
            </p:cNvPr>
            <p:cNvGrpSpPr/>
            <p:nvPr/>
          </p:nvGrpSpPr>
          <p:grpSpPr>
            <a:xfrm>
              <a:off x="3161506" y="2534282"/>
              <a:ext cx="5742783" cy="3666493"/>
              <a:chOff x="7680320" y="2920999"/>
              <a:chExt cx="4307088" cy="274987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BF2B4B-68F8-4F24-C0B1-E37D147D2ACD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07088" cy="274987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2C67641-0219-0921-8C38-109A1A84BB86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65FB9E1-65B0-1975-3BDC-20246E95A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BEEF4D8C-C48B-844B-10FC-2BF2197AEA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0" name="Freeform 751">
                    <a:extLst>
                      <a:ext uri="{FF2B5EF4-FFF2-40B4-BE49-F238E27FC236}">
                        <a16:creationId xmlns:a16="http://schemas.microsoft.com/office/drawing/2014/main" id="{EA9DE622-5B8F-554E-7A73-EFE8F92713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1" name="Freeform 752">
                    <a:extLst>
                      <a:ext uri="{FF2B5EF4-FFF2-40B4-BE49-F238E27FC236}">
                        <a16:creationId xmlns:a16="http://schemas.microsoft.com/office/drawing/2014/main" id="{3638642A-3CDF-D749-5686-A588C6DC9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2" name="Freeform 753">
                    <a:extLst>
                      <a:ext uri="{FF2B5EF4-FFF2-40B4-BE49-F238E27FC236}">
                        <a16:creationId xmlns:a16="http://schemas.microsoft.com/office/drawing/2014/main" id="{8F361357-EF01-590D-B3C4-0C39BA8D14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A30024-B7D5-C813-79F2-C48C5CDA8C45}"/>
                </a:ext>
              </a:extLst>
            </p:cNvPr>
            <p:cNvGrpSpPr/>
            <p:nvPr/>
          </p:nvGrpSpPr>
          <p:grpSpPr>
            <a:xfrm>
              <a:off x="4698126" y="4047210"/>
              <a:ext cx="1728000" cy="648000"/>
              <a:chOff x="5510328" y="5099954"/>
              <a:chExt cx="1728000" cy="648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BD1F55-BCD7-477A-6A4E-9E762D75A36B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C3135A3-650B-E1CF-81CF-E677421703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DCEF11-1803-30B0-1BA9-B941F1403449}"/>
                </a:ext>
              </a:extLst>
            </p:cNvPr>
            <p:cNvGrpSpPr/>
            <p:nvPr/>
          </p:nvGrpSpPr>
          <p:grpSpPr>
            <a:xfrm>
              <a:off x="6749177" y="4047210"/>
              <a:ext cx="1728000" cy="648000"/>
              <a:chOff x="5510328" y="5099954"/>
              <a:chExt cx="1728000" cy="648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448E95C-348E-448F-C542-F52D15B2ABCE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D31B8-8582-73CB-0E15-3FC957188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957B1C9-E838-CE85-EBE7-456C644702F5}"/>
                </a:ext>
              </a:extLst>
            </p:cNvPr>
            <p:cNvGrpSpPr/>
            <p:nvPr/>
          </p:nvGrpSpPr>
          <p:grpSpPr>
            <a:xfrm>
              <a:off x="4698126" y="3295666"/>
              <a:ext cx="1728000" cy="648000"/>
              <a:chOff x="5510328" y="5099954"/>
              <a:chExt cx="1728000" cy="64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39872F-E8E5-2894-2051-859CEBDF64AC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F021FAD-C169-E7A3-C00C-8366A4017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2BE635-DADD-42F9-F195-0CE3DE89B8AE}"/>
                </a:ext>
              </a:extLst>
            </p:cNvPr>
            <p:cNvGrpSpPr/>
            <p:nvPr/>
          </p:nvGrpSpPr>
          <p:grpSpPr>
            <a:xfrm>
              <a:off x="6749177" y="3295666"/>
              <a:ext cx="1728000" cy="648000"/>
              <a:chOff x="5510328" y="5099954"/>
              <a:chExt cx="1728000" cy="64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F18A1A-430A-FCA1-80B1-49EB3CB0772D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29D8EA-B47B-D2C0-AC68-A4E3ACDFCF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F7C29E-9332-F500-8B81-4758F6868C60}"/>
                </a:ext>
              </a:extLst>
            </p:cNvPr>
            <p:cNvGrpSpPr/>
            <p:nvPr/>
          </p:nvGrpSpPr>
          <p:grpSpPr>
            <a:xfrm>
              <a:off x="4698126" y="5237026"/>
              <a:ext cx="3779051" cy="648000"/>
              <a:chOff x="5510327" y="5099954"/>
              <a:chExt cx="3779051" cy="6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57FBFE-72E5-7875-AC79-23E2B101A8C9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6B4DFD0-0C40-200B-B021-8681994CF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A53F07-D6AA-1101-5BAB-4457601C604C}"/>
                </a:ext>
              </a:extLst>
            </p:cNvPr>
            <p:cNvSpPr/>
            <p:nvPr/>
          </p:nvSpPr>
          <p:spPr>
            <a:xfrm>
              <a:off x="3161507" y="1018561"/>
              <a:ext cx="5742782" cy="129982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common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B120C7-EB8C-8924-A61D-CD203F227CE2}"/>
                </a:ext>
              </a:extLst>
            </p:cNvPr>
            <p:cNvGrpSpPr/>
            <p:nvPr/>
          </p:nvGrpSpPr>
          <p:grpSpPr>
            <a:xfrm>
              <a:off x="3161510" y="1018562"/>
              <a:ext cx="433351" cy="216000"/>
              <a:chOff x="9357407" y="4691351"/>
              <a:chExt cx="325013" cy="162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743194-0DAF-3473-45A5-CB683C967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867D22-177B-E54C-EDEB-10D42EB91B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8" name="Freeform 751">
                  <a:extLst>
                    <a:ext uri="{FF2B5EF4-FFF2-40B4-BE49-F238E27FC236}">
                      <a16:creationId xmlns:a16="http://schemas.microsoft.com/office/drawing/2014/main" id="{B4205AC8-A705-1939-D461-CCCE79C2E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Freeform 752">
                  <a:extLst>
                    <a:ext uri="{FF2B5EF4-FFF2-40B4-BE49-F238E27FC236}">
                      <a16:creationId xmlns:a16="http://schemas.microsoft.com/office/drawing/2014/main" id="{B77311F5-D5C3-06E9-7ED3-1E5AD14D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0" name="Freeform 753">
                  <a:extLst>
                    <a:ext uri="{FF2B5EF4-FFF2-40B4-BE49-F238E27FC236}">
                      <a16:creationId xmlns:a16="http://schemas.microsoft.com/office/drawing/2014/main" id="{3B2DF202-F9D2-78A6-CC6B-2BCD8E27B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7D9F7B9-CDD7-9DAA-6E98-A5AC34D6A61B}"/>
                </a:ext>
              </a:extLst>
            </p:cNvPr>
            <p:cNvGrpSpPr/>
            <p:nvPr/>
          </p:nvGrpSpPr>
          <p:grpSpPr>
            <a:xfrm>
              <a:off x="4482175" y="1349710"/>
              <a:ext cx="4314164" cy="864242"/>
              <a:chOff x="7680318" y="3615879"/>
              <a:chExt cx="3235623" cy="64818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81B776-FF64-0ADE-7CB2-871F0AAF8F0A}"/>
                  </a:ext>
                </a:extLst>
              </p:cNvPr>
              <p:cNvSpPr/>
              <p:nvPr/>
            </p:nvSpPr>
            <p:spPr>
              <a:xfrm flipH="1">
                <a:off x="7680318" y="3615880"/>
                <a:ext cx="3235623" cy="64818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common.vrf-01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0AA3DB-F276-B950-8976-CCAD0C3F36AA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C7C7739-92D5-A880-84B3-71FEFE065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4ED2ED49-51EE-64F2-4F0A-90E014877B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A872DF-B621-22D8-3C32-5E66CAFF8153}"/>
                </a:ext>
              </a:extLst>
            </p:cNvPr>
            <p:cNvGrpSpPr/>
            <p:nvPr/>
          </p:nvGrpSpPr>
          <p:grpSpPr>
            <a:xfrm>
              <a:off x="3273091" y="3073709"/>
              <a:ext cx="5436000" cy="1761056"/>
              <a:chOff x="7680321" y="3602038"/>
              <a:chExt cx="4077001" cy="13207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3FB3584-5D90-456F-BCE0-6350920CB21E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3C529C-FD00-E1A7-ACFF-D3798548A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47F5E8-E293-37B2-5952-30E64641AC54}"/>
                </a:ext>
              </a:extLst>
            </p:cNvPr>
            <p:cNvGrpSpPr/>
            <p:nvPr/>
          </p:nvGrpSpPr>
          <p:grpSpPr>
            <a:xfrm>
              <a:off x="3273090" y="5021028"/>
              <a:ext cx="5437187" cy="966263"/>
              <a:chOff x="7680321" y="3602038"/>
              <a:chExt cx="4077891" cy="72469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A1F522-BA51-EC78-03FA-B2D969B43370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FA4EC8-A25C-D381-FF4A-A9AECF5FF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6633D-5BA2-0A64-1D83-F89E28F59E6A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562126" y="2213952"/>
              <a:ext cx="0" cy="542674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28BA890-FD0E-B5E0-5BA4-4C00A9392F04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7613178" y="2213952"/>
              <a:ext cx="0" cy="542669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65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3F1360-4B4C-5671-B959-BD5CAF333261}"/>
              </a:ext>
            </a:extLst>
          </p:cNvPr>
          <p:cNvGrpSpPr/>
          <p:nvPr/>
        </p:nvGrpSpPr>
        <p:grpSpPr>
          <a:xfrm>
            <a:off x="3153336" y="1233488"/>
            <a:ext cx="5761036" cy="4238494"/>
            <a:chOff x="4583110" y="343031"/>
            <a:chExt cx="5761036" cy="423849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B57E5E-FFEC-8F13-F5EC-217FF07A2346}"/>
                </a:ext>
              </a:extLst>
            </p:cNvPr>
            <p:cNvGrpSpPr/>
            <p:nvPr/>
          </p:nvGrpSpPr>
          <p:grpSpPr>
            <a:xfrm>
              <a:off x="4583110" y="343031"/>
              <a:ext cx="5761036" cy="4238494"/>
              <a:chOff x="7680320" y="2920999"/>
              <a:chExt cx="4320778" cy="3178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CB46E6A-0F92-68E7-9D58-9E0E4C1A2E5E}"/>
                  </a:ext>
                </a:extLst>
              </p:cNvPr>
              <p:cNvSpPr/>
              <p:nvPr/>
            </p:nvSpPr>
            <p:spPr>
              <a:xfrm>
                <a:off x="7680320" y="2920999"/>
                <a:ext cx="4320778" cy="3178872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demo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841C56D-0E19-1601-A1B1-E1B3EC50DFFA}"/>
                  </a:ext>
                </a:extLst>
              </p:cNvPr>
              <p:cNvGrpSpPr/>
              <p:nvPr/>
            </p:nvGrpSpPr>
            <p:grpSpPr>
              <a:xfrm>
                <a:off x="7680323" y="2921000"/>
                <a:ext cx="325013" cy="162000"/>
                <a:chOff x="9357407" y="4691351"/>
                <a:chExt cx="325013" cy="162000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8813789-E904-696C-A805-8236ECF0C6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1EF7004-B3F4-170D-3FBA-A0E5D9BCD4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57" name="Freeform 751">
                    <a:extLst>
                      <a:ext uri="{FF2B5EF4-FFF2-40B4-BE49-F238E27FC236}">
                        <a16:creationId xmlns:a16="http://schemas.microsoft.com/office/drawing/2014/main" id="{46DC9093-7588-FC41-E017-51BA4868EB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8" name="Freeform 752">
                    <a:extLst>
                      <a:ext uri="{FF2B5EF4-FFF2-40B4-BE49-F238E27FC236}">
                        <a16:creationId xmlns:a16="http://schemas.microsoft.com/office/drawing/2014/main" id="{044A7F04-AAA6-0909-880D-F0B8BE724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9" name="Freeform 753">
                    <a:extLst>
                      <a:ext uri="{FF2B5EF4-FFF2-40B4-BE49-F238E27FC236}">
                        <a16:creationId xmlns:a16="http://schemas.microsoft.com/office/drawing/2014/main" id="{A4179AF6-1626-0C7B-5E06-5771C4CE3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1C58D25-7E50-3187-C705-9C3B10F403B9}"/>
                </a:ext>
              </a:extLst>
            </p:cNvPr>
            <p:cNvGrpSpPr/>
            <p:nvPr/>
          </p:nvGrpSpPr>
          <p:grpSpPr>
            <a:xfrm>
              <a:off x="5916611" y="680231"/>
              <a:ext cx="4319586" cy="3793346"/>
              <a:chOff x="7680320" y="3615879"/>
              <a:chExt cx="3239690" cy="284500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B000B37-4F82-4D60-63FF-7E645A9E9677}"/>
                  </a:ext>
                </a:extLst>
              </p:cNvPr>
              <p:cNvSpPr/>
              <p:nvPr/>
            </p:nvSpPr>
            <p:spPr>
              <a:xfrm flipH="1">
                <a:off x="7680320" y="3615879"/>
                <a:ext cx="3239690" cy="2845009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16528D8-B811-1052-AA9C-AD0157766513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06078F7-DCA6-96D4-CAF3-59146AC2D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2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2F090457-35C3-3D88-C7E0-998FDE778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877239D-8571-7166-D0C0-972A2F7C55C3}"/>
                </a:ext>
              </a:extLst>
            </p:cNvPr>
            <p:cNvGrpSpPr/>
            <p:nvPr/>
          </p:nvGrpSpPr>
          <p:grpSpPr>
            <a:xfrm>
              <a:off x="6024563" y="1024552"/>
              <a:ext cx="1944000" cy="3341073"/>
              <a:chOff x="7680323" y="3602038"/>
              <a:chExt cx="1458000" cy="2505806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5E300EF-3B4F-6D30-EF61-8F2DD7DF6470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CEFC13A-E7DC-D5F7-8E84-543EBF8763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8719181-6F7C-B9A8-A77E-60FEBE738BCC}"/>
                </a:ext>
              </a:extLst>
            </p:cNvPr>
            <p:cNvGrpSpPr/>
            <p:nvPr/>
          </p:nvGrpSpPr>
          <p:grpSpPr>
            <a:xfrm>
              <a:off x="6132563" y="2317597"/>
              <a:ext cx="1728000" cy="648000"/>
              <a:chOff x="5510328" y="5099954"/>
              <a:chExt cx="1728000" cy="648000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3300641-DC80-A185-4672-6351B2F2BAE1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A7A432B-6613-33F7-6AF4-70190BECA4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8E3A67E-50B3-3EDF-4747-CFE4E119EB61}"/>
                </a:ext>
              </a:extLst>
            </p:cNvPr>
            <p:cNvGrpSpPr/>
            <p:nvPr/>
          </p:nvGrpSpPr>
          <p:grpSpPr>
            <a:xfrm>
              <a:off x="8075614" y="1024552"/>
              <a:ext cx="1944000" cy="3341073"/>
              <a:chOff x="7680323" y="3602038"/>
              <a:chExt cx="1458000" cy="2505806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BA55DAC-D846-60FC-B3FB-539316901576}"/>
                  </a:ext>
                </a:extLst>
              </p:cNvPr>
              <p:cNvSpPr/>
              <p:nvPr/>
            </p:nvSpPr>
            <p:spPr>
              <a:xfrm flipH="1">
                <a:off x="7680323" y="3602038"/>
                <a:ext cx="1458000" cy="2505806"/>
              </a:xfrm>
              <a:prstGeom prst="rect">
                <a:avLst/>
              </a:prstGeom>
              <a:solidFill>
                <a:schemeClr val="bg1">
                  <a:lumMod val="10000"/>
                  <a:lumOff val="90000"/>
                </a:schemeClr>
              </a:solidFill>
              <a:ln w="31750">
                <a:solidFill>
                  <a:schemeClr val="bg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432000" tIns="0" rIns="216000" bIns="36000" rtlCol="0" anchor="t" anchorCtr="1"/>
              <a:lstStyle/>
              <a:p>
                <a:pPr algn="ctr"/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subnet(s)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54FECC96-2560-D266-9B10-F0616AE60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BD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6B4D2D-1C45-41B3-F1CD-46DC5E603CD9}"/>
                </a:ext>
              </a:extLst>
            </p:cNvPr>
            <p:cNvGrpSpPr/>
            <p:nvPr/>
          </p:nvGrpSpPr>
          <p:grpSpPr>
            <a:xfrm>
              <a:off x="8183614" y="2317597"/>
              <a:ext cx="1728000" cy="648000"/>
              <a:chOff x="5510328" y="5099954"/>
              <a:chExt cx="1728000" cy="648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CD39726-C371-A10B-329C-862034806630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B1A032A-249B-7D0E-BD89-1732F182E6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04DC4CE-B4F0-15DB-F810-DDCB6ECF4687}"/>
                </a:ext>
              </a:extLst>
            </p:cNvPr>
            <p:cNvGrpSpPr/>
            <p:nvPr/>
          </p:nvGrpSpPr>
          <p:grpSpPr>
            <a:xfrm>
              <a:off x="4694696" y="1344096"/>
              <a:ext cx="5436000" cy="1761056"/>
              <a:chOff x="7680321" y="3602038"/>
              <a:chExt cx="4077001" cy="132079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3A87A6A-A594-AC90-EC45-831F5D37C378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001" cy="1320792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network-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segments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2417638-B020-F53C-03B9-FE0AE7B895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899576-3726-D04A-9830-B2D65431A870}"/>
                </a:ext>
              </a:extLst>
            </p:cNvPr>
            <p:cNvGrpSpPr/>
            <p:nvPr/>
          </p:nvGrpSpPr>
          <p:grpSpPr>
            <a:xfrm>
              <a:off x="6132563" y="1566053"/>
              <a:ext cx="1728000" cy="648000"/>
              <a:chOff x="5510328" y="5099954"/>
              <a:chExt cx="1728000" cy="64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4ECB0B-E911-D8E6-B72A-C82ECF0F5368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8D6449-4821-A52A-74C6-37B780396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9655E5F-1DB9-22C9-F460-4BCC4005A9D5}"/>
                </a:ext>
              </a:extLst>
            </p:cNvPr>
            <p:cNvGrpSpPr/>
            <p:nvPr/>
          </p:nvGrpSpPr>
          <p:grpSpPr>
            <a:xfrm>
              <a:off x="8183614" y="1566053"/>
              <a:ext cx="1728000" cy="648000"/>
              <a:chOff x="5510328" y="5099954"/>
              <a:chExt cx="1728000" cy="648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472B60-F01A-AF81-D36E-07982443A534}"/>
                  </a:ext>
                </a:extLst>
              </p:cNvPr>
              <p:cNvSpPr/>
              <p:nvPr/>
            </p:nvSpPr>
            <p:spPr>
              <a:xfrm flipH="1">
                <a:off x="5510328" y="5099954"/>
                <a:ext cx="1728000" cy="64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 cap="flat">
                <a:solidFill>
                  <a:schemeClr val="accent4">
                    <a:lumMod val="50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VLAN(s)</a:t>
                </a: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(Security isolation per Bridge Domain)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3ECA3F-89FB-E560-4DAF-EAC31AA57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EPG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4B705B-8B1E-AAA2-E34D-73FF46E13AA2}"/>
                </a:ext>
              </a:extLst>
            </p:cNvPr>
            <p:cNvGrpSpPr/>
            <p:nvPr/>
          </p:nvGrpSpPr>
          <p:grpSpPr>
            <a:xfrm>
              <a:off x="4694695" y="3291415"/>
              <a:ext cx="5437187" cy="966263"/>
              <a:chOff x="7680321" y="3602038"/>
              <a:chExt cx="4077891" cy="72469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BA9F21-F030-64FA-FCE2-FE98B68F62A1}"/>
                  </a:ext>
                </a:extLst>
              </p:cNvPr>
              <p:cNvSpPr/>
              <p:nvPr/>
            </p:nvSpPr>
            <p:spPr>
              <a:xfrm flipH="1">
                <a:off x="7680321" y="3602038"/>
                <a:ext cx="4077891" cy="724697"/>
              </a:xfrm>
              <a:prstGeom prst="rect">
                <a:avLst/>
              </a:prstGeom>
              <a:noFill/>
              <a:ln w="31750">
                <a:solidFill>
                  <a:schemeClr val="accent6">
                    <a:lumMod val="75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72000" tIns="216000" rIns="0" bIns="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Apps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(Optional)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103928D-FEC9-AB59-9E83-47CAD5588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680326" y="3602038"/>
                <a:ext cx="324000" cy="162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lIns="72000" tIns="0" rIns="0" bIns="0" rtlCol="0" anchor="ctr" anchorCtr="1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AP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C55D85A-E6C6-EA48-2073-6EAB0496151E}"/>
                </a:ext>
              </a:extLst>
            </p:cNvPr>
            <p:cNvGrpSpPr/>
            <p:nvPr/>
          </p:nvGrpSpPr>
          <p:grpSpPr>
            <a:xfrm>
              <a:off x="6132562" y="3507413"/>
              <a:ext cx="3779051" cy="648000"/>
              <a:chOff x="5510327" y="5099954"/>
              <a:chExt cx="3779051" cy="648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22DA834-B205-C65E-BC2A-E23268F3EF1E}"/>
                  </a:ext>
                </a:extLst>
              </p:cNvPr>
              <p:cNvSpPr/>
              <p:nvPr/>
            </p:nvSpPr>
            <p:spPr>
              <a:xfrm flipH="1">
                <a:off x="5510327" y="5099954"/>
                <a:ext cx="3779051" cy="64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0" cap="flat">
                <a:solidFill>
                  <a:schemeClr val="accent2">
                    <a:lumMod val="75000"/>
                  </a:schemeClr>
                </a:solidFill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squar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Security isolation across Bridge Domains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C546D98-DF59-0EA3-EAD8-B5BDEC08B0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10328" y="5099955"/>
                <a:ext cx="432000" cy="21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rtlCol="0" anchor="ctr" anchorCtr="1"/>
              <a:lstStyle/>
              <a:p>
                <a:pPr algn="ctr" defTabSz="914332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00" kern="0" dirty="0">
                    <a:solidFill>
                      <a:schemeClr val="bg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58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262CEC6D-330F-DEBF-13F3-C3994C595127}"/>
              </a:ext>
            </a:extLst>
          </p:cNvPr>
          <p:cNvGrpSpPr/>
          <p:nvPr/>
        </p:nvGrpSpPr>
        <p:grpSpPr>
          <a:xfrm>
            <a:off x="3144045" y="1018561"/>
            <a:ext cx="5761036" cy="5748821"/>
            <a:chOff x="3144045" y="1018561"/>
            <a:chExt cx="5761036" cy="574882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A53F07-D6AA-1101-5BAB-4457601C604C}"/>
                </a:ext>
              </a:extLst>
            </p:cNvPr>
            <p:cNvSpPr/>
            <p:nvPr/>
          </p:nvSpPr>
          <p:spPr>
            <a:xfrm>
              <a:off x="3161507" y="1018561"/>
              <a:ext cx="5742782" cy="1299821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0" rIns="216000" bIns="36000" rtlCol="0" anchor="t" anchorCtr="0"/>
            <a:lstStyle/>
            <a:p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shared-services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BB120C7-EB8C-8924-A61D-CD203F227CE2}"/>
                </a:ext>
              </a:extLst>
            </p:cNvPr>
            <p:cNvGrpSpPr/>
            <p:nvPr/>
          </p:nvGrpSpPr>
          <p:grpSpPr>
            <a:xfrm>
              <a:off x="3161510" y="1018562"/>
              <a:ext cx="433351" cy="216000"/>
              <a:chOff x="9357407" y="4691351"/>
              <a:chExt cx="325013" cy="1620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1743194-0DAF-3473-45A5-CB683C9678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57407" y="4691351"/>
                <a:ext cx="325013" cy="162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867D22-177B-E54C-EDEB-10D42EB91B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407" y="4709853"/>
                <a:ext cx="216000" cy="106997"/>
                <a:chOff x="836085" y="1496592"/>
                <a:chExt cx="538984" cy="266993"/>
              </a:xfrm>
            </p:grpSpPr>
            <p:sp>
              <p:nvSpPr>
                <p:cNvPr id="48" name="Freeform 751">
                  <a:extLst>
                    <a:ext uri="{FF2B5EF4-FFF2-40B4-BE49-F238E27FC236}">
                      <a16:creationId xmlns:a16="http://schemas.microsoft.com/office/drawing/2014/main" id="{B4205AC8-A705-1939-D461-CCCE79C2E0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6085" y="1647588"/>
                  <a:ext cx="538984" cy="115997"/>
                </a:xfrm>
                <a:custGeom>
                  <a:avLst/>
                  <a:gdLst>
                    <a:gd name="T0" fmla="*/ 204 w 228"/>
                    <a:gd name="T1" fmla="*/ 49 h 49"/>
                    <a:gd name="T2" fmla="*/ 24 w 228"/>
                    <a:gd name="T3" fmla="*/ 49 h 49"/>
                    <a:gd name="T4" fmla="*/ 0 w 228"/>
                    <a:gd name="T5" fmla="*/ 25 h 49"/>
                    <a:gd name="T6" fmla="*/ 0 w 228"/>
                    <a:gd name="T7" fmla="*/ 25 h 49"/>
                    <a:gd name="T8" fmla="*/ 24 w 228"/>
                    <a:gd name="T9" fmla="*/ 0 h 49"/>
                    <a:gd name="T10" fmla="*/ 204 w 228"/>
                    <a:gd name="T11" fmla="*/ 0 h 49"/>
                    <a:gd name="T12" fmla="*/ 228 w 228"/>
                    <a:gd name="T13" fmla="*/ 25 h 49"/>
                    <a:gd name="T14" fmla="*/ 228 w 228"/>
                    <a:gd name="T15" fmla="*/ 25 h 49"/>
                    <a:gd name="T16" fmla="*/ 204 w 228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8" h="49">
                      <a:moveTo>
                        <a:pt x="204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204" y="0"/>
                        <a:pt x="204" y="0"/>
                        <a:pt x="204" y="0"/>
                      </a:cubicBezTo>
                      <a:cubicBezTo>
                        <a:pt x="217" y="0"/>
                        <a:pt x="228" y="11"/>
                        <a:pt x="228" y="25"/>
                      </a:cubicBezTo>
                      <a:cubicBezTo>
                        <a:pt x="228" y="25"/>
                        <a:pt x="228" y="25"/>
                        <a:pt x="228" y="25"/>
                      </a:cubicBezTo>
                      <a:cubicBezTo>
                        <a:pt x="228" y="38"/>
                        <a:pt x="217" y="49"/>
                        <a:pt x="204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1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533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9" name="Freeform 752">
                  <a:extLst>
                    <a:ext uri="{FF2B5EF4-FFF2-40B4-BE49-F238E27FC236}">
                      <a16:creationId xmlns:a16="http://schemas.microsoft.com/office/drawing/2014/main" id="{B77311F5-D5C3-06E9-7ED3-1E5AD14DA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5081" y="1571590"/>
                  <a:ext cx="382988" cy="115996"/>
                </a:xfrm>
                <a:custGeom>
                  <a:avLst/>
                  <a:gdLst>
                    <a:gd name="T0" fmla="*/ 137 w 162"/>
                    <a:gd name="T1" fmla="*/ 49 h 49"/>
                    <a:gd name="T2" fmla="*/ 24 w 162"/>
                    <a:gd name="T3" fmla="*/ 49 h 49"/>
                    <a:gd name="T4" fmla="*/ 0 w 162"/>
                    <a:gd name="T5" fmla="*/ 25 h 49"/>
                    <a:gd name="T6" fmla="*/ 0 w 162"/>
                    <a:gd name="T7" fmla="*/ 25 h 49"/>
                    <a:gd name="T8" fmla="*/ 24 w 162"/>
                    <a:gd name="T9" fmla="*/ 0 h 49"/>
                    <a:gd name="T10" fmla="*/ 137 w 162"/>
                    <a:gd name="T11" fmla="*/ 0 h 49"/>
                    <a:gd name="T12" fmla="*/ 162 w 162"/>
                    <a:gd name="T13" fmla="*/ 25 h 49"/>
                    <a:gd name="T14" fmla="*/ 162 w 162"/>
                    <a:gd name="T15" fmla="*/ 25 h 49"/>
                    <a:gd name="T16" fmla="*/ 137 w 162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2" h="49">
                      <a:moveTo>
                        <a:pt x="137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51" y="0"/>
                        <a:pt x="162" y="11"/>
                        <a:pt x="162" y="25"/>
                      </a:cubicBezTo>
                      <a:cubicBezTo>
                        <a:pt x="162" y="25"/>
                        <a:pt x="162" y="25"/>
                        <a:pt x="162" y="25"/>
                      </a:cubicBezTo>
                      <a:cubicBezTo>
                        <a:pt x="162" y="38"/>
                        <a:pt x="151" y="49"/>
                        <a:pt x="137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50" name="Freeform 753">
                  <a:extLst>
                    <a:ext uri="{FF2B5EF4-FFF2-40B4-BE49-F238E27FC236}">
                      <a16:creationId xmlns:a16="http://schemas.microsoft.com/office/drawing/2014/main" id="{3B2DF202-F9D2-78A6-CC6B-2BCD8E27B1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076" y="1496592"/>
                  <a:ext cx="181994" cy="115996"/>
                </a:xfrm>
                <a:custGeom>
                  <a:avLst/>
                  <a:gdLst>
                    <a:gd name="T0" fmla="*/ 52 w 77"/>
                    <a:gd name="T1" fmla="*/ 49 h 49"/>
                    <a:gd name="T2" fmla="*/ 24 w 77"/>
                    <a:gd name="T3" fmla="*/ 49 h 49"/>
                    <a:gd name="T4" fmla="*/ 0 w 77"/>
                    <a:gd name="T5" fmla="*/ 24 h 49"/>
                    <a:gd name="T6" fmla="*/ 0 w 77"/>
                    <a:gd name="T7" fmla="*/ 24 h 49"/>
                    <a:gd name="T8" fmla="*/ 24 w 77"/>
                    <a:gd name="T9" fmla="*/ 0 h 49"/>
                    <a:gd name="T10" fmla="*/ 52 w 77"/>
                    <a:gd name="T11" fmla="*/ 0 h 49"/>
                    <a:gd name="T12" fmla="*/ 77 w 77"/>
                    <a:gd name="T13" fmla="*/ 24 h 49"/>
                    <a:gd name="T14" fmla="*/ 77 w 77"/>
                    <a:gd name="T15" fmla="*/ 24 h 49"/>
                    <a:gd name="T16" fmla="*/ 52 w 77"/>
                    <a:gd name="T17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7" h="49">
                      <a:moveTo>
                        <a:pt x="52" y="49"/>
                      </a:move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11" y="49"/>
                        <a:pt x="0" y="38"/>
                        <a:pt x="0" y="2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11"/>
                        <a:pt x="11" y="0"/>
                        <a:pt x="24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66" y="0"/>
                        <a:pt x="77" y="11"/>
                        <a:pt x="77" y="24"/>
                      </a:cubicBezTo>
                      <a:cubicBezTo>
                        <a:pt x="77" y="24"/>
                        <a:pt x="77" y="24"/>
                        <a:pt x="77" y="24"/>
                      </a:cubicBezTo>
                      <a:cubicBezTo>
                        <a:pt x="77" y="38"/>
                        <a:pt x="66" y="49"/>
                        <a:pt x="52" y="49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</p:spPr>
              <p:txBody>
                <a:bodyPr vert="horz" wrap="square" lIns="162560" tIns="81280" rIns="162560" bIns="8128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7D9F7B9-CDD7-9DAA-6E98-A5AC34D6A61B}"/>
                </a:ext>
              </a:extLst>
            </p:cNvPr>
            <p:cNvGrpSpPr/>
            <p:nvPr/>
          </p:nvGrpSpPr>
          <p:grpSpPr>
            <a:xfrm>
              <a:off x="4482175" y="1349710"/>
              <a:ext cx="4314164" cy="864242"/>
              <a:chOff x="7680318" y="3615879"/>
              <a:chExt cx="3235623" cy="64818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D81B776-FF64-0ADE-7CB2-871F0AAF8F0A}"/>
                  </a:ext>
                </a:extLst>
              </p:cNvPr>
              <p:cNvSpPr/>
              <p:nvPr/>
            </p:nvSpPr>
            <p:spPr>
              <a:xfrm flipH="1">
                <a:off x="7680318" y="3615880"/>
                <a:ext cx="3235623" cy="648180"/>
              </a:xfrm>
              <a:prstGeom prst="rect">
                <a:avLst/>
              </a:prstGeom>
              <a:noFill/>
              <a:ln w="31750">
                <a:solidFill>
                  <a:schemeClr val="accent5"/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68000" tIns="0" rIns="216000" bIns="144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vrf-01</a:t>
                </a:r>
                <a:endParaRPr lang="en-GB" sz="2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10AA3DB-F276-B950-8976-CCAD0C3F36AA}"/>
                  </a:ext>
                </a:extLst>
              </p:cNvPr>
              <p:cNvGrpSpPr/>
              <p:nvPr/>
            </p:nvGrpSpPr>
            <p:grpSpPr>
              <a:xfrm>
                <a:off x="7680323" y="3615879"/>
                <a:ext cx="324000" cy="162000"/>
                <a:chOff x="9199253" y="3748281"/>
                <a:chExt cx="324000" cy="1620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C7C7739-92D5-A880-84B3-71FEFE0652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9199253" y="3748281"/>
                  <a:ext cx="324000" cy="1620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pic>
              <p:nvPicPr>
                <p:cNvPr id="55" name="Picture 6" descr="C:\Users\ecoffey\AppData\Local\Temp\Rar$DRa0.583\Cisco Icons November\30067_Device_router_3057\Png_256\30067_Device_router_3057_unknown_256.png">
                  <a:extLst>
                    <a:ext uri="{FF2B5EF4-FFF2-40B4-BE49-F238E27FC236}">
                      <a16:creationId xmlns:a16="http://schemas.microsoft.com/office/drawing/2014/main" id="{4ED2ED49-51EE-64F2-4F0A-90E014877B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9253747" y="3768469"/>
                  <a:ext cx="215012" cy="1216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5AF534-7179-7028-4750-423652103B89}"/>
                </a:ext>
              </a:extLst>
            </p:cNvPr>
            <p:cNvGrpSpPr/>
            <p:nvPr/>
          </p:nvGrpSpPr>
          <p:grpSpPr>
            <a:xfrm>
              <a:off x="3144045" y="2528888"/>
              <a:ext cx="5761036" cy="4238494"/>
              <a:chOff x="4583110" y="343031"/>
              <a:chExt cx="5761036" cy="423849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7B3368B-EACC-6473-FD4D-6A591A36DD37}"/>
                  </a:ext>
                </a:extLst>
              </p:cNvPr>
              <p:cNvGrpSpPr/>
              <p:nvPr/>
            </p:nvGrpSpPr>
            <p:grpSpPr>
              <a:xfrm>
                <a:off x="4583110" y="343031"/>
                <a:ext cx="5761036" cy="4238494"/>
                <a:chOff x="7680320" y="2920999"/>
                <a:chExt cx="4320778" cy="3178872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5423EF61-0BEE-0676-C797-D8DD6BE871C1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4320778" cy="3178872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4EF898C-2E05-A09B-A70F-D67B19E7DFED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BC53B72-C8BA-AD8A-01AB-15049ED002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A16BF7ED-408D-D25F-BEAC-06C5182AA7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90" name="Freeform 751">
                      <a:extLst>
                        <a:ext uri="{FF2B5EF4-FFF2-40B4-BE49-F238E27FC236}">
                          <a16:creationId xmlns:a16="http://schemas.microsoft.com/office/drawing/2014/main" id="{597DE96E-1015-3A7C-94D6-4FE89C59F0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1" name="Freeform 752">
                      <a:extLst>
                        <a:ext uri="{FF2B5EF4-FFF2-40B4-BE49-F238E27FC236}">
                          <a16:creationId xmlns:a16="http://schemas.microsoft.com/office/drawing/2014/main" id="{6E3B332A-F6FB-AC2D-00BF-0B6CADAA2B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92" name="Freeform 753">
                      <a:extLst>
                        <a:ext uri="{FF2B5EF4-FFF2-40B4-BE49-F238E27FC236}">
                          <a16:creationId xmlns:a16="http://schemas.microsoft.com/office/drawing/2014/main" id="{3F5F370E-E2A7-B391-935E-8DCB4AFE85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CAE13F3-61DC-7CDE-75A7-D067CEFE2AB0}"/>
                  </a:ext>
                </a:extLst>
              </p:cNvPr>
              <p:cNvGrpSpPr/>
              <p:nvPr/>
            </p:nvGrpSpPr>
            <p:grpSpPr>
              <a:xfrm>
                <a:off x="5916611" y="680231"/>
                <a:ext cx="4319586" cy="3793346"/>
                <a:chOff x="7680320" y="3615879"/>
                <a:chExt cx="3239690" cy="284500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CAA5A1BA-85D1-C466-8243-9BB1350748D4}"/>
                    </a:ext>
                  </a:extLst>
                </p:cNvPr>
                <p:cNvSpPr/>
                <p:nvPr/>
              </p:nvSpPr>
              <p:spPr>
                <a:xfrm flipH="1">
                  <a:off x="7680320" y="3615879"/>
                  <a:ext cx="3239690" cy="2845009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2E8AB01-B104-291B-207D-D2D8FB866E53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A0D4A25F-A23B-BCB0-1294-FE2ED61931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8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6B9406BF-FE77-F399-D7FB-5104034E5F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18CEAF6-BB92-8380-5922-60A5D7D7A3C3}"/>
                  </a:ext>
                </a:extLst>
              </p:cNvPr>
              <p:cNvGrpSpPr/>
              <p:nvPr/>
            </p:nvGrpSpPr>
            <p:grpSpPr>
              <a:xfrm>
                <a:off x="6024563" y="1024552"/>
                <a:ext cx="1944000" cy="3341073"/>
                <a:chOff x="7680323" y="3602038"/>
                <a:chExt cx="1458000" cy="250580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FEE7B6C-A00B-C177-180F-100B34D67094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250580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D7A543E-E0C9-FACE-F144-1800D46D6BD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53E8C88-C439-4466-0DAF-61D679850F08}"/>
                  </a:ext>
                </a:extLst>
              </p:cNvPr>
              <p:cNvGrpSpPr/>
              <p:nvPr/>
            </p:nvGrpSpPr>
            <p:grpSpPr>
              <a:xfrm>
                <a:off x="6132563" y="2317597"/>
                <a:ext cx="1728000" cy="648000"/>
                <a:chOff x="5510328" y="5099954"/>
                <a:chExt cx="1728000" cy="648000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7C73D78-6680-9E7C-3692-CB9C38BD6E43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817F308-8A66-E386-515E-5AD8457D3B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AD1B9F8-6739-C8CF-2332-07FBF3EDD0CC}"/>
                  </a:ext>
                </a:extLst>
              </p:cNvPr>
              <p:cNvGrpSpPr/>
              <p:nvPr/>
            </p:nvGrpSpPr>
            <p:grpSpPr>
              <a:xfrm>
                <a:off x="8075614" y="1024552"/>
                <a:ext cx="1944000" cy="3341073"/>
                <a:chOff x="7680323" y="3602038"/>
                <a:chExt cx="1458000" cy="2505806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F87D9AA5-5387-79CE-5B2C-40DA440A6257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2505806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5862EB1-83D3-8296-2F3A-C33A5A5D2C1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C06E3D1-451A-A03E-FA26-ABB7D7F3768B}"/>
                  </a:ext>
                </a:extLst>
              </p:cNvPr>
              <p:cNvGrpSpPr/>
              <p:nvPr/>
            </p:nvGrpSpPr>
            <p:grpSpPr>
              <a:xfrm>
                <a:off x="8183614" y="2317597"/>
                <a:ext cx="1728000" cy="648000"/>
                <a:chOff x="5510328" y="5099954"/>
                <a:chExt cx="1728000" cy="648000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9B3F434-8E67-C74C-DFD1-90EDF8318638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F8A5425-D6D2-78BC-88FF-E9211EAAC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0FA173B-3BCF-A01C-F986-E8D5E6B55B83}"/>
                  </a:ext>
                </a:extLst>
              </p:cNvPr>
              <p:cNvGrpSpPr/>
              <p:nvPr/>
            </p:nvGrpSpPr>
            <p:grpSpPr>
              <a:xfrm>
                <a:off x="4694696" y="1344096"/>
                <a:ext cx="5436000" cy="1761056"/>
                <a:chOff x="7680321" y="3602038"/>
                <a:chExt cx="4077001" cy="13207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BC7DDCD2-697D-4B57-333E-C918CDE16E08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001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E477C30-6660-9AEC-EB8A-026821D4D80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0AC6342-85B4-D6FF-F7F8-4A823C7870BB}"/>
                  </a:ext>
                </a:extLst>
              </p:cNvPr>
              <p:cNvGrpSpPr/>
              <p:nvPr/>
            </p:nvGrpSpPr>
            <p:grpSpPr>
              <a:xfrm>
                <a:off x="6132563" y="1566053"/>
                <a:ext cx="1728000" cy="648000"/>
                <a:chOff x="5510328" y="5099954"/>
                <a:chExt cx="1728000" cy="64800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C6EF24D-7B44-2A8F-B0A8-FCABFF9AD051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5B4AEB88-CD3E-A2FD-DDEA-4FC75E8FC9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279145F-C93B-4F28-407F-9836A4EC8CC8}"/>
                  </a:ext>
                </a:extLst>
              </p:cNvPr>
              <p:cNvGrpSpPr/>
              <p:nvPr/>
            </p:nvGrpSpPr>
            <p:grpSpPr>
              <a:xfrm>
                <a:off x="8183614" y="1566053"/>
                <a:ext cx="1728000" cy="648000"/>
                <a:chOff x="5510328" y="5099954"/>
                <a:chExt cx="1728000" cy="6480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666BC0A-2C0D-D05D-A1EC-6AE83074528D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237CEFD-A87F-08D1-3D6E-DFC1990549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327AAEA-1363-F100-C0BA-C9EE9219ED47}"/>
                  </a:ext>
                </a:extLst>
              </p:cNvPr>
              <p:cNvGrpSpPr/>
              <p:nvPr/>
            </p:nvGrpSpPr>
            <p:grpSpPr>
              <a:xfrm>
                <a:off x="4694695" y="3291415"/>
                <a:ext cx="5437187" cy="966263"/>
                <a:chOff x="7680321" y="3602038"/>
                <a:chExt cx="4077891" cy="724697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05AC04D-E880-DABF-F6B8-D7A1F5D58C50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4077891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476AFED-572B-FC3C-2B5A-C476D57B5F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B10AC2E3-A6BA-D7EA-9112-70BCD7AE116C}"/>
                  </a:ext>
                </a:extLst>
              </p:cNvPr>
              <p:cNvGrpSpPr/>
              <p:nvPr/>
            </p:nvGrpSpPr>
            <p:grpSpPr>
              <a:xfrm>
                <a:off x="6132562" y="3507413"/>
                <a:ext cx="3779051" cy="648000"/>
                <a:chOff x="5510327" y="5099954"/>
                <a:chExt cx="3779051" cy="64800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11AF86-5861-46B6-0CE4-EA91DDD7C23C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3779051" cy="64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BDE1A35-21E8-ACB5-2787-843784DFB1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6633D-5BA2-0A64-1D83-F89E28F59E6A}"/>
                </a:ext>
              </a:extLst>
            </p:cNvPr>
            <p:cNvCxnSpPr>
              <a:cxnSpLocks/>
              <a:stCxn id="52" idx="2"/>
              <a:endCxn id="82" idx="0"/>
            </p:cNvCxnSpPr>
            <p:nvPr/>
          </p:nvCxnSpPr>
          <p:spPr>
            <a:xfrm flipH="1">
              <a:off x="6637339" y="2213952"/>
              <a:ext cx="1918" cy="652136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4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84E0CBF-364C-3EB0-8ED5-9253DA3B7900}"/>
              </a:ext>
            </a:extLst>
          </p:cNvPr>
          <p:cNvGrpSpPr/>
          <p:nvPr/>
        </p:nvGrpSpPr>
        <p:grpSpPr>
          <a:xfrm>
            <a:off x="2479167" y="370491"/>
            <a:ext cx="7253062" cy="6386151"/>
            <a:chOff x="2479167" y="370491"/>
            <a:chExt cx="7253062" cy="638615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81E2C29-BFED-6623-4DE1-B5B1EFB75213}"/>
                </a:ext>
              </a:extLst>
            </p:cNvPr>
            <p:cNvGrpSpPr/>
            <p:nvPr/>
          </p:nvGrpSpPr>
          <p:grpSpPr>
            <a:xfrm>
              <a:off x="3224609" y="370491"/>
              <a:ext cx="5742782" cy="1299821"/>
              <a:chOff x="3161507" y="1018561"/>
              <a:chExt cx="5742782" cy="129982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A53F07-D6AA-1101-5BAB-4457601C604C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shared-services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B120C7-EB8C-8924-A61D-CD203F227CE2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1743194-0DAF-3473-45A5-CB683C967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3867D22-177B-E54C-EDEB-10D42EB91B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48" name="Freeform 751">
                    <a:extLst>
                      <a:ext uri="{FF2B5EF4-FFF2-40B4-BE49-F238E27FC236}">
                        <a16:creationId xmlns:a16="http://schemas.microsoft.com/office/drawing/2014/main" id="{B4205AC8-A705-1939-D461-CCCE79C2E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9" name="Freeform 752">
                    <a:extLst>
                      <a:ext uri="{FF2B5EF4-FFF2-40B4-BE49-F238E27FC236}">
                        <a16:creationId xmlns:a16="http://schemas.microsoft.com/office/drawing/2014/main" id="{B77311F5-D5C3-06E9-7ED3-1E5AD14DA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0" name="Freeform 753">
                    <a:extLst>
                      <a:ext uri="{FF2B5EF4-FFF2-40B4-BE49-F238E27FC236}">
                        <a16:creationId xmlns:a16="http://schemas.microsoft.com/office/drawing/2014/main" id="{3B2DF202-F9D2-78A6-CC6B-2BCD8E27B1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7D9F7B9-CDD7-9DAA-6E98-A5AC34D6A61B}"/>
                  </a:ext>
                </a:extLst>
              </p:cNvPr>
              <p:cNvGrpSpPr/>
              <p:nvPr/>
            </p:nvGrpSpPr>
            <p:grpSpPr>
              <a:xfrm>
                <a:off x="4482175" y="1349710"/>
                <a:ext cx="4314164" cy="864242"/>
                <a:chOff x="7680318" y="3615879"/>
                <a:chExt cx="3235623" cy="648181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D81B776-FF64-0ADE-7CB2-871F0AAF8F0A}"/>
                    </a:ext>
                  </a:extLst>
                </p:cNvPr>
                <p:cNvSpPr/>
                <p:nvPr/>
              </p:nvSpPr>
              <p:spPr>
                <a:xfrm flipH="1">
                  <a:off x="7680318" y="3615880"/>
                  <a:ext cx="3235623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10AA3DB-F276-B950-8976-CCAD0C3F36AA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C7C7739-92D5-A880-84B3-71FEFE0652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55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4ED2ED49-51EE-64F2-4F0A-90E014877BB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0D8286-6B2A-674A-E83D-0E46F0994CEF}"/>
                </a:ext>
              </a:extLst>
            </p:cNvPr>
            <p:cNvGrpSpPr/>
            <p:nvPr/>
          </p:nvGrpSpPr>
          <p:grpSpPr>
            <a:xfrm>
              <a:off x="3224609" y="1879702"/>
              <a:ext cx="5742782" cy="1299821"/>
              <a:chOff x="3161507" y="1018561"/>
              <a:chExt cx="5742782" cy="1299821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3D8E39B-8C29-705A-235E-0A5D0DD9CA53}"/>
                  </a:ext>
                </a:extLst>
              </p:cNvPr>
              <p:cNvGrpSpPr/>
              <p:nvPr/>
            </p:nvGrpSpPr>
            <p:grpSpPr>
              <a:xfrm>
                <a:off x="4590126" y="1673554"/>
                <a:ext cx="1944000" cy="432445"/>
                <a:chOff x="7680323" y="3602038"/>
                <a:chExt cx="1458000" cy="324334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16A0B1C-2FBA-A887-B357-54D1775818F0}"/>
                    </a:ext>
                  </a:extLst>
                </p:cNvPr>
                <p:cNvSpPr/>
                <p:nvPr/>
              </p:nvSpPr>
              <p:spPr>
                <a:xfrm flipH="1">
                  <a:off x="7680323" y="3602039"/>
                  <a:ext cx="1458000" cy="324333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C06D398-0056-9BEC-E095-5FEC11B5427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7F0FDD1-C7E5-F933-7C21-4CE99CF766E4}"/>
                  </a:ext>
                </a:extLst>
              </p:cNvPr>
              <p:cNvGrpSpPr/>
              <p:nvPr/>
            </p:nvGrpSpPr>
            <p:grpSpPr>
              <a:xfrm>
                <a:off x="6641178" y="1673550"/>
                <a:ext cx="1944000" cy="432442"/>
                <a:chOff x="7680323" y="3602038"/>
                <a:chExt cx="1458000" cy="32433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691C5D8-9CD3-87E0-817E-54BDF0F6152A}"/>
                    </a:ext>
                  </a:extLst>
                </p:cNvPr>
                <p:cNvSpPr/>
                <p:nvPr/>
              </p:nvSpPr>
              <p:spPr>
                <a:xfrm flipH="1">
                  <a:off x="7680323" y="3602038"/>
                  <a:ext cx="1458000" cy="324332"/>
                </a:xfrm>
                <a:prstGeom prst="rect">
                  <a:avLst/>
                </a:prstGeom>
                <a:solidFill>
                  <a:schemeClr val="bg1">
                    <a:lumMod val="10000"/>
                    <a:lumOff val="90000"/>
                  </a:schemeClr>
                </a:solidFill>
                <a:ln w="31750">
                  <a:solidFill>
                    <a:schemeClr val="bg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432000" tIns="0" rIns="216000" bIns="36000" rtlCol="0" anchor="t" anchorCtr="1"/>
                <a:lstStyle/>
                <a:p>
                  <a:pPr algn="ctr"/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subnet(s)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A699290-58AF-618D-F169-B1473B5CF27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bg1">
                    <a:lumMod val="75000"/>
                    <a:lumOff val="25000"/>
                  </a:schemeClr>
                </a:solidFill>
              </p:spPr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BD</a:t>
                  </a:r>
                </a:p>
              </p:txBody>
            </p:sp>
          </p:grp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CD310F2-770C-2605-DDE9-523236A4BB09}"/>
                  </a:ext>
                </a:extLst>
              </p:cNvPr>
              <p:cNvSpPr/>
              <p:nvPr/>
            </p:nvSpPr>
            <p:spPr>
              <a:xfrm>
                <a:off x="3161507" y="1018561"/>
                <a:ext cx="5742782" cy="1299821"/>
              </a:xfrm>
              <a:prstGeom prst="rect">
                <a:avLst/>
              </a:prstGeom>
              <a:noFill/>
              <a:ln w="3175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0" tIns="0" rIns="216000" bIns="36000" rtlCol="0" anchor="t" anchorCtr="0"/>
              <a:lstStyle/>
              <a:p>
                <a:r>
                  <a:rPr lang="en-GB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common</a:t>
                </a:r>
                <a:endParaRPr lang="en-GB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72335B4-20D5-09AF-20D9-987990FC6F76}"/>
                  </a:ext>
                </a:extLst>
              </p:cNvPr>
              <p:cNvGrpSpPr/>
              <p:nvPr/>
            </p:nvGrpSpPr>
            <p:grpSpPr>
              <a:xfrm>
                <a:off x="3161510" y="1018562"/>
                <a:ext cx="433351" cy="216000"/>
                <a:chOff x="9357407" y="4691351"/>
                <a:chExt cx="325013" cy="162000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02C3D97-05AF-3E28-4BAE-DE91FFD33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57407" y="4691351"/>
                  <a:ext cx="325013" cy="16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2FE476CF-5F33-A252-BBB4-6952A62751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407" y="4709853"/>
                  <a:ext cx="216000" cy="106997"/>
                  <a:chOff x="836085" y="1496592"/>
                  <a:chExt cx="538984" cy="266993"/>
                </a:xfrm>
              </p:grpSpPr>
              <p:sp>
                <p:nvSpPr>
                  <p:cNvPr id="120" name="Freeform 751">
                    <a:extLst>
                      <a:ext uri="{FF2B5EF4-FFF2-40B4-BE49-F238E27FC236}">
                        <a16:creationId xmlns:a16="http://schemas.microsoft.com/office/drawing/2014/main" id="{578893C1-3E53-8446-5C2C-BF92A56FCE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085" y="1647588"/>
                    <a:ext cx="538984" cy="115997"/>
                  </a:xfrm>
                  <a:custGeom>
                    <a:avLst/>
                    <a:gdLst>
                      <a:gd name="T0" fmla="*/ 204 w 228"/>
                      <a:gd name="T1" fmla="*/ 49 h 49"/>
                      <a:gd name="T2" fmla="*/ 24 w 228"/>
                      <a:gd name="T3" fmla="*/ 49 h 49"/>
                      <a:gd name="T4" fmla="*/ 0 w 228"/>
                      <a:gd name="T5" fmla="*/ 25 h 49"/>
                      <a:gd name="T6" fmla="*/ 0 w 228"/>
                      <a:gd name="T7" fmla="*/ 25 h 49"/>
                      <a:gd name="T8" fmla="*/ 24 w 228"/>
                      <a:gd name="T9" fmla="*/ 0 h 49"/>
                      <a:gd name="T10" fmla="*/ 204 w 228"/>
                      <a:gd name="T11" fmla="*/ 0 h 49"/>
                      <a:gd name="T12" fmla="*/ 228 w 228"/>
                      <a:gd name="T13" fmla="*/ 25 h 49"/>
                      <a:gd name="T14" fmla="*/ 228 w 228"/>
                      <a:gd name="T15" fmla="*/ 25 h 49"/>
                      <a:gd name="T16" fmla="*/ 204 w 228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8" h="49">
                        <a:moveTo>
                          <a:pt x="204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204" y="0"/>
                          <a:pt x="204" y="0"/>
                          <a:pt x="204" y="0"/>
                        </a:cubicBezTo>
                        <a:cubicBezTo>
                          <a:pt x="217" y="0"/>
                          <a:pt x="228" y="11"/>
                          <a:pt x="228" y="25"/>
                        </a:cubicBezTo>
                        <a:cubicBezTo>
                          <a:pt x="228" y="25"/>
                          <a:pt x="228" y="25"/>
                          <a:pt x="228" y="25"/>
                        </a:cubicBezTo>
                        <a:cubicBezTo>
                          <a:pt x="228" y="38"/>
                          <a:pt x="217" y="49"/>
                          <a:pt x="204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1" compatLnSpc="1">
                    <a:prstTxWarp prst="textNoShape">
                      <a:avLst/>
                    </a:prstTxWarp>
                  </a:bodyPr>
                  <a:lstStyle/>
                  <a:p>
                    <a:pPr algn="ctr"/>
                    <a:endParaRPr lang="en-US" sz="533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1" name="Freeform 752">
                    <a:extLst>
                      <a:ext uri="{FF2B5EF4-FFF2-40B4-BE49-F238E27FC236}">
                        <a16:creationId xmlns:a16="http://schemas.microsoft.com/office/drawing/2014/main" id="{050E3CF0-3BDB-5D00-FD0C-E96374B91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081" y="1571590"/>
                    <a:ext cx="382988" cy="115996"/>
                  </a:xfrm>
                  <a:custGeom>
                    <a:avLst/>
                    <a:gdLst>
                      <a:gd name="T0" fmla="*/ 137 w 162"/>
                      <a:gd name="T1" fmla="*/ 49 h 49"/>
                      <a:gd name="T2" fmla="*/ 24 w 162"/>
                      <a:gd name="T3" fmla="*/ 49 h 49"/>
                      <a:gd name="T4" fmla="*/ 0 w 162"/>
                      <a:gd name="T5" fmla="*/ 25 h 49"/>
                      <a:gd name="T6" fmla="*/ 0 w 162"/>
                      <a:gd name="T7" fmla="*/ 25 h 49"/>
                      <a:gd name="T8" fmla="*/ 24 w 162"/>
                      <a:gd name="T9" fmla="*/ 0 h 49"/>
                      <a:gd name="T10" fmla="*/ 137 w 162"/>
                      <a:gd name="T11" fmla="*/ 0 h 49"/>
                      <a:gd name="T12" fmla="*/ 162 w 162"/>
                      <a:gd name="T13" fmla="*/ 25 h 49"/>
                      <a:gd name="T14" fmla="*/ 162 w 162"/>
                      <a:gd name="T15" fmla="*/ 25 h 49"/>
                      <a:gd name="T16" fmla="*/ 137 w 162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62" h="49">
                        <a:moveTo>
                          <a:pt x="137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51" y="0"/>
                          <a:pt x="162" y="11"/>
                          <a:pt x="162" y="25"/>
                        </a:cubicBezTo>
                        <a:cubicBezTo>
                          <a:pt x="162" y="25"/>
                          <a:pt x="162" y="25"/>
                          <a:pt x="162" y="25"/>
                        </a:cubicBezTo>
                        <a:cubicBezTo>
                          <a:pt x="162" y="38"/>
                          <a:pt x="151" y="49"/>
                          <a:pt x="137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Freeform 753">
                    <a:extLst>
                      <a:ext uri="{FF2B5EF4-FFF2-40B4-BE49-F238E27FC236}">
                        <a16:creationId xmlns:a16="http://schemas.microsoft.com/office/drawing/2014/main" id="{88249CF6-509B-344A-6374-290FA0EB0D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6076" y="1496592"/>
                    <a:ext cx="181994" cy="115996"/>
                  </a:xfrm>
                  <a:custGeom>
                    <a:avLst/>
                    <a:gdLst>
                      <a:gd name="T0" fmla="*/ 52 w 77"/>
                      <a:gd name="T1" fmla="*/ 49 h 49"/>
                      <a:gd name="T2" fmla="*/ 24 w 77"/>
                      <a:gd name="T3" fmla="*/ 49 h 49"/>
                      <a:gd name="T4" fmla="*/ 0 w 77"/>
                      <a:gd name="T5" fmla="*/ 24 h 49"/>
                      <a:gd name="T6" fmla="*/ 0 w 77"/>
                      <a:gd name="T7" fmla="*/ 24 h 49"/>
                      <a:gd name="T8" fmla="*/ 24 w 77"/>
                      <a:gd name="T9" fmla="*/ 0 h 49"/>
                      <a:gd name="T10" fmla="*/ 52 w 77"/>
                      <a:gd name="T11" fmla="*/ 0 h 49"/>
                      <a:gd name="T12" fmla="*/ 77 w 77"/>
                      <a:gd name="T13" fmla="*/ 24 h 49"/>
                      <a:gd name="T14" fmla="*/ 77 w 77"/>
                      <a:gd name="T15" fmla="*/ 24 h 49"/>
                      <a:gd name="T16" fmla="*/ 52 w 77"/>
                      <a:gd name="T17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7" h="49">
                        <a:moveTo>
                          <a:pt x="52" y="49"/>
                        </a:moveTo>
                        <a:cubicBezTo>
                          <a:pt x="24" y="49"/>
                          <a:pt x="24" y="49"/>
                          <a:pt x="24" y="49"/>
                        </a:cubicBezTo>
                        <a:cubicBezTo>
                          <a:pt x="11" y="49"/>
                          <a:pt x="0" y="38"/>
                          <a:pt x="0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1"/>
                          <a:pt x="11" y="0"/>
                          <a:pt x="24" y="0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66" y="0"/>
                          <a:pt x="77" y="11"/>
                          <a:pt x="77" y="24"/>
                        </a:cubicBezTo>
                        <a:cubicBezTo>
                          <a:pt x="77" y="24"/>
                          <a:pt x="77" y="24"/>
                          <a:pt x="77" y="24"/>
                        </a:cubicBezTo>
                        <a:cubicBezTo>
                          <a:pt x="77" y="38"/>
                          <a:pt x="66" y="49"/>
                          <a:pt x="52" y="49"/>
                        </a:cubicBezTo>
                        <a:close/>
                      </a:path>
                    </a:pathLst>
                  </a:custGeom>
                  <a:solidFill>
                    <a:schemeClr val="bg2"/>
                  </a:solidFill>
                  <a:ln>
                    <a:noFill/>
                  </a:ln>
                </p:spPr>
                <p:txBody>
                  <a:bodyPr vert="horz" wrap="square" lIns="162560" tIns="81280" rIns="162560" bIns="8128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A142365-A0ED-8A9E-BC1D-16B9089E870A}"/>
                  </a:ext>
                </a:extLst>
              </p:cNvPr>
              <p:cNvGrpSpPr/>
              <p:nvPr/>
            </p:nvGrpSpPr>
            <p:grpSpPr>
              <a:xfrm>
                <a:off x="4482172" y="1349710"/>
                <a:ext cx="4314165" cy="864242"/>
                <a:chOff x="7680317" y="3615879"/>
                <a:chExt cx="3235624" cy="648181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74A031F-9ED0-697E-C8DB-BFA9BDDB82AB}"/>
                    </a:ext>
                  </a:extLst>
                </p:cNvPr>
                <p:cNvSpPr/>
                <p:nvPr/>
              </p:nvSpPr>
              <p:spPr>
                <a:xfrm flipH="1">
                  <a:off x="7680317" y="3615880"/>
                  <a:ext cx="3235624" cy="648180"/>
                </a:xfrm>
                <a:prstGeom prst="rect">
                  <a:avLst/>
                </a:prstGeom>
                <a:noFill/>
                <a:ln w="31750">
                  <a:solidFill>
                    <a:schemeClr val="accent5"/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68000" tIns="0" rIns="216000" bIns="144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common.vrf-01</a:t>
                  </a:r>
                  <a:endParaRPr lang="en-GB" sz="2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CE12AD2-30DC-7F6C-F26B-1485EE0EBB1E}"/>
                    </a:ext>
                  </a:extLst>
                </p:cNvPr>
                <p:cNvGrpSpPr/>
                <p:nvPr/>
              </p:nvGrpSpPr>
              <p:grpSpPr>
                <a:xfrm>
                  <a:off x="7680323" y="3615879"/>
                  <a:ext cx="324000" cy="162000"/>
                  <a:chOff x="9199253" y="3748281"/>
                  <a:chExt cx="324000" cy="162000"/>
                </a:xfrm>
              </p:grpSpPr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64416587-471F-36F3-2C9A-32E03FFEEB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flipH="1">
                    <a:off x="9199253" y="3748281"/>
                    <a:ext cx="324000" cy="1620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pic>
                <p:nvPicPr>
                  <p:cNvPr id="117" name="Picture 6" descr="C:\Users\ecoffey\AppData\Local\Temp\Rar$DRa0.583\Cisco Icons November\30067_Device_router_3057\Png_256\30067_Device_router_3057_unknown_256.png">
                    <a:extLst>
                      <a:ext uri="{FF2B5EF4-FFF2-40B4-BE49-F238E27FC236}">
                        <a16:creationId xmlns:a16="http://schemas.microsoft.com/office/drawing/2014/main" id="{B4E938ED-55DE-7AAC-8E97-BEC0CD061B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9253747" y="3768469"/>
                    <a:ext cx="215012" cy="1216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14182EB-D3B7-D6F7-ECEA-24C4069A575A}"/>
                </a:ext>
              </a:extLst>
            </p:cNvPr>
            <p:cNvGrpSpPr/>
            <p:nvPr/>
          </p:nvGrpSpPr>
          <p:grpSpPr>
            <a:xfrm>
              <a:off x="2479167" y="3398217"/>
              <a:ext cx="3521215" cy="3358425"/>
              <a:chOff x="179999" y="3395423"/>
              <a:chExt cx="3521215" cy="335842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903C6F-17B4-7000-DA53-8B97F3EAE1E9}"/>
                  </a:ext>
                </a:extLst>
              </p:cNvPr>
              <p:cNvGrpSpPr/>
              <p:nvPr/>
            </p:nvGrpSpPr>
            <p:grpSpPr>
              <a:xfrm>
                <a:off x="179999" y="3395423"/>
                <a:ext cx="3521215" cy="3358425"/>
                <a:chOff x="7680320" y="2920999"/>
                <a:chExt cx="2640912" cy="2518820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C757501-CEC9-D100-8159-BC88FE3502EE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2640912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demo</a:t>
                  </a:r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5EC5458F-5C71-AF97-AE3E-E1AC830EC951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E0DB7315-D086-B793-2C14-F0903E0A9B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9BF3BCF0-1339-67C0-0E4F-1BAACF9EA3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106" name="Freeform 751">
                      <a:extLst>
                        <a:ext uri="{FF2B5EF4-FFF2-40B4-BE49-F238E27FC236}">
                          <a16:creationId xmlns:a16="http://schemas.microsoft.com/office/drawing/2014/main" id="{468A47CD-6F00-F5EF-9FCB-5793CB031D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7" name="Freeform 752">
                      <a:extLst>
                        <a:ext uri="{FF2B5EF4-FFF2-40B4-BE49-F238E27FC236}">
                          <a16:creationId xmlns:a16="http://schemas.microsoft.com/office/drawing/2014/main" id="{C1517815-CF35-CBEE-6E94-CB276D6893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8" name="Freeform 753">
                      <a:extLst>
                        <a:ext uri="{FF2B5EF4-FFF2-40B4-BE49-F238E27FC236}">
                          <a16:creationId xmlns:a16="http://schemas.microsoft.com/office/drawing/2014/main" id="{DF8BADE5-3184-AD79-1600-46D61CED29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61BF1D-604E-D410-0510-0E09A0CB4863}"/>
                  </a:ext>
                </a:extLst>
              </p:cNvPr>
              <p:cNvGrpSpPr/>
              <p:nvPr/>
            </p:nvGrpSpPr>
            <p:grpSpPr>
              <a:xfrm>
                <a:off x="1716620" y="4695283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D7845E0-D120-0411-2AAB-1D3C826B70C2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2D4ECCD-5497-BDA4-8B10-4B2AE61E8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2C68BB4-716E-CE87-2358-68E9EC1ADFF3}"/>
                  </a:ext>
                </a:extLst>
              </p:cNvPr>
              <p:cNvGrpSpPr/>
              <p:nvPr/>
            </p:nvGrpSpPr>
            <p:grpSpPr>
              <a:xfrm>
                <a:off x="291586" y="3721782"/>
                <a:ext cx="3303277" cy="1761056"/>
                <a:chOff x="7680321" y="3602038"/>
                <a:chExt cx="2477458" cy="132079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B8C389D0-9171-77C9-E4BC-2CC28C6D26D9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2477458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160BD6A-9D71-AA5B-8DE8-FCCC04D2448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38E9269-6D68-7204-70BF-7789A83BC086}"/>
                  </a:ext>
                </a:extLst>
              </p:cNvPr>
              <p:cNvGrpSpPr/>
              <p:nvPr/>
            </p:nvGrpSpPr>
            <p:grpSpPr>
              <a:xfrm>
                <a:off x="1716620" y="3943739"/>
                <a:ext cx="1728000" cy="648000"/>
                <a:chOff x="5510328" y="5099954"/>
                <a:chExt cx="1728000" cy="64800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EA116BF4-E452-2B10-0CCB-99A69B71D6A7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D46CC5A-9FE8-D6C6-6CDF-3217A10F6B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1EFEF91-124D-B829-ED16-C6EAA3696825}"/>
                  </a:ext>
                </a:extLst>
              </p:cNvPr>
              <p:cNvGrpSpPr/>
              <p:nvPr/>
            </p:nvGrpSpPr>
            <p:grpSpPr>
              <a:xfrm>
                <a:off x="291584" y="5669101"/>
                <a:ext cx="3303277" cy="966263"/>
                <a:chOff x="7680320" y="3602038"/>
                <a:chExt cx="2477458" cy="724697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642508B-A2F3-EB27-56FB-D282B214A546}"/>
                    </a:ext>
                  </a:extLst>
                </p:cNvPr>
                <p:cNvSpPr/>
                <p:nvPr/>
              </p:nvSpPr>
              <p:spPr>
                <a:xfrm flipH="1">
                  <a:off x="7680320" y="3602038"/>
                  <a:ext cx="2477458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6EAAD86-024E-A90C-1725-11248A5B43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9617719-5BD3-BE37-6A5A-ACF43D17CDD8}"/>
                  </a:ext>
                </a:extLst>
              </p:cNvPr>
              <p:cNvGrpSpPr/>
              <p:nvPr/>
            </p:nvGrpSpPr>
            <p:grpSpPr>
              <a:xfrm>
                <a:off x="1716620" y="5770074"/>
                <a:ext cx="1728000" cy="764317"/>
                <a:chOff x="5510327" y="5099954"/>
                <a:chExt cx="1728000" cy="764317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7B476E0-5A69-7360-0DCD-4F7E7BBF6BCC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1728000" cy="76431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b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EF156D2-C089-D214-E38B-E24F678788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56633D-5BA2-0A64-1D83-F89E28F59E6A}"/>
                </a:ext>
              </a:extLst>
            </p:cNvPr>
            <p:cNvCxnSpPr>
              <a:cxnSpLocks/>
              <a:stCxn id="52" idx="2"/>
              <a:endCxn id="114" idx="0"/>
            </p:cNvCxnSpPr>
            <p:nvPr/>
          </p:nvCxnSpPr>
          <p:spPr>
            <a:xfrm flipH="1">
              <a:off x="6702356" y="1565882"/>
              <a:ext cx="3" cy="64497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A9B2F6-1747-BC65-6746-49B2FA166355}"/>
                </a:ext>
              </a:extLst>
            </p:cNvPr>
            <p:cNvGrpSpPr/>
            <p:nvPr/>
          </p:nvGrpSpPr>
          <p:grpSpPr>
            <a:xfrm>
              <a:off x="6211014" y="3398217"/>
              <a:ext cx="3521215" cy="3358425"/>
              <a:chOff x="179999" y="3395423"/>
              <a:chExt cx="3521215" cy="33584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E59559B-EC16-9F44-A3CB-E99AB75D6FAE}"/>
                  </a:ext>
                </a:extLst>
              </p:cNvPr>
              <p:cNvGrpSpPr/>
              <p:nvPr/>
            </p:nvGrpSpPr>
            <p:grpSpPr>
              <a:xfrm>
                <a:off x="179999" y="3395423"/>
                <a:ext cx="3521215" cy="3358425"/>
                <a:chOff x="7680320" y="2920999"/>
                <a:chExt cx="2640912" cy="251882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D884E09-EFAE-D2F3-45EB-0315627B8F93}"/>
                    </a:ext>
                  </a:extLst>
                </p:cNvPr>
                <p:cNvSpPr/>
                <p:nvPr/>
              </p:nvSpPr>
              <p:spPr>
                <a:xfrm>
                  <a:off x="7680320" y="2920999"/>
                  <a:ext cx="2640912" cy="2518820"/>
                </a:xfrm>
                <a:prstGeom prst="rect">
                  <a:avLst/>
                </a:prstGeom>
                <a:noFill/>
                <a:ln w="31750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68000" tIns="0" rIns="216000" bIns="3600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test</a:t>
                  </a:r>
                </a:p>
                <a:p>
                  <a:endParaRPr lang="en-GB" sz="14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6FF18C5-9F11-E141-2DB7-720AB305BEDB}"/>
                    </a:ext>
                  </a:extLst>
                </p:cNvPr>
                <p:cNvGrpSpPr/>
                <p:nvPr/>
              </p:nvGrpSpPr>
              <p:grpSpPr>
                <a:xfrm>
                  <a:off x="7680323" y="2921000"/>
                  <a:ext cx="325013" cy="162000"/>
                  <a:chOff x="9357407" y="4691351"/>
                  <a:chExt cx="325013" cy="162000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8AC642C6-A932-26C9-7C63-49FCA71994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57407" y="4691351"/>
                    <a:ext cx="325013" cy="162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0E86D800-F655-B112-9407-25030978B58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393407" y="4709853"/>
                    <a:ext cx="216000" cy="106997"/>
                    <a:chOff x="836085" y="1496592"/>
                    <a:chExt cx="538984" cy="266993"/>
                  </a:xfrm>
                </p:grpSpPr>
                <p:sp>
                  <p:nvSpPr>
                    <p:cNvPr id="32" name="Freeform 751">
                      <a:extLst>
                        <a:ext uri="{FF2B5EF4-FFF2-40B4-BE49-F238E27FC236}">
                          <a16:creationId xmlns:a16="http://schemas.microsoft.com/office/drawing/2014/main" id="{F1A23D12-FB07-84B0-BD40-25D534B199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36085" y="1647588"/>
                      <a:ext cx="538984" cy="115997"/>
                    </a:xfrm>
                    <a:custGeom>
                      <a:avLst/>
                      <a:gdLst>
                        <a:gd name="T0" fmla="*/ 204 w 228"/>
                        <a:gd name="T1" fmla="*/ 49 h 49"/>
                        <a:gd name="T2" fmla="*/ 24 w 228"/>
                        <a:gd name="T3" fmla="*/ 49 h 49"/>
                        <a:gd name="T4" fmla="*/ 0 w 228"/>
                        <a:gd name="T5" fmla="*/ 25 h 49"/>
                        <a:gd name="T6" fmla="*/ 0 w 228"/>
                        <a:gd name="T7" fmla="*/ 25 h 49"/>
                        <a:gd name="T8" fmla="*/ 24 w 228"/>
                        <a:gd name="T9" fmla="*/ 0 h 49"/>
                        <a:gd name="T10" fmla="*/ 204 w 228"/>
                        <a:gd name="T11" fmla="*/ 0 h 49"/>
                        <a:gd name="T12" fmla="*/ 228 w 228"/>
                        <a:gd name="T13" fmla="*/ 25 h 49"/>
                        <a:gd name="T14" fmla="*/ 228 w 228"/>
                        <a:gd name="T15" fmla="*/ 25 h 49"/>
                        <a:gd name="T16" fmla="*/ 204 w 228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228" h="49">
                          <a:moveTo>
                            <a:pt x="204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204" y="0"/>
                            <a:pt x="204" y="0"/>
                            <a:pt x="204" y="0"/>
                          </a:cubicBezTo>
                          <a:cubicBezTo>
                            <a:pt x="217" y="0"/>
                            <a:pt x="228" y="11"/>
                            <a:pt x="228" y="25"/>
                          </a:cubicBezTo>
                          <a:cubicBezTo>
                            <a:pt x="228" y="25"/>
                            <a:pt x="228" y="25"/>
                            <a:pt x="228" y="25"/>
                          </a:cubicBezTo>
                          <a:cubicBezTo>
                            <a:pt x="228" y="38"/>
                            <a:pt x="217" y="49"/>
                            <a:pt x="204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algn="ctr"/>
                      <a:endParaRPr lang="en-US" sz="533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3" name="Freeform 752">
                      <a:extLst>
                        <a:ext uri="{FF2B5EF4-FFF2-40B4-BE49-F238E27FC236}">
                          <a16:creationId xmlns:a16="http://schemas.microsoft.com/office/drawing/2014/main" id="{E05BDA85-4680-307F-6643-8403C3AA9E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55081" y="1571590"/>
                      <a:ext cx="382988" cy="115996"/>
                    </a:xfrm>
                    <a:custGeom>
                      <a:avLst/>
                      <a:gdLst>
                        <a:gd name="T0" fmla="*/ 137 w 162"/>
                        <a:gd name="T1" fmla="*/ 49 h 49"/>
                        <a:gd name="T2" fmla="*/ 24 w 162"/>
                        <a:gd name="T3" fmla="*/ 49 h 49"/>
                        <a:gd name="T4" fmla="*/ 0 w 162"/>
                        <a:gd name="T5" fmla="*/ 25 h 49"/>
                        <a:gd name="T6" fmla="*/ 0 w 162"/>
                        <a:gd name="T7" fmla="*/ 25 h 49"/>
                        <a:gd name="T8" fmla="*/ 24 w 162"/>
                        <a:gd name="T9" fmla="*/ 0 h 49"/>
                        <a:gd name="T10" fmla="*/ 137 w 162"/>
                        <a:gd name="T11" fmla="*/ 0 h 49"/>
                        <a:gd name="T12" fmla="*/ 162 w 162"/>
                        <a:gd name="T13" fmla="*/ 25 h 49"/>
                        <a:gd name="T14" fmla="*/ 162 w 162"/>
                        <a:gd name="T15" fmla="*/ 25 h 49"/>
                        <a:gd name="T16" fmla="*/ 137 w 162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62" h="49">
                          <a:moveTo>
                            <a:pt x="137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5"/>
                          </a:cubicBezTo>
                          <a:cubicBezTo>
                            <a:pt x="0" y="25"/>
                            <a:pt x="0" y="25"/>
                            <a:pt x="0" y="25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137" y="0"/>
                            <a:pt x="137" y="0"/>
                            <a:pt x="137" y="0"/>
                          </a:cubicBezTo>
                          <a:cubicBezTo>
                            <a:pt x="151" y="0"/>
                            <a:pt x="162" y="11"/>
                            <a:pt x="162" y="25"/>
                          </a:cubicBezTo>
                          <a:cubicBezTo>
                            <a:pt x="162" y="25"/>
                            <a:pt x="162" y="25"/>
                            <a:pt x="162" y="25"/>
                          </a:cubicBezTo>
                          <a:cubicBezTo>
                            <a:pt x="162" y="38"/>
                            <a:pt x="151" y="49"/>
                            <a:pt x="137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4" name="Freeform 753">
                      <a:extLst>
                        <a:ext uri="{FF2B5EF4-FFF2-40B4-BE49-F238E27FC236}">
                          <a16:creationId xmlns:a16="http://schemas.microsoft.com/office/drawing/2014/main" id="{6F5B2F34-57EF-2C14-FC87-CB2787FE49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06076" y="1496592"/>
                      <a:ext cx="181994" cy="115996"/>
                    </a:xfrm>
                    <a:custGeom>
                      <a:avLst/>
                      <a:gdLst>
                        <a:gd name="T0" fmla="*/ 52 w 77"/>
                        <a:gd name="T1" fmla="*/ 49 h 49"/>
                        <a:gd name="T2" fmla="*/ 24 w 77"/>
                        <a:gd name="T3" fmla="*/ 49 h 49"/>
                        <a:gd name="T4" fmla="*/ 0 w 77"/>
                        <a:gd name="T5" fmla="*/ 24 h 49"/>
                        <a:gd name="T6" fmla="*/ 0 w 77"/>
                        <a:gd name="T7" fmla="*/ 24 h 49"/>
                        <a:gd name="T8" fmla="*/ 24 w 77"/>
                        <a:gd name="T9" fmla="*/ 0 h 49"/>
                        <a:gd name="T10" fmla="*/ 52 w 77"/>
                        <a:gd name="T11" fmla="*/ 0 h 49"/>
                        <a:gd name="T12" fmla="*/ 77 w 77"/>
                        <a:gd name="T13" fmla="*/ 24 h 49"/>
                        <a:gd name="T14" fmla="*/ 77 w 77"/>
                        <a:gd name="T15" fmla="*/ 24 h 49"/>
                        <a:gd name="T16" fmla="*/ 52 w 77"/>
                        <a:gd name="T17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77" h="49">
                          <a:moveTo>
                            <a:pt x="52" y="49"/>
                          </a:moveTo>
                          <a:cubicBezTo>
                            <a:pt x="24" y="49"/>
                            <a:pt x="24" y="49"/>
                            <a:pt x="24" y="49"/>
                          </a:cubicBezTo>
                          <a:cubicBezTo>
                            <a:pt x="11" y="49"/>
                            <a:pt x="0" y="38"/>
                            <a:pt x="0" y="24"/>
                          </a:cubicBezTo>
                          <a:cubicBezTo>
                            <a:pt x="0" y="24"/>
                            <a:pt x="0" y="24"/>
                            <a:pt x="0" y="24"/>
                          </a:cubicBezTo>
                          <a:cubicBezTo>
                            <a:pt x="0" y="11"/>
                            <a:pt x="11" y="0"/>
                            <a:pt x="24" y="0"/>
                          </a:cubicBezTo>
                          <a:cubicBezTo>
                            <a:pt x="52" y="0"/>
                            <a:pt x="52" y="0"/>
                            <a:pt x="52" y="0"/>
                          </a:cubicBezTo>
                          <a:cubicBezTo>
                            <a:pt x="66" y="0"/>
                            <a:pt x="77" y="11"/>
                            <a:pt x="77" y="24"/>
                          </a:cubicBezTo>
                          <a:cubicBezTo>
                            <a:pt x="77" y="24"/>
                            <a:pt x="77" y="24"/>
                            <a:pt x="77" y="24"/>
                          </a:cubicBezTo>
                          <a:cubicBezTo>
                            <a:pt x="77" y="38"/>
                            <a:pt x="66" y="49"/>
                            <a:pt x="52" y="49"/>
                          </a:cubicBez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>
                      <a:noFill/>
                    </a:ln>
                  </p:spPr>
                  <p:txBody>
                    <a:bodyPr vert="horz" wrap="square" lIns="162560" tIns="81280" rIns="162560" bIns="8128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p:txBody>
                </p:sp>
              </p:grp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946EF49-3752-B3CB-DFDB-C19660C6E46B}"/>
                  </a:ext>
                </a:extLst>
              </p:cNvPr>
              <p:cNvGrpSpPr/>
              <p:nvPr/>
            </p:nvGrpSpPr>
            <p:grpSpPr>
              <a:xfrm>
                <a:off x="1716620" y="4695283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8A7CDFC-6C69-D016-1A66-0302F5603206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0F7BCA0-8E35-F29C-C364-78D9B1CE82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FE996EF-2C58-3F72-E8E5-3712881613B3}"/>
                  </a:ext>
                </a:extLst>
              </p:cNvPr>
              <p:cNvGrpSpPr/>
              <p:nvPr/>
            </p:nvGrpSpPr>
            <p:grpSpPr>
              <a:xfrm>
                <a:off x="291586" y="3721782"/>
                <a:ext cx="3303277" cy="1761056"/>
                <a:chOff x="7680321" y="3602038"/>
                <a:chExt cx="2477458" cy="1320792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AF69276-CA44-B4B6-459D-23B594B5F0A2}"/>
                    </a:ext>
                  </a:extLst>
                </p:cNvPr>
                <p:cNvSpPr/>
                <p:nvPr/>
              </p:nvSpPr>
              <p:spPr>
                <a:xfrm flipH="1">
                  <a:off x="7680321" y="3602038"/>
                  <a:ext cx="2477458" cy="1320792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network-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segments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C98FCC-4CE1-FE24-A9CB-34C5231823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1D9B9EB-5039-E76B-768B-2DF64B81F298}"/>
                  </a:ext>
                </a:extLst>
              </p:cNvPr>
              <p:cNvGrpSpPr/>
              <p:nvPr/>
            </p:nvGrpSpPr>
            <p:grpSpPr>
              <a:xfrm>
                <a:off x="1716620" y="3943739"/>
                <a:ext cx="1728000" cy="648000"/>
                <a:chOff x="5510328" y="5099954"/>
                <a:chExt cx="1728000" cy="648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B633D25-000F-9220-0605-26DACC0E00DB}"/>
                    </a:ext>
                  </a:extLst>
                </p:cNvPr>
                <p:cNvSpPr/>
                <p:nvPr/>
              </p:nvSpPr>
              <p:spPr>
                <a:xfrm flipH="1">
                  <a:off x="5510328" y="5099954"/>
                  <a:ext cx="1728000" cy="64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1750" cap="flat">
                  <a:solidFill>
                    <a:schemeClr val="accent4">
                      <a:lumMod val="50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VLAN(s)</a:t>
                  </a: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(Security isolation per Bridge Domain)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4902838-025B-6FAE-247B-59A9FE6013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EPG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4AAD569-B014-4821-FFF0-AEF2CC5D2102}"/>
                  </a:ext>
                </a:extLst>
              </p:cNvPr>
              <p:cNvGrpSpPr/>
              <p:nvPr/>
            </p:nvGrpSpPr>
            <p:grpSpPr>
              <a:xfrm>
                <a:off x="291584" y="5669101"/>
                <a:ext cx="3303277" cy="966263"/>
                <a:chOff x="7680320" y="3602038"/>
                <a:chExt cx="2477458" cy="72469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2BC2BF2-A493-72F1-4F26-DCE1D07C9A9F}"/>
                    </a:ext>
                  </a:extLst>
                </p:cNvPr>
                <p:cNvSpPr/>
                <p:nvPr/>
              </p:nvSpPr>
              <p:spPr>
                <a:xfrm flipH="1">
                  <a:off x="7680320" y="3602038"/>
                  <a:ext cx="2477458" cy="724697"/>
                </a:xfrm>
                <a:prstGeom prst="rect">
                  <a:avLst/>
                </a:prstGeom>
                <a:noFill/>
                <a:ln w="3175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72000" tIns="216000" rIns="0" bIns="0" rtlCol="0" anchor="t" anchorCtr="0"/>
                <a:lstStyle/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Apps</a:t>
                  </a:r>
                </a:p>
                <a:p>
                  <a:r>
                    <a:rPr lang="en-GB" sz="1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(Optional)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7692C3E-1C67-A389-5384-65F80962C78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0326" y="3602038"/>
                  <a:ext cx="324000" cy="1620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txBody>
                <a:bodyPr wrap="none" lIns="72000" tIns="0" rIns="0" bIns="0" rtlCol="0" anchor="ctr" anchorCtr="1">
                  <a:no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AP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1A572C-CBE8-39F8-D5F0-541BF936750E}"/>
                  </a:ext>
                </a:extLst>
              </p:cNvPr>
              <p:cNvGrpSpPr/>
              <p:nvPr/>
            </p:nvGrpSpPr>
            <p:grpSpPr>
              <a:xfrm>
                <a:off x="1716620" y="5770074"/>
                <a:ext cx="1728000" cy="764317"/>
                <a:chOff x="5510327" y="5099954"/>
                <a:chExt cx="1728000" cy="764317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BF3E34-4278-8BB9-E595-1D9952012EE1}"/>
                    </a:ext>
                  </a:extLst>
                </p:cNvPr>
                <p:cNvSpPr/>
                <p:nvPr/>
              </p:nvSpPr>
              <p:spPr>
                <a:xfrm flipH="1">
                  <a:off x="5510327" y="5099954"/>
                  <a:ext cx="1728000" cy="76431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0" cap="flat">
                  <a:solidFill>
                    <a:schemeClr val="accent2">
                      <a:lumMod val="75000"/>
                    </a:schemeClr>
                  </a:solidFill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lIns="0" tIns="0" rIns="0" bIns="0" rtlCol="0" anchor="b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GB" sz="1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12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Security isolation across Bridge Domains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5A4E9F1-4E74-B93D-9345-55E9324E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10328" y="5099955"/>
                  <a:ext cx="432000" cy="216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12700" cap="flat">
                  <a:noFill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0" rIns="0" bIns="0" rtlCol="0" anchor="ctr" anchorCtr="1"/>
                <a:lstStyle/>
                <a:p>
                  <a:pPr algn="ctr" defTabSz="914332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sz="800" kern="0" dirty="0">
                      <a:solidFill>
                        <a:schemeClr val="bg2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ESG</a:t>
                  </a:r>
                </a:p>
              </p:txBody>
            </p:sp>
          </p:grpSp>
        </p:grpSp>
        <p:cxnSp>
          <p:nvCxnSpPr>
            <p:cNvPr id="163" name="Elbow Connector 162">
              <a:extLst>
                <a:ext uri="{FF2B5EF4-FFF2-40B4-BE49-F238E27FC236}">
                  <a16:creationId xmlns:a16="http://schemas.microsoft.com/office/drawing/2014/main" id="{772B5FBF-7682-0DF6-0395-13324C958F7A}"/>
                </a:ext>
              </a:extLst>
            </p:cNvPr>
            <p:cNvCxnSpPr>
              <a:stCxn id="125" idx="2"/>
              <a:endCxn id="94" idx="0"/>
            </p:cNvCxnSpPr>
            <p:nvPr/>
          </p:nvCxnSpPr>
          <p:spPr>
            <a:xfrm rot="5400000">
              <a:off x="4762812" y="3084116"/>
              <a:ext cx="979393" cy="745440"/>
            </a:xfrm>
            <a:prstGeom prst="bentConnector3">
              <a:avLst>
                <a:gd name="adj1" fmla="val 32777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140E2D7-2294-7CAD-7FAB-EC7528780C9C}"/>
                </a:ext>
              </a:extLst>
            </p:cNvPr>
            <p:cNvCxnSpPr>
              <a:cxnSpLocks/>
              <a:stCxn id="123" idx="2"/>
              <a:endCxn id="14" idx="0"/>
            </p:cNvCxnSpPr>
            <p:nvPr/>
          </p:nvCxnSpPr>
          <p:spPr>
            <a:xfrm rot="16200000" flipH="1">
              <a:off x="7654257" y="2989155"/>
              <a:ext cx="979400" cy="935355"/>
            </a:xfrm>
            <a:prstGeom prst="bentConnector3">
              <a:avLst>
                <a:gd name="adj1" fmla="val 32778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5130952E-FF9C-3182-463B-F6E22E14A0D1}"/>
                </a:ext>
              </a:extLst>
            </p:cNvPr>
            <p:cNvCxnSpPr>
              <a:cxnSpLocks/>
              <a:stCxn id="123" idx="2"/>
              <a:endCxn id="94" idx="0"/>
            </p:cNvCxnSpPr>
            <p:nvPr/>
          </p:nvCxnSpPr>
          <p:spPr>
            <a:xfrm rot="5400000">
              <a:off x="5788334" y="2058587"/>
              <a:ext cx="979400" cy="2796492"/>
            </a:xfrm>
            <a:prstGeom prst="bentConnector3">
              <a:avLst>
                <a:gd name="adj1" fmla="val 32778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407BB0D3-06B8-7455-6D24-62AC92E38B74}"/>
                </a:ext>
              </a:extLst>
            </p:cNvPr>
            <p:cNvCxnSpPr>
              <a:cxnSpLocks/>
              <a:stCxn id="125" idx="2"/>
              <a:endCxn id="14" idx="0"/>
            </p:cNvCxnSpPr>
            <p:nvPr/>
          </p:nvCxnSpPr>
          <p:spPr>
            <a:xfrm rot="16200000" flipH="1">
              <a:off x="6628735" y="1963632"/>
              <a:ext cx="979393" cy="2986407"/>
            </a:xfrm>
            <a:prstGeom prst="bentConnector3">
              <a:avLst>
                <a:gd name="adj1" fmla="val 32778"/>
              </a:avLst>
            </a:prstGeom>
            <a:ln w="31750">
              <a:solidFill>
                <a:schemeClr val="bg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308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Custom 62">
      <a:dk1>
        <a:srgbClr val="101820"/>
      </a:dk1>
      <a:lt1>
        <a:srgbClr val="0D274D"/>
      </a:lt1>
      <a:dk2>
        <a:srgbClr val="0051AF"/>
      </a:dk2>
      <a:lt2>
        <a:srgbClr val="FFFFFF"/>
      </a:lt2>
      <a:accent1>
        <a:srgbClr val="00BCEB"/>
      </a:accent1>
      <a:accent2>
        <a:srgbClr val="74BF4B"/>
      </a:accent2>
      <a:accent3>
        <a:srgbClr val="0051AF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0051AF"/>
      </a:folHlink>
    </a:clrScheme>
    <a:fontScheme name="Custom 3">
      <a:majorFont>
        <a:latin typeface="CiscoSansTT 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ybog_template" id="{AA470D7D-421B-9C40-9B46-571776B40F64}" vid="{B5C7BD4E-8B7C-B94D-8117-5417D4DC8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21920</TotalTime>
  <Words>2785</Words>
  <Application>Microsoft Macintosh PowerPoint</Application>
  <PresentationFormat>Widescreen</PresentationFormat>
  <Paragraphs>953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CiscoSansTT</vt:lpstr>
      <vt:lpstr>CiscoSansTT ExtraLight</vt:lpstr>
      <vt:lpstr>CiscoSansTT Light</vt:lpstr>
      <vt:lpstr>Consolas</vt:lpstr>
      <vt:lpstr>Theme1</vt:lpstr>
      <vt:lpstr>PowerPoint Presentation</vt:lpstr>
      <vt:lpstr>Design Patterns</vt:lpstr>
      <vt:lpstr>Design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Patterns</vt:lpstr>
      <vt:lpstr>Design Patterns</vt:lpstr>
      <vt:lpstr>Tenant common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L3out – Route Leaking between VRFs</dc:title>
  <dc:creator>Steve Sharman (ssharman)</dc:creator>
  <cp:lastModifiedBy>Steve Sharman (ssharman)</cp:lastModifiedBy>
  <cp:revision>16</cp:revision>
  <dcterms:created xsi:type="dcterms:W3CDTF">2024-03-07T20:44:06Z</dcterms:created>
  <dcterms:modified xsi:type="dcterms:W3CDTF">2024-03-25T11:23:08Z</dcterms:modified>
</cp:coreProperties>
</file>