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3" r:id="rId1"/>
  </p:sldMasterIdLst>
  <p:notesMasterIdLst>
    <p:notesMasterId r:id="rId18"/>
  </p:notesMasterIdLst>
  <p:sldIdLst>
    <p:sldId id="2147470711" r:id="rId2"/>
    <p:sldId id="2142533258" r:id="rId3"/>
    <p:sldId id="2147471095" r:id="rId4"/>
    <p:sldId id="2147471096" r:id="rId5"/>
    <p:sldId id="2147471098" r:id="rId6"/>
    <p:sldId id="2147471099" r:id="rId7"/>
    <p:sldId id="2147471100" r:id="rId8"/>
    <p:sldId id="2147471101" r:id="rId9"/>
    <p:sldId id="2147471102" r:id="rId10"/>
    <p:sldId id="2147471093" r:id="rId11"/>
    <p:sldId id="2147471094" r:id="rId12"/>
    <p:sldId id="2147471085" r:id="rId13"/>
    <p:sldId id="2147471087" r:id="rId14"/>
    <p:sldId id="2147471090" r:id="rId15"/>
    <p:sldId id="2147471091" r:id="rId16"/>
    <p:sldId id="214747109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DBF6149-446A-5548-8707-D7A837E0CC09}">
          <p14:sldIdLst>
            <p14:sldId id="2147470711"/>
            <p14:sldId id="2142533258"/>
            <p14:sldId id="2147471095"/>
            <p14:sldId id="2147471096"/>
            <p14:sldId id="2147471098"/>
            <p14:sldId id="2147471099"/>
            <p14:sldId id="2147471100"/>
            <p14:sldId id="2147471101"/>
            <p14:sldId id="2147471102"/>
          </p14:sldIdLst>
        </p14:section>
        <p14:section name="original" id="{1BCD6F27-9F0C-D14C-8E69-9AA2C958E44C}">
          <p14:sldIdLst>
            <p14:sldId id="2147471093"/>
            <p14:sldId id="2147471094"/>
          </p14:sldIdLst>
        </p14:section>
        <p14:section name="Untitled Section" id="{ECEDDA62-757C-194B-A0F3-2B25B6D6CD07}">
          <p14:sldIdLst>
            <p14:sldId id="2147471085"/>
            <p14:sldId id="2147471087"/>
            <p14:sldId id="2147471090"/>
            <p14:sldId id="2147471091"/>
            <p14:sldId id="2147471092"/>
          </p14:sldIdLst>
        </p14:section>
      </p14:sectionLst>
    </p:ext>
    <p:ext uri="{EFAFB233-063F-42B5-8137-9DF3F51BA10A}">
      <p15:sldGuideLst xmlns:p15="http://schemas.microsoft.com/office/powerpoint/2012/main">
        <p15:guide id="1" pos="4929" userDrawn="1">
          <p15:clr>
            <a:srgbClr val="A4A3A4"/>
          </p15:clr>
        </p15:guide>
        <p15:guide id="2" pos="7151" userDrawn="1">
          <p15:clr>
            <a:srgbClr val="A4A3A4"/>
          </p15:clr>
        </p15:guide>
        <p15:guide id="3" pos="6516" userDrawn="1">
          <p15:clr>
            <a:srgbClr val="A4A3A4"/>
          </p15:clr>
        </p15:guide>
        <p15:guide id="4" pos="2887" userDrawn="1">
          <p15:clr>
            <a:srgbClr val="A4A3A4"/>
          </p15:clr>
        </p15:guide>
        <p15:guide id="5" pos="5405" userDrawn="1">
          <p15:clr>
            <a:srgbClr val="A4A3A4"/>
          </p15:clr>
        </p15:guide>
        <p15:guide id="6" orient="horz" pos="3906" userDrawn="1">
          <p15:clr>
            <a:srgbClr val="A4A3A4"/>
          </p15:clr>
        </p15:guide>
        <p15:guide id="7" orient="horz" pos="1117" userDrawn="1">
          <p15:clr>
            <a:srgbClr val="A4A3A4"/>
          </p15:clr>
        </p15:guide>
        <p15:guide id="8" orient="horz" pos="346" userDrawn="1">
          <p15:clr>
            <a:srgbClr val="A4A3A4"/>
          </p15:clr>
        </p15:guide>
        <p15:guide id="9" pos="2955" userDrawn="1">
          <p15:clr>
            <a:srgbClr val="A4A3A4"/>
          </p15:clr>
        </p15:guide>
        <p15:guide id="10" pos="3908" userDrawn="1">
          <p15:clr>
            <a:srgbClr val="A4A3A4"/>
          </p15:clr>
        </p15:guide>
        <p15:guide id="11" pos="3772" userDrawn="1">
          <p15:clr>
            <a:srgbClr val="A4A3A4"/>
          </p15:clr>
        </p15:guide>
        <p15:guide id="12" pos="5337" userDrawn="1">
          <p15:clr>
            <a:srgbClr val="A4A3A4"/>
          </p15:clr>
        </p15:guide>
        <p15:guide id="13" pos="5473" userDrawn="1">
          <p15:clr>
            <a:srgbClr val="A4A3A4"/>
          </p15:clr>
        </p15:guide>
        <p15:guide id="14" pos="5541" userDrawn="1">
          <p15:clr>
            <a:srgbClr val="A4A3A4"/>
          </p15:clr>
        </p15:guide>
        <p15:guide id="15" pos="5609" userDrawn="1">
          <p15:clr>
            <a:srgbClr val="A4A3A4"/>
          </p15:clr>
        </p15:guide>
        <p15:guide id="16" orient="horz" pos="1457" userDrawn="1">
          <p15:clr>
            <a:srgbClr val="A4A3A4"/>
          </p15:clr>
        </p15:guide>
        <p15:guide id="17" orient="horz" pos="1525" userDrawn="1">
          <p15:clr>
            <a:srgbClr val="A4A3A4"/>
          </p15:clr>
        </p15:guide>
        <p15:guide id="18" orient="horz" pos="1593" userDrawn="1">
          <p15:clr>
            <a:srgbClr val="A4A3A4"/>
          </p15:clr>
        </p15:guide>
        <p15:guide id="19" orient="horz" pos="1661" userDrawn="1">
          <p15:clr>
            <a:srgbClr val="A4A3A4"/>
          </p15:clr>
        </p15:guide>
        <p15:guide id="20" orient="horz" pos="1729" userDrawn="1">
          <p15:clr>
            <a:srgbClr val="A4A3A4"/>
          </p15:clr>
        </p15:guide>
        <p15:guide id="21" orient="horz" pos="1797" userDrawn="1">
          <p15:clr>
            <a:srgbClr val="A4A3A4"/>
          </p15:clr>
        </p15:guide>
        <p15:guide id="22" orient="horz" pos="1865" userDrawn="1">
          <p15:clr>
            <a:srgbClr val="A4A3A4"/>
          </p15:clr>
        </p15:guide>
        <p15:guide id="23" orient="horz" pos="1933" userDrawn="1">
          <p15:clr>
            <a:srgbClr val="A4A3A4"/>
          </p15:clr>
        </p15:guide>
        <p15:guide id="24" orient="horz" pos="2001" userDrawn="1">
          <p15:clr>
            <a:srgbClr val="A4A3A4"/>
          </p15:clr>
        </p15:guide>
        <p15:guide id="25" orient="horz" pos="2069" userDrawn="1">
          <p15:clr>
            <a:srgbClr val="A4A3A4"/>
          </p15:clr>
        </p15:guide>
        <p15:guide id="26" orient="horz" pos="572" userDrawn="1">
          <p15:clr>
            <a:srgbClr val="A4A3A4"/>
          </p15:clr>
        </p15:guide>
        <p15:guide id="27" orient="horz" pos="640" userDrawn="1">
          <p15:clr>
            <a:srgbClr val="A4A3A4"/>
          </p15:clr>
        </p15:guide>
        <p15:guide id="28" orient="horz" pos="709" userDrawn="1">
          <p15:clr>
            <a:srgbClr val="A4A3A4"/>
          </p15:clr>
        </p15:guide>
        <p15:guide id="29" orient="horz" pos="777" userDrawn="1">
          <p15:clr>
            <a:srgbClr val="A4A3A4"/>
          </p15:clr>
        </p15:guide>
        <p15:guide id="30" orient="horz" pos="845" userDrawn="1">
          <p15:clr>
            <a:srgbClr val="A4A3A4"/>
          </p15:clr>
        </p15:guide>
        <p15:guide id="31" orient="horz" pos="913" userDrawn="1">
          <p15:clr>
            <a:srgbClr val="A4A3A4"/>
          </p15:clr>
        </p15:guide>
        <p15:guide id="32" orient="horz" pos="981" userDrawn="1">
          <p15:clr>
            <a:srgbClr val="A4A3A4"/>
          </p15:clr>
        </p15:guide>
        <p15:guide id="33" orient="horz" pos="1049" userDrawn="1">
          <p15:clr>
            <a:srgbClr val="A4A3A4"/>
          </p15:clr>
        </p15:guide>
        <p15:guide id="34" orient="horz" pos="436" userDrawn="1">
          <p15:clr>
            <a:srgbClr val="A4A3A4"/>
          </p15:clr>
        </p15:guide>
        <p15:guide id="35" orient="horz" pos="1185" userDrawn="1">
          <p15:clr>
            <a:srgbClr val="A4A3A4"/>
          </p15:clr>
        </p15:guide>
        <p15:guide id="36" orient="horz" pos="1253" userDrawn="1">
          <p15:clr>
            <a:srgbClr val="A4A3A4"/>
          </p15:clr>
        </p15:guide>
        <p15:guide id="37" orient="horz" pos="1298" userDrawn="1">
          <p15:clr>
            <a:srgbClr val="A4A3A4"/>
          </p15:clr>
        </p15:guide>
        <p15:guide id="38" orient="horz" pos="1389" userDrawn="1">
          <p15:clr>
            <a:srgbClr val="A4A3A4"/>
          </p15:clr>
        </p15:guide>
        <p15:guide id="39" pos="6584" userDrawn="1">
          <p15:clr>
            <a:srgbClr val="A4A3A4"/>
          </p15:clr>
        </p15:guide>
        <p15:guide id="40" pos="3840" userDrawn="1">
          <p15:clr>
            <a:srgbClr val="A4A3A4"/>
          </p15:clr>
        </p15:guide>
        <p15:guide id="41" orient="horz" pos="2137" userDrawn="1">
          <p15:clr>
            <a:srgbClr val="A4A3A4"/>
          </p15:clr>
        </p15:guide>
        <p15:guide id="42" orient="horz" pos="2205" userDrawn="1">
          <p15:clr>
            <a:srgbClr val="A4A3A4"/>
          </p15:clr>
        </p15:guide>
        <p15:guide id="43" orient="horz" pos="2273" userDrawn="1">
          <p15:clr>
            <a:srgbClr val="A4A3A4"/>
          </p15:clr>
        </p15:guide>
        <p15:guide id="44" orient="horz" pos="2341" userDrawn="1">
          <p15:clr>
            <a:srgbClr val="A4A3A4"/>
          </p15:clr>
        </p15:guide>
        <p15:guide id="45" orient="horz" pos="2409" userDrawn="1">
          <p15:clr>
            <a:srgbClr val="A4A3A4"/>
          </p15:clr>
        </p15:guide>
        <p15:guide id="46" orient="horz" pos="2478" userDrawn="1">
          <p15:clr>
            <a:srgbClr val="A4A3A4"/>
          </p15:clr>
        </p15:guide>
        <p15:guide id="47" orient="horz" pos="2546" userDrawn="1">
          <p15:clr>
            <a:srgbClr val="A4A3A4"/>
          </p15:clr>
        </p15:guide>
        <p15:guide id="48" orient="horz" pos="2614" userDrawn="1">
          <p15:clr>
            <a:srgbClr val="A4A3A4"/>
          </p15:clr>
        </p15:guide>
        <p15:guide id="49" orient="horz" pos="2682" userDrawn="1">
          <p15:clr>
            <a:srgbClr val="A4A3A4"/>
          </p15:clr>
        </p15:guide>
        <p15:guide id="50" orient="horz" pos="2750" userDrawn="1">
          <p15:clr>
            <a:srgbClr val="A4A3A4"/>
          </p15:clr>
        </p15:guide>
        <p15:guide id="51" orient="horz" pos="2818" userDrawn="1">
          <p15:clr>
            <a:srgbClr val="A4A3A4"/>
          </p15:clr>
        </p15:guide>
        <p15:guide id="52" orient="horz" pos="2886" userDrawn="1">
          <p15:clr>
            <a:srgbClr val="A4A3A4"/>
          </p15:clr>
        </p15:guide>
        <p15:guide id="53" orient="horz" pos="2954" userDrawn="1">
          <p15:clr>
            <a:srgbClr val="A4A3A4"/>
          </p15:clr>
        </p15:guide>
        <p15:guide id="54" orient="horz" pos="3022" userDrawn="1">
          <p15:clr>
            <a:srgbClr val="A4A3A4"/>
          </p15:clr>
        </p15:guide>
        <p15:guide id="55" pos="2819" userDrawn="1">
          <p15:clr>
            <a:srgbClr val="A4A3A4"/>
          </p15:clr>
        </p15:guide>
        <p15:guide id="56" orient="horz" pos="3090" userDrawn="1">
          <p15:clr>
            <a:srgbClr val="A4A3A4"/>
          </p15:clr>
        </p15:guide>
        <p15:guide id="57" orient="horz" pos="3158" userDrawn="1">
          <p15:clr>
            <a:srgbClr val="A4A3A4"/>
          </p15:clr>
        </p15:guide>
        <p15:guide id="58" orient="horz" pos="3226" userDrawn="1">
          <p15:clr>
            <a:srgbClr val="A4A3A4"/>
          </p15:clr>
        </p15:guide>
        <p15:guide id="59" orient="horz" pos="3294" userDrawn="1">
          <p15:clr>
            <a:srgbClr val="A4A3A4"/>
          </p15:clr>
        </p15:guide>
        <p15:guide id="60" orient="horz" pos="3362" userDrawn="1">
          <p15:clr>
            <a:srgbClr val="A4A3A4"/>
          </p15:clr>
        </p15:guide>
        <p15:guide id="61" orient="horz" pos="3430" userDrawn="1">
          <p15:clr>
            <a:srgbClr val="A4A3A4"/>
          </p15:clr>
        </p15:guide>
        <p15:guide id="62" orient="horz" pos="3498" userDrawn="1">
          <p15:clr>
            <a:srgbClr val="A4A3A4"/>
          </p15:clr>
        </p15:guide>
        <p15:guide id="63" orient="horz" pos="3566" userDrawn="1">
          <p15:clr>
            <a:srgbClr val="A4A3A4"/>
          </p15:clr>
        </p15:guide>
        <p15:guide id="64" orient="horz" pos="3634" userDrawn="1">
          <p15:clr>
            <a:srgbClr val="A4A3A4"/>
          </p15:clr>
        </p15:guide>
        <p15:guide id="65" orient="horz" pos="3702" userDrawn="1">
          <p15:clr>
            <a:srgbClr val="A4A3A4"/>
          </p15:clr>
        </p15:guide>
        <p15:guide id="66" orient="horz" pos="3770" userDrawn="1">
          <p15:clr>
            <a:srgbClr val="A4A3A4"/>
          </p15:clr>
        </p15:guide>
        <p15:guide id="67" orient="horz" pos="383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590"/>
    <p:restoredTop sz="94607"/>
  </p:normalViewPr>
  <p:slideViewPr>
    <p:cSldViewPr snapToGrid="0">
      <p:cViewPr varScale="1">
        <p:scale>
          <a:sx n="144" d="100"/>
          <a:sy n="144" d="100"/>
        </p:scale>
        <p:origin x="376" y="184"/>
      </p:cViewPr>
      <p:guideLst>
        <p:guide pos="4929"/>
        <p:guide pos="7151"/>
        <p:guide pos="6516"/>
        <p:guide pos="2887"/>
        <p:guide pos="5405"/>
        <p:guide orient="horz" pos="3906"/>
        <p:guide orient="horz" pos="1117"/>
        <p:guide orient="horz" pos="346"/>
        <p:guide pos="2955"/>
        <p:guide pos="3908"/>
        <p:guide pos="3772"/>
        <p:guide pos="5337"/>
        <p:guide pos="5473"/>
        <p:guide pos="5541"/>
        <p:guide pos="5609"/>
        <p:guide orient="horz" pos="1457"/>
        <p:guide orient="horz" pos="1525"/>
        <p:guide orient="horz" pos="1593"/>
        <p:guide orient="horz" pos="1661"/>
        <p:guide orient="horz" pos="1729"/>
        <p:guide orient="horz" pos="1797"/>
        <p:guide orient="horz" pos="1865"/>
        <p:guide orient="horz" pos="1933"/>
        <p:guide orient="horz" pos="2001"/>
        <p:guide orient="horz" pos="2069"/>
        <p:guide orient="horz" pos="572"/>
        <p:guide orient="horz" pos="640"/>
        <p:guide orient="horz" pos="709"/>
        <p:guide orient="horz" pos="777"/>
        <p:guide orient="horz" pos="845"/>
        <p:guide orient="horz" pos="913"/>
        <p:guide orient="horz" pos="981"/>
        <p:guide orient="horz" pos="1049"/>
        <p:guide orient="horz" pos="436"/>
        <p:guide orient="horz" pos="1185"/>
        <p:guide orient="horz" pos="1253"/>
        <p:guide orient="horz" pos="1298"/>
        <p:guide orient="horz" pos="1389"/>
        <p:guide pos="6584"/>
        <p:guide pos="3840"/>
        <p:guide orient="horz" pos="2137"/>
        <p:guide orient="horz" pos="2205"/>
        <p:guide orient="horz" pos="2273"/>
        <p:guide orient="horz" pos="2341"/>
        <p:guide orient="horz" pos="2409"/>
        <p:guide orient="horz" pos="2478"/>
        <p:guide orient="horz" pos="2546"/>
        <p:guide orient="horz" pos="2614"/>
        <p:guide orient="horz" pos="2682"/>
        <p:guide orient="horz" pos="2750"/>
        <p:guide orient="horz" pos="2818"/>
        <p:guide orient="horz" pos="2886"/>
        <p:guide orient="horz" pos="2954"/>
        <p:guide orient="horz" pos="3022"/>
        <p:guide pos="2819"/>
        <p:guide orient="horz" pos="3090"/>
        <p:guide orient="horz" pos="3158"/>
        <p:guide orient="horz" pos="3226"/>
        <p:guide orient="horz" pos="3294"/>
        <p:guide orient="horz" pos="3362"/>
        <p:guide orient="horz" pos="3430"/>
        <p:guide orient="horz" pos="3498"/>
        <p:guide orient="horz" pos="3566"/>
        <p:guide orient="horz" pos="3634"/>
        <p:guide orient="horz" pos="3702"/>
        <p:guide orient="horz" pos="3770"/>
        <p:guide orient="horz" pos="383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43205" cy="432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5863D-6778-4941-BCB8-32AF43785B2E}" type="datetimeFigureOut">
              <a:rPr lang="en-US" smtClean="0"/>
              <a:t>3/15/24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490C3E-2908-4E42-A530-4E93E1B9F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756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common tenant is great, however without understanding it can cause potential issues </a:t>
            </a:r>
          </a:p>
          <a:p>
            <a:endParaRPr lang="en-US"/>
          </a:p>
          <a:p>
            <a:r>
              <a:rPr lang="en-US"/>
              <a:t>It is strongly recommended to use unique names for objects in common to stop resolution to the wrong object</a:t>
            </a:r>
          </a:p>
          <a:p>
            <a:endParaRPr lang="en-US"/>
          </a:p>
          <a:p>
            <a:r>
              <a:rPr lang="en-US"/>
              <a:t>This example is often seen as it allows BDs to be shared across tenants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0590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option 4 requires dedicated L3out per tenant</a:t>
            </a:r>
          </a:p>
          <a:p>
            <a:endParaRPr lang="en-US"/>
          </a:p>
          <a:p>
            <a:r>
              <a:rPr lang="en-US"/>
              <a:t>options 5 and 6 are my personal </a:t>
            </a:r>
            <a:r>
              <a:rPr lang="en-US" err="1"/>
              <a:t>favourites</a:t>
            </a:r>
            <a:endParaRPr lang="en-US"/>
          </a:p>
          <a:p>
            <a:endParaRPr lang="en-US"/>
          </a:p>
          <a:p>
            <a:r>
              <a:rPr lang="en-US"/>
              <a:t>option 5 is great when you want to provide truly dedicated network functions, the network team can manage networking and devolve control to other tenants as required. Key point is to keep L3outs </a:t>
            </a:r>
            <a:r>
              <a:rPr lang="en-US" err="1"/>
              <a:t>etc</a:t>
            </a:r>
            <a:r>
              <a:rPr lang="en-US"/>
              <a:t> in a dedicated tenant</a:t>
            </a:r>
          </a:p>
          <a:p>
            <a:endParaRPr lang="en-US"/>
          </a:p>
          <a:p>
            <a:r>
              <a:rPr lang="en-US"/>
              <a:t>option 6 is great if you've a brownfield, and/or want to have the ability to move workloads across tenants but without changing the network IP address allocation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9590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common tenant is great, however without understanding it can cause potential issues </a:t>
            </a:r>
          </a:p>
          <a:p>
            <a:endParaRPr lang="en-US"/>
          </a:p>
          <a:p>
            <a:r>
              <a:rPr lang="en-US"/>
              <a:t>It is strongly recommended to use unique names for objects in common to stop resolution to the wrong object</a:t>
            </a:r>
          </a:p>
          <a:p>
            <a:endParaRPr lang="en-US"/>
          </a:p>
          <a:p>
            <a:r>
              <a:rPr lang="en-US"/>
              <a:t>This example is often seen as it allows BDs to be shared across tenants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3843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option 4 requires dedicated L3out per tenant</a:t>
            </a:r>
          </a:p>
          <a:p>
            <a:endParaRPr lang="en-US"/>
          </a:p>
          <a:p>
            <a:r>
              <a:rPr lang="en-US"/>
              <a:t>options 5 and 6 are my personal </a:t>
            </a:r>
            <a:r>
              <a:rPr lang="en-US" err="1"/>
              <a:t>favourites</a:t>
            </a:r>
            <a:endParaRPr lang="en-US"/>
          </a:p>
          <a:p>
            <a:endParaRPr lang="en-US"/>
          </a:p>
          <a:p>
            <a:r>
              <a:rPr lang="en-US"/>
              <a:t>option 5 is great when you want to provide truly dedicated network functions, the network team can manage networking and devolve control to other tenants as required. Key point is to keep L3outs </a:t>
            </a:r>
            <a:r>
              <a:rPr lang="en-US" err="1"/>
              <a:t>etc</a:t>
            </a:r>
            <a:r>
              <a:rPr lang="en-US"/>
              <a:t> in a dedicated tenant</a:t>
            </a:r>
          </a:p>
          <a:p>
            <a:endParaRPr lang="en-US"/>
          </a:p>
          <a:p>
            <a:r>
              <a:rPr lang="en-US"/>
              <a:t>option 6 is great if you've a brownfield, and/or want to have the ability to move workloads across tenants but without changing the network IP address allocation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0300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C725C2-55D3-1FA2-9B34-79CEC86D09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8C6FCE8-B9CB-3877-6EF0-D218F829EF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9A39E37-31E4-1137-2F94-E86BDB576C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Benefits of this approach is that if I destroy the user tenant the only things that need to be cleaned are leaked routes and exported contracts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57EB4B-CC83-F024-D091-ACD427419F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60955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97A1FA6-25DE-9E4E-A34D-CF67DE7DBDC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60955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83676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C725C2-55D3-1FA2-9B34-79CEC86D09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8C6FCE8-B9CB-3877-6EF0-D218F829EF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9A39E37-31E4-1137-2F94-E86BDB576C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Benefits of this approach is that if I destroy the user tenant the only things that need to be cleaned are leaked routes and exported contracts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57EB4B-CC83-F024-D091-ACD427419F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60955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97A1FA6-25DE-9E4E-A34D-CF67DE7DBDC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60955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81171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C725C2-55D3-1FA2-9B34-79CEC86D09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8C6FCE8-B9CB-3877-6EF0-D218F829EF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9A39E37-31E4-1137-2F94-E86BDB576C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Benefits of this approach is that if I destroy the user tenant the only things that need to be cleaned are leaked routes and exported contracts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57EB4B-CC83-F024-D091-ACD427419F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60955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97A1FA6-25DE-9E4E-A34D-CF67DE7DBDC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60955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99475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C725C2-55D3-1FA2-9B34-79CEC86D09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8C6FCE8-B9CB-3877-6EF0-D218F829EF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9A39E37-31E4-1137-2F94-E86BDB576C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Benefits of this approach is that if I destroy the user tenant the only things that need to be cleaned are leaked routes and exported contracts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57EB4B-CC83-F024-D091-ACD427419F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60955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97A1FA6-25DE-9E4E-A34D-CF67DE7DBDC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60955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50995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C725C2-55D3-1FA2-9B34-79CEC86D09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8C6FCE8-B9CB-3877-6EF0-D218F829EF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9A39E37-31E4-1137-2F94-E86BDB576C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Benefits of this approach is that if I destroy the user tenant the only things that need to be cleaned are leaked routes and exported contracts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57EB4B-CC83-F024-D091-ACD427419F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60955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97A1FA6-25DE-9E4E-A34D-CF67DE7DBDC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60955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5857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91996" y="256032"/>
            <a:ext cx="11009376" cy="975360"/>
          </a:xfrm>
        </p:spPr>
        <p:txBody>
          <a:bodyPr anchor="b" anchorCtr="0"/>
          <a:lstStyle>
            <a:lvl1pPr>
              <a:defRPr lang="en-US" sz="3733" b="0" i="0" u="none" kern="1200" dirty="0">
                <a:solidFill>
                  <a:schemeClr val="bg1"/>
                </a:solidFill>
                <a:latin typeface="+mj-lt"/>
                <a:ea typeface="CiscoSansTT Light" panose="020B0503020201020303" pitchFamily="34" charset="0"/>
                <a:cs typeface="CiscoSansTT Light" panose="020B0503020201020303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9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591996" y="1597152"/>
            <a:ext cx="11009376" cy="4523232"/>
          </a:xfrm>
          <a:prstGeom prst="rect">
            <a:avLst/>
          </a:prstGeom>
        </p:spPr>
        <p:txBody>
          <a:bodyPr/>
          <a:lstStyle>
            <a:lvl1pPr marL="226478" indent="-226478" algn="l" defTabSz="912261" rtl="0" eaLnBrk="1" fontAlgn="base" hangingPunct="1">
              <a:lnSpc>
                <a:spcPct val="95000"/>
              </a:lnSpc>
              <a:spcBef>
                <a:spcPts val="1468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/>
              <a:buChar char="•"/>
              <a:defRPr lang="en-US" sz="2667" b="0" i="0" kern="1200" dirty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455073" indent="-228594" algn="l" defTabSz="912261" rtl="0" eaLnBrk="1" fontAlgn="base" hangingPunct="1">
              <a:lnSpc>
                <a:spcPct val="95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/>
              <a:buChar char="•"/>
              <a:defRPr lang="en-US" sz="2400" b="0" i="0" kern="1200" dirty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81550" indent="-226478" algn="l" defTabSz="912261" rtl="0" eaLnBrk="1" fontAlgn="base" hangingPunct="1">
              <a:lnSpc>
                <a:spcPct val="95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/>
              <a:buChar char="•"/>
              <a:defRPr lang="en-US" sz="2133" b="0" i="0" kern="1200" dirty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670967" indent="-226478" algn="l" defTabSz="912261" rtl="0" eaLnBrk="1" fontAlgn="base" hangingPunct="1">
              <a:lnSpc>
                <a:spcPct val="95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/>
              <a:buChar char="•"/>
              <a:defRPr lang="en-US" sz="2400" b="0" i="0" kern="1200" dirty="0">
                <a:solidFill>
                  <a:schemeClr val="tx1"/>
                </a:solidFill>
                <a:latin typeface="CiscoSansTT Light" panose="020B0503020201020303" pitchFamily="34" charset="0"/>
                <a:ea typeface="CiscoSansTT Thin" charset="0"/>
                <a:cs typeface="CiscoSansTT Thin" charset="0"/>
              </a:defRPr>
            </a:lvl4pPr>
          </a:lstStyle>
          <a:p>
            <a:pPr marL="228594" lvl="0" indent="-228594" algn="l" defTabSz="912261" rtl="0" eaLnBrk="1" fontAlgn="base" hangingPunct="1">
              <a:lnSpc>
                <a:spcPct val="95000"/>
              </a:lnSpc>
              <a:spcBef>
                <a:spcPts val="148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/>
              <a:buChar char="•"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727964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 and Bullet 4 Heavy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91995" y="260908"/>
            <a:ext cx="11021484" cy="579965"/>
          </a:xfrm>
        </p:spPr>
        <p:txBody>
          <a:bodyPr/>
          <a:lstStyle>
            <a:lvl1pPr>
              <a:defRPr lang="en-US" sz="3733" b="0" i="0" u="none" kern="1200" dirty="0">
                <a:solidFill>
                  <a:schemeClr val="bg1"/>
                </a:solidFill>
                <a:latin typeface="+mj-lt"/>
                <a:ea typeface="CiscoSansTT Light" panose="020B0503020201020303" pitchFamily="34" charset="0"/>
                <a:cs typeface="CiscoSansTT Light" panose="020B0503020201020303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591995" y="784852"/>
            <a:ext cx="11021484" cy="508000"/>
          </a:xfrm>
          <a:prstGeom prst="rect">
            <a:avLst/>
          </a:prstGeom>
        </p:spPr>
        <p:txBody>
          <a:bodyPr/>
          <a:lstStyle>
            <a:lvl1pPr marL="2380" indent="0">
              <a:buNone/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592749" y="1292853"/>
            <a:ext cx="11020332" cy="5010151"/>
          </a:xfrm>
          <a:prstGeom prst="rect">
            <a:avLst/>
          </a:prstGeom>
        </p:spPr>
        <p:txBody>
          <a:bodyPr/>
          <a:lstStyle>
            <a:lvl1pPr>
              <a:spcBef>
                <a:spcPts val="1433"/>
              </a:spcBef>
              <a:buClr>
                <a:schemeClr val="tx1"/>
              </a:buClr>
              <a:buSzPct val="80000"/>
              <a:defRPr sz="2667">
                <a:solidFill>
                  <a:schemeClr val="tx1"/>
                </a:solidFill>
                <a:latin typeface="+mn-lt"/>
              </a:defRPr>
            </a:lvl1pPr>
            <a:lvl2pPr marL="455073" indent="-228594">
              <a:spcBef>
                <a:spcPts val="800"/>
              </a:spcBef>
              <a:buClr>
                <a:schemeClr val="tx1"/>
              </a:buClr>
              <a:buSzPct val="80000"/>
              <a:defRPr sz="2400">
                <a:solidFill>
                  <a:schemeClr val="tx1"/>
                </a:solidFill>
                <a:latin typeface="+mn-lt"/>
              </a:defRPr>
            </a:lvl2pPr>
            <a:lvl3pPr marL="681550" indent="-226478">
              <a:spcBef>
                <a:spcPts val="800"/>
              </a:spcBef>
              <a:buClr>
                <a:schemeClr val="tx1"/>
              </a:buClr>
              <a:buSzPct val="80000"/>
              <a:defRPr sz="2133">
                <a:solidFill>
                  <a:schemeClr val="tx1"/>
                </a:solidFill>
                <a:latin typeface="+mn-lt"/>
              </a:defRPr>
            </a:lvl3pPr>
            <a:lvl4pPr>
              <a:buClr>
                <a:schemeClr val="tx1"/>
              </a:buClr>
              <a:defRPr sz="2133">
                <a:latin typeface="CiscoSansTT Light" panose="020B0503020201020303" pitchFamily="34" charset="0"/>
              </a:defRPr>
            </a:lvl4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717749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Bullet 4 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91995" y="260908"/>
            <a:ext cx="11021484" cy="579965"/>
          </a:xfrm>
        </p:spPr>
        <p:txBody>
          <a:bodyPr/>
          <a:lstStyle>
            <a:lvl1pPr>
              <a:defRPr lang="en-US" sz="3733" b="0" i="0" u="none" kern="1200" dirty="0">
                <a:solidFill>
                  <a:schemeClr val="bg1"/>
                </a:solidFill>
                <a:latin typeface="+mj-lt"/>
                <a:ea typeface="CiscoSansTT Light" panose="020B0503020201020303" pitchFamily="34" charset="0"/>
                <a:cs typeface="CiscoSansTT Light" panose="020B0503020201020303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592749" y="840874"/>
            <a:ext cx="11020332" cy="5462129"/>
          </a:xfrm>
          <a:prstGeom prst="rect">
            <a:avLst/>
          </a:prstGeom>
        </p:spPr>
        <p:txBody>
          <a:bodyPr/>
          <a:lstStyle>
            <a:lvl1pPr>
              <a:spcBef>
                <a:spcPts val="1433"/>
              </a:spcBef>
              <a:buClr>
                <a:schemeClr val="tx1"/>
              </a:buClr>
              <a:buSzPct val="80000"/>
              <a:defRPr sz="2667">
                <a:solidFill>
                  <a:schemeClr val="tx1"/>
                </a:solidFill>
                <a:latin typeface="+mn-lt"/>
              </a:defRPr>
            </a:lvl1pPr>
            <a:lvl2pPr marL="455073" indent="-228594">
              <a:spcBef>
                <a:spcPts val="800"/>
              </a:spcBef>
              <a:buClr>
                <a:schemeClr val="tx1"/>
              </a:buClr>
              <a:buSzPct val="80000"/>
              <a:defRPr sz="2400">
                <a:solidFill>
                  <a:schemeClr val="tx1"/>
                </a:solidFill>
                <a:latin typeface="+mn-lt"/>
              </a:defRPr>
            </a:lvl2pPr>
            <a:lvl3pPr marL="681550" indent="-226478">
              <a:spcBef>
                <a:spcPts val="800"/>
              </a:spcBef>
              <a:buClr>
                <a:schemeClr val="tx1"/>
              </a:buClr>
              <a:buSzPct val="80000"/>
              <a:defRPr sz="2133">
                <a:solidFill>
                  <a:schemeClr val="tx1"/>
                </a:solidFill>
                <a:latin typeface="+mn-lt"/>
              </a:defRPr>
            </a:lvl3pPr>
            <a:lvl4pPr>
              <a:buClr>
                <a:schemeClr val="tx1"/>
              </a:buClr>
              <a:defRPr sz="2133">
                <a:latin typeface="CiscoSansTT Light" panose="020B0503020201020303" pitchFamily="34" charset="0"/>
              </a:defRPr>
            </a:lvl4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7996141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3030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able Placeholder 11"/>
          <p:cNvSpPr>
            <a:spLocks noGrp="1"/>
          </p:cNvSpPr>
          <p:nvPr>
            <p:ph type="tbl" sz="quarter" idx="12"/>
          </p:nvPr>
        </p:nvSpPr>
        <p:spPr>
          <a:xfrm>
            <a:off x="685800" y="1797051"/>
            <a:ext cx="10820400" cy="3584448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667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noProof="0"/>
              <a:t>Click icon to add table</a:t>
            </a:r>
            <a:endParaRPr lang="en-GB" noProof="0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83690" y="5530961"/>
            <a:ext cx="9573749" cy="434977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804747">
              <a:lnSpc>
                <a:spcPct val="100000"/>
              </a:lnSpc>
              <a:spcBef>
                <a:spcPct val="50000"/>
              </a:spcBef>
              <a:buNone/>
              <a:defRPr sz="1867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593600" y="256033"/>
            <a:ext cx="11009376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733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38662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2"/>
          <p:cNvSpPr>
            <a:spLocks noGrp="1"/>
          </p:cNvSpPr>
          <p:nvPr>
            <p:ph type="chart" sz="quarter" idx="10"/>
          </p:nvPr>
        </p:nvSpPr>
        <p:spPr>
          <a:xfrm>
            <a:off x="685800" y="1796717"/>
            <a:ext cx="10820400" cy="3582068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667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GB" noProof="0"/>
              <a:t>Click icon to add chart</a:t>
            </a:r>
            <a:endParaRPr lang="en-US" noProof="0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83690" y="5530961"/>
            <a:ext cx="9573749" cy="434977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804747">
              <a:lnSpc>
                <a:spcPct val="100000"/>
              </a:lnSpc>
              <a:spcBef>
                <a:spcPct val="50000"/>
              </a:spcBef>
              <a:buNone/>
              <a:defRPr sz="1867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593601" y="256033"/>
            <a:ext cx="1100996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98714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ide screen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Media Placeholder 39">
            <a:extLst>
              <a:ext uri="{FF2B5EF4-FFF2-40B4-BE49-F238E27FC236}">
                <a16:creationId xmlns:a16="http://schemas.microsoft.com/office/drawing/2014/main" id="{4A1890BD-D4D2-264A-AE11-E1FABE5B9409}"/>
              </a:ext>
            </a:extLst>
          </p:cNvPr>
          <p:cNvSpPr>
            <a:spLocks noGrp="1"/>
          </p:cNvSpPr>
          <p:nvPr>
            <p:ph type="media" sz="quarter" idx="11"/>
          </p:nvPr>
        </p:nvSpPr>
        <p:spPr>
          <a:xfrm>
            <a:off x="591330" y="777240"/>
            <a:ext cx="11009341" cy="442569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68574" tIns="34288" rIns="68574" bIns="34288" rtlCol="0" anchor="ctr">
            <a:normAutofit/>
          </a:bodyPr>
          <a:lstStyle>
            <a:lvl1pPr marL="0" indent="0" algn="ctr" defTabSz="914308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867" kern="1200" baseline="0" smtClean="0">
                <a:solidFill>
                  <a:schemeClr val="bg2"/>
                </a:solidFill>
                <a:latin typeface="+mn-lt"/>
                <a:ea typeface="+mn-ea"/>
                <a:cs typeface="CiscoSans"/>
              </a:defRPr>
            </a:lvl1pPr>
          </a:lstStyle>
          <a:p>
            <a:pPr lvl="0"/>
            <a:r>
              <a:rPr lang="en-GB" noProof="0"/>
              <a:t>Click icon to add media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503815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ndard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dia Placeholder 2">
            <a:extLst>
              <a:ext uri="{FF2B5EF4-FFF2-40B4-BE49-F238E27FC236}">
                <a16:creationId xmlns:a16="http://schemas.microsoft.com/office/drawing/2014/main" id="{FFA5BEAF-ADF4-3844-B544-5C8D5D8447DD}"/>
              </a:ext>
            </a:extLst>
          </p:cNvPr>
          <p:cNvSpPr>
            <a:spLocks noGrp="1"/>
          </p:cNvSpPr>
          <p:nvPr>
            <p:ph type="media" sz="quarter" idx="10"/>
          </p:nvPr>
        </p:nvSpPr>
        <p:spPr>
          <a:xfrm>
            <a:off x="3145367" y="778670"/>
            <a:ext cx="5901267" cy="4426215"/>
          </a:xfrm>
          <a:prstGeom prst="rect">
            <a:avLst/>
          </a:prstGeom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/>
              <a:t>Click icon to add media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887577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6464" cy="68580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933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529166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93600" y="2941320"/>
            <a:ext cx="11009376" cy="975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b" anchorCtr="0" compatLnSpc="1">
            <a:prstTxWarp prst="textNoShape">
              <a:avLst/>
            </a:prstTxWarp>
          </a:bodyPr>
          <a:lstStyle>
            <a:lvl1pPr algn="ctr">
              <a:defRPr sz="3733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35901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2_Stat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93600" y="1807111"/>
            <a:ext cx="11009376" cy="975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b" anchorCtr="0" compatLnSpc="1">
            <a:prstTxWarp prst="textNoShape">
              <a:avLst/>
            </a:prstTxWarp>
          </a:bodyPr>
          <a:lstStyle>
            <a:lvl1pPr algn="ctr"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C4B0A2A0-0477-580D-747D-E1AFBB9EB1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3725" y="3719513"/>
            <a:ext cx="11008800" cy="975600"/>
          </a:xfrm>
          <a:prstGeom prst="rect">
            <a:avLst/>
          </a:prstGeom>
        </p:spPr>
        <p:txBody>
          <a:bodyPr anchor="ctr" anchorCtr="1"/>
          <a:lstStyle>
            <a:lvl1pPr marL="0" indent="0" algn="ctr"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928323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655">
          <p15:clr>
            <a:srgbClr val="FBAE40"/>
          </p15:clr>
        </p15:guide>
        <p15:guide id="2" orient="horz" pos="2025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93600" y="1607864"/>
            <a:ext cx="5181600" cy="4110792"/>
          </a:xfrm>
          <a:prstGeom prst="rect">
            <a:avLst/>
          </a:prstGeom>
        </p:spPr>
        <p:txBody>
          <a:bodyPr lIns="91440" tIns="45710" rIns="0" bIns="45710">
            <a:noAutofit/>
          </a:bodyPr>
          <a:lstStyle>
            <a:lvl1pPr marL="154513" indent="-154513">
              <a:lnSpc>
                <a:spcPct val="95000"/>
              </a:lnSpc>
              <a:spcBef>
                <a:spcPts val="1433"/>
              </a:spcBef>
              <a:buClr>
                <a:schemeClr val="tx1"/>
              </a:buClr>
              <a:buSzPct val="60000"/>
              <a:buFont typeface="Arial"/>
              <a:buChar char="•"/>
              <a:defRPr sz="2667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309026" indent="-148163">
              <a:lnSpc>
                <a:spcPct val="95000"/>
              </a:lnSpc>
              <a:spcBef>
                <a:spcPts val="800"/>
              </a:spcBef>
              <a:buClr>
                <a:schemeClr val="tx1"/>
              </a:buClr>
              <a:buSzPct val="60000"/>
              <a:buFont typeface="Arial"/>
              <a:buChar char="•"/>
              <a:defRPr sz="24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55073" indent="-152396">
              <a:spcBef>
                <a:spcPts val="800"/>
              </a:spcBef>
              <a:buClr>
                <a:schemeClr val="tx1"/>
              </a:buClr>
              <a:buSzPct val="60000"/>
              <a:buFont typeface="Arial"/>
              <a:buChar char="•"/>
              <a:tabLst/>
              <a:defRPr sz="2133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690016" indent="-152396">
              <a:buClr>
                <a:schemeClr val="tx1"/>
              </a:buClr>
              <a:buSzPct val="60000"/>
              <a:buFont typeface="Arial"/>
              <a:buChar char="•"/>
              <a:defRPr sz="1867" b="0" i="0">
                <a:solidFill>
                  <a:schemeClr val="tx1"/>
                </a:solidFill>
                <a:latin typeface="CiscoSansTT Light" panose="020B0503020201020303" pitchFamily="34" charset="0"/>
                <a:cs typeface="CiscoSans ExtraLight"/>
              </a:defRPr>
            </a:lvl4pPr>
            <a:lvl5pPr marL="842412" indent="-152396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CiscoSansTT Light" panose="020B0503020201020303" pitchFamily="34" charset="0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593601" y="256033"/>
            <a:ext cx="1100996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733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6458155" y="1607864"/>
            <a:ext cx="5181600" cy="4110792"/>
          </a:xfrm>
          <a:prstGeom prst="rect">
            <a:avLst/>
          </a:prstGeom>
        </p:spPr>
        <p:txBody>
          <a:bodyPr lIns="91440" tIns="45710" rIns="0" bIns="45710">
            <a:noAutofit/>
          </a:bodyPr>
          <a:lstStyle>
            <a:lvl1pPr marL="154513" indent="-154513">
              <a:lnSpc>
                <a:spcPct val="95000"/>
              </a:lnSpc>
              <a:spcBef>
                <a:spcPts val="1433"/>
              </a:spcBef>
              <a:buClr>
                <a:schemeClr val="tx1"/>
              </a:buClr>
              <a:buSzPct val="60000"/>
              <a:buFont typeface="Arial"/>
              <a:buChar char="•"/>
              <a:defRPr sz="2667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309026" indent="-148163">
              <a:lnSpc>
                <a:spcPct val="95000"/>
              </a:lnSpc>
              <a:spcBef>
                <a:spcPts val="800"/>
              </a:spcBef>
              <a:buClr>
                <a:schemeClr val="tx1"/>
              </a:buClr>
              <a:buSzPct val="60000"/>
              <a:buFont typeface="Arial"/>
              <a:buChar char="•"/>
              <a:defRPr sz="24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55073" indent="-152396">
              <a:spcBef>
                <a:spcPts val="800"/>
              </a:spcBef>
              <a:buClr>
                <a:schemeClr val="tx1"/>
              </a:buClr>
              <a:buSzPct val="60000"/>
              <a:buFont typeface="Arial"/>
              <a:buChar char="•"/>
              <a:tabLst/>
              <a:defRPr sz="2133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690016" indent="-152396">
              <a:buClr>
                <a:schemeClr val="tx1"/>
              </a:buClr>
              <a:buSzPct val="60000"/>
              <a:buFont typeface="Arial"/>
              <a:buChar char="•"/>
              <a:defRPr sz="1867" b="0" i="0">
                <a:solidFill>
                  <a:schemeClr val="tx1"/>
                </a:solidFill>
                <a:latin typeface="CiscoSansTT Light" panose="020B0503020201020303" pitchFamily="34" charset="0"/>
                <a:cs typeface="CiscoSans ExtraLight"/>
              </a:defRPr>
            </a:lvl4pPr>
            <a:lvl5pPr marL="842412" indent="-152396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CiscoSansTT Light" panose="020B0503020201020303" pitchFamily="34" charset="0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034995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Statement_lo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93600" y="916774"/>
            <a:ext cx="11009376" cy="4999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b" anchorCtr="0" compatLnSpc="1">
            <a:prstTxWarp prst="textNoShape">
              <a:avLst/>
            </a:prstTxWarp>
          </a:bodyPr>
          <a:lstStyle>
            <a:lvl1pPr algn="ctr">
              <a:defRPr sz="3733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60374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Lef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4C42D79D-196D-79B2-C9D9-9E420F6F738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2014" y="2941508"/>
            <a:ext cx="10972800" cy="1504200"/>
          </a:xfrm>
          <a:prstGeom prst="rect">
            <a:avLst/>
          </a:prstGeom>
          <a:noFill/>
        </p:spPr>
        <p:txBody>
          <a:bodyPr lIns="45720" tIns="45720" rIns="45720" bIns="45720" anchor="b" anchorCtr="0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5400" b="0" i="0" spc="0" baseline="0">
                <a:solidFill>
                  <a:schemeClr val="bg1"/>
                </a:solidFill>
                <a:latin typeface="+mj-lt"/>
                <a:cs typeface="CiscoSansTT ExtraLight"/>
              </a:defRPr>
            </a:lvl1pPr>
          </a:lstStyle>
          <a:p>
            <a:r>
              <a:rPr lang="en-GB" dirty="0"/>
              <a:t>Presentation title</a:t>
            </a:r>
            <a:endParaRPr lang="en-US" dirty="0"/>
          </a:p>
        </p:txBody>
      </p:sp>
      <p:sp>
        <p:nvSpPr>
          <p:cNvPr id="8" name="Subtitle">
            <a:extLst>
              <a:ext uri="{FF2B5EF4-FFF2-40B4-BE49-F238E27FC236}">
                <a16:creationId xmlns:a16="http://schemas.microsoft.com/office/drawing/2014/main" id="{8D946DB3-26D2-2EE1-728C-7D32C4930F2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2014" y="4533637"/>
            <a:ext cx="10972800" cy="398668"/>
          </a:xfrm>
          <a:prstGeom prst="rect">
            <a:avLst/>
          </a:prstGeom>
          <a:noFill/>
        </p:spPr>
        <p:txBody>
          <a:bodyPr lIns="45720" tIns="45720" rIns="45720" bIns="45720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24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Subtitle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E07CA8F8-C47B-50F4-9C65-C46111F86B8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12014" y="5150448"/>
            <a:ext cx="10972800" cy="548640"/>
          </a:xfrm>
          <a:prstGeom prst="rect">
            <a:avLst/>
          </a:prstGeom>
          <a:noFill/>
        </p:spPr>
        <p:txBody>
          <a:bodyPr lIns="45720" tIns="45720" rIns="45720" bIns="4572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571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Speaker name, Speaker title </a:t>
            </a:r>
            <a:br>
              <a:rPr lang="en-GB" dirty="0"/>
            </a:br>
            <a:r>
              <a:rPr lang="en-GB" dirty="0"/>
              <a:t>Department</a:t>
            </a:r>
          </a:p>
        </p:txBody>
      </p:sp>
      <p:pic>
        <p:nvPicPr>
          <p:cNvPr id="25" name="Picture 7">
            <a:extLst>
              <a:ext uri="{FF2B5EF4-FFF2-40B4-BE49-F238E27FC236}">
                <a16:creationId xmlns:a16="http://schemas.microsoft.com/office/drawing/2014/main" id="{C5A29C15-48D7-6644-9164-6F819B3D7D8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09602" y="431800"/>
            <a:ext cx="714359" cy="375341"/>
          </a:xfrm>
          <a:prstGeom prst="rect">
            <a:avLst/>
          </a:prstGeom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5B2559ED-95F1-F66B-5A2F-A212CE3F2F86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12014" y="5824731"/>
            <a:ext cx="10972800" cy="287338"/>
          </a:xfrm>
          <a:prstGeom prst="rect">
            <a:avLst/>
          </a:prstGeom>
        </p:spPr>
        <p:txBody>
          <a:bodyPr lIns="45720" rIns="45720"/>
          <a:lstStyle>
            <a:lvl1pPr marL="0" indent="0">
              <a:spcBef>
                <a:spcPts val="0"/>
              </a:spcBef>
              <a:buNone/>
              <a:defRPr sz="1400">
                <a:latin typeface="+mn-lt"/>
              </a:defRPr>
            </a:lvl1pPr>
          </a:lstStyle>
          <a:p>
            <a:r>
              <a:rPr lang="en-GB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289751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Left Sky 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4C42D79D-196D-79B2-C9D9-9E420F6F738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2014" y="2941508"/>
            <a:ext cx="10972800" cy="1504200"/>
          </a:xfrm>
          <a:prstGeom prst="rect">
            <a:avLst/>
          </a:prstGeom>
          <a:noFill/>
        </p:spPr>
        <p:txBody>
          <a:bodyPr lIns="45720" tIns="45720" rIns="45720" bIns="45720" anchor="b" anchorCtr="0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5400" b="0" i="0" spc="0" baseline="0">
                <a:solidFill>
                  <a:schemeClr val="bg1"/>
                </a:solidFill>
                <a:latin typeface="+mj-lt"/>
                <a:cs typeface="CiscoSansTT ExtraLight"/>
              </a:defRPr>
            </a:lvl1pPr>
          </a:lstStyle>
          <a:p>
            <a:r>
              <a:rPr lang="en-GB" dirty="0"/>
              <a:t>Presentation title</a:t>
            </a:r>
            <a:endParaRPr lang="en-US" dirty="0"/>
          </a:p>
        </p:txBody>
      </p:sp>
      <p:sp>
        <p:nvSpPr>
          <p:cNvPr id="8" name="Subtitle">
            <a:extLst>
              <a:ext uri="{FF2B5EF4-FFF2-40B4-BE49-F238E27FC236}">
                <a16:creationId xmlns:a16="http://schemas.microsoft.com/office/drawing/2014/main" id="{8D946DB3-26D2-2EE1-728C-7D32C4930F2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2014" y="4533637"/>
            <a:ext cx="10972800" cy="398668"/>
          </a:xfrm>
          <a:prstGeom prst="rect">
            <a:avLst/>
          </a:prstGeom>
          <a:noFill/>
        </p:spPr>
        <p:txBody>
          <a:bodyPr lIns="45720" tIns="45720" rIns="45720" bIns="45720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24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Subtitle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E07CA8F8-C47B-50F4-9C65-C46111F86B8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12014" y="5150448"/>
            <a:ext cx="10972800" cy="548640"/>
          </a:xfrm>
          <a:prstGeom prst="rect">
            <a:avLst/>
          </a:prstGeom>
          <a:noFill/>
        </p:spPr>
        <p:txBody>
          <a:bodyPr lIns="45720" tIns="45720" rIns="45720" bIns="4572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571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Speaker name, Speaker title </a:t>
            </a:r>
            <a:br>
              <a:rPr lang="en-GB" dirty="0"/>
            </a:br>
            <a:r>
              <a:rPr lang="en-GB" dirty="0"/>
              <a:t>Department</a:t>
            </a:r>
          </a:p>
        </p:txBody>
      </p:sp>
      <p:pic>
        <p:nvPicPr>
          <p:cNvPr id="25" name="Picture 7">
            <a:extLst>
              <a:ext uri="{FF2B5EF4-FFF2-40B4-BE49-F238E27FC236}">
                <a16:creationId xmlns:a16="http://schemas.microsoft.com/office/drawing/2014/main" id="{C5A29C15-48D7-6644-9164-6F819B3D7D8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09602" y="431800"/>
            <a:ext cx="714359" cy="375341"/>
          </a:xfrm>
          <a:prstGeom prst="rect">
            <a:avLst/>
          </a:prstGeom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5B2559ED-95F1-F66B-5A2F-A212CE3F2F86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12014" y="5824731"/>
            <a:ext cx="10972800" cy="287338"/>
          </a:xfrm>
          <a:prstGeom prst="rect">
            <a:avLst/>
          </a:prstGeom>
        </p:spPr>
        <p:txBody>
          <a:bodyPr lIns="45720" rIns="45720"/>
          <a:lstStyle>
            <a:lvl1pPr marL="0" indent="0">
              <a:spcBef>
                <a:spcPts val="0"/>
              </a:spcBef>
              <a:buNone/>
              <a:defRPr sz="1400">
                <a:latin typeface="+mn-lt"/>
              </a:defRPr>
            </a:lvl1pPr>
          </a:lstStyle>
          <a:p>
            <a:r>
              <a:rPr lang="en-GB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63291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Left Midn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4C42D79D-196D-79B2-C9D9-9E420F6F738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2014" y="2941508"/>
            <a:ext cx="10972800" cy="1504200"/>
          </a:xfrm>
          <a:prstGeom prst="rect">
            <a:avLst/>
          </a:prstGeom>
          <a:noFill/>
        </p:spPr>
        <p:txBody>
          <a:bodyPr lIns="45720" tIns="45720" rIns="45720" bIns="45720" anchor="b" anchorCtr="0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5400" b="0" i="0" spc="0" baseline="0">
                <a:solidFill>
                  <a:schemeClr val="accent1"/>
                </a:solidFill>
                <a:latin typeface="+mj-lt"/>
                <a:cs typeface="CiscoSansTT ExtraLight"/>
              </a:defRPr>
            </a:lvl1pPr>
          </a:lstStyle>
          <a:p>
            <a:r>
              <a:rPr lang="en-GB" dirty="0"/>
              <a:t>Presentation title</a:t>
            </a:r>
            <a:endParaRPr lang="en-US" dirty="0"/>
          </a:p>
        </p:txBody>
      </p:sp>
      <p:sp>
        <p:nvSpPr>
          <p:cNvPr id="8" name="Subtitle">
            <a:extLst>
              <a:ext uri="{FF2B5EF4-FFF2-40B4-BE49-F238E27FC236}">
                <a16:creationId xmlns:a16="http://schemas.microsoft.com/office/drawing/2014/main" id="{8D946DB3-26D2-2EE1-728C-7D32C4930F2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2014" y="4533637"/>
            <a:ext cx="10972800" cy="398668"/>
          </a:xfrm>
          <a:prstGeom prst="rect">
            <a:avLst/>
          </a:prstGeom>
          <a:noFill/>
        </p:spPr>
        <p:txBody>
          <a:bodyPr lIns="45720" tIns="45720" rIns="45720" bIns="45720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2400" b="0" i="0" baseline="0">
                <a:solidFill>
                  <a:schemeClr val="accent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Subtitle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E07CA8F8-C47B-50F4-9C65-C46111F86B8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12014" y="5150448"/>
            <a:ext cx="10972800" cy="548640"/>
          </a:xfrm>
          <a:prstGeom prst="rect">
            <a:avLst/>
          </a:prstGeom>
          <a:noFill/>
        </p:spPr>
        <p:txBody>
          <a:bodyPr lIns="45720" tIns="45720" rIns="45720" bIns="4572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>
                <a:solidFill>
                  <a:schemeClr val="bg2"/>
                </a:solidFill>
                <a:latin typeface="+mn-lt"/>
                <a:cs typeface="CiscoSansTT Light" panose="020B0503020201020303" pitchFamily="34" charset="0"/>
              </a:defRPr>
            </a:lvl1pPr>
            <a:lvl2pPr marL="4571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Speaker name, Speaker title </a:t>
            </a:r>
            <a:br>
              <a:rPr lang="en-GB" dirty="0"/>
            </a:br>
            <a:r>
              <a:rPr lang="en-GB" dirty="0"/>
              <a:t>Department</a:t>
            </a:r>
          </a:p>
        </p:txBody>
      </p:sp>
      <p:pic>
        <p:nvPicPr>
          <p:cNvPr id="25" name="Picture 7">
            <a:extLst>
              <a:ext uri="{FF2B5EF4-FFF2-40B4-BE49-F238E27FC236}">
                <a16:creationId xmlns:a16="http://schemas.microsoft.com/office/drawing/2014/main" id="{C5A29C15-48D7-6644-9164-6F819B3D7D8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09602" y="431800"/>
            <a:ext cx="714359" cy="375341"/>
          </a:xfrm>
          <a:prstGeom prst="rect">
            <a:avLst/>
          </a:prstGeom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5B2559ED-95F1-F66B-5A2F-A212CE3F2F86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12014" y="5824731"/>
            <a:ext cx="10972800" cy="287338"/>
          </a:xfrm>
          <a:prstGeom prst="rect">
            <a:avLst/>
          </a:prstGeom>
        </p:spPr>
        <p:txBody>
          <a:bodyPr lIns="45720" rIns="45720"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en-GB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659102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Left Photo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4C42D79D-196D-79B2-C9D9-9E420F6F738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2014" y="2941508"/>
            <a:ext cx="7223760" cy="1504200"/>
          </a:xfrm>
          <a:prstGeom prst="rect">
            <a:avLst/>
          </a:prstGeom>
          <a:noFill/>
        </p:spPr>
        <p:txBody>
          <a:bodyPr lIns="45720" tIns="45720" rIns="45720" bIns="45720" anchor="b" anchorCtr="0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5400" b="0" i="0" spc="0" baseline="0">
                <a:solidFill>
                  <a:schemeClr val="bg1"/>
                </a:solidFill>
                <a:latin typeface="+mj-lt"/>
                <a:cs typeface="CiscoSansTT ExtraLight"/>
              </a:defRPr>
            </a:lvl1pPr>
          </a:lstStyle>
          <a:p>
            <a:r>
              <a:rPr lang="en-GB" dirty="0"/>
              <a:t>Presentation title</a:t>
            </a:r>
            <a:endParaRPr lang="en-US" dirty="0"/>
          </a:p>
        </p:txBody>
      </p:sp>
      <p:sp>
        <p:nvSpPr>
          <p:cNvPr id="8" name="Subtitle">
            <a:extLst>
              <a:ext uri="{FF2B5EF4-FFF2-40B4-BE49-F238E27FC236}">
                <a16:creationId xmlns:a16="http://schemas.microsoft.com/office/drawing/2014/main" id="{8D946DB3-26D2-2EE1-728C-7D32C4930F2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2014" y="4533637"/>
            <a:ext cx="7223760" cy="398668"/>
          </a:xfrm>
          <a:prstGeom prst="rect">
            <a:avLst/>
          </a:prstGeom>
          <a:noFill/>
        </p:spPr>
        <p:txBody>
          <a:bodyPr lIns="45720" tIns="45720" rIns="45720" bIns="45720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24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Subtitle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E07CA8F8-C47B-50F4-9C65-C46111F86B8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12014" y="5150448"/>
            <a:ext cx="7223760" cy="548640"/>
          </a:xfrm>
          <a:prstGeom prst="rect">
            <a:avLst/>
          </a:prstGeom>
          <a:noFill/>
        </p:spPr>
        <p:txBody>
          <a:bodyPr lIns="45720" tIns="45720" rIns="45720" bIns="4572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571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Speaker name, Speaker title </a:t>
            </a:r>
            <a:br>
              <a:rPr lang="en-GB" dirty="0"/>
            </a:br>
            <a:r>
              <a:rPr lang="en-GB" dirty="0"/>
              <a:t>Department</a:t>
            </a:r>
          </a:p>
        </p:txBody>
      </p:sp>
      <p:pic>
        <p:nvPicPr>
          <p:cNvPr id="25" name="Picture 7">
            <a:extLst>
              <a:ext uri="{FF2B5EF4-FFF2-40B4-BE49-F238E27FC236}">
                <a16:creationId xmlns:a16="http://schemas.microsoft.com/office/drawing/2014/main" id="{C5A29C15-48D7-6644-9164-6F819B3D7D8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09602" y="431800"/>
            <a:ext cx="714359" cy="375341"/>
          </a:xfrm>
          <a:prstGeom prst="rect">
            <a:avLst/>
          </a:prstGeom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5B2559ED-95F1-F66B-5A2F-A212CE3F2F86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12014" y="5824731"/>
            <a:ext cx="7223760" cy="287338"/>
          </a:xfrm>
          <a:prstGeom prst="rect">
            <a:avLst/>
          </a:prstGeom>
        </p:spPr>
        <p:txBody>
          <a:bodyPr lIns="45720" rIns="45720"/>
          <a:lstStyle>
            <a:lvl1pPr marL="0" indent="0">
              <a:spcBef>
                <a:spcPts val="0"/>
              </a:spcBef>
              <a:buNone/>
              <a:defRPr sz="1400">
                <a:latin typeface="+mn-lt"/>
              </a:defRPr>
            </a:lvl1pPr>
          </a:lstStyle>
          <a:p>
            <a:r>
              <a:rPr lang="en-GB" dirty="0"/>
              <a:t>Date</a:t>
            </a:r>
          </a:p>
        </p:txBody>
      </p:sp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3142FB2B-DAA9-0877-DC48-2611FC3FC41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8186059" y="0"/>
            <a:ext cx="4005943" cy="6858000"/>
          </a:xfrm>
          <a:prstGeom prst="rect">
            <a:avLst/>
          </a:prstGeom>
          <a:solidFill>
            <a:schemeClr val="accent4">
              <a:alpha val="25000"/>
            </a:schemeClr>
          </a:solidFill>
        </p:spPr>
        <p:txBody>
          <a:bodyPr vert="horz" lIns="91420" tIns="45710" rIns="91420" bIns="45710" anchor="ctr"/>
          <a:lstStyle>
            <a:lvl1pPr marL="0" indent="0" algn="ctr">
              <a:buNone/>
              <a:defRPr sz="12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15542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Left Photo Sk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4C42D79D-196D-79B2-C9D9-9E420F6F738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2014" y="2941508"/>
            <a:ext cx="7223760" cy="1504200"/>
          </a:xfrm>
          <a:prstGeom prst="rect">
            <a:avLst/>
          </a:prstGeom>
          <a:noFill/>
        </p:spPr>
        <p:txBody>
          <a:bodyPr lIns="45720" tIns="45720" rIns="45720" bIns="45720" anchor="b" anchorCtr="0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5400" b="0" i="0" spc="0" baseline="0">
                <a:solidFill>
                  <a:schemeClr val="bg1"/>
                </a:solidFill>
                <a:latin typeface="+mj-lt"/>
                <a:cs typeface="CiscoSansTT ExtraLight"/>
              </a:defRPr>
            </a:lvl1pPr>
          </a:lstStyle>
          <a:p>
            <a:r>
              <a:rPr lang="en-GB" dirty="0"/>
              <a:t>Presentation title</a:t>
            </a:r>
            <a:endParaRPr lang="en-US" dirty="0"/>
          </a:p>
        </p:txBody>
      </p:sp>
      <p:sp>
        <p:nvSpPr>
          <p:cNvPr id="8" name="Subtitle">
            <a:extLst>
              <a:ext uri="{FF2B5EF4-FFF2-40B4-BE49-F238E27FC236}">
                <a16:creationId xmlns:a16="http://schemas.microsoft.com/office/drawing/2014/main" id="{8D946DB3-26D2-2EE1-728C-7D32C4930F2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2014" y="4533637"/>
            <a:ext cx="7223760" cy="398668"/>
          </a:xfrm>
          <a:prstGeom prst="rect">
            <a:avLst/>
          </a:prstGeom>
          <a:noFill/>
        </p:spPr>
        <p:txBody>
          <a:bodyPr lIns="45720" tIns="45720" rIns="45720" bIns="45720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24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Subtitle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E07CA8F8-C47B-50F4-9C65-C46111F86B8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12014" y="5150448"/>
            <a:ext cx="7223760" cy="548640"/>
          </a:xfrm>
          <a:prstGeom prst="rect">
            <a:avLst/>
          </a:prstGeom>
          <a:noFill/>
        </p:spPr>
        <p:txBody>
          <a:bodyPr lIns="45720" tIns="45720" rIns="45720" bIns="4572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571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Speaker name, Speaker title </a:t>
            </a:r>
            <a:br>
              <a:rPr lang="en-GB" dirty="0"/>
            </a:br>
            <a:r>
              <a:rPr lang="en-GB" dirty="0"/>
              <a:t>Department</a:t>
            </a:r>
          </a:p>
        </p:txBody>
      </p:sp>
      <p:pic>
        <p:nvPicPr>
          <p:cNvPr id="25" name="Picture 7">
            <a:extLst>
              <a:ext uri="{FF2B5EF4-FFF2-40B4-BE49-F238E27FC236}">
                <a16:creationId xmlns:a16="http://schemas.microsoft.com/office/drawing/2014/main" id="{C5A29C15-48D7-6644-9164-6F819B3D7D8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09602" y="431800"/>
            <a:ext cx="714359" cy="375341"/>
          </a:xfrm>
          <a:prstGeom prst="rect">
            <a:avLst/>
          </a:prstGeom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5B2559ED-95F1-F66B-5A2F-A212CE3F2F86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12014" y="5824731"/>
            <a:ext cx="7223760" cy="287338"/>
          </a:xfrm>
          <a:prstGeom prst="rect">
            <a:avLst/>
          </a:prstGeom>
        </p:spPr>
        <p:txBody>
          <a:bodyPr lIns="45720" rIns="45720"/>
          <a:lstStyle>
            <a:lvl1pPr marL="0" indent="0">
              <a:spcBef>
                <a:spcPts val="0"/>
              </a:spcBef>
              <a:buNone/>
              <a:defRPr sz="1400">
                <a:latin typeface="+mn-lt"/>
              </a:defRPr>
            </a:lvl1pPr>
          </a:lstStyle>
          <a:p>
            <a:r>
              <a:rPr lang="en-GB" dirty="0"/>
              <a:t>Date</a:t>
            </a:r>
          </a:p>
        </p:txBody>
      </p:sp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3142FB2B-DAA9-0877-DC48-2611FC3FC41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8186059" y="0"/>
            <a:ext cx="4005943" cy="6858000"/>
          </a:xfrm>
          <a:prstGeom prst="rect">
            <a:avLst/>
          </a:prstGeom>
          <a:solidFill>
            <a:schemeClr val="accent4">
              <a:alpha val="25000"/>
            </a:schemeClr>
          </a:solidFill>
        </p:spPr>
        <p:txBody>
          <a:bodyPr vert="horz" lIns="91420" tIns="45710" rIns="91420" bIns="45710" anchor="ctr"/>
          <a:lstStyle>
            <a:lvl1pPr marL="0" indent="0" algn="ctr">
              <a:buNone/>
              <a:defRPr sz="12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117884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Left Photo Midn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4C42D79D-196D-79B2-C9D9-9E420F6F738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2014" y="2941508"/>
            <a:ext cx="7223760" cy="1504200"/>
          </a:xfrm>
          <a:prstGeom prst="rect">
            <a:avLst/>
          </a:prstGeom>
          <a:noFill/>
        </p:spPr>
        <p:txBody>
          <a:bodyPr lIns="45720" tIns="45720" rIns="45720" bIns="45720" anchor="b" anchorCtr="0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5400" b="0" i="0" spc="0" baseline="0">
                <a:solidFill>
                  <a:schemeClr val="accent1"/>
                </a:solidFill>
                <a:latin typeface="+mj-lt"/>
                <a:cs typeface="CiscoSansTT ExtraLight"/>
              </a:defRPr>
            </a:lvl1pPr>
          </a:lstStyle>
          <a:p>
            <a:r>
              <a:rPr lang="en-GB" dirty="0"/>
              <a:t>Presentation title</a:t>
            </a:r>
            <a:endParaRPr lang="en-US" dirty="0"/>
          </a:p>
        </p:txBody>
      </p:sp>
      <p:sp>
        <p:nvSpPr>
          <p:cNvPr id="8" name="Subtitle">
            <a:extLst>
              <a:ext uri="{FF2B5EF4-FFF2-40B4-BE49-F238E27FC236}">
                <a16:creationId xmlns:a16="http://schemas.microsoft.com/office/drawing/2014/main" id="{8D946DB3-26D2-2EE1-728C-7D32C4930F2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2014" y="4533637"/>
            <a:ext cx="7223760" cy="398668"/>
          </a:xfrm>
          <a:prstGeom prst="rect">
            <a:avLst/>
          </a:prstGeom>
          <a:noFill/>
        </p:spPr>
        <p:txBody>
          <a:bodyPr lIns="45720" tIns="45720" rIns="45720" bIns="45720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2400" b="0" i="0" baseline="0">
                <a:solidFill>
                  <a:schemeClr val="accent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Subtitle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E07CA8F8-C47B-50F4-9C65-C46111F86B8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12014" y="5150448"/>
            <a:ext cx="7223760" cy="548640"/>
          </a:xfrm>
          <a:prstGeom prst="rect">
            <a:avLst/>
          </a:prstGeom>
          <a:noFill/>
        </p:spPr>
        <p:txBody>
          <a:bodyPr lIns="45720" tIns="45720" rIns="45720" bIns="4572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>
                <a:solidFill>
                  <a:schemeClr val="bg2"/>
                </a:solidFill>
                <a:latin typeface="+mn-lt"/>
                <a:cs typeface="CiscoSansTT Light" panose="020B0503020201020303" pitchFamily="34" charset="0"/>
              </a:defRPr>
            </a:lvl1pPr>
            <a:lvl2pPr marL="4571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Speaker name, Speaker title </a:t>
            </a:r>
            <a:br>
              <a:rPr lang="en-GB" dirty="0"/>
            </a:br>
            <a:r>
              <a:rPr lang="en-GB" dirty="0"/>
              <a:t>Department</a:t>
            </a:r>
          </a:p>
        </p:txBody>
      </p:sp>
      <p:pic>
        <p:nvPicPr>
          <p:cNvPr id="25" name="Picture 7">
            <a:extLst>
              <a:ext uri="{FF2B5EF4-FFF2-40B4-BE49-F238E27FC236}">
                <a16:creationId xmlns:a16="http://schemas.microsoft.com/office/drawing/2014/main" id="{C5A29C15-48D7-6644-9164-6F819B3D7D8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09602" y="431800"/>
            <a:ext cx="714359" cy="375341"/>
          </a:xfrm>
          <a:prstGeom prst="rect">
            <a:avLst/>
          </a:prstGeom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5B2559ED-95F1-F66B-5A2F-A212CE3F2F86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12014" y="5824731"/>
            <a:ext cx="7223760" cy="287338"/>
          </a:xfrm>
          <a:prstGeom prst="rect">
            <a:avLst/>
          </a:prstGeom>
        </p:spPr>
        <p:txBody>
          <a:bodyPr lIns="45720" rIns="45720"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en-GB" dirty="0"/>
              <a:t>Date</a:t>
            </a:r>
          </a:p>
        </p:txBody>
      </p:sp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3142FB2B-DAA9-0877-DC48-2611FC3FC41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8186059" y="0"/>
            <a:ext cx="4005943" cy="6858000"/>
          </a:xfrm>
          <a:prstGeom prst="rect">
            <a:avLst/>
          </a:prstGeom>
          <a:solidFill>
            <a:schemeClr val="accent4">
              <a:alpha val="25000"/>
            </a:schemeClr>
          </a:solidFill>
        </p:spPr>
        <p:txBody>
          <a:bodyPr vert="horz" lIns="91420" tIns="45710" rIns="91420" bIns="45710" anchor="ctr"/>
          <a:lstStyle>
            <a:lvl1pPr marL="0" indent="0" algn="ctr">
              <a:buNone/>
              <a:defRPr sz="1200" b="0" i="0" baseline="0">
                <a:solidFill>
                  <a:schemeClr val="bg2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097108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Righ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4C42D79D-196D-79B2-C9D9-9E420F6F738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2014" y="2941508"/>
            <a:ext cx="10972800" cy="1504200"/>
          </a:xfrm>
          <a:prstGeom prst="rect">
            <a:avLst/>
          </a:prstGeom>
          <a:noFill/>
        </p:spPr>
        <p:txBody>
          <a:bodyPr lIns="45720" tIns="45720" rIns="45720" bIns="45720" anchor="b" anchorCtr="0"/>
          <a:lstStyle>
            <a:lvl1pPr marL="0" indent="0" algn="r">
              <a:lnSpc>
                <a:spcPct val="90000"/>
              </a:lnSpc>
              <a:buFont typeface="Arial" panose="020B0604020202020204" pitchFamily="34" charset="0"/>
              <a:buNone/>
              <a:defRPr sz="5400" b="0" i="0" spc="0" baseline="0">
                <a:solidFill>
                  <a:schemeClr val="bg1"/>
                </a:solidFill>
                <a:latin typeface="+mj-lt"/>
                <a:cs typeface="CiscoSansTT ExtraLight"/>
              </a:defRPr>
            </a:lvl1pPr>
          </a:lstStyle>
          <a:p>
            <a:r>
              <a:rPr lang="en-GB" dirty="0"/>
              <a:t>Presentation title</a:t>
            </a:r>
            <a:endParaRPr lang="en-US" dirty="0"/>
          </a:p>
        </p:txBody>
      </p:sp>
      <p:sp>
        <p:nvSpPr>
          <p:cNvPr id="8" name="Subtitle">
            <a:extLst>
              <a:ext uri="{FF2B5EF4-FFF2-40B4-BE49-F238E27FC236}">
                <a16:creationId xmlns:a16="http://schemas.microsoft.com/office/drawing/2014/main" id="{8D946DB3-26D2-2EE1-728C-7D32C4930F2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2014" y="4533637"/>
            <a:ext cx="10972800" cy="398668"/>
          </a:xfrm>
          <a:prstGeom prst="rect">
            <a:avLst/>
          </a:prstGeom>
          <a:noFill/>
        </p:spPr>
        <p:txBody>
          <a:bodyPr lIns="45720" tIns="45720" rIns="45720" bIns="45720">
            <a:noAutofit/>
          </a:bodyPr>
          <a:lstStyle>
            <a:lvl1pPr marL="0" indent="0" algn="r">
              <a:buFont typeface="Arial" panose="020B0604020202020204" pitchFamily="34" charset="0"/>
              <a:buNone/>
              <a:defRPr sz="24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Subtitle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E07CA8F8-C47B-50F4-9C65-C46111F86B8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12014" y="5150448"/>
            <a:ext cx="10972800" cy="548640"/>
          </a:xfrm>
          <a:prstGeom prst="rect">
            <a:avLst/>
          </a:prstGeom>
          <a:noFill/>
        </p:spPr>
        <p:txBody>
          <a:bodyPr lIns="45720" tIns="45720" rIns="45720" bIns="45720" anchor="t" anchorCtr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571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Speaker name, Speaker title </a:t>
            </a:r>
            <a:br>
              <a:rPr lang="en-GB" dirty="0"/>
            </a:br>
            <a:r>
              <a:rPr lang="en-GB" dirty="0"/>
              <a:t>Department</a:t>
            </a:r>
          </a:p>
        </p:txBody>
      </p:sp>
      <p:pic>
        <p:nvPicPr>
          <p:cNvPr id="25" name="Picture 7">
            <a:extLst>
              <a:ext uri="{FF2B5EF4-FFF2-40B4-BE49-F238E27FC236}">
                <a16:creationId xmlns:a16="http://schemas.microsoft.com/office/drawing/2014/main" id="{C5A29C15-48D7-6644-9164-6F819B3D7D8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09602" y="431800"/>
            <a:ext cx="714359" cy="375341"/>
          </a:xfrm>
          <a:prstGeom prst="rect">
            <a:avLst/>
          </a:prstGeom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5B2559ED-95F1-F66B-5A2F-A212CE3F2F86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12014" y="5824731"/>
            <a:ext cx="10972800" cy="287338"/>
          </a:xfrm>
          <a:prstGeom prst="rect">
            <a:avLst/>
          </a:prstGeom>
        </p:spPr>
        <p:txBody>
          <a:bodyPr lIns="45720" rIns="45720"/>
          <a:lstStyle>
            <a:lvl1pPr marL="0" indent="0" algn="r">
              <a:spcBef>
                <a:spcPts val="0"/>
              </a:spcBef>
              <a:buNone/>
              <a:defRPr sz="1400">
                <a:latin typeface="+mn-lt"/>
              </a:defRPr>
            </a:lvl1pPr>
          </a:lstStyle>
          <a:p>
            <a:r>
              <a:rPr lang="en-GB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455752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que Whi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BA1FD7D-7C93-E645-B2E9-AD2B9329C1E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5930" y="2789671"/>
            <a:ext cx="10232136" cy="637377"/>
          </a:xfrm>
          <a:prstGeom prst="rect">
            <a:avLst/>
          </a:prstGeom>
        </p:spPr>
        <p:txBody>
          <a:bodyPr lIns="45720" tIns="45720" rIns="45720" bIns="45720" anchor="b"/>
          <a:lstStyle>
            <a:lvl1pPr marL="0" indent="0" algn="l">
              <a:lnSpc>
                <a:spcPts val="4800"/>
              </a:lnSpc>
              <a:buFont typeface="Arial" panose="020B0604020202020204" pitchFamily="34" charset="0"/>
              <a:buNone/>
              <a:defRPr sz="4400" b="0" i="0" spc="0" baseline="0">
                <a:solidFill>
                  <a:schemeClr val="bg1"/>
                </a:solidFill>
                <a:latin typeface="+mj-lt"/>
                <a:cs typeface="CiscoSansTT ExtraLight" panose="020B0303020201020303" pitchFamily="34" charset="0"/>
              </a:defRPr>
            </a:lvl1pPr>
          </a:lstStyle>
          <a:p>
            <a:r>
              <a:rPr lang="en-GB" dirty="0"/>
              <a:t>Segue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603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 Sk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B6C47-BF34-58BF-BFE8-DDC169C5472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5930" y="2789671"/>
            <a:ext cx="10232136" cy="637377"/>
          </a:xfrm>
          <a:prstGeom prst="rect">
            <a:avLst/>
          </a:prstGeom>
        </p:spPr>
        <p:txBody>
          <a:bodyPr lIns="45720" tIns="45720" rIns="45720" bIns="45720" anchor="b"/>
          <a:lstStyle>
            <a:lvl1pPr marL="0" indent="0" algn="l">
              <a:lnSpc>
                <a:spcPts val="4800"/>
              </a:lnSpc>
              <a:buFont typeface="Arial" panose="020B0604020202020204" pitchFamily="34" charset="0"/>
              <a:buNone/>
              <a:defRPr sz="4400" b="0" i="0" spc="0" baseline="0">
                <a:solidFill>
                  <a:schemeClr val="bg1"/>
                </a:solidFill>
                <a:latin typeface="+mj-lt"/>
                <a:cs typeface="CiscoSansTT ExtraLight" panose="020B0303020201020303" pitchFamily="34" charset="0"/>
              </a:defRPr>
            </a:lvl1pPr>
          </a:lstStyle>
          <a:p>
            <a:r>
              <a:rPr lang="en-GB" dirty="0"/>
              <a:t>Segue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650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93600" y="256032"/>
            <a:ext cx="11009376" cy="975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b" anchorCtr="0" compatLnSpc="1">
            <a:prstTxWarp prst="textNoShape">
              <a:avLst/>
            </a:prstTxWarp>
          </a:bodyPr>
          <a:lstStyle>
            <a:lvl1pPr>
              <a:defRPr sz="3733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785143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 Midn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83FBD5B-070A-7471-FA02-D8ABC325D191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1142755" y="6373473"/>
            <a:ext cx="4534733" cy="175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defTabSz="81431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0" i="0" spc="27" baseline="0" dirty="0">
                <a:solidFill>
                  <a:schemeClr val="bg2"/>
                </a:solidFill>
                <a:latin typeface="+mn-lt"/>
                <a:ea typeface="+mn-ea"/>
                <a:cs typeface="CiscoSansTT Light" panose="020B0503020201020303" pitchFamily="34" charset="0"/>
              </a:rPr>
              <a:t>© 2024  Cisco and/or its affiliates. All rights reserved.   Cisco Confidential</a:t>
            </a:r>
          </a:p>
        </p:txBody>
      </p:sp>
      <p:pic>
        <p:nvPicPr>
          <p:cNvPr id="3" name="Picture 7">
            <a:extLst>
              <a:ext uri="{FF2B5EF4-FFF2-40B4-BE49-F238E27FC236}">
                <a16:creationId xmlns:a16="http://schemas.microsoft.com/office/drawing/2014/main" id="{74964416-F71E-D7CA-E3FB-1B38FEC4ED6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09602" y="6342698"/>
            <a:ext cx="396305" cy="208228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30E683ED-333E-71AE-8D5B-04FB014DEDA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5930" y="2789671"/>
            <a:ext cx="10232136" cy="637377"/>
          </a:xfrm>
          <a:prstGeom prst="rect">
            <a:avLst/>
          </a:prstGeom>
        </p:spPr>
        <p:txBody>
          <a:bodyPr lIns="45720" tIns="45720" rIns="45720" bIns="45720" anchor="b"/>
          <a:lstStyle>
            <a:lvl1pPr marL="0" indent="0" algn="l">
              <a:lnSpc>
                <a:spcPts val="4800"/>
              </a:lnSpc>
              <a:buFont typeface="Arial" panose="020B0604020202020204" pitchFamily="34" charset="0"/>
              <a:buNone/>
              <a:defRPr sz="4400" b="0" i="0" spc="0" baseline="0">
                <a:solidFill>
                  <a:schemeClr val="accent1"/>
                </a:solidFill>
                <a:latin typeface="+mj-lt"/>
                <a:cs typeface="CiscoSansTT ExtraLight" panose="020B0303020201020303" pitchFamily="34" charset="0"/>
              </a:defRPr>
            </a:lvl1pPr>
          </a:lstStyle>
          <a:p>
            <a:r>
              <a:rPr lang="en-GB" dirty="0"/>
              <a:t>Segue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909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4A31272-7678-5F4F-BF05-F087FA2FC8E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341120" y="2772055"/>
            <a:ext cx="10241280" cy="640080"/>
          </a:xfrm>
          <a:prstGeom prst="rect">
            <a:avLst/>
          </a:prstGeom>
        </p:spPr>
        <p:txBody>
          <a:bodyPr lIns="45720" rIns="45720" anchor="ctr"/>
          <a:lstStyle>
            <a:lvl1pPr marL="0" indent="0" algn="r">
              <a:lnSpc>
                <a:spcPts val="4800"/>
              </a:lnSpc>
              <a:buFont typeface="Arial" panose="020B0604020202020204" pitchFamily="34" charset="0"/>
              <a:buNone/>
              <a:defRPr sz="4400" b="0" i="0" spc="0" baseline="0">
                <a:solidFill>
                  <a:schemeClr val="bg1"/>
                </a:solidFill>
                <a:latin typeface="+mj-lt"/>
                <a:cs typeface="CiscoSansTT ExtraLight" panose="020B0303020201020303" pitchFamily="34" charset="0"/>
              </a:defRPr>
            </a:lvl1pPr>
          </a:lstStyle>
          <a:p>
            <a:r>
              <a:rPr lang="en-GB" dirty="0"/>
              <a:t>Transition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137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k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487BA-D190-36C9-FC38-746943551A1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341120" y="2772055"/>
            <a:ext cx="10241280" cy="640080"/>
          </a:xfrm>
          <a:prstGeom prst="rect">
            <a:avLst/>
          </a:prstGeom>
        </p:spPr>
        <p:txBody>
          <a:bodyPr lIns="45720" rIns="45720" anchor="ctr"/>
          <a:lstStyle>
            <a:lvl1pPr marL="0" indent="0" algn="r">
              <a:lnSpc>
                <a:spcPts val="4800"/>
              </a:lnSpc>
              <a:buFont typeface="Arial" panose="020B0604020202020204" pitchFamily="34" charset="0"/>
              <a:buNone/>
              <a:defRPr sz="4400" b="0" i="0" spc="0" baseline="0">
                <a:solidFill>
                  <a:schemeClr val="bg1"/>
                </a:solidFill>
                <a:latin typeface="+mj-lt"/>
                <a:cs typeface="CiscoSansTT ExtraLight" panose="020B0303020201020303" pitchFamily="34" charset="0"/>
              </a:defRPr>
            </a:lvl1pPr>
          </a:lstStyle>
          <a:p>
            <a:r>
              <a:rPr lang="en-GB" dirty="0"/>
              <a:t>Transition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601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Midn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16646CD-FB63-F3C0-1A8A-8157E8BB059B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1142755" y="6373473"/>
            <a:ext cx="4534733" cy="175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defTabSz="81431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0" i="0" spc="27" baseline="0" dirty="0">
                <a:solidFill>
                  <a:schemeClr val="bg2"/>
                </a:solidFill>
                <a:latin typeface="+mn-lt"/>
                <a:ea typeface="+mn-ea"/>
                <a:cs typeface="CiscoSansTT Light" panose="020B0503020201020303" pitchFamily="34" charset="0"/>
              </a:rPr>
              <a:t>© 2024  Cisco and/or its affiliates. All rights reserved.   Cisco Confidential</a:t>
            </a:r>
          </a:p>
        </p:txBody>
      </p:sp>
      <p:pic>
        <p:nvPicPr>
          <p:cNvPr id="5" name="Picture 7">
            <a:extLst>
              <a:ext uri="{FF2B5EF4-FFF2-40B4-BE49-F238E27FC236}">
                <a16:creationId xmlns:a16="http://schemas.microsoft.com/office/drawing/2014/main" id="{5B019962-90BF-9C68-7A80-7C374B3C866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09602" y="6342698"/>
            <a:ext cx="396305" cy="20822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362D482-EDEF-0534-A336-804F44744A7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341120" y="2772055"/>
            <a:ext cx="10241280" cy="640080"/>
          </a:xfrm>
          <a:prstGeom prst="rect">
            <a:avLst/>
          </a:prstGeom>
        </p:spPr>
        <p:txBody>
          <a:bodyPr lIns="45720" rIns="45720" anchor="ctr"/>
          <a:lstStyle>
            <a:lvl1pPr marL="0" indent="0" algn="r">
              <a:lnSpc>
                <a:spcPts val="4800"/>
              </a:lnSpc>
              <a:buFont typeface="Arial" panose="020B0604020202020204" pitchFamily="34" charset="0"/>
              <a:buNone/>
              <a:defRPr sz="4400" b="0" i="0" spc="0" baseline="0">
                <a:solidFill>
                  <a:schemeClr val="accent1"/>
                </a:solidFill>
                <a:latin typeface="+mj-lt"/>
                <a:cs typeface="CiscoSansTT ExtraLight" panose="020B0303020201020303" pitchFamily="34" charset="0"/>
              </a:defRPr>
            </a:lvl1pPr>
          </a:lstStyle>
          <a:p>
            <a:r>
              <a:rPr lang="en-GB" dirty="0"/>
              <a:t>Transition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58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ubtitle 2">
            <a:extLst>
              <a:ext uri="{FF2B5EF4-FFF2-40B4-BE49-F238E27FC236}">
                <a16:creationId xmlns:a16="http://schemas.microsoft.com/office/drawing/2014/main" id="{055E4C37-FAD6-B449-9189-A035C0C9E88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09601" y="5658220"/>
            <a:ext cx="10972800" cy="465891"/>
          </a:xfrm>
          <a:prstGeom prst="rect">
            <a:avLst/>
          </a:prstGeom>
        </p:spPr>
        <p:txBody>
          <a:bodyPr lIns="45720" tIns="45710" rIns="45720" bIns="45710" anchor="t" anchorCtr="0">
            <a:noAutofit/>
          </a:bodyPr>
          <a:lstStyle>
            <a:lvl1pPr marL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400" b="0" i="0">
                <a:solidFill>
                  <a:schemeClr val="tx1"/>
                </a:solidFill>
                <a:latin typeface="+mn-lt"/>
                <a:cs typeface="CiscoSansTT" panose="020B0503020201020303" pitchFamily="34" charset="0"/>
              </a:defRPr>
            </a:lvl1pPr>
            <a:lvl2pPr marL="4571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Speaker role</a:t>
            </a:r>
            <a:endParaRPr lang="en-US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EADEB85-EFB9-A048-BE6B-F1473C49995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5233078"/>
            <a:ext cx="10972800" cy="398668"/>
          </a:xfrm>
          <a:prstGeom prst="rect">
            <a:avLst/>
          </a:prstGeom>
        </p:spPr>
        <p:txBody>
          <a:bodyPr lIns="45720" tIns="45710" rIns="45720" bIns="4571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4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Speaker name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86E3EA5B-6C70-8F4D-9385-EC53B25066C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99521" y="1398874"/>
            <a:ext cx="10376024" cy="3311089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ts val="4800"/>
              </a:lnSpc>
              <a:buFont typeface="Arial" panose="020B0604020202020204" pitchFamily="34" charset="0"/>
              <a:buNone/>
              <a:defRPr sz="4000" b="0" i="0" spc="0" baseline="0">
                <a:solidFill>
                  <a:schemeClr val="bg1"/>
                </a:solidFill>
                <a:latin typeface="+mj-lt"/>
                <a:cs typeface="CiscoSansTT ExtraLight" panose="020B0303020201020303" pitchFamily="34" charset="0"/>
              </a:defRPr>
            </a:lvl1pPr>
          </a:lstStyle>
          <a:p>
            <a:r>
              <a:rPr lang="en-GB" dirty="0"/>
              <a:t>As the adoption of multi-cloud strategy grows, Ulla </a:t>
            </a:r>
            <a:r>
              <a:rPr lang="en-GB" dirty="0" err="1"/>
              <a:t>sitiora</a:t>
            </a:r>
            <a:r>
              <a:rPr lang="en-GB" dirty="0"/>
              <a:t> </a:t>
            </a:r>
            <a:r>
              <a:rPr lang="en-GB" dirty="0" err="1"/>
              <a:t>turest</a:t>
            </a:r>
            <a:r>
              <a:rPr lang="en-GB" dirty="0"/>
              <a:t> </a:t>
            </a:r>
            <a:r>
              <a:rPr lang="en-GB" dirty="0" err="1"/>
              <a:t>experibus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pa </a:t>
            </a:r>
            <a:r>
              <a:rPr lang="en-GB" dirty="0" err="1"/>
              <a:t>dolor</a:t>
            </a:r>
            <a:r>
              <a:rPr lang="en-GB" dirty="0"/>
              <a:t> a </a:t>
            </a:r>
            <a:r>
              <a:rPr lang="en-GB" dirty="0" err="1"/>
              <a:t>conestia</a:t>
            </a:r>
            <a:r>
              <a:rPr lang="en-GB" dirty="0"/>
              <a:t> vent </a:t>
            </a:r>
            <a:r>
              <a:rPr lang="en-GB" dirty="0" err="1"/>
              <a:t>eosse</a:t>
            </a:r>
            <a:r>
              <a:rPr lang="en-GB" dirty="0"/>
              <a:t> non </a:t>
            </a:r>
            <a:r>
              <a:rPr lang="en-GB" dirty="0" err="1"/>
              <a:t>consequ</a:t>
            </a:r>
            <a:r>
              <a:rPr lang="en-GB" dirty="0"/>
              <a:t> </a:t>
            </a:r>
            <a:r>
              <a:rPr lang="en-GB" dirty="0" err="1"/>
              <a:t>aturit</a:t>
            </a:r>
            <a:r>
              <a:rPr lang="en-GB" dirty="0"/>
              <a:t> </a:t>
            </a:r>
            <a:r>
              <a:rPr lang="en-GB" dirty="0" err="1"/>
              <a:t>faccum</a:t>
            </a:r>
            <a:r>
              <a:rPr lang="en-GB" dirty="0"/>
              <a:t> qui </a:t>
            </a:r>
            <a:r>
              <a:rPr lang="en-GB" dirty="0" err="1"/>
              <a:t>dolor</a:t>
            </a:r>
            <a:r>
              <a:rPr lang="en-GB" dirty="0"/>
              <a:t> a </a:t>
            </a:r>
            <a:r>
              <a:rPr lang="en-GB" dirty="0" err="1"/>
              <a:t>num</a:t>
            </a:r>
            <a:endParaRPr lang="en-GB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8E18B2BC-5B8F-6442-A3B3-AB5D063112D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41976" y="733891"/>
            <a:ext cx="1508048" cy="836396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191B82D-853E-F074-193C-5B7F13F89D29}"/>
              </a:ext>
            </a:extLst>
          </p:cNvPr>
          <p:cNvCxnSpPr>
            <a:cxnSpLocks/>
          </p:cNvCxnSpPr>
          <p:nvPr userDrawn="1"/>
        </p:nvCxnSpPr>
        <p:spPr>
          <a:xfrm>
            <a:off x="4545877" y="4934857"/>
            <a:ext cx="3100252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0725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k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ubtitle 2">
            <a:extLst>
              <a:ext uri="{FF2B5EF4-FFF2-40B4-BE49-F238E27FC236}">
                <a16:creationId xmlns:a16="http://schemas.microsoft.com/office/drawing/2014/main" id="{055E4C37-FAD6-B449-9189-A035C0C9E88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09601" y="5658220"/>
            <a:ext cx="10972800" cy="465891"/>
          </a:xfrm>
          <a:prstGeom prst="rect">
            <a:avLst/>
          </a:prstGeom>
        </p:spPr>
        <p:txBody>
          <a:bodyPr lIns="45720" tIns="45710" rIns="45720" bIns="45710" anchor="t" anchorCtr="0">
            <a:noAutofit/>
          </a:bodyPr>
          <a:lstStyle>
            <a:lvl1pPr marL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400" b="0" i="0">
                <a:solidFill>
                  <a:schemeClr val="bg1"/>
                </a:solidFill>
                <a:latin typeface="+mn-lt"/>
                <a:cs typeface="CiscoSansTT" panose="020B0503020201020303" pitchFamily="34" charset="0"/>
              </a:defRPr>
            </a:lvl1pPr>
            <a:lvl2pPr marL="4571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Speaker role</a:t>
            </a:r>
            <a:endParaRPr lang="en-US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EADEB85-EFB9-A048-BE6B-F1473C49995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5233078"/>
            <a:ext cx="10972800" cy="398668"/>
          </a:xfrm>
          <a:prstGeom prst="rect">
            <a:avLst/>
          </a:prstGeom>
        </p:spPr>
        <p:txBody>
          <a:bodyPr lIns="45720" tIns="45710" rIns="45720" bIns="4571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400" b="0" i="0" baseline="0">
                <a:solidFill>
                  <a:schemeClr val="bg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Speaker name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86E3EA5B-6C70-8F4D-9385-EC53B25066C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99521" y="1398874"/>
            <a:ext cx="10376024" cy="3311089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ts val="4800"/>
              </a:lnSpc>
              <a:buFont typeface="Arial" panose="020B0604020202020204" pitchFamily="34" charset="0"/>
              <a:buNone/>
              <a:defRPr sz="4000" b="0" i="0" spc="0" baseline="0">
                <a:solidFill>
                  <a:schemeClr val="bg1"/>
                </a:solidFill>
                <a:latin typeface="+mj-lt"/>
                <a:cs typeface="CiscoSansTT ExtraLight" panose="020B0303020201020303" pitchFamily="34" charset="0"/>
              </a:defRPr>
            </a:lvl1pPr>
          </a:lstStyle>
          <a:p>
            <a:r>
              <a:rPr lang="en-GB" dirty="0"/>
              <a:t>As the adoption of multi-cloud strategy grows, Ulla </a:t>
            </a:r>
            <a:r>
              <a:rPr lang="en-GB" dirty="0" err="1"/>
              <a:t>sitiora</a:t>
            </a:r>
            <a:r>
              <a:rPr lang="en-GB" dirty="0"/>
              <a:t> </a:t>
            </a:r>
            <a:r>
              <a:rPr lang="en-GB" dirty="0" err="1"/>
              <a:t>turest</a:t>
            </a:r>
            <a:r>
              <a:rPr lang="en-GB" dirty="0"/>
              <a:t> </a:t>
            </a:r>
            <a:r>
              <a:rPr lang="en-GB" dirty="0" err="1"/>
              <a:t>experibus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pa </a:t>
            </a:r>
            <a:r>
              <a:rPr lang="en-GB" dirty="0" err="1"/>
              <a:t>dolor</a:t>
            </a:r>
            <a:r>
              <a:rPr lang="en-GB" dirty="0"/>
              <a:t> a </a:t>
            </a:r>
            <a:r>
              <a:rPr lang="en-GB" dirty="0" err="1"/>
              <a:t>conestia</a:t>
            </a:r>
            <a:r>
              <a:rPr lang="en-GB" dirty="0"/>
              <a:t> vent </a:t>
            </a:r>
            <a:r>
              <a:rPr lang="en-GB" dirty="0" err="1"/>
              <a:t>eosse</a:t>
            </a:r>
            <a:r>
              <a:rPr lang="en-GB" dirty="0"/>
              <a:t> non </a:t>
            </a:r>
            <a:r>
              <a:rPr lang="en-GB" dirty="0" err="1"/>
              <a:t>consequ</a:t>
            </a:r>
            <a:r>
              <a:rPr lang="en-GB" dirty="0"/>
              <a:t> </a:t>
            </a:r>
            <a:r>
              <a:rPr lang="en-GB" dirty="0" err="1"/>
              <a:t>aturit</a:t>
            </a:r>
            <a:r>
              <a:rPr lang="en-GB" dirty="0"/>
              <a:t> </a:t>
            </a:r>
            <a:r>
              <a:rPr lang="en-GB" dirty="0" err="1"/>
              <a:t>faccum</a:t>
            </a:r>
            <a:r>
              <a:rPr lang="en-GB" dirty="0"/>
              <a:t> qui </a:t>
            </a:r>
            <a:r>
              <a:rPr lang="en-GB" dirty="0" err="1"/>
              <a:t>dolor</a:t>
            </a:r>
            <a:r>
              <a:rPr lang="en-GB" dirty="0"/>
              <a:t> a </a:t>
            </a:r>
            <a:r>
              <a:rPr lang="en-GB" dirty="0" err="1"/>
              <a:t>num</a:t>
            </a:r>
            <a:endParaRPr lang="en-GB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8E18B2BC-5B8F-6442-A3B3-AB5D063112D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41976" y="733891"/>
            <a:ext cx="1508048" cy="836396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191B82D-853E-F074-193C-5B7F13F89D29}"/>
              </a:ext>
            </a:extLst>
          </p:cNvPr>
          <p:cNvCxnSpPr>
            <a:cxnSpLocks/>
          </p:cNvCxnSpPr>
          <p:nvPr userDrawn="1"/>
        </p:nvCxnSpPr>
        <p:spPr>
          <a:xfrm>
            <a:off x="4545877" y="4934857"/>
            <a:ext cx="3100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10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Midn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ubtitle 2">
            <a:extLst>
              <a:ext uri="{FF2B5EF4-FFF2-40B4-BE49-F238E27FC236}">
                <a16:creationId xmlns:a16="http://schemas.microsoft.com/office/drawing/2014/main" id="{055E4C37-FAD6-B449-9189-A035C0C9E88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09601" y="5658220"/>
            <a:ext cx="10972800" cy="465891"/>
          </a:xfrm>
          <a:prstGeom prst="rect">
            <a:avLst/>
          </a:prstGeom>
        </p:spPr>
        <p:txBody>
          <a:bodyPr lIns="45720" tIns="45710" rIns="45720" bIns="45710" anchor="t" anchorCtr="0">
            <a:noAutofit/>
          </a:bodyPr>
          <a:lstStyle>
            <a:lvl1pPr marL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400" b="0" i="0">
                <a:solidFill>
                  <a:schemeClr val="bg2"/>
                </a:solidFill>
                <a:latin typeface="+mn-lt"/>
                <a:cs typeface="CiscoSansTT" panose="020B0503020201020303" pitchFamily="34" charset="0"/>
              </a:defRPr>
            </a:lvl1pPr>
            <a:lvl2pPr marL="4571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Speaker role</a:t>
            </a:r>
            <a:endParaRPr lang="en-US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EADEB85-EFB9-A048-BE6B-F1473C49995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5233078"/>
            <a:ext cx="10972800" cy="398668"/>
          </a:xfrm>
          <a:prstGeom prst="rect">
            <a:avLst/>
          </a:prstGeom>
        </p:spPr>
        <p:txBody>
          <a:bodyPr lIns="45720" tIns="45710" rIns="45720" bIns="4571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400" b="0" i="0" baseline="0">
                <a:solidFill>
                  <a:schemeClr val="bg2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Speaker name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86E3EA5B-6C70-8F4D-9385-EC53B25066C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99521" y="1398874"/>
            <a:ext cx="10376024" cy="3311089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ts val="4800"/>
              </a:lnSpc>
              <a:buFont typeface="Arial" panose="020B0604020202020204" pitchFamily="34" charset="0"/>
              <a:buNone/>
              <a:defRPr sz="4000" b="0" i="0" spc="0" baseline="0">
                <a:solidFill>
                  <a:schemeClr val="bg2"/>
                </a:solidFill>
                <a:latin typeface="+mj-lt"/>
                <a:cs typeface="CiscoSansTT ExtraLight" panose="020B0303020201020303" pitchFamily="34" charset="0"/>
              </a:defRPr>
            </a:lvl1pPr>
          </a:lstStyle>
          <a:p>
            <a:r>
              <a:rPr lang="en-GB" dirty="0"/>
              <a:t>As the adoption of multi-cloud strategy grows, Ulla </a:t>
            </a:r>
            <a:r>
              <a:rPr lang="en-GB" dirty="0" err="1"/>
              <a:t>sitiora</a:t>
            </a:r>
            <a:r>
              <a:rPr lang="en-GB" dirty="0"/>
              <a:t> </a:t>
            </a:r>
            <a:r>
              <a:rPr lang="en-GB" dirty="0" err="1"/>
              <a:t>turest</a:t>
            </a:r>
            <a:r>
              <a:rPr lang="en-GB" dirty="0"/>
              <a:t> </a:t>
            </a:r>
            <a:r>
              <a:rPr lang="en-GB" dirty="0" err="1"/>
              <a:t>experibus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pa </a:t>
            </a:r>
            <a:r>
              <a:rPr lang="en-GB" dirty="0" err="1"/>
              <a:t>dolor</a:t>
            </a:r>
            <a:r>
              <a:rPr lang="en-GB" dirty="0"/>
              <a:t> a </a:t>
            </a:r>
            <a:r>
              <a:rPr lang="en-GB" dirty="0" err="1"/>
              <a:t>conestia</a:t>
            </a:r>
            <a:r>
              <a:rPr lang="en-GB" dirty="0"/>
              <a:t> vent </a:t>
            </a:r>
            <a:r>
              <a:rPr lang="en-GB" dirty="0" err="1"/>
              <a:t>eosse</a:t>
            </a:r>
            <a:r>
              <a:rPr lang="en-GB" dirty="0"/>
              <a:t> non </a:t>
            </a:r>
            <a:r>
              <a:rPr lang="en-GB" dirty="0" err="1"/>
              <a:t>consequ</a:t>
            </a:r>
            <a:r>
              <a:rPr lang="en-GB" dirty="0"/>
              <a:t> </a:t>
            </a:r>
            <a:r>
              <a:rPr lang="en-GB" dirty="0" err="1"/>
              <a:t>aturit</a:t>
            </a:r>
            <a:r>
              <a:rPr lang="en-GB" dirty="0"/>
              <a:t> </a:t>
            </a:r>
            <a:r>
              <a:rPr lang="en-GB" dirty="0" err="1"/>
              <a:t>faccum</a:t>
            </a:r>
            <a:r>
              <a:rPr lang="en-GB" dirty="0"/>
              <a:t> qui </a:t>
            </a:r>
            <a:r>
              <a:rPr lang="en-GB" dirty="0" err="1"/>
              <a:t>dolor</a:t>
            </a:r>
            <a:r>
              <a:rPr lang="en-GB" dirty="0"/>
              <a:t> a </a:t>
            </a:r>
            <a:r>
              <a:rPr lang="en-GB" dirty="0" err="1"/>
              <a:t>num</a:t>
            </a:r>
            <a:endParaRPr lang="en-GB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8E18B2BC-5B8F-6442-A3B3-AB5D063112D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41976" y="733891"/>
            <a:ext cx="1508048" cy="836396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191B82D-853E-F074-193C-5B7F13F89D29}"/>
              </a:ext>
            </a:extLst>
          </p:cNvPr>
          <p:cNvCxnSpPr>
            <a:cxnSpLocks/>
          </p:cNvCxnSpPr>
          <p:nvPr userDrawn="1"/>
        </p:nvCxnSpPr>
        <p:spPr>
          <a:xfrm>
            <a:off x="4545877" y="4934857"/>
            <a:ext cx="3100252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A29ECC5C-23D8-044B-A13F-1C7CFA30043D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1142755" y="6373473"/>
            <a:ext cx="4534733" cy="175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defTabSz="81431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0" i="0" spc="27" baseline="0" dirty="0">
                <a:solidFill>
                  <a:schemeClr val="bg2"/>
                </a:solidFill>
                <a:latin typeface="+mn-lt"/>
                <a:ea typeface="+mn-ea"/>
                <a:cs typeface="CiscoSansTT Light" panose="020B0503020201020303" pitchFamily="34" charset="0"/>
              </a:rPr>
              <a:t>© 2024  Cisco and/or its affiliates. All rights reserved.   Cisco Confidential</a:t>
            </a:r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92C7939B-219A-BC07-DCE7-4B36AF2A4EA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609602" y="6342698"/>
            <a:ext cx="396305" cy="208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49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288E9818-CDB2-294C-86DC-E17877CD33A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1964" y="2565400"/>
            <a:ext cx="5166360" cy="2743200"/>
          </a:xfrm>
          <a:prstGeom prst="rect">
            <a:avLst/>
          </a:prstGeom>
        </p:spPr>
        <p:txBody>
          <a:bodyPr lIns="45720" tIns="45720" rIns="45720" bIns="45720">
            <a:noAutofit/>
          </a:bodyPr>
          <a:lstStyle>
            <a:lvl1pPr marL="0" marR="0" indent="0" algn="l" defTabSz="912276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tabLst/>
              <a:defRPr sz="14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labore</a:t>
            </a:r>
            <a:r>
              <a:rPr lang="en-GB" dirty="0"/>
              <a:t> et dolore. 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et dolore.</a:t>
            </a:r>
          </a:p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labore et dolore.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et dolore.</a:t>
            </a:r>
            <a:endParaRPr lang="en-GB" dirty="0"/>
          </a:p>
          <a:p>
            <a:pPr lvl="0"/>
            <a:endParaRPr lang="en-GB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FB0ED95-38E7-2A5D-7BFA-218DE01901E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1966" y="1549400"/>
            <a:ext cx="5166360" cy="660401"/>
          </a:xfrm>
          <a:prstGeom prst="rect">
            <a:avLst/>
          </a:prstGeom>
        </p:spPr>
        <p:txBody>
          <a:bodyPr lIns="45720" tIns="45720" rIns="45720" bIns="4572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200" b="0" i="0" spc="0" baseline="0">
                <a:solidFill>
                  <a:schemeClr val="bg1"/>
                </a:solidFill>
                <a:latin typeface="+mj-lt"/>
                <a:cs typeface="CiscoSansTT ExtraLight" panose="020B0303020201020303" pitchFamily="34" charset="0"/>
              </a:defRPr>
            </a:lvl1pPr>
          </a:lstStyle>
          <a:p>
            <a:r>
              <a:rPr lang="en-GB" dirty="0"/>
              <a:t>Heading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488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35059BF6-2F19-7F49-9CBE-82197BDDFC8C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410937" y="2382519"/>
            <a:ext cx="5169260" cy="365760"/>
          </a:xfrm>
          <a:prstGeom prst="rect">
            <a:avLst/>
          </a:prstGeom>
        </p:spPr>
        <p:txBody>
          <a:bodyPr lIns="45720" tIns="45720" rIns="45720" bIns="4572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Subtitle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A8B70A03-DFE5-BAFE-E792-E9F9971D5DD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1965" y="2382520"/>
            <a:ext cx="5169260" cy="365760"/>
          </a:xfrm>
          <a:prstGeom prst="rect">
            <a:avLst/>
          </a:prstGeom>
        </p:spPr>
        <p:txBody>
          <a:bodyPr lIns="45720" tIns="45720" rIns="45720" bIns="4572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Subtitle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F8DA8E-89D4-2754-2F23-8BC1A882CC6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23679" y="2932588"/>
            <a:ext cx="5166360" cy="1463040"/>
          </a:xfrm>
          <a:prstGeom prst="rect">
            <a:avLst/>
          </a:prstGeom>
        </p:spPr>
        <p:txBody>
          <a:bodyPr lIns="45720" tIns="45720" rIns="45720" bIns="45720">
            <a:noAutofit/>
          </a:bodyPr>
          <a:lstStyle>
            <a:lvl1pPr marL="0" marR="0" indent="0" algn="l" defTabSz="912276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tabLst/>
              <a:defRPr sz="14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dolore. </a:t>
            </a:r>
          </a:p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labore.</a:t>
            </a:r>
          </a:p>
          <a:p>
            <a:pPr lvl="0"/>
            <a:endParaRPr lang="en-GB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AC6832F-2D70-B8EC-0B06-A53E0213069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399977" y="2932588"/>
            <a:ext cx="5166360" cy="1463040"/>
          </a:xfrm>
          <a:prstGeom prst="rect">
            <a:avLst/>
          </a:prstGeom>
        </p:spPr>
        <p:txBody>
          <a:bodyPr lIns="45720" tIns="45720" rIns="45720" bIns="45720">
            <a:noAutofit/>
          </a:bodyPr>
          <a:lstStyle>
            <a:lvl1pPr marL="0" marR="0" indent="0" algn="l" defTabSz="912276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tabLst/>
              <a:defRPr sz="14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dolore. </a:t>
            </a:r>
          </a:p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labore.</a:t>
            </a:r>
          </a:p>
          <a:p>
            <a:pPr lvl="0"/>
            <a:endParaRPr lang="en-GB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EA1A354-0871-A2E1-F013-7080A6D3E53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1966" y="1549400"/>
            <a:ext cx="5166360" cy="660401"/>
          </a:xfrm>
          <a:prstGeom prst="rect">
            <a:avLst/>
          </a:prstGeom>
        </p:spPr>
        <p:txBody>
          <a:bodyPr lIns="45720" tIns="45720" rIns="45720" bIns="4572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200" b="0" i="0" spc="0" baseline="0">
                <a:solidFill>
                  <a:schemeClr val="bg1"/>
                </a:solidFill>
                <a:latin typeface="+mj-lt"/>
                <a:cs typeface="CiscoSansTT ExtraLight" panose="020B0303020201020303" pitchFamily="34" charset="0"/>
              </a:defRPr>
            </a:lvl1pPr>
          </a:lstStyle>
          <a:p>
            <a:r>
              <a:rPr lang="en-GB" dirty="0"/>
              <a:t>Heading</a:t>
            </a:r>
            <a:endParaRPr lang="en-US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6C8EA024-D9FE-B723-2F3F-890E3F4517D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407661" y="1551433"/>
            <a:ext cx="5165819" cy="658368"/>
          </a:xfrm>
          <a:prstGeom prst="rect">
            <a:avLst/>
          </a:prstGeom>
        </p:spPr>
        <p:txBody>
          <a:bodyPr lIns="45720" tIns="45720" rIns="45720" bIns="45720"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200" b="0" i="0">
                <a:solidFill>
                  <a:schemeClr val="bg1"/>
                </a:solidFill>
                <a:latin typeface="+mj-lt"/>
                <a:cs typeface="CiscoSansTT ExtraLight" panose="020B0303020201020303" pitchFamily="34" charset="0"/>
              </a:defRPr>
            </a:lvl1pPr>
          </a:lstStyle>
          <a:p>
            <a:r>
              <a:rPr lang="en-GB" dirty="0"/>
              <a:t>Heading</a:t>
            </a:r>
          </a:p>
        </p:txBody>
      </p:sp>
    </p:spTree>
    <p:extLst>
      <p:ext uri="{BB962C8B-B14F-4D97-AF65-F5344CB8AC3E}">
        <p14:creationId xmlns:p14="http://schemas.microsoft.com/office/powerpoint/2010/main" val="17989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B27A1D91-B0C5-82DE-7D46-53E481769CC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1966" y="2382520"/>
            <a:ext cx="3489235" cy="365760"/>
          </a:xfrm>
          <a:prstGeom prst="rect">
            <a:avLst/>
          </a:prstGeom>
        </p:spPr>
        <p:txBody>
          <a:bodyPr lIns="45720" tIns="45720" rIns="45720" bIns="4572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Subtitle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45F39481-2908-3822-701D-5FF87E1F03A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93165" y="2382520"/>
            <a:ext cx="3489235" cy="365760"/>
          </a:xfrm>
          <a:prstGeom prst="rect">
            <a:avLst/>
          </a:prstGeom>
        </p:spPr>
        <p:txBody>
          <a:bodyPr lIns="45720" tIns="45720" rIns="45720" bIns="4572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Subtitle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3BD0ABDF-0D5E-A765-9F69-3BC9541847C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362644" y="2382520"/>
            <a:ext cx="3489235" cy="365760"/>
          </a:xfrm>
          <a:prstGeom prst="rect">
            <a:avLst/>
          </a:prstGeom>
        </p:spPr>
        <p:txBody>
          <a:bodyPr lIns="45720" tIns="45720" rIns="45720" bIns="4572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Subtitle</a:t>
            </a:r>
          </a:p>
        </p:txBody>
      </p:sp>
      <p:sp>
        <p:nvSpPr>
          <p:cNvPr id="30" name="Text Placeholder 6">
            <a:extLst>
              <a:ext uri="{FF2B5EF4-FFF2-40B4-BE49-F238E27FC236}">
                <a16:creationId xmlns:a16="http://schemas.microsoft.com/office/drawing/2014/main" id="{3EB9F6D8-47DF-1F5B-55DF-071309C37FD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62644" y="1549400"/>
            <a:ext cx="3489236" cy="660402"/>
          </a:xfrm>
          <a:prstGeom prst="rect">
            <a:avLst/>
          </a:prstGeom>
        </p:spPr>
        <p:txBody>
          <a:bodyPr lIns="45720" tIns="45720" rIns="45720" bIns="45720"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>
                <a:solidFill>
                  <a:schemeClr val="bg1"/>
                </a:solidFill>
                <a:latin typeface="+mj-lt"/>
                <a:cs typeface="CiscoSansTT ExtraLight" panose="020B0303020201020303" pitchFamily="34" charset="0"/>
              </a:defRPr>
            </a:lvl1pPr>
          </a:lstStyle>
          <a:p>
            <a:r>
              <a:rPr lang="en-GB" dirty="0"/>
              <a:t>Heading</a:t>
            </a:r>
          </a:p>
        </p:txBody>
      </p:sp>
      <p:sp>
        <p:nvSpPr>
          <p:cNvPr id="31" name="Text Placeholder 6">
            <a:extLst>
              <a:ext uri="{FF2B5EF4-FFF2-40B4-BE49-F238E27FC236}">
                <a16:creationId xmlns:a16="http://schemas.microsoft.com/office/drawing/2014/main" id="{1B9F0F59-8C07-4391-070A-F127239E51B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093165" y="1549400"/>
            <a:ext cx="3489762" cy="660402"/>
          </a:xfrm>
          <a:prstGeom prst="rect">
            <a:avLst/>
          </a:prstGeom>
        </p:spPr>
        <p:txBody>
          <a:bodyPr lIns="45720" tIns="45720" rIns="45720" bIns="45720"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>
                <a:solidFill>
                  <a:schemeClr val="bg1"/>
                </a:solidFill>
                <a:latin typeface="+mj-lt"/>
                <a:cs typeface="CiscoSansTT ExtraLight" panose="020B0303020201020303" pitchFamily="34" charset="0"/>
              </a:defRPr>
            </a:lvl1pPr>
          </a:lstStyle>
          <a:p>
            <a:r>
              <a:rPr lang="en-GB" dirty="0"/>
              <a:t>Heading</a:t>
            </a:r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90CFD439-E346-0E67-C9C2-132C9C4EAD4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1966" y="2932240"/>
            <a:ext cx="3489235" cy="1828800"/>
          </a:xfrm>
          <a:prstGeom prst="rect">
            <a:avLst/>
          </a:prstGeom>
        </p:spPr>
        <p:txBody>
          <a:bodyPr lIns="45720" tIns="45720" rIns="45720" bIns="45720">
            <a:noAutofit/>
          </a:bodyPr>
          <a:lstStyle>
            <a:lvl1pPr marL="0" marR="0" indent="0" algn="l" defTabSz="912276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tabLst/>
              <a:defRPr sz="14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dolore. </a:t>
            </a:r>
          </a:p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et dolore.</a:t>
            </a:r>
          </a:p>
          <a:p>
            <a:pPr lvl="0"/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4CB3C8-42AF-C48C-331D-14C6776D22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093165" y="2932240"/>
            <a:ext cx="3489235" cy="1828800"/>
          </a:xfrm>
          <a:prstGeom prst="rect">
            <a:avLst/>
          </a:prstGeom>
        </p:spPr>
        <p:txBody>
          <a:bodyPr lIns="45720" tIns="45720" rIns="45720" bIns="45720">
            <a:noAutofit/>
          </a:bodyPr>
          <a:lstStyle>
            <a:lvl1pPr marL="0" marR="0" indent="0" algn="l" defTabSz="912276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tabLst/>
              <a:defRPr sz="14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dolore. </a:t>
            </a:r>
          </a:p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et dolore.</a:t>
            </a:r>
          </a:p>
          <a:p>
            <a:pPr lvl="0"/>
            <a:endParaRPr lang="en-GB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995EC4FE-BFD0-FE57-EEA5-41CE4454142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62644" y="2932240"/>
            <a:ext cx="3489235" cy="1828800"/>
          </a:xfrm>
          <a:prstGeom prst="rect">
            <a:avLst/>
          </a:prstGeom>
        </p:spPr>
        <p:txBody>
          <a:bodyPr lIns="45720" tIns="45720" rIns="45720" bIns="45720">
            <a:noAutofit/>
          </a:bodyPr>
          <a:lstStyle>
            <a:lvl1pPr marL="0" marR="0" indent="0" algn="l" defTabSz="912276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tabLst/>
              <a:defRPr sz="14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dolore. </a:t>
            </a:r>
          </a:p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et dolore.</a:t>
            </a:r>
          </a:p>
          <a:p>
            <a:pPr lvl="0"/>
            <a:endParaRPr lang="en-GB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5EF17F4-A551-A381-6DF1-CED9B14FF85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1966" y="1549400"/>
            <a:ext cx="3493008" cy="660401"/>
          </a:xfrm>
          <a:prstGeom prst="rect">
            <a:avLst/>
          </a:prstGeom>
        </p:spPr>
        <p:txBody>
          <a:bodyPr lIns="45720" tIns="45720" rIns="45720" bIns="4572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200" b="0" i="0" spc="0" baseline="0">
                <a:solidFill>
                  <a:schemeClr val="bg1"/>
                </a:solidFill>
                <a:latin typeface="+mj-lt"/>
                <a:cs typeface="CiscoSansTT ExtraLight" panose="020B0303020201020303" pitchFamily="34" charset="0"/>
              </a:defRPr>
            </a:lvl1pPr>
          </a:lstStyle>
          <a:p>
            <a:r>
              <a:rPr lang="en-GB" dirty="0"/>
              <a:t>Heading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657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93600" y="256032"/>
            <a:ext cx="11009376" cy="975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b" anchorCtr="0" compatLnSpc="1">
            <a:prstTxWarp prst="textNoShape">
              <a:avLst/>
            </a:prstTxWarp>
          </a:bodyPr>
          <a:lstStyle>
            <a:lvl1pPr>
              <a:defRPr sz="3733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436776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w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E02DD01B-53E6-C542-A933-2D42DD0D2C62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632127" y="1252071"/>
            <a:ext cx="1024772" cy="957729"/>
          </a:xfrm>
          <a:prstGeom prst="rect">
            <a:avLst/>
          </a:prstGeom>
          <a:noFill/>
        </p:spPr>
        <p:txBody>
          <a:bodyPr vert="horz" lIns="91420" tIns="45710" rIns="91420" bIns="45710" anchor="ctr"/>
          <a:lstStyle>
            <a:lvl1pPr marL="0" indent="0" algn="ctr">
              <a:buNone/>
              <a:defRPr sz="12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dirty="0"/>
              <a:t>Click to add marketing icon</a:t>
            </a:r>
          </a:p>
        </p:txBody>
      </p:sp>
      <p:sp>
        <p:nvSpPr>
          <p:cNvPr id="26" name="Text Placeholder 6">
            <a:extLst>
              <a:ext uri="{FF2B5EF4-FFF2-40B4-BE49-F238E27FC236}">
                <a16:creationId xmlns:a16="http://schemas.microsoft.com/office/drawing/2014/main" id="{3148D23F-4FB0-0283-D700-8A06DCABC28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390621" y="2763200"/>
            <a:ext cx="5178611" cy="658368"/>
          </a:xfrm>
          <a:prstGeom prst="rect">
            <a:avLst/>
          </a:prstGeom>
        </p:spPr>
        <p:txBody>
          <a:bodyPr lIns="45720" tIns="45720" rIns="45720" bIns="45720"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>
                <a:solidFill>
                  <a:schemeClr val="bg1"/>
                </a:solidFill>
                <a:latin typeface="+mj-lt"/>
                <a:cs typeface="CiscoSansTT ExtraLight" panose="020B0303020201020303" pitchFamily="34" charset="0"/>
              </a:defRPr>
            </a:lvl1pPr>
          </a:lstStyle>
          <a:p>
            <a:r>
              <a:rPr lang="en-GB" dirty="0"/>
              <a:t>Heading</a:t>
            </a:r>
          </a:p>
        </p:txBody>
      </p:sp>
      <p:sp>
        <p:nvSpPr>
          <p:cNvPr id="27" name="Picture Placeholder 2">
            <a:extLst>
              <a:ext uri="{FF2B5EF4-FFF2-40B4-BE49-F238E27FC236}">
                <a16:creationId xmlns:a16="http://schemas.microsoft.com/office/drawing/2014/main" id="{C5C6BDEC-E33F-4C34-5403-6A238AB80D5E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6399978" y="1252071"/>
            <a:ext cx="1024772" cy="957729"/>
          </a:xfrm>
          <a:prstGeom prst="rect">
            <a:avLst/>
          </a:prstGeom>
          <a:noFill/>
        </p:spPr>
        <p:txBody>
          <a:bodyPr vert="horz" lIns="91420" tIns="45710" rIns="91420" bIns="45710" anchor="ctr"/>
          <a:lstStyle>
            <a:lvl1pPr marL="0" indent="0" algn="ctr">
              <a:buNone/>
              <a:defRPr sz="12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dirty="0"/>
              <a:t>Click to add marketing icon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ADFE46B3-A8B5-C645-B495-DA6D5318053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1758" y="2763200"/>
            <a:ext cx="5178611" cy="658368"/>
          </a:xfrm>
          <a:prstGeom prst="rect">
            <a:avLst/>
          </a:prstGeom>
        </p:spPr>
        <p:txBody>
          <a:bodyPr lIns="45720" tIns="45720" rIns="45720" bIns="45720"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>
                <a:solidFill>
                  <a:schemeClr val="bg1"/>
                </a:solidFill>
                <a:latin typeface="+mj-lt"/>
                <a:cs typeface="CiscoSansTT ExtraLight" panose="020B0303020201020303" pitchFamily="34" charset="0"/>
              </a:defRPr>
            </a:lvl1pPr>
          </a:lstStyle>
          <a:p>
            <a:r>
              <a:rPr lang="en-GB" dirty="0"/>
              <a:t>Heading</a:t>
            </a:r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AF99BB75-045A-328E-9E50-C137137C810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3679" y="3668309"/>
            <a:ext cx="5166360" cy="1463040"/>
          </a:xfrm>
          <a:prstGeom prst="rect">
            <a:avLst/>
          </a:prstGeom>
        </p:spPr>
        <p:txBody>
          <a:bodyPr lIns="45720" tIns="45720" rIns="45720" bIns="45720">
            <a:noAutofit/>
          </a:bodyPr>
          <a:lstStyle>
            <a:lvl1pPr marL="0" marR="0" indent="0" algn="l" defTabSz="912276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tabLst/>
              <a:defRPr sz="14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dolore. </a:t>
            </a:r>
          </a:p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labore.</a:t>
            </a:r>
          </a:p>
          <a:p>
            <a:pPr lvl="0"/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2EA339-5A4D-1610-0BDA-90202AD7223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399977" y="3668309"/>
            <a:ext cx="5166360" cy="1463040"/>
          </a:xfrm>
          <a:prstGeom prst="rect">
            <a:avLst/>
          </a:prstGeom>
        </p:spPr>
        <p:txBody>
          <a:bodyPr lIns="45720" tIns="45720" rIns="45720" bIns="45720">
            <a:noAutofit/>
          </a:bodyPr>
          <a:lstStyle>
            <a:lvl1pPr marL="0" marR="0" indent="0" algn="l" defTabSz="912276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tabLst/>
              <a:defRPr sz="14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dolore. </a:t>
            </a:r>
          </a:p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labore.</a:t>
            </a:r>
          </a:p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6291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w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96CA1346-1D62-4F41-BA11-B3EEBA6B519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40226" y="2763200"/>
            <a:ext cx="3511549" cy="665802"/>
          </a:xfrm>
          <a:prstGeom prst="rect">
            <a:avLst/>
          </a:prstGeom>
        </p:spPr>
        <p:txBody>
          <a:bodyPr lIns="45720" tIns="45720" rIns="45720" bIns="45720"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>
                <a:solidFill>
                  <a:schemeClr val="bg1"/>
                </a:solidFill>
                <a:latin typeface="+mj-lt"/>
                <a:cs typeface="CiscoSansTT ExtraLight" panose="020B0303020201020303" pitchFamily="34" charset="0"/>
              </a:defRPr>
            </a:lvl1pPr>
          </a:lstStyle>
          <a:p>
            <a:r>
              <a:rPr lang="en-GB" dirty="0"/>
              <a:t>Heading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53E5B521-5917-164E-BF18-105160A01CA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076847" y="2763200"/>
            <a:ext cx="3511549" cy="665802"/>
          </a:xfrm>
          <a:prstGeom prst="rect">
            <a:avLst/>
          </a:prstGeom>
        </p:spPr>
        <p:txBody>
          <a:bodyPr lIns="45720" tIns="45720" rIns="45720" bIns="45720"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>
                <a:solidFill>
                  <a:schemeClr val="bg1"/>
                </a:solidFill>
                <a:latin typeface="+mj-lt"/>
                <a:cs typeface="CiscoSansTT ExtraLight" panose="020B0303020201020303" pitchFamily="34" charset="0"/>
              </a:defRPr>
            </a:lvl1pPr>
          </a:lstStyle>
          <a:p>
            <a:r>
              <a:rPr lang="en-GB" dirty="0"/>
              <a:t>Heading</a:t>
            </a:r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8143D29F-44CB-0E44-8852-5377E5E8F51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359394" y="1252071"/>
            <a:ext cx="1024772" cy="957729"/>
          </a:xfrm>
          <a:prstGeom prst="rect">
            <a:avLst/>
          </a:prstGeom>
          <a:noFill/>
        </p:spPr>
        <p:txBody>
          <a:bodyPr vert="horz" lIns="91420" tIns="45710" rIns="91420" bIns="45710" anchor="ctr"/>
          <a:lstStyle>
            <a:lvl1pPr marL="0" indent="0" algn="ctr">
              <a:buNone/>
              <a:defRPr sz="12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dirty="0"/>
              <a:t>Click to add marketing icon</a:t>
            </a:r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E02DD01B-53E6-C542-A933-2D42DD0D2C62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632127" y="1252071"/>
            <a:ext cx="1024772" cy="957729"/>
          </a:xfrm>
          <a:prstGeom prst="rect">
            <a:avLst/>
          </a:prstGeom>
          <a:noFill/>
        </p:spPr>
        <p:txBody>
          <a:bodyPr vert="horz" lIns="91420" tIns="45710" rIns="91420" bIns="45710" anchor="ctr"/>
          <a:lstStyle>
            <a:lvl1pPr marL="0" indent="0" algn="ctr">
              <a:buNone/>
              <a:defRPr sz="12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dirty="0"/>
              <a:t>Click to add marketing icon</a:t>
            </a:r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EE6224FA-C881-7942-88CA-85C557540C4C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8086661" y="1252071"/>
            <a:ext cx="1024772" cy="957729"/>
          </a:xfrm>
          <a:prstGeom prst="rect">
            <a:avLst/>
          </a:prstGeom>
          <a:noFill/>
        </p:spPr>
        <p:txBody>
          <a:bodyPr vert="horz" lIns="91420" tIns="45710" rIns="91420" bIns="45710" anchor="ctr"/>
          <a:lstStyle>
            <a:lvl1pPr marL="0" indent="0" algn="ctr">
              <a:buNone/>
              <a:defRPr sz="12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dirty="0"/>
              <a:t>Click to add marketing icon</a:t>
            </a:r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66A53209-57D8-0C80-F7FB-B1A028923F8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2125" y="3675743"/>
            <a:ext cx="3489235" cy="1645920"/>
          </a:xfrm>
          <a:prstGeom prst="rect">
            <a:avLst/>
          </a:prstGeom>
        </p:spPr>
        <p:txBody>
          <a:bodyPr lIns="45720" tIns="45720" rIns="45720" bIns="45720">
            <a:noAutofit/>
          </a:bodyPr>
          <a:lstStyle>
            <a:lvl1pPr marL="0" marR="0" indent="0" algn="l" defTabSz="912276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tabLst/>
              <a:defRPr sz="14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dolore. </a:t>
            </a:r>
          </a:p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et dolore.</a:t>
            </a:r>
          </a:p>
          <a:p>
            <a:pPr lvl="0"/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B629FA-854C-9FDB-35AE-257C4F46B33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350253" y="3675743"/>
            <a:ext cx="3489235" cy="1645920"/>
          </a:xfrm>
          <a:prstGeom prst="rect">
            <a:avLst/>
          </a:prstGeom>
        </p:spPr>
        <p:txBody>
          <a:bodyPr lIns="45720" tIns="45720" rIns="45720" bIns="45720">
            <a:noAutofit/>
          </a:bodyPr>
          <a:lstStyle>
            <a:lvl1pPr marL="0" marR="0" indent="0" algn="l" defTabSz="912276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tabLst/>
              <a:defRPr sz="14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dolore. </a:t>
            </a:r>
          </a:p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et dolore.</a:t>
            </a:r>
          </a:p>
          <a:p>
            <a:pPr lvl="0"/>
            <a:endParaRPr lang="en-GB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A86DDF84-07E1-9F30-2A61-508622F128AE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102968" y="3675743"/>
            <a:ext cx="3489235" cy="1645920"/>
          </a:xfrm>
          <a:prstGeom prst="rect">
            <a:avLst/>
          </a:prstGeom>
        </p:spPr>
        <p:txBody>
          <a:bodyPr lIns="45720" tIns="45720" rIns="45720" bIns="45720">
            <a:noAutofit/>
          </a:bodyPr>
          <a:lstStyle>
            <a:lvl1pPr marL="0" marR="0" indent="0" algn="l" defTabSz="912276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tabLst/>
              <a:defRPr sz="14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dolore. </a:t>
            </a:r>
          </a:p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et dolore.</a:t>
            </a:r>
          </a:p>
          <a:p>
            <a:pPr lvl="0"/>
            <a:endParaRPr lang="en-GB" dirty="0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4F16851C-FF16-C8FD-C1A2-97DC62B0B3A0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21759" y="2755766"/>
            <a:ext cx="3493008" cy="665802"/>
          </a:xfrm>
          <a:prstGeom prst="rect">
            <a:avLst/>
          </a:prstGeom>
        </p:spPr>
        <p:txBody>
          <a:bodyPr lIns="45720" tIns="45720" rIns="45720" bIns="45720"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>
                <a:solidFill>
                  <a:schemeClr val="bg1"/>
                </a:solidFill>
                <a:latin typeface="+mj-lt"/>
                <a:cs typeface="CiscoSansTT ExtraLight" panose="020B0303020201020303" pitchFamily="34" charset="0"/>
              </a:defRPr>
            </a:lvl1pPr>
          </a:lstStyle>
          <a:p>
            <a:r>
              <a:rPr lang="en-GB" dirty="0"/>
              <a:t>Heading</a:t>
            </a:r>
          </a:p>
        </p:txBody>
      </p:sp>
    </p:spTree>
    <p:extLst>
      <p:ext uri="{BB962C8B-B14F-4D97-AF65-F5344CB8AC3E}">
        <p14:creationId xmlns:p14="http://schemas.microsoft.com/office/powerpoint/2010/main" val="1120308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Onl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48FA65F1-BAFB-6C36-2878-6CF1B8179A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2" y="384079"/>
            <a:ext cx="10972800" cy="685800"/>
          </a:xfrm>
          <a:prstGeom prst="rect">
            <a:avLst/>
          </a:prstGeom>
        </p:spPr>
        <p:txBody>
          <a:bodyPr vert="horz" lIns="45720" tIns="45720" rIns="4572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3438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w Section Titl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 descr="Section title">
            <a:extLst>
              <a:ext uri="{FF2B5EF4-FFF2-40B4-BE49-F238E27FC236}">
                <a16:creationId xmlns:a16="http://schemas.microsoft.com/office/drawing/2014/main" id="{0C30067D-BDB2-4ED3-9FF2-9A7F7110FF9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5928" y="392612"/>
            <a:ext cx="5486400" cy="304800"/>
          </a:xfrm>
          <a:prstGeom prst="rect">
            <a:avLst/>
          </a:prstGeom>
        </p:spPr>
        <p:txBody>
          <a:bodyPr lIns="45720" tIns="45720" rIns="45720" bIns="45720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Section title</a:t>
            </a:r>
          </a:p>
        </p:txBody>
      </p:sp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689D7222-F544-8734-1474-646E4190C2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2" y="722735"/>
            <a:ext cx="10972800" cy="685800"/>
          </a:xfrm>
          <a:prstGeom prst="rect">
            <a:avLst/>
          </a:prstGeom>
        </p:spPr>
        <p:txBody>
          <a:bodyPr vert="horz" lIns="45720" tIns="45720" rIns="4572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61135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w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AA3BF51A-3A82-60DC-93A5-2213ED8791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2" y="384079"/>
            <a:ext cx="10972800" cy="685800"/>
          </a:xfrm>
          <a:prstGeom prst="rect">
            <a:avLst/>
          </a:prstGeom>
        </p:spPr>
        <p:txBody>
          <a:bodyPr vert="horz" lIns="45720" tIns="45720" rIns="4572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575B45E7-43EA-8FCF-779D-B7F08D02F5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9602" y="1409700"/>
            <a:ext cx="10972798" cy="4724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588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w 2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 descr="Section title">
            <a:extLst>
              <a:ext uri="{FF2B5EF4-FFF2-40B4-BE49-F238E27FC236}">
                <a16:creationId xmlns:a16="http://schemas.microsoft.com/office/drawing/2014/main" id="{20BBFC84-0D1A-41D8-BAF7-77889FB4926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5928" y="392612"/>
            <a:ext cx="5486400" cy="304800"/>
          </a:xfrm>
          <a:prstGeom prst="rect">
            <a:avLst/>
          </a:prstGeom>
        </p:spPr>
        <p:txBody>
          <a:bodyPr lIns="45720" tIns="45720" rIns="45720" bIns="45720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Section title</a:t>
            </a:r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EB3BF19B-575A-779B-73CC-537ABB67E7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2" y="722735"/>
            <a:ext cx="10972800" cy="685800"/>
          </a:xfrm>
          <a:prstGeom prst="rect">
            <a:avLst/>
          </a:prstGeom>
        </p:spPr>
        <p:txBody>
          <a:bodyPr vert="horz" lIns="45720" tIns="45720" rIns="4572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A2705B8E-4073-4179-061E-6BB2F2D366C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9600" y="1619250"/>
            <a:ext cx="5211763" cy="45148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0020ADB6-8EC0-CC3A-6343-8EB97EAED4A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71699" y="1619250"/>
            <a:ext cx="5211763" cy="45148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282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288E9818-CDB2-294C-86DC-E17877CD33A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1964" y="2565400"/>
            <a:ext cx="4572000" cy="2743200"/>
          </a:xfrm>
          <a:prstGeom prst="rect">
            <a:avLst/>
          </a:prstGeom>
        </p:spPr>
        <p:txBody>
          <a:bodyPr lIns="45720" tIns="45720" rIns="45720" bIns="45720"/>
          <a:lstStyle>
            <a:lvl1pPr marL="0" marR="0" indent="0" algn="l" defTabSz="912276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tabLst/>
              <a:defRPr sz="16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labore</a:t>
            </a:r>
            <a:r>
              <a:rPr lang="en-GB" dirty="0"/>
              <a:t> et dolore. 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et dolore.</a:t>
            </a:r>
          </a:p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labore et dolore.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et dolore.</a:t>
            </a:r>
            <a:endParaRPr lang="en-GB" dirty="0"/>
          </a:p>
          <a:p>
            <a:pPr lvl="0"/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493A0E-205E-98C2-0661-3E250B8F3BD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2126" y="431800"/>
            <a:ext cx="4572000" cy="304800"/>
          </a:xfrm>
          <a:prstGeom prst="rect">
            <a:avLst/>
          </a:prstGeom>
        </p:spPr>
        <p:txBody>
          <a:bodyPr lIns="45720" tIns="45720" rIns="45720" bIns="45720"/>
          <a:lstStyle>
            <a:lvl1pPr marL="0" indent="0">
              <a:buFont typeface="Arial" panose="020B0604020202020204" pitchFamily="34" charset="0"/>
              <a:buNone/>
              <a:defRPr sz="1400" b="0" i="0" baseline="0">
                <a:solidFill>
                  <a:schemeClr val="tx1"/>
                </a:solidFill>
                <a:latin typeface="CiscoSansTT Light" panose="020B0503020201020303" pitchFamily="34" charset="0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Section title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93EC81-A266-1756-37B4-B83297C32E10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1344FDFA-4E0E-FB13-FB45-5AECC129F57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2" y="1582396"/>
            <a:ext cx="4594524" cy="634577"/>
          </a:xfrm>
          <a:prstGeom prst="rect">
            <a:avLst/>
          </a:prstGeom>
        </p:spPr>
        <p:txBody>
          <a:bodyPr vert="horz" lIns="45720" tIns="45720" rIns="4572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82419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Sky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b="0" i="0" dirty="0">
              <a:solidFill>
                <a:srgbClr val="0D274D"/>
              </a:solidFill>
              <a:latin typeface="CiscoSansTT ExtraLight" panose="020B0303020201020303" pitchFamily="34" charset="0"/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24EE68BB-B0C9-B5EC-846B-9A437BE6688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1964" y="2565400"/>
            <a:ext cx="4572000" cy="2743200"/>
          </a:xfrm>
          <a:prstGeom prst="rect">
            <a:avLst/>
          </a:prstGeom>
        </p:spPr>
        <p:txBody>
          <a:bodyPr lIns="45720" tIns="45720" rIns="45720" bIns="45720"/>
          <a:lstStyle>
            <a:lvl1pPr marL="0" marR="0" indent="0" algn="l" defTabSz="912276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tabLst/>
              <a:defRPr sz="16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labore</a:t>
            </a:r>
            <a:r>
              <a:rPr lang="en-GB" dirty="0"/>
              <a:t> et dolore. 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et dolore.</a:t>
            </a:r>
          </a:p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labore et dolore.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et dolore.</a:t>
            </a:r>
            <a:endParaRPr lang="en-GB" dirty="0"/>
          </a:p>
          <a:p>
            <a:pPr lvl="0"/>
            <a:endParaRPr lang="en-GB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F80CA85F-96FC-6CA6-B62F-6AD3B87CEE6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2126" y="431800"/>
            <a:ext cx="4572000" cy="304800"/>
          </a:xfrm>
          <a:prstGeom prst="rect">
            <a:avLst/>
          </a:prstGeom>
        </p:spPr>
        <p:txBody>
          <a:bodyPr lIns="45720" tIns="45720" rIns="45720" bIns="45720"/>
          <a:lstStyle>
            <a:lvl1pPr marL="0" indent="0">
              <a:buFont typeface="Arial" panose="020B0604020202020204" pitchFamily="34" charset="0"/>
              <a:buNone/>
              <a:defRPr sz="1400" b="0" i="0" baseline="0">
                <a:solidFill>
                  <a:schemeClr val="tx1"/>
                </a:solidFill>
                <a:latin typeface="CiscoSansTT Light" panose="020B0503020201020303" pitchFamily="34" charset="0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Section title</a:t>
            </a:r>
          </a:p>
        </p:txBody>
      </p:sp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1D697ECA-1DF4-14D1-3EFA-CC34EEA2F6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2" y="1582396"/>
            <a:ext cx="4594524" cy="634577"/>
          </a:xfrm>
          <a:prstGeom prst="rect">
            <a:avLst/>
          </a:prstGeom>
        </p:spPr>
        <p:txBody>
          <a:bodyPr vert="horz" lIns="45720" tIns="45720" rIns="4572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83347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5760">
          <p15:clr>
            <a:srgbClr val="FBAE40"/>
          </p15:clr>
        </p15:guide>
        <p15:guide id="2" pos="1920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Midnight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b="0" i="0" dirty="0">
              <a:solidFill>
                <a:srgbClr val="0D274D"/>
              </a:solidFill>
              <a:latin typeface="CiscoSansTT ExtraLight" panose="020B0303020201020303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98433B5-A3AF-015C-FF50-9B6EFD4ED59C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1142755" y="6373473"/>
            <a:ext cx="4534733" cy="175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defTabSz="81431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0" i="0" spc="27" baseline="0" dirty="0">
                <a:solidFill>
                  <a:schemeClr val="bg2"/>
                </a:solidFill>
                <a:latin typeface="+mn-lt"/>
                <a:ea typeface="+mn-ea"/>
                <a:cs typeface="CiscoSansTT Light" panose="020B0503020201020303" pitchFamily="34" charset="0"/>
              </a:rPr>
              <a:t>© 2024  Cisco and/or its affiliates. All rights reserved.   Cisco Confidential</a:t>
            </a:r>
          </a:p>
        </p:txBody>
      </p:sp>
      <p:pic>
        <p:nvPicPr>
          <p:cNvPr id="5" name="Picture 7">
            <a:extLst>
              <a:ext uri="{FF2B5EF4-FFF2-40B4-BE49-F238E27FC236}">
                <a16:creationId xmlns:a16="http://schemas.microsoft.com/office/drawing/2014/main" id="{D4B0C0A3-33C1-48B7-2BE2-945A09E048B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09602" y="6342698"/>
            <a:ext cx="396305" cy="208228"/>
          </a:xfrm>
          <a:prstGeom prst="rect">
            <a:avLst/>
          </a:prstGeom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28A24FB-C90E-8608-90DD-14467743B56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1964" y="2565400"/>
            <a:ext cx="4572000" cy="2743200"/>
          </a:xfrm>
          <a:prstGeom prst="rect">
            <a:avLst/>
          </a:prstGeom>
        </p:spPr>
        <p:txBody>
          <a:bodyPr lIns="45720" tIns="45720" rIns="45720" bIns="45720"/>
          <a:lstStyle>
            <a:lvl1pPr marL="0" marR="0" indent="0" algn="l" defTabSz="912276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tabLst/>
              <a:defRPr sz="1600" b="0" i="0" baseline="0">
                <a:solidFill>
                  <a:schemeClr val="bg2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labore</a:t>
            </a:r>
            <a:r>
              <a:rPr lang="en-GB" dirty="0"/>
              <a:t> et dolore. 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et dolore.</a:t>
            </a:r>
          </a:p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labore et dolore.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et dolore.</a:t>
            </a:r>
            <a:endParaRPr lang="en-GB" dirty="0"/>
          </a:p>
          <a:p>
            <a:pPr lvl="0"/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96A67E-A1D7-9527-29EB-EF2FEEA57DB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2126" y="431800"/>
            <a:ext cx="4572000" cy="304800"/>
          </a:xfrm>
          <a:prstGeom prst="rect">
            <a:avLst/>
          </a:prstGeom>
        </p:spPr>
        <p:txBody>
          <a:bodyPr lIns="45720" tIns="45720" rIns="45720" bIns="45720"/>
          <a:lstStyle>
            <a:lvl1pPr marL="0" indent="0">
              <a:buFont typeface="Arial" panose="020B0604020202020204" pitchFamily="34" charset="0"/>
              <a:buNone/>
              <a:defRPr sz="1400" b="0" i="0" baseline="0">
                <a:solidFill>
                  <a:schemeClr val="bg2"/>
                </a:solidFill>
                <a:latin typeface="CiscoSansTT Light" panose="020B0503020201020303" pitchFamily="34" charset="0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Section title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958130C6-64C1-4324-51CC-4C096C9929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2" y="1582396"/>
            <a:ext cx="4594524" cy="634577"/>
          </a:xfrm>
          <a:prstGeom prst="rect">
            <a:avLst/>
          </a:prstGeom>
        </p:spPr>
        <p:txBody>
          <a:bodyPr vert="horz" lIns="45720" tIns="45720" rIns="45720" bIns="45720" rtlCol="0" anchor="ctr"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85320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5760">
          <p15:clr>
            <a:srgbClr val="FBAE40"/>
          </p15:clr>
        </p15:guide>
        <p15:guide id="2" pos="1920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White 1b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1EFE848-FBF2-0C2C-70C7-541164BEA728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b="0" i="0" dirty="0">
              <a:solidFill>
                <a:srgbClr val="0D274D"/>
              </a:solidFill>
              <a:latin typeface="CiscoSansTT ExtraLight" panose="020B0303020201020303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BE0368-12F7-D52E-F159-299C7A027BAC}"/>
              </a:ext>
            </a:extLst>
          </p:cNvPr>
          <p:cNvSpPr txBox="1">
            <a:spLocks/>
          </p:cNvSpPr>
          <p:nvPr userDrawn="1"/>
        </p:nvSpPr>
        <p:spPr>
          <a:xfrm>
            <a:off x="609602" y="2389491"/>
            <a:ext cx="4594524" cy="1668780"/>
          </a:xfrm>
          <a:prstGeom prst="rect">
            <a:avLst/>
          </a:prstGeom>
        </p:spPr>
        <p:txBody>
          <a:bodyPr vert="horz" lIns="45720" tIns="45720" rIns="45720" bIns="45720" rtlCol="0" anchor="ctr">
            <a:noAutofit/>
          </a:bodyPr>
          <a:lstStyle>
            <a:lvl1pPr algn="l" defTabSz="912276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lang="en-US" sz="4400" b="0" i="0" u="none" kern="1200">
                <a:solidFill>
                  <a:schemeClr val="accent1"/>
                </a:solidFill>
                <a:latin typeface="+mj-lt"/>
                <a:ea typeface="CiscoSansTT Thin" charset="0"/>
                <a:cs typeface="CiscoSansTT Thin" charset="0"/>
              </a:defRPr>
            </a:lvl1pPr>
            <a:lvl2pPr algn="l" defTabSz="912276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267">
                <a:solidFill>
                  <a:srgbClr val="676767"/>
                </a:solidFill>
                <a:latin typeface="Arial" charset="0"/>
                <a:ea typeface="ＭＳ Ｐゴシック" charset="0"/>
              </a:defRPr>
            </a:lvl2pPr>
            <a:lvl3pPr algn="l" defTabSz="912276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267">
                <a:solidFill>
                  <a:srgbClr val="676767"/>
                </a:solidFill>
                <a:latin typeface="Arial" charset="0"/>
                <a:ea typeface="ＭＳ Ｐゴシック" charset="0"/>
              </a:defRPr>
            </a:lvl3pPr>
            <a:lvl4pPr algn="l" defTabSz="912276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267">
                <a:solidFill>
                  <a:srgbClr val="676767"/>
                </a:solidFill>
                <a:latin typeface="Arial" charset="0"/>
                <a:ea typeface="ＭＳ Ｐゴシック" charset="0"/>
              </a:defRPr>
            </a:lvl4pPr>
            <a:lvl5pPr algn="l" defTabSz="912276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267">
                <a:solidFill>
                  <a:srgbClr val="676767"/>
                </a:solidFill>
                <a:latin typeface="Arial" charset="0"/>
                <a:ea typeface="ＭＳ Ｐゴシック" charset="0"/>
              </a:defRPr>
            </a:lvl5pPr>
            <a:lvl6pPr marL="609595" algn="l" defTabSz="912276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267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1219190" algn="l" defTabSz="912276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267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828785" algn="l" defTabSz="912276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267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2438379" algn="l" defTabSz="912276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267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3292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5760">
          <p15:clr>
            <a:srgbClr val="FBAE40"/>
          </p15:clr>
        </p15:guide>
        <p15:guide id="2" pos="192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91995" y="256032"/>
            <a:ext cx="11009376" cy="975360"/>
          </a:xfrm>
        </p:spPr>
        <p:txBody>
          <a:bodyPr anchor="b" anchorCtr="0"/>
          <a:lstStyle>
            <a:lvl1pPr>
              <a:defRPr lang="en-US" sz="3733" b="0" i="0" u="none" kern="1200" dirty="0">
                <a:solidFill>
                  <a:schemeClr val="bg1"/>
                </a:solidFill>
                <a:latin typeface="+mj-lt"/>
                <a:ea typeface="CiscoSansTT Light" panose="020B0503020201020303" pitchFamily="34" charset="0"/>
                <a:cs typeface="CiscoSansTT Light" panose="020B0503020201020303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591995" y="1145211"/>
            <a:ext cx="11021484" cy="508000"/>
          </a:xfrm>
          <a:prstGeom prst="rect">
            <a:avLst/>
          </a:prstGeom>
        </p:spPr>
        <p:txBody>
          <a:bodyPr/>
          <a:lstStyle>
            <a:lvl1pPr marL="238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4628638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Sky 1b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6085211" y="0"/>
            <a:ext cx="6106789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b="0" i="0" dirty="0">
              <a:solidFill>
                <a:srgbClr val="0D274D"/>
              </a:solidFill>
              <a:latin typeface="CiscoSansTT ExtraLight" panose="020B0303020201020303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046DA-7F8D-D93E-4767-7220FA5FC7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2" y="2389491"/>
            <a:ext cx="4594524" cy="1668780"/>
          </a:xfrm>
          <a:prstGeom prst="rect">
            <a:avLst/>
          </a:prstGeom>
        </p:spPr>
        <p:txBody>
          <a:bodyPr vert="horz" lIns="45720" tIns="45720" rIns="45720" bIns="45720" rtlCol="0" anchor="ctr">
            <a:no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75173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5760">
          <p15:clr>
            <a:srgbClr val="FBAE40"/>
          </p15:clr>
        </p15:guide>
        <p15:guide id="2" pos="1920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Midnight 1b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6085211" y="0"/>
            <a:ext cx="6106789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b="0" i="0" dirty="0">
              <a:solidFill>
                <a:srgbClr val="0D274D"/>
              </a:solidFill>
              <a:latin typeface="CiscoSansTT ExtraLight" panose="020B03030202010203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C2B0B16-6FD5-BE2F-C1B8-70937A5FE1F5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1142755" y="6373473"/>
            <a:ext cx="4534733" cy="175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defTabSz="81431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0" i="0" spc="27" baseline="0" dirty="0">
                <a:solidFill>
                  <a:schemeClr val="bg2"/>
                </a:solidFill>
                <a:latin typeface="+mn-lt"/>
                <a:ea typeface="+mn-ea"/>
                <a:cs typeface="CiscoSansTT Light" panose="020B0503020201020303" pitchFamily="34" charset="0"/>
              </a:rPr>
              <a:t>© 2024  Cisco and/or its affiliates. All rights reserved.   Cisco Confidential</a:t>
            </a:r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FD8D3F5B-9B87-E1E6-0BC7-F47655028AA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09602" y="6342698"/>
            <a:ext cx="396305" cy="208228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F32D2A-AF9C-9AB4-07AC-81C3BE7762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2" y="2389491"/>
            <a:ext cx="4594524" cy="1668780"/>
          </a:xfrm>
          <a:prstGeom prst="rect">
            <a:avLst/>
          </a:prstGeom>
        </p:spPr>
        <p:txBody>
          <a:bodyPr vert="horz" lIns="45720" tIns="45720" rIns="45720" bIns="45720" rtlCol="0" anchor="ctr">
            <a:noAutofit/>
          </a:bodyPr>
          <a:lstStyle>
            <a:lvl1pPr>
              <a:defRPr sz="4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01542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5760">
          <p15:clr>
            <a:srgbClr val="FBAE40"/>
          </p15:clr>
        </p15:guide>
        <p15:guide id="2" pos="1920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Whit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D54B198-906C-DED8-39CD-143C051E0AB8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b="0" i="0" dirty="0">
              <a:solidFill>
                <a:srgbClr val="0D274D"/>
              </a:solidFill>
              <a:latin typeface="CiscoSansTT ExtraLight" panose="020B0303020201020303" pitchFamily="34" charset="0"/>
            </a:endParaRP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46340164-DEFF-0BA4-370E-859A0468D0F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722910" y="736600"/>
            <a:ext cx="4842181" cy="5384799"/>
          </a:xfrm>
          <a:prstGeom prst="rect">
            <a:avLst/>
          </a:prstGeom>
        </p:spPr>
        <p:txBody>
          <a:bodyPr lIns="45720" tIns="45720" rIns="45720" bIns="45720" anchor="ctr"/>
          <a:lstStyle>
            <a:lvl1pPr marL="0" marR="0" indent="0" algn="l" defTabSz="912276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14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tabLst/>
              <a:defRPr sz="14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dolore. 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labore.</a:t>
            </a:r>
          </a:p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dolore. 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labore.</a:t>
            </a:r>
          </a:p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dolore. 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labore.</a:t>
            </a:r>
          </a:p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dolore. 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labore.</a:t>
            </a:r>
          </a:p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dolore. 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labore.</a:t>
            </a: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C99E3E55-8166-7139-C253-102273D365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2" y="2389491"/>
            <a:ext cx="4594524" cy="1668780"/>
          </a:xfrm>
          <a:prstGeom prst="rect">
            <a:avLst/>
          </a:prstGeom>
        </p:spPr>
        <p:txBody>
          <a:bodyPr vert="horz" lIns="45720" tIns="45720" rIns="45720" bIns="45720" rtlCol="0" anchor="ctr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9873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5760">
          <p15:clr>
            <a:srgbClr val="FBAE40"/>
          </p15:clr>
        </p15:guide>
        <p15:guide id="2" pos="1920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Sky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b="0" i="0" dirty="0">
              <a:solidFill>
                <a:srgbClr val="0D274D"/>
              </a:solidFill>
              <a:latin typeface="CiscoSansTT ExtraLight" panose="020B0303020201020303" pitchFamily="34" charset="0"/>
            </a:endParaRP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12102193-3492-4BAB-8F98-FC7C55191E4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722910" y="736600"/>
            <a:ext cx="4842181" cy="5384799"/>
          </a:xfrm>
          <a:prstGeom prst="rect">
            <a:avLst/>
          </a:prstGeom>
        </p:spPr>
        <p:txBody>
          <a:bodyPr lIns="45720" tIns="45720" rIns="45720" bIns="45720" anchor="ctr"/>
          <a:lstStyle>
            <a:lvl1pPr marL="0" marR="0" indent="0" algn="l" defTabSz="912276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14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tabLst/>
              <a:defRPr sz="14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dolore. 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labore.</a:t>
            </a:r>
          </a:p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dolore. 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labore.</a:t>
            </a:r>
          </a:p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dolore. 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labore.</a:t>
            </a:r>
          </a:p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dolore. 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labore.</a:t>
            </a:r>
          </a:p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dolore. 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labore.</a:t>
            </a: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1678C93B-D86B-F551-9504-47EEC4B636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2" y="2389491"/>
            <a:ext cx="4594524" cy="1668780"/>
          </a:xfrm>
          <a:prstGeom prst="rect">
            <a:avLst/>
          </a:prstGeom>
        </p:spPr>
        <p:txBody>
          <a:bodyPr vert="horz" lIns="45720" tIns="45720" rIns="45720" bIns="45720" rtlCol="0" anchor="ctr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53915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5760">
          <p15:clr>
            <a:srgbClr val="FBAE40"/>
          </p15:clr>
        </p15:guide>
        <p15:guide id="2" pos="1920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Midnigh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C2B0B16-6FD5-BE2F-C1B8-70937A5FE1F5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1142755" y="6373473"/>
            <a:ext cx="4534733" cy="175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defTabSz="81431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0" i="0" spc="27" baseline="0" dirty="0">
                <a:solidFill>
                  <a:schemeClr val="bg2"/>
                </a:solidFill>
                <a:latin typeface="+mn-lt"/>
                <a:ea typeface="+mn-ea"/>
                <a:cs typeface="CiscoSansTT Light" panose="020B0503020201020303" pitchFamily="34" charset="0"/>
              </a:rPr>
              <a:t>© 2024  Cisco and/or its affiliates. All rights reserved.   Cisco Confidential</a:t>
            </a:r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FD8D3F5B-9B87-E1E6-0BC7-F47655028AA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09602" y="6342698"/>
            <a:ext cx="396305" cy="20822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F336399-B83B-D450-D7E9-D04E0D0AE3D1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b="0" i="0" dirty="0">
              <a:solidFill>
                <a:srgbClr val="0D274D"/>
              </a:solidFill>
              <a:latin typeface="CiscoSansTT ExtraLight" panose="020B0303020201020303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C7D05B-CC63-FBAA-768B-D092C4B2420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722910" y="736600"/>
            <a:ext cx="4842181" cy="5384799"/>
          </a:xfrm>
          <a:prstGeom prst="rect">
            <a:avLst/>
          </a:prstGeom>
        </p:spPr>
        <p:txBody>
          <a:bodyPr lIns="45720" tIns="45720" rIns="45720" bIns="45720" anchor="ctr"/>
          <a:lstStyle>
            <a:lvl1pPr marL="0" marR="0" indent="0" algn="l" defTabSz="912276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14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tabLst/>
              <a:defRPr sz="14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dolore. 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labore.</a:t>
            </a:r>
          </a:p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dolore. 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labore.</a:t>
            </a:r>
          </a:p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dolore. 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labore.</a:t>
            </a:r>
          </a:p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dolore. 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labore.</a:t>
            </a:r>
          </a:p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dolore. 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labore.</a:t>
            </a:r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B356B89E-D2D7-929C-273F-CBC73FF73B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2" y="2389491"/>
            <a:ext cx="4594524" cy="1668780"/>
          </a:xfrm>
          <a:prstGeom prst="rect">
            <a:avLst/>
          </a:prstGeom>
        </p:spPr>
        <p:txBody>
          <a:bodyPr vert="horz" lIns="45720" tIns="45720" rIns="45720" bIns="45720" rtlCol="0" anchor="ctr">
            <a:noAutofit/>
          </a:bodyPr>
          <a:lstStyle>
            <a:lvl1pPr>
              <a:defRPr sz="4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84726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5760">
          <p15:clr>
            <a:srgbClr val="FBAE40"/>
          </p15:clr>
        </p15:guide>
        <p15:guide id="2" pos="1920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White 3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FD61106-D3DD-0F37-EFE8-57DD295D000B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0496D4BA-1A90-CD12-46A7-BEFF3610D8B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720840" y="746203"/>
            <a:ext cx="4846320" cy="365760"/>
          </a:xfrm>
          <a:prstGeom prst="rect">
            <a:avLst/>
          </a:prstGeom>
        </p:spPr>
        <p:txBody>
          <a:bodyPr lIns="45720" tIns="45720" rIns="45720" bIns="4572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Subtitle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E5754773-B320-74FF-360B-AE12573C9FE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720840" y="2605600"/>
            <a:ext cx="4846320" cy="365760"/>
          </a:xfrm>
          <a:prstGeom prst="rect">
            <a:avLst/>
          </a:prstGeom>
        </p:spPr>
        <p:txBody>
          <a:bodyPr lIns="45720" tIns="45720" rIns="45720" bIns="4572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Subtitle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0E77DDFA-F376-BD29-5DEA-72F5308CBF7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720840" y="4464997"/>
            <a:ext cx="4846320" cy="365760"/>
          </a:xfrm>
          <a:prstGeom prst="rect">
            <a:avLst/>
          </a:prstGeom>
        </p:spPr>
        <p:txBody>
          <a:bodyPr lIns="45720" tIns="45720" rIns="45720" bIns="4572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Subtitle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12102193-3492-4BAB-8F98-FC7C55191E4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720840" y="1246523"/>
            <a:ext cx="4846320" cy="1097280"/>
          </a:xfrm>
          <a:prstGeom prst="rect">
            <a:avLst/>
          </a:prstGeom>
        </p:spPr>
        <p:txBody>
          <a:bodyPr lIns="45720" tIns="45720" rIns="45720" bIns="45720"/>
          <a:lstStyle>
            <a:lvl1pPr marL="0" marR="0" indent="0" algn="l" defTabSz="912276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tabLst/>
              <a:defRPr sz="14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dolore. 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labore.</a:t>
            </a:r>
          </a:p>
          <a:p>
            <a:pPr lvl="0"/>
            <a:endParaRPr lang="en-GB" dirty="0"/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0A6491F4-97AD-1094-3D4C-75416A30CE3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720840" y="3105920"/>
            <a:ext cx="4846320" cy="1097280"/>
          </a:xfrm>
          <a:prstGeom prst="rect">
            <a:avLst/>
          </a:prstGeom>
        </p:spPr>
        <p:txBody>
          <a:bodyPr lIns="45720" tIns="45720" rIns="45720" bIns="45720"/>
          <a:lstStyle>
            <a:lvl1pPr marL="0" marR="0" indent="0" algn="l" defTabSz="912276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tabLst/>
              <a:defRPr sz="14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dolore. 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labore.</a:t>
            </a:r>
          </a:p>
          <a:p>
            <a:pPr lvl="0"/>
            <a:endParaRPr lang="en-GB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792FD8C7-8C8B-6909-C32B-EAA567C1FEF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720840" y="4965316"/>
            <a:ext cx="4846320" cy="1097280"/>
          </a:xfrm>
          <a:prstGeom prst="rect">
            <a:avLst/>
          </a:prstGeom>
        </p:spPr>
        <p:txBody>
          <a:bodyPr lIns="45720" tIns="45720" rIns="45720" bIns="45720"/>
          <a:lstStyle>
            <a:lvl1pPr marL="0" marR="0" indent="0" algn="l" defTabSz="912276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tabLst/>
              <a:defRPr sz="14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dolore. 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labore.</a:t>
            </a:r>
          </a:p>
          <a:p>
            <a:pPr lvl="0"/>
            <a:endParaRPr lang="en-GB" dirty="0"/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D97C18FD-8F1B-2986-B145-F4D51FBC379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2126" y="431800"/>
            <a:ext cx="4572000" cy="304800"/>
          </a:xfrm>
          <a:prstGeom prst="rect">
            <a:avLst/>
          </a:prstGeom>
        </p:spPr>
        <p:txBody>
          <a:bodyPr lIns="45720" tIns="45720" rIns="45720" bIns="45720"/>
          <a:lstStyle>
            <a:lvl1pPr marL="0" indent="0">
              <a:buFont typeface="Arial" panose="020B0604020202020204" pitchFamily="34" charset="0"/>
              <a:buNone/>
              <a:defRPr sz="1400" b="0" i="0" baseline="0">
                <a:solidFill>
                  <a:schemeClr val="tx1"/>
                </a:solidFill>
                <a:latin typeface="CiscoSansTT Light" panose="020B0503020201020303" pitchFamily="34" charset="0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Section title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88961B96-5529-2E18-4428-44E2322295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2" y="2389491"/>
            <a:ext cx="4594524" cy="1668780"/>
          </a:xfrm>
          <a:prstGeom prst="rect">
            <a:avLst/>
          </a:prstGeom>
        </p:spPr>
        <p:txBody>
          <a:bodyPr vert="horz" lIns="45720" tIns="45720" rIns="45720" bIns="45720" rtlCol="0" anchor="ctr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86292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5760">
          <p15:clr>
            <a:srgbClr val="FBAE40"/>
          </p15:clr>
        </p15:guide>
        <p15:guide id="2" pos="1920">
          <p15:clr>
            <a:srgbClr val="FBAE4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Sky 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4FA5D03-02A4-EA4A-094B-A8B636BEEA62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AE8E5E8-2C0F-35E1-4BBC-22A54E53D00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720840" y="746203"/>
            <a:ext cx="4846320" cy="365760"/>
          </a:xfrm>
          <a:prstGeom prst="rect">
            <a:avLst/>
          </a:prstGeom>
        </p:spPr>
        <p:txBody>
          <a:bodyPr lIns="45720" tIns="45720" rIns="45720" bIns="4572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Subtitle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B8CA8218-1F96-926F-0917-A1DA9EC3D62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720840" y="2605600"/>
            <a:ext cx="4846320" cy="365760"/>
          </a:xfrm>
          <a:prstGeom prst="rect">
            <a:avLst/>
          </a:prstGeom>
        </p:spPr>
        <p:txBody>
          <a:bodyPr lIns="45720" tIns="45720" rIns="45720" bIns="4572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Subtitle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5DA6A0B3-3F42-9922-BAAE-F792CABE6A6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720840" y="4464997"/>
            <a:ext cx="4846320" cy="365760"/>
          </a:xfrm>
          <a:prstGeom prst="rect">
            <a:avLst/>
          </a:prstGeom>
        </p:spPr>
        <p:txBody>
          <a:bodyPr lIns="45720" tIns="45720" rIns="45720" bIns="4572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Subtitle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A0A54D0A-2CB9-C133-9718-79E64013583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720840" y="1246523"/>
            <a:ext cx="4846320" cy="1097280"/>
          </a:xfrm>
          <a:prstGeom prst="rect">
            <a:avLst/>
          </a:prstGeom>
        </p:spPr>
        <p:txBody>
          <a:bodyPr lIns="45720" tIns="45720" rIns="45720" bIns="45720"/>
          <a:lstStyle>
            <a:lvl1pPr marL="0" marR="0" indent="0" algn="l" defTabSz="912276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tabLst/>
              <a:defRPr sz="14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dolore. 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labore.</a:t>
            </a:r>
          </a:p>
          <a:p>
            <a:pPr lvl="0"/>
            <a:endParaRPr lang="en-GB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FE7857C7-CFC6-7ADB-633F-1D3BDB556DC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720840" y="3105920"/>
            <a:ext cx="4846320" cy="1097280"/>
          </a:xfrm>
          <a:prstGeom prst="rect">
            <a:avLst/>
          </a:prstGeom>
        </p:spPr>
        <p:txBody>
          <a:bodyPr lIns="45720" tIns="45720" rIns="45720" bIns="45720"/>
          <a:lstStyle>
            <a:lvl1pPr marL="0" marR="0" indent="0" algn="l" defTabSz="912276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tabLst/>
              <a:defRPr sz="14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dolore. 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labore.</a:t>
            </a:r>
          </a:p>
          <a:p>
            <a:pPr lvl="0"/>
            <a:endParaRPr lang="en-GB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3956A5C8-C1EE-D5F1-1FDE-C826F9C25E5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720840" y="4965316"/>
            <a:ext cx="4846320" cy="1097280"/>
          </a:xfrm>
          <a:prstGeom prst="rect">
            <a:avLst/>
          </a:prstGeom>
        </p:spPr>
        <p:txBody>
          <a:bodyPr lIns="45720" tIns="45720" rIns="45720" bIns="45720"/>
          <a:lstStyle>
            <a:lvl1pPr marL="0" marR="0" indent="0" algn="l" defTabSz="912276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tabLst/>
              <a:defRPr sz="14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dolore. 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labore.</a:t>
            </a:r>
          </a:p>
          <a:p>
            <a:pPr lvl="0"/>
            <a:endParaRPr lang="en-GB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596C5BB2-EAA0-1030-EEEE-5D28A08C67B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2126" y="431800"/>
            <a:ext cx="4572000" cy="304800"/>
          </a:xfrm>
          <a:prstGeom prst="rect">
            <a:avLst/>
          </a:prstGeom>
        </p:spPr>
        <p:txBody>
          <a:bodyPr lIns="45720" tIns="45720" rIns="45720" bIns="45720"/>
          <a:lstStyle>
            <a:lvl1pPr marL="0" indent="0">
              <a:buFont typeface="Arial" panose="020B0604020202020204" pitchFamily="34" charset="0"/>
              <a:buNone/>
              <a:defRPr sz="1400" b="0" i="0" baseline="0">
                <a:solidFill>
                  <a:schemeClr val="tx1"/>
                </a:solidFill>
                <a:latin typeface="CiscoSansTT Light" panose="020B0503020201020303" pitchFamily="34" charset="0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Section title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09AC8211-966A-8BD9-DA4C-39DC7380AD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2" y="2389491"/>
            <a:ext cx="4594524" cy="1668780"/>
          </a:xfrm>
          <a:prstGeom prst="rect">
            <a:avLst/>
          </a:prstGeom>
        </p:spPr>
        <p:txBody>
          <a:bodyPr vert="horz" lIns="45720" tIns="45720" rIns="45720" bIns="45720" rtlCol="0" anchor="ctr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3082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5760">
          <p15:clr>
            <a:srgbClr val="FBAE40"/>
          </p15:clr>
        </p15:guide>
        <p15:guide id="2" pos="1920">
          <p15:clr>
            <a:srgbClr val="FBAE4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Midnight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E41C29C-6FEC-2B4F-8596-2BF88EE08B54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1142755" y="6373473"/>
            <a:ext cx="4534733" cy="175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defTabSz="81431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0" i="0" spc="27" baseline="0" dirty="0">
                <a:solidFill>
                  <a:schemeClr val="bg2"/>
                </a:solidFill>
                <a:latin typeface="+mn-lt"/>
                <a:ea typeface="+mn-ea"/>
                <a:cs typeface="CiscoSansTT Light" panose="020B0503020201020303" pitchFamily="34" charset="0"/>
              </a:rPr>
              <a:t>© 2024  Cisco and/or its affiliates. All rights reserved.   Cisco Confidential</a:t>
            </a:r>
          </a:p>
        </p:txBody>
      </p:sp>
      <p:pic>
        <p:nvPicPr>
          <p:cNvPr id="3" name="Picture 7">
            <a:extLst>
              <a:ext uri="{FF2B5EF4-FFF2-40B4-BE49-F238E27FC236}">
                <a16:creationId xmlns:a16="http://schemas.microsoft.com/office/drawing/2014/main" id="{293D168C-8A00-4D1A-279C-0D2E586D4D1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09602" y="6342698"/>
            <a:ext cx="396305" cy="20822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185D6C4-923D-0A37-5765-F4FFA48FC1C2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5B3E190-93EE-235A-0F6B-07C04E09A1D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720840" y="746203"/>
            <a:ext cx="4846320" cy="365760"/>
          </a:xfrm>
          <a:prstGeom prst="rect">
            <a:avLst/>
          </a:prstGeom>
        </p:spPr>
        <p:txBody>
          <a:bodyPr lIns="45720" tIns="45720" rIns="45720" bIns="4572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Subtitle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618BC08B-D219-8756-C142-C4584D727A2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720840" y="2605600"/>
            <a:ext cx="4846320" cy="365760"/>
          </a:xfrm>
          <a:prstGeom prst="rect">
            <a:avLst/>
          </a:prstGeom>
        </p:spPr>
        <p:txBody>
          <a:bodyPr lIns="45720" tIns="45720" rIns="45720" bIns="4572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Subtitle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4803960-9A60-1EDC-E465-98985D436CD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720840" y="4464997"/>
            <a:ext cx="4846320" cy="365760"/>
          </a:xfrm>
          <a:prstGeom prst="rect">
            <a:avLst/>
          </a:prstGeom>
        </p:spPr>
        <p:txBody>
          <a:bodyPr lIns="45720" tIns="45720" rIns="45720" bIns="4572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Subtitle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FF220C6C-65CC-3070-48A3-52BC6CD2323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720840" y="1246523"/>
            <a:ext cx="4846320" cy="1097280"/>
          </a:xfrm>
          <a:prstGeom prst="rect">
            <a:avLst/>
          </a:prstGeom>
        </p:spPr>
        <p:txBody>
          <a:bodyPr lIns="45720" tIns="45720" rIns="45720" bIns="45720"/>
          <a:lstStyle>
            <a:lvl1pPr marL="0" marR="0" indent="0" algn="l" defTabSz="912276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tabLst/>
              <a:defRPr sz="14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dolore. 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labore.</a:t>
            </a:r>
          </a:p>
          <a:p>
            <a:pPr lvl="0"/>
            <a:endParaRPr lang="en-GB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995A9DA7-0C91-35C3-D416-9F030426344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720840" y="3105920"/>
            <a:ext cx="4846320" cy="1097280"/>
          </a:xfrm>
          <a:prstGeom prst="rect">
            <a:avLst/>
          </a:prstGeom>
        </p:spPr>
        <p:txBody>
          <a:bodyPr lIns="45720" tIns="45720" rIns="45720" bIns="45720"/>
          <a:lstStyle>
            <a:lvl1pPr marL="0" marR="0" indent="0" algn="l" defTabSz="912276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tabLst/>
              <a:defRPr sz="14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dolore. 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labore.</a:t>
            </a:r>
          </a:p>
          <a:p>
            <a:pPr lvl="0"/>
            <a:endParaRPr lang="en-GB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E6DF162A-E518-4D2F-E1D4-46E7A06FEE6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720840" y="4965316"/>
            <a:ext cx="4846320" cy="1097280"/>
          </a:xfrm>
          <a:prstGeom prst="rect">
            <a:avLst/>
          </a:prstGeom>
        </p:spPr>
        <p:txBody>
          <a:bodyPr lIns="45720" tIns="45720" rIns="45720" bIns="45720"/>
          <a:lstStyle>
            <a:lvl1pPr marL="0" marR="0" indent="0" algn="l" defTabSz="912276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tabLst/>
              <a:defRPr sz="14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dolore. 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labore.</a:t>
            </a:r>
          </a:p>
          <a:p>
            <a:pPr lvl="0"/>
            <a:endParaRPr lang="en-GB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74DE6FCA-9477-3080-6D9A-BF19D908821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2126" y="431800"/>
            <a:ext cx="4572000" cy="304800"/>
          </a:xfrm>
          <a:prstGeom prst="rect">
            <a:avLst/>
          </a:prstGeom>
        </p:spPr>
        <p:txBody>
          <a:bodyPr lIns="45720" tIns="45720" rIns="45720" bIns="45720"/>
          <a:lstStyle>
            <a:lvl1pPr marL="0" indent="0">
              <a:buFont typeface="Arial" panose="020B0604020202020204" pitchFamily="34" charset="0"/>
              <a:buNone/>
              <a:defRPr sz="1400" b="0" i="0" baseline="0">
                <a:solidFill>
                  <a:schemeClr val="bg2"/>
                </a:solidFill>
                <a:latin typeface="CiscoSansTT Light" panose="020B0503020201020303" pitchFamily="34" charset="0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Section title</a:t>
            </a:r>
          </a:p>
        </p:txBody>
      </p:sp>
      <p:sp>
        <p:nvSpPr>
          <p:cNvPr id="16" name="Title Placeholder 1">
            <a:extLst>
              <a:ext uri="{FF2B5EF4-FFF2-40B4-BE49-F238E27FC236}">
                <a16:creationId xmlns:a16="http://schemas.microsoft.com/office/drawing/2014/main" id="{3EA95E83-5C21-97F4-1503-23FF4926AD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2" y="2389491"/>
            <a:ext cx="4594524" cy="1668780"/>
          </a:xfrm>
          <a:prstGeom prst="rect">
            <a:avLst/>
          </a:prstGeom>
        </p:spPr>
        <p:txBody>
          <a:bodyPr vert="horz" lIns="45720" tIns="45720" rIns="45720" bIns="45720" rtlCol="0" anchor="ctr">
            <a:noAutofit/>
          </a:bodyPr>
          <a:lstStyle>
            <a:lvl1pPr>
              <a:defRPr sz="4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04617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5760">
          <p15:clr>
            <a:srgbClr val="FBAE40"/>
          </p15:clr>
        </p15:guide>
        <p15:guide id="2" pos="1920">
          <p15:clr>
            <a:srgbClr val="FBAE4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Photo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6786035" y="431802"/>
            <a:ext cx="5405967" cy="5201356"/>
          </a:xfrm>
          <a:prstGeom prst="rect">
            <a:avLst/>
          </a:prstGeom>
          <a:solidFill>
            <a:schemeClr val="accent4">
              <a:alpha val="25000"/>
            </a:schemeClr>
          </a:solidFill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786035" y="5893686"/>
            <a:ext cx="4745567" cy="365760"/>
          </a:xfrm>
          <a:prstGeom prst="rect">
            <a:avLst/>
          </a:prstGeom>
        </p:spPr>
        <p:txBody>
          <a:bodyPr lIns="45720" tIns="45720" rIns="45720" bIns="45720"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Photo caption</a:t>
            </a:r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35D4FA6F-8B16-848A-2676-892437DBB5F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2126" y="431800"/>
            <a:ext cx="4572000" cy="304800"/>
          </a:xfrm>
          <a:prstGeom prst="rect">
            <a:avLst/>
          </a:prstGeom>
        </p:spPr>
        <p:txBody>
          <a:bodyPr lIns="45720" tIns="45720" rIns="45720" bIns="45720"/>
          <a:lstStyle>
            <a:lvl1pPr marL="0" indent="0">
              <a:buFont typeface="Arial" panose="020B0604020202020204" pitchFamily="34" charset="0"/>
              <a:buNone/>
              <a:defRPr sz="1400" b="0" i="0" baseline="0">
                <a:solidFill>
                  <a:schemeClr val="tx1"/>
                </a:solidFill>
                <a:latin typeface="CiscoSansTT Light" panose="020B0503020201020303" pitchFamily="34" charset="0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Section title</a:t>
            </a: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D7E02133-90CD-7A73-3378-09367C5F77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2" y="2389491"/>
            <a:ext cx="4594524" cy="1668780"/>
          </a:xfrm>
          <a:prstGeom prst="rect">
            <a:avLst/>
          </a:prstGeom>
        </p:spPr>
        <p:txBody>
          <a:bodyPr vert="horz" lIns="45720" tIns="45720" rIns="45720" bIns="45720" rtlCol="0" anchor="ctr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93733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7" pos="4275">
          <p15:clr>
            <a:srgbClr val="FBAE40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6">
            <a:extLst>
              <a:ext uri="{FF2B5EF4-FFF2-40B4-BE49-F238E27FC236}">
                <a16:creationId xmlns:a16="http://schemas.microsoft.com/office/drawing/2014/main" id="{2C94DA5F-CCF7-A048-8A5D-EE8276E9014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3" y="431800"/>
            <a:ext cx="6096000" cy="6045200"/>
          </a:xfrm>
          <a:prstGeom prst="rect">
            <a:avLst/>
          </a:prstGeom>
          <a:solidFill>
            <a:schemeClr val="accent4">
              <a:alpha val="25000"/>
            </a:schemeClr>
          </a:solidFill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75226FFA-E401-8D3F-A7A7-AC5403A29F1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2126" y="431800"/>
            <a:ext cx="4572000" cy="304800"/>
          </a:xfrm>
          <a:prstGeom prst="rect">
            <a:avLst/>
          </a:prstGeom>
        </p:spPr>
        <p:txBody>
          <a:bodyPr lIns="45720" tIns="45720" rIns="45720" bIns="45720"/>
          <a:lstStyle>
            <a:lvl1pPr marL="0" indent="0">
              <a:buFont typeface="Arial" panose="020B0604020202020204" pitchFamily="34" charset="0"/>
              <a:buNone/>
              <a:defRPr sz="1400" b="0" i="0" baseline="0">
                <a:solidFill>
                  <a:schemeClr val="tx1"/>
                </a:solidFill>
                <a:latin typeface="CiscoSansTT Light" panose="020B0503020201020303" pitchFamily="34" charset="0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Section title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0B83CA69-90DB-1977-3B75-3C078FC970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2" y="2389491"/>
            <a:ext cx="4594524" cy="1668780"/>
          </a:xfrm>
          <a:prstGeom prst="rect">
            <a:avLst/>
          </a:prstGeom>
        </p:spPr>
        <p:txBody>
          <a:bodyPr vert="horz" lIns="45720" tIns="45720" rIns="45720" bIns="45720" rtlCol="0" anchor="ctr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56080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4" pos="3567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 with 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91996" y="256032"/>
            <a:ext cx="11009376" cy="975360"/>
          </a:xfrm>
        </p:spPr>
        <p:txBody>
          <a:bodyPr/>
          <a:lstStyle>
            <a:lvl1pPr>
              <a:defRPr lang="en-US" sz="3733" b="0" i="0" u="none" kern="1200" dirty="0">
                <a:solidFill>
                  <a:schemeClr val="bg1"/>
                </a:solidFill>
                <a:latin typeface="+mj-lt"/>
                <a:ea typeface="CiscoSansTT Light" panose="020B0503020201020303" pitchFamily="34" charset="0"/>
                <a:cs typeface="CiscoSansTT Light" panose="020B0503020201020303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3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591996" y="1675217"/>
            <a:ext cx="5181600" cy="4130425"/>
          </a:xfrm>
          <a:prstGeom prst="rect">
            <a:avLst/>
          </a:prstGeom>
        </p:spPr>
        <p:txBody>
          <a:bodyPr/>
          <a:lstStyle>
            <a:lvl1pPr marL="154513" indent="-154513">
              <a:buClr>
                <a:schemeClr val="tx1"/>
              </a:buClr>
              <a:buSzPct val="60000"/>
              <a:defRPr sz="2400">
                <a:solidFill>
                  <a:schemeClr val="tx1"/>
                </a:solidFill>
                <a:latin typeface="+mn-lt"/>
              </a:defRPr>
            </a:lvl1pPr>
            <a:lvl2pPr marL="309026" indent="-154513">
              <a:spcBef>
                <a:spcPts val="800"/>
              </a:spcBef>
              <a:buClr>
                <a:schemeClr val="tx1"/>
              </a:buClr>
              <a:buSzPct val="60000"/>
              <a:defRPr sz="2133">
                <a:solidFill>
                  <a:schemeClr val="tx1"/>
                </a:solidFill>
                <a:latin typeface="+mn-lt"/>
              </a:defRPr>
            </a:lvl2pPr>
            <a:lvl3pPr marL="455073" indent="-146047">
              <a:spcBef>
                <a:spcPts val="800"/>
              </a:spcBef>
              <a:buClr>
                <a:schemeClr val="tx1"/>
              </a:buClr>
              <a:buSzPct val="60000"/>
              <a:defRPr sz="1867">
                <a:solidFill>
                  <a:schemeClr val="tx1"/>
                </a:solidFill>
                <a:latin typeface="+mn-lt"/>
              </a:defRPr>
            </a:lvl3pPr>
            <a:lvl4pPr>
              <a:defRPr>
                <a:solidFill>
                  <a:schemeClr val="tx1"/>
                </a:solidFill>
                <a:latin typeface="CiscoSansTT Light" panose="020B0503020201020303" pitchFamily="34" charset="0"/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591996" y="1145211"/>
            <a:ext cx="11008008" cy="508000"/>
          </a:xfrm>
          <a:prstGeom prst="rect">
            <a:avLst/>
          </a:prstGeom>
        </p:spPr>
        <p:txBody>
          <a:bodyPr/>
          <a:lstStyle>
            <a:lvl1pPr marL="2380" indent="0">
              <a:buNone/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Content Placeholder 4"/>
          <p:cNvSpPr>
            <a:spLocks noGrp="1"/>
          </p:cNvSpPr>
          <p:nvPr>
            <p:ph sz="quarter" idx="13" hasCustomPrompt="1"/>
          </p:nvPr>
        </p:nvSpPr>
        <p:spPr>
          <a:xfrm>
            <a:off x="6398433" y="1675217"/>
            <a:ext cx="5181600" cy="4130425"/>
          </a:xfrm>
          <a:prstGeom prst="rect">
            <a:avLst/>
          </a:prstGeom>
        </p:spPr>
        <p:txBody>
          <a:bodyPr/>
          <a:lstStyle>
            <a:lvl1pPr marL="154513" indent="-154513">
              <a:buClr>
                <a:schemeClr val="tx1"/>
              </a:buClr>
              <a:buSzPct val="60000"/>
              <a:defRPr sz="2400">
                <a:solidFill>
                  <a:schemeClr val="tx1"/>
                </a:solidFill>
                <a:latin typeface="+mn-lt"/>
              </a:defRPr>
            </a:lvl1pPr>
            <a:lvl2pPr marL="309026" indent="-154513">
              <a:spcBef>
                <a:spcPts val="800"/>
              </a:spcBef>
              <a:buClr>
                <a:schemeClr val="tx1"/>
              </a:buClr>
              <a:buSzPct val="60000"/>
              <a:defRPr sz="2133">
                <a:solidFill>
                  <a:schemeClr val="tx1"/>
                </a:solidFill>
                <a:latin typeface="+mn-lt"/>
              </a:defRPr>
            </a:lvl2pPr>
            <a:lvl3pPr marL="455073" indent="-146047">
              <a:spcBef>
                <a:spcPts val="800"/>
              </a:spcBef>
              <a:buClr>
                <a:schemeClr val="tx1"/>
              </a:buClr>
              <a:buSzPct val="60000"/>
              <a:defRPr sz="1867">
                <a:solidFill>
                  <a:schemeClr val="tx1"/>
                </a:solidFill>
                <a:latin typeface="+mn-lt"/>
              </a:defRPr>
            </a:lvl3pPr>
            <a:lvl4pPr>
              <a:defRPr>
                <a:solidFill>
                  <a:schemeClr val="tx1"/>
                </a:solidFill>
                <a:latin typeface="CiscoSansTT Light" panose="020B0503020201020303" pitchFamily="34" charset="0"/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25009886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EF1594EA-D397-6C41-A885-CC4BB73C61C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92000" cy="4324904"/>
          </a:xfrm>
          <a:prstGeom prst="rect">
            <a:avLst/>
          </a:prstGeom>
          <a:solidFill>
            <a:schemeClr val="accent4">
              <a:alpha val="25000"/>
            </a:schemeClr>
          </a:solidFill>
        </p:spPr>
        <p:txBody>
          <a:bodyPr vert="horz" lIns="91420" tIns="45710" rIns="91420" bIns="45710" anchor="ctr"/>
          <a:lstStyle>
            <a:lvl1pPr marL="0" indent="0" algn="ctr">
              <a:buNone/>
              <a:defRPr sz="18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dirty="0"/>
              <a:t>Click to add picture</a:t>
            </a:r>
          </a:p>
        </p:txBody>
      </p:sp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4B7F8C95-951F-9098-CC7F-F731FC33A0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4333956"/>
            <a:ext cx="10972800" cy="1828800"/>
          </a:xfrm>
          <a:prstGeom prst="rect">
            <a:avLst/>
          </a:prstGeom>
        </p:spPr>
        <p:txBody>
          <a:bodyPr vert="horz" lIns="45720" tIns="45720" rIns="45720" bIns="45720" rtlCol="0" anchor="ctr">
            <a:noAutofit/>
          </a:bodyPr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83773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45C13F8A-9C96-BC4F-A27C-6AF68C9B9A8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92000" cy="5992432"/>
          </a:xfrm>
          <a:prstGeom prst="rect">
            <a:avLst/>
          </a:prstGeom>
          <a:solidFill>
            <a:schemeClr val="accent4">
              <a:alpha val="25000"/>
            </a:schemeClr>
          </a:solidFill>
        </p:spPr>
        <p:txBody>
          <a:bodyPr vert="horz" lIns="91420" tIns="45710" rIns="91420" bIns="45710" anchor="ctr"/>
          <a:lstStyle>
            <a:lvl1pPr marL="0" indent="0" algn="ctr">
              <a:buNone/>
              <a:defRPr sz="18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737259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5287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/>
          <p:cNvSpPr>
            <a:spLocks noGrp="1"/>
          </p:cNvSpPr>
          <p:nvPr>
            <p:ph type="chart" sz="quarter" idx="10"/>
          </p:nvPr>
        </p:nvSpPr>
        <p:spPr>
          <a:xfrm>
            <a:off x="6786035" y="431803"/>
            <a:ext cx="4796367" cy="5702297"/>
          </a:xfrm>
          <a:prstGeom prst="rect">
            <a:avLst/>
          </a:prstGeom>
          <a:solidFill>
            <a:schemeClr val="accent4">
              <a:alpha val="25000"/>
            </a:schemeClr>
          </a:solidFill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chart</a:t>
            </a:r>
            <a:endParaRPr lang="en-US" dirty="0"/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5BE4A1D4-402D-E43A-DA8F-9D864914384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2126" y="431800"/>
            <a:ext cx="4572000" cy="304800"/>
          </a:xfrm>
          <a:prstGeom prst="rect">
            <a:avLst/>
          </a:prstGeom>
        </p:spPr>
        <p:txBody>
          <a:bodyPr lIns="45720" tIns="45720" rIns="45720" bIns="45720"/>
          <a:lstStyle>
            <a:lvl1pPr marL="0" indent="0">
              <a:buFont typeface="Arial" panose="020B0604020202020204" pitchFamily="34" charset="0"/>
              <a:buNone/>
              <a:defRPr sz="1400" b="0" i="0" baseline="0">
                <a:solidFill>
                  <a:schemeClr val="tx1"/>
                </a:solidFill>
                <a:latin typeface="CiscoSansTT Light" panose="020B0503020201020303" pitchFamily="34" charset="0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Section title</a:t>
            </a:r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16A48D0D-58D2-4F34-4F9C-0B14501499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2" y="2389491"/>
            <a:ext cx="4594524" cy="1668780"/>
          </a:xfrm>
          <a:prstGeom prst="rect">
            <a:avLst/>
          </a:prstGeom>
        </p:spPr>
        <p:txBody>
          <a:bodyPr vert="horz" lIns="45720" tIns="45720" rIns="45720" bIns="45720" rtlCol="0" anchor="ctr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05148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4" pos="3567">
          <p15:clr>
            <a:srgbClr val="FBAE40"/>
          </p15:clr>
        </p15:guide>
      </p15:sldGuideLst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w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able Placeholder 11">
            <a:extLst>
              <a:ext uri="{FF2B5EF4-FFF2-40B4-BE49-F238E27FC236}">
                <a16:creationId xmlns:a16="http://schemas.microsoft.com/office/drawing/2014/main" id="{C83B223E-030E-74D0-B6FA-BEC3DA7BD3FA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621102" y="1409700"/>
            <a:ext cx="10974395" cy="3932321"/>
          </a:xfrm>
          <a:prstGeom prst="rect">
            <a:avLst/>
          </a:prstGeom>
        </p:spPr>
        <p:txBody>
          <a:bodyPr lIns="45720" tIns="45720" rIns="45720" bIns="4572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noProof="0"/>
              <a:t>Click icon to add table</a:t>
            </a:r>
            <a:endParaRPr lang="en-GB" noProof="0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89B8D9E7-EAC8-4A5C-4139-BA396711F07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32125" y="5586423"/>
            <a:ext cx="5463875" cy="365760"/>
          </a:xfrm>
          <a:prstGeom prst="rect">
            <a:avLst/>
          </a:prstGeom>
        </p:spPr>
        <p:txBody>
          <a:bodyPr lIns="45720" tIns="45720" rIns="45720" bIns="45720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Table caption</a:t>
            </a:r>
          </a:p>
        </p:txBody>
      </p:sp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051B1935-8F76-89F3-34A7-104AF19A7D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2" y="384079"/>
            <a:ext cx="10972800" cy="685800"/>
          </a:xfrm>
          <a:prstGeom prst="rect">
            <a:avLst/>
          </a:prstGeom>
        </p:spPr>
        <p:txBody>
          <a:bodyPr vert="horz" lIns="45720" tIns="45720" rIns="45720" bIns="45720" rtlCol="0" anchor="ctr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78623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w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48CE7DB6-039C-AC58-5C90-9B19A4AA26C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32125" y="5586423"/>
            <a:ext cx="5463875" cy="365760"/>
          </a:xfrm>
          <a:prstGeom prst="rect">
            <a:avLst/>
          </a:prstGeom>
        </p:spPr>
        <p:txBody>
          <a:bodyPr lIns="45720" tIns="45720" rIns="45720" bIns="45720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Chart caption</a:t>
            </a:r>
          </a:p>
        </p:txBody>
      </p:sp>
      <p:sp>
        <p:nvSpPr>
          <p:cNvPr id="14" name="Chart Placeholder 2">
            <a:extLst>
              <a:ext uri="{FF2B5EF4-FFF2-40B4-BE49-F238E27FC236}">
                <a16:creationId xmlns:a16="http://schemas.microsoft.com/office/drawing/2014/main" id="{BD75F8AD-CDF4-CE28-1C24-08F6FA9598D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632125" y="1409701"/>
            <a:ext cx="10960608" cy="3937002"/>
          </a:xfrm>
          <a:prstGeom prst="rect">
            <a:avLst/>
          </a:prstGeom>
        </p:spPr>
        <p:txBody>
          <a:bodyPr vert="horz" lIns="45720" tIns="45720" rIns="45720" bIns="4572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GB" noProof="0"/>
              <a:t>Click icon to add chart</a:t>
            </a:r>
            <a:endParaRPr lang="en-US" noProof="0" dirty="0"/>
          </a:p>
        </p:txBody>
      </p:sp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34A57B70-3F6E-FA7F-CC44-293D6CF9E2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2" y="384079"/>
            <a:ext cx="10972800" cy="685800"/>
          </a:xfrm>
          <a:prstGeom prst="rect">
            <a:avLst/>
          </a:prstGeom>
        </p:spPr>
        <p:txBody>
          <a:bodyPr vert="horz" lIns="45720" tIns="45720" rIns="45720" bIns="45720" rtlCol="0" anchor="ctr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99549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26AD5A65-A7EB-424E-8ADF-62E6668815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5038770" y="2921000"/>
            <a:ext cx="2114461" cy="874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51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k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26AD5A65-A7EB-424E-8ADF-62E6668815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5038770" y="2921000"/>
            <a:ext cx="2114461" cy="874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164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Midn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26AD5A65-A7EB-424E-8ADF-62E6668815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5038770" y="2921000"/>
            <a:ext cx="2114461" cy="874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605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3 Column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91995" y="256032"/>
            <a:ext cx="11009376" cy="97536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b" anchorCtr="0" compatLnSpc="1">
            <a:prstTxWarp prst="textNoShape">
              <a:avLst/>
            </a:prstTxWarp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 hasCustomPrompt="1"/>
          </p:nvPr>
        </p:nvSpPr>
        <p:spPr>
          <a:xfrm>
            <a:off x="591995" y="1616740"/>
            <a:ext cx="3535680" cy="4350347"/>
          </a:xfrm>
          <a:prstGeom prst="rect">
            <a:avLst/>
          </a:prstGeom>
        </p:spPr>
        <p:txBody>
          <a:bodyPr lIns="91440" tIns="45720" rIns="91440" bIns="45720"/>
          <a:lstStyle>
            <a:lvl1pPr marL="154513" indent="-154513">
              <a:spcBef>
                <a:spcPts val="1433"/>
              </a:spcBef>
              <a:buClr>
                <a:schemeClr val="tx1"/>
              </a:buClr>
              <a:buSzPct val="60000"/>
              <a:defRPr sz="2133">
                <a:solidFill>
                  <a:schemeClr val="tx1"/>
                </a:solidFill>
                <a:latin typeface="+mn-lt"/>
              </a:defRPr>
            </a:lvl1pPr>
            <a:lvl2pPr marL="309026" indent="-154513">
              <a:spcBef>
                <a:spcPts val="800"/>
              </a:spcBef>
              <a:buClr>
                <a:schemeClr val="tx1"/>
              </a:buClr>
              <a:buSzPct val="60000"/>
              <a:defRPr sz="1867">
                <a:solidFill>
                  <a:schemeClr val="tx1"/>
                </a:solidFill>
                <a:latin typeface="+mn-lt"/>
              </a:defRPr>
            </a:lvl2pPr>
            <a:lvl3pPr marL="455073" indent="-154513">
              <a:spcBef>
                <a:spcPts val="800"/>
              </a:spcBef>
              <a:buClr>
                <a:schemeClr val="tx1"/>
              </a:buClr>
              <a:buSzPct val="60000"/>
              <a:defRPr sz="1600">
                <a:solidFill>
                  <a:schemeClr val="tx1"/>
                </a:solidFill>
                <a:latin typeface="+mn-lt"/>
              </a:defRPr>
            </a:lvl3pPr>
            <a:lvl4pPr>
              <a:spcBef>
                <a:spcPts val="267"/>
              </a:spcBef>
              <a:defRPr sz="1400">
                <a:solidFill>
                  <a:schemeClr val="tx1"/>
                </a:solidFill>
                <a:latin typeface="CiscoSansTT Light" panose="020B0503020201020303" pitchFamily="34" charset="0"/>
              </a:defRPr>
            </a:lvl4pPr>
            <a:lvl5pPr>
              <a:spcBef>
                <a:spcPts val="900"/>
              </a:spcBef>
              <a:defRPr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1" hasCustomPrompt="1"/>
          </p:nvPr>
        </p:nvSpPr>
        <p:spPr>
          <a:xfrm>
            <a:off x="4317547" y="1616740"/>
            <a:ext cx="3535680" cy="4350347"/>
          </a:xfrm>
          <a:prstGeom prst="rect">
            <a:avLst/>
          </a:prstGeom>
        </p:spPr>
        <p:txBody>
          <a:bodyPr lIns="91440" tIns="45720" rIns="91440" bIns="45720"/>
          <a:lstStyle>
            <a:lvl1pPr marL="154513" indent="-154513">
              <a:spcBef>
                <a:spcPts val="1433"/>
              </a:spcBef>
              <a:buClr>
                <a:schemeClr val="tx1"/>
              </a:buClr>
              <a:buSzPct val="60000"/>
              <a:defRPr sz="2133">
                <a:solidFill>
                  <a:schemeClr val="tx1"/>
                </a:solidFill>
                <a:latin typeface="+mn-lt"/>
              </a:defRPr>
            </a:lvl1pPr>
            <a:lvl2pPr marL="309026" indent="-154513">
              <a:spcBef>
                <a:spcPts val="800"/>
              </a:spcBef>
              <a:buClr>
                <a:schemeClr val="tx1"/>
              </a:buClr>
              <a:buSzPct val="60000"/>
              <a:defRPr sz="1867">
                <a:solidFill>
                  <a:schemeClr val="tx1"/>
                </a:solidFill>
                <a:latin typeface="+mn-lt"/>
              </a:defRPr>
            </a:lvl2pPr>
            <a:lvl3pPr marL="455073" indent="-154513">
              <a:spcBef>
                <a:spcPts val="800"/>
              </a:spcBef>
              <a:buClr>
                <a:schemeClr val="tx1"/>
              </a:buClr>
              <a:buSzPct val="60000"/>
              <a:defRPr sz="1600">
                <a:solidFill>
                  <a:schemeClr val="tx1"/>
                </a:solidFill>
                <a:latin typeface="+mn-lt"/>
              </a:defRPr>
            </a:lvl3pPr>
            <a:lvl4pPr>
              <a:spcBef>
                <a:spcPts val="267"/>
              </a:spcBef>
              <a:defRPr sz="1400">
                <a:solidFill>
                  <a:schemeClr val="tx1"/>
                </a:solidFill>
                <a:latin typeface="CiscoSansTT Light" panose="020B0503020201020303" pitchFamily="34" charset="0"/>
              </a:defRPr>
            </a:lvl4pPr>
            <a:lvl5pPr>
              <a:spcBef>
                <a:spcPts val="900"/>
              </a:spcBef>
              <a:defRPr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2" hasCustomPrompt="1"/>
          </p:nvPr>
        </p:nvSpPr>
        <p:spPr>
          <a:xfrm>
            <a:off x="8056821" y="1616740"/>
            <a:ext cx="3535680" cy="4350347"/>
          </a:xfrm>
          <a:prstGeom prst="rect">
            <a:avLst/>
          </a:prstGeom>
        </p:spPr>
        <p:txBody>
          <a:bodyPr lIns="91440" tIns="45720" rIns="91440" bIns="45720"/>
          <a:lstStyle>
            <a:lvl1pPr marL="154513" indent="-154513">
              <a:spcBef>
                <a:spcPts val="1433"/>
              </a:spcBef>
              <a:buClr>
                <a:schemeClr val="tx1"/>
              </a:buClr>
              <a:buSzPct val="60000"/>
              <a:defRPr sz="2133">
                <a:solidFill>
                  <a:schemeClr val="tx1"/>
                </a:solidFill>
                <a:latin typeface="+mn-lt"/>
              </a:defRPr>
            </a:lvl1pPr>
            <a:lvl2pPr marL="309026" indent="-154513">
              <a:spcBef>
                <a:spcPts val="800"/>
              </a:spcBef>
              <a:buClr>
                <a:schemeClr val="tx1"/>
              </a:buClr>
              <a:buSzPct val="60000"/>
              <a:defRPr sz="1867">
                <a:solidFill>
                  <a:schemeClr val="tx1"/>
                </a:solidFill>
                <a:latin typeface="+mn-lt"/>
              </a:defRPr>
            </a:lvl2pPr>
            <a:lvl3pPr marL="455073" indent="-154513">
              <a:spcBef>
                <a:spcPts val="800"/>
              </a:spcBef>
              <a:buClr>
                <a:schemeClr val="tx1"/>
              </a:buClr>
              <a:buSzPct val="60000"/>
              <a:defRPr sz="1600">
                <a:solidFill>
                  <a:schemeClr val="tx1"/>
                </a:solidFill>
                <a:latin typeface="+mn-lt"/>
              </a:defRPr>
            </a:lvl3pPr>
            <a:lvl4pPr>
              <a:spcBef>
                <a:spcPts val="267"/>
              </a:spcBef>
              <a:defRPr sz="1400">
                <a:solidFill>
                  <a:schemeClr val="tx1"/>
                </a:solidFill>
                <a:latin typeface="CiscoSansTT Light" panose="020B0503020201020303" pitchFamily="34" charset="0"/>
              </a:defRPr>
            </a:lvl4pPr>
            <a:lvl5pPr>
              <a:spcBef>
                <a:spcPts val="900"/>
              </a:spcBef>
              <a:defRPr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06733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4 Heavy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7724BBD4-7A5C-5F48-B685-C4D895ED3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995" y="260908"/>
            <a:ext cx="11021484" cy="579965"/>
          </a:xfrm>
        </p:spPr>
        <p:txBody>
          <a:bodyPr/>
          <a:lstStyle>
            <a:lvl1pPr>
              <a:defRPr lang="en-US" sz="3733" b="0" i="0" u="none" kern="1200" dirty="0">
                <a:solidFill>
                  <a:schemeClr val="bg1"/>
                </a:solidFill>
                <a:latin typeface="+mj-lt"/>
                <a:ea typeface="CiscoSansTT Light" panose="020B0503020201020303" pitchFamily="34" charset="0"/>
                <a:cs typeface="CiscoSansTT Light" panose="020B0503020201020303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204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 4 Heavy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91995" y="260908"/>
            <a:ext cx="11021484" cy="579965"/>
          </a:xfrm>
        </p:spPr>
        <p:txBody>
          <a:bodyPr/>
          <a:lstStyle>
            <a:lvl1pPr>
              <a:defRPr lang="en-US" sz="3733" b="0" i="0" u="none" kern="1200" dirty="0">
                <a:solidFill>
                  <a:schemeClr val="bg1"/>
                </a:solidFill>
                <a:latin typeface="+mj-lt"/>
                <a:ea typeface="CiscoSansTT Light" panose="020B0503020201020303" pitchFamily="34" charset="0"/>
                <a:cs typeface="CiscoSansTT Light" panose="020B0503020201020303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591995" y="784852"/>
            <a:ext cx="11021484" cy="508000"/>
          </a:xfrm>
          <a:prstGeom prst="rect">
            <a:avLst/>
          </a:prstGeom>
        </p:spPr>
        <p:txBody>
          <a:bodyPr/>
          <a:lstStyle>
            <a:lvl1pPr marL="238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80769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251886"/>
            <a:ext cx="11009376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072557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  <p:sldLayoutId id="2147483731" r:id="rId18"/>
    <p:sldLayoutId id="2147483732" r:id="rId19"/>
    <p:sldLayoutId id="2147483733" r:id="rId20"/>
    <p:sldLayoutId id="2147483661" r:id="rId21"/>
    <p:sldLayoutId id="2147483662" r:id="rId22"/>
    <p:sldLayoutId id="2147483663" r:id="rId23"/>
    <p:sldLayoutId id="2147483664" r:id="rId24"/>
    <p:sldLayoutId id="2147483665" r:id="rId25"/>
    <p:sldLayoutId id="2147483666" r:id="rId26"/>
    <p:sldLayoutId id="2147483667" r:id="rId27"/>
    <p:sldLayoutId id="2147483668" r:id="rId28"/>
    <p:sldLayoutId id="2147483669" r:id="rId29"/>
    <p:sldLayoutId id="2147483670" r:id="rId30"/>
    <p:sldLayoutId id="2147483671" r:id="rId31"/>
    <p:sldLayoutId id="2147483672" r:id="rId32"/>
    <p:sldLayoutId id="2147483673" r:id="rId33"/>
    <p:sldLayoutId id="2147483674" r:id="rId34"/>
    <p:sldLayoutId id="2147483675" r:id="rId35"/>
    <p:sldLayoutId id="2147483676" r:id="rId36"/>
    <p:sldLayoutId id="2147483677" r:id="rId37"/>
    <p:sldLayoutId id="2147483678" r:id="rId38"/>
    <p:sldLayoutId id="2147483679" r:id="rId39"/>
    <p:sldLayoutId id="2147483680" r:id="rId40"/>
    <p:sldLayoutId id="2147483681" r:id="rId41"/>
    <p:sldLayoutId id="2147483682" r:id="rId42"/>
    <p:sldLayoutId id="2147483683" r:id="rId43"/>
    <p:sldLayoutId id="2147483684" r:id="rId44"/>
    <p:sldLayoutId id="2147483685" r:id="rId45"/>
    <p:sldLayoutId id="2147483686" r:id="rId46"/>
    <p:sldLayoutId id="2147483687" r:id="rId47"/>
    <p:sldLayoutId id="2147483688" r:id="rId48"/>
    <p:sldLayoutId id="2147483689" r:id="rId49"/>
    <p:sldLayoutId id="2147483690" r:id="rId50"/>
    <p:sldLayoutId id="2147483691" r:id="rId51"/>
    <p:sldLayoutId id="2147483692" r:id="rId52"/>
    <p:sldLayoutId id="2147483693" r:id="rId53"/>
    <p:sldLayoutId id="2147483694" r:id="rId54"/>
    <p:sldLayoutId id="2147483695" r:id="rId55"/>
    <p:sldLayoutId id="2147483696" r:id="rId56"/>
    <p:sldLayoutId id="2147483697" r:id="rId57"/>
    <p:sldLayoutId id="2147483698" r:id="rId58"/>
    <p:sldLayoutId id="2147483699" r:id="rId59"/>
    <p:sldLayoutId id="2147483700" r:id="rId60"/>
    <p:sldLayoutId id="2147483701" r:id="rId61"/>
    <p:sldLayoutId id="2147483702" r:id="rId62"/>
    <p:sldLayoutId id="2147483703" r:id="rId63"/>
    <p:sldLayoutId id="2147483704" r:id="rId64"/>
    <p:sldLayoutId id="2147483705" r:id="rId65"/>
    <p:sldLayoutId id="2147483706" r:id="rId66"/>
    <p:sldLayoutId id="2147483707" r:id="rId67"/>
    <p:sldLayoutId id="2147483708" r:id="rId6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3733" b="0" i="0" u="none" kern="1200" dirty="0">
          <a:solidFill>
            <a:schemeClr val="bg1"/>
          </a:solidFill>
          <a:latin typeface="+mj-lt"/>
          <a:ea typeface="CiscoSansTT Thin" charset="0"/>
          <a:cs typeface="CiscoSansTT Thin" charset="0"/>
        </a:defRPr>
      </a:lvl1pPr>
      <a:lvl2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2pPr>
      <a:lvl3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3pPr>
      <a:lvl4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4pPr>
      <a:lvl5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5pPr>
      <a:lvl6pPr marL="609585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6pPr>
      <a:lvl7pPr marL="1219170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7pPr>
      <a:lvl8pPr marL="1828754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8pPr>
      <a:lvl9pPr marL="2438339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226478" indent="-226478" algn="l" defTabSz="912261" rtl="0" eaLnBrk="1" fontAlgn="base" hangingPunct="1">
        <a:lnSpc>
          <a:spcPct val="95000"/>
        </a:lnSpc>
        <a:spcBef>
          <a:spcPts val="1433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20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478355" indent="-287859" algn="l" defTabSz="912261" rtl="0" eaLnBrk="1" fontAlgn="base" hangingPunct="1">
        <a:lnSpc>
          <a:spcPct val="95000"/>
        </a:lnSpc>
        <a:spcBef>
          <a:spcPts val="8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867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575719" indent="-226478" algn="l" defTabSz="912261" rtl="0" eaLnBrk="1" fontAlgn="base" hangingPunct="1">
        <a:lnSpc>
          <a:spcPct val="95000"/>
        </a:lnSpc>
        <a:spcBef>
          <a:spcPts val="833"/>
        </a:spcBef>
        <a:spcAft>
          <a:spcPct val="0"/>
        </a:spcAft>
        <a:buFont typeface="Arial" charset="0"/>
        <a:buChar char="•"/>
        <a:defRPr lang="en-US" sz="16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670967" indent="-226478" algn="l" defTabSz="912261" rtl="0" eaLnBrk="1" fontAlgn="base" hangingPunct="1">
        <a:lnSpc>
          <a:spcPct val="95000"/>
        </a:lnSpc>
        <a:spcBef>
          <a:spcPts val="833"/>
        </a:spcBef>
        <a:spcAft>
          <a:spcPct val="0"/>
        </a:spcAft>
        <a:buFont typeface="Arial" charset="0"/>
        <a:buChar char="•"/>
        <a:defRPr lang="en-US" sz="1467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766214" indent="-226478" algn="l" defTabSz="912261" rtl="0" eaLnBrk="1" fontAlgn="base" hangingPunct="1">
        <a:lnSpc>
          <a:spcPct val="95000"/>
        </a:lnSpc>
        <a:spcBef>
          <a:spcPts val="833"/>
        </a:spcBef>
        <a:spcAft>
          <a:spcPct val="0"/>
        </a:spcAft>
        <a:buFont typeface="Arial" charset="0"/>
        <a:buChar char="•"/>
        <a:defRPr lang="en-US" sz="1467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1151779" indent="-228588" algn="l" defTabSz="914346" rtl="0" eaLnBrk="1" latinLnBrk="0" hangingPunct="1">
        <a:spcBef>
          <a:spcPts val="800"/>
        </a:spcBef>
        <a:buFont typeface="Arial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247761" indent="-228557" algn="l" defTabSz="914346" rtl="0" eaLnBrk="1" latinLnBrk="0" hangingPunct="1">
        <a:spcBef>
          <a:spcPts val="800"/>
        </a:spcBef>
        <a:buFont typeface="Arial" pitchFamily="34" charset="0"/>
        <a:buChar char="•"/>
        <a:defRPr sz="1067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213" indent="0" algn="l" defTabSz="914346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74" indent="-228588" algn="l" defTabSz="91434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70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46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9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694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864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3041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213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389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0" orient="horz" pos="3856">
          <p15:clr>
            <a:srgbClr val="F26B43"/>
          </p15:clr>
        </p15:guide>
        <p15:guide id="11" pos="448">
          <p15:clr>
            <a:srgbClr val="F26B43"/>
          </p15:clr>
        </p15:guide>
        <p15:guide id="12" pos="7232">
          <p15:clr>
            <a:srgbClr val="F26B43"/>
          </p15:clr>
        </p15:guide>
        <p15:guide id="13" orient="horz" pos="1009">
          <p15:clr>
            <a:srgbClr val="F26B43"/>
          </p15:clr>
        </p15:guide>
        <p15:guide id="14" orient="horz" pos="432">
          <p15:clr>
            <a:srgbClr val="F26B43"/>
          </p15:clr>
        </p15:guide>
        <p15:guide id="15" pos="3835">
          <p15:clr>
            <a:srgbClr val="F26B43"/>
          </p15:clr>
        </p15:guide>
        <p15:guide id="16" orient="horz" pos="2160">
          <p15:clr>
            <a:srgbClr val="F26B43"/>
          </p15:clr>
        </p15:guide>
        <p15:guide id="17" orient="horz" pos="67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itle 147">
            <a:extLst>
              <a:ext uri="{FF2B5EF4-FFF2-40B4-BE49-F238E27FC236}">
                <a16:creationId xmlns:a16="http://schemas.microsoft.com/office/drawing/2014/main" id="{59504110-4B03-D1AF-DF66-FFB2070E1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600" y="234766"/>
            <a:ext cx="11009376" cy="975360"/>
          </a:xfrm>
        </p:spPr>
        <p:txBody>
          <a:bodyPr/>
          <a:lstStyle/>
          <a:p>
            <a:r>
              <a:rPr lang="en-US"/>
              <a:t>Design Patterns</a:t>
            </a:r>
          </a:p>
        </p:txBody>
      </p:sp>
      <p:grpSp>
        <p:nvGrpSpPr>
          <p:cNvPr id="168" name="right group">
            <a:extLst>
              <a:ext uri="{FF2B5EF4-FFF2-40B4-BE49-F238E27FC236}">
                <a16:creationId xmlns:a16="http://schemas.microsoft.com/office/drawing/2014/main" id="{54409C61-D119-A47A-A033-2263CFF78633}"/>
              </a:ext>
            </a:extLst>
          </p:cNvPr>
          <p:cNvGrpSpPr/>
          <p:nvPr/>
        </p:nvGrpSpPr>
        <p:grpSpPr>
          <a:xfrm>
            <a:off x="8450399" y="1702800"/>
            <a:ext cx="3206699" cy="3864863"/>
            <a:chOff x="8450399" y="1702800"/>
            <a:chExt cx="3206699" cy="3864863"/>
          </a:xfrm>
        </p:grpSpPr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7B3EE371-1F7B-0023-8BC0-066B4AC7BE13}"/>
                </a:ext>
              </a:extLst>
            </p:cNvPr>
            <p:cNvGrpSpPr/>
            <p:nvPr/>
          </p:nvGrpSpPr>
          <p:grpSpPr>
            <a:xfrm>
              <a:off x="8450399" y="1702800"/>
              <a:ext cx="3206699" cy="3864863"/>
              <a:chOff x="8450399" y="1702800"/>
              <a:chExt cx="3206699" cy="3864863"/>
            </a:xfrm>
          </p:grpSpPr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12F1931F-04BE-C2B1-672B-22814A966CE1}"/>
                  </a:ext>
                </a:extLst>
              </p:cNvPr>
              <p:cNvGrpSpPr/>
              <p:nvPr/>
            </p:nvGrpSpPr>
            <p:grpSpPr>
              <a:xfrm>
                <a:off x="8450466" y="1702800"/>
                <a:ext cx="3206632" cy="561971"/>
                <a:chOff x="6838360" y="914961"/>
                <a:chExt cx="3206632" cy="561971"/>
              </a:xfrm>
            </p:grpSpPr>
            <p:grpSp>
              <p:nvGrpSpPr>
                <p:cNvPr id="135" name="Group 134">
                  <a:extLst>
                    <a:ext uri="{FF2B5EF4-FFF2-40B4-BE49-F238E27FC236}">
                      <a16:creationId xmlns:a16="http://schemas.microsoft.com/office/drawing/2014/main" id="{8F2CFE9E-AF83-BB65-F3F2-19C668E4D96D}"/>
                    </a:ext>
                  </a:extLst>
                </p:cNvPr>
                <p:cNvGrpSpPr/>
                <p:nvPr/>
              </p:nvGrpSpPr>
              <p:grpSpPr>
                <a:xfrm>
                  <a:off x="6838360" y="914961"/>
                  <a:ext cx="3206632" cy="561971"/>
                  <a:chOff x="7680323" y="2920999"/>
                  <a:chExt cx="3206632" cy="561971"/>
                </a:xfrm>
              </p:grpSpPr>
              <p:sp>
                <p:nvSpPr>
                  <p:cNvPr id="141" name="Rectangle 140">
                    <a:extLst>
                      <a:ext uri="{FF2B5EF4-FFF2-40B4-BE49-F238E27FC236}">
                        <a16:creationId xmlns:a16="http://schemas.microsoft.com/office/drawing/2014/main" id="{8EF56283-EF28-F185-16FA-3555C7E622F3}"/>
                      </a:ext>
                    </a:extLst>
                  </p:cNvPr>
                  <p:cNvSpPr/>
                  <p:nvPr/>
                </p:nvSpPr>
                <p:spPr>
                  <a:xfrm>
                    <a:off x="7680323" y="2920999"/>
                    <a:ext cx="3206632" cy="561971"/>
                  </a:xfrm>
                  <a:prstGeom prst="rect">
                    <a:avLst/>
                  </a:prstGeom>
                  <a:noFill/>
                  <a:ln w="12700">
                    <a:solidFill>
                      <a:schemeClr val="accent2">
                        <a:lumMod val="75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24000" tIns="36000" rtlCol="0" anchor="t" anchorCtr="0"/>
                  <a:lstStyle/>
                  <a:p>
                    <a:r>
                      <a:rPr lang="en-GB" sz="600"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common</a:t>
                    </a:r>
                  </a:p>
                </p:txBody>
              </p:sp>
              <p:grpSp>
                <p:nvGrpSpPr>
                  <p:cNvPr id="142" name="Group 141">
                    <a:extLst>
                      <a:ext uri="{FF2B5EF4-FFF2-40B4-BE49-F238E27FC236}">
                        <a16:creationId xmlns:a16="http://schemas.microsoft.com/office/drawing/2014/main" id="{401BD930-D92E-15DD-607D-3B824C67A1B4}"/>
                      </a:ext>
                    </a:extLst>
                  </p:cNvPr>
                  <p:cNvGrpSpPr/>
                  <p:nvPr/>
                </p:nvGrpSpPr>
                <p:grpSpPr>
                  <a:xfrm>
                    <a:off x="7680323" y="2921000"/>
                    <a:ext cx="288000" cy="144000"/>
                    <a:chOff x="9357407" y="4691351"/>
                    <a:chExt cx="288000" cy="144000"/>
                  </a:xfrm>
                </p:grpSpPr>
                <p:sp>
                  <p:nvSpPr>
                    <p:cNvPr id="143" name="Rectangle 142">
                      <a:extLst>
                        <a:ext uri="{FF2B5EF4-FFF2-40B4-BE49-F238E27FC236}">
                          <a16:creationId xmlns:a16="http://schemas.microsoft.com/office/drawing/2014/main" id="{392C74D3-C312-BEA4-1303-1332FFCF81E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57407" y="4691351"/>
                      <a:ext cx="288000" cy="144000"/>
                    </a:xfrm>
                    <a:prstGeom prst="rect">
                      <a:avLst/>
                    </a:prstGeom>
                    <a:solidFill>
                      <a:schemeClr val="accent2">
                        <a:lumMod val="75000"/>
                      </a:schemeClr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p:txBody>
                </p:sp>
                <p:grpSp>
                  <p:nvGrpSpPr>
                    <p:cNvPr id="144" name="Group 143">
                      <a:extLst>
                        <a:ext uri="{FF2B5EF4-FFF2-40B4-BE49-F238E27FC236}">
                          <a16:creationId xmlns:a16="http://schemas.microsoft.com/office/drawing/2014/main" id="{AA747844-B604-6273-5076-7F17AEECA2C3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9393407" y="4709853"/>
                      <a:ext cx="216000" cy="106997"/>
                      <a:chOff x="836085" y="1496592"/>
                      <a:chExt cx="538984" cy="266993"/>
                    </a:xfrm>
                  </p:grpSpPr>
                  <p:sp>
                    <p:nvSpPr>
                      <p:cNvPr id="145" name="Freeform 751">
                        <a:extLst>
                          <a:ext uri="{FF2B5EF4-FFF2-40B4-BE49-F238E27FC236}">
                            <a16:creationId xmlns:a16="http://schemas.microsoft.com/office/drawing/2014/main" id="{BB401046-DBAF-0550-9AFC-D7C39F433FA3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836085" y="1647588"/>
                        <a:ext cx="538984" cy="115997"/>
                      </a:xfrm>
                      <a:custGeom>
                        <a:avLst/>
                        <a:gdLst>
                          <a:gd name="T0" fmla="*/ 204 w 228"/>
                          <a:gd name="T1" fmla="*/ 49 h 49"/>
                          <a:gd name="T2" fmla="*/ 24 w 228"/>
                          <a:gd name="T3" fmla="*/ 49 h 49"/>
                          <a:gd name="T4" fmla="*/ 0 w 228"/>
                          <a:gd name="T5" fmla="*/ 25 h 49"/>
                          <a:gd name="T6" fmla="*/ 0 w 228"/>
                          <a:gd name="T7" fmla="*/ 25 h 49"/>
                          <a:gd name="T8" fmla="*/ 24 w 228"/>
                          <a:gd name="T9" fmla="*/ 0 h 49"/>
                          <a:gd name="T10" fmla="*/ 204 w 228"/>
                          <a:gd name="T11" fmla="*/ 0 h 49"/>
                          <a:gd name="T12" fmla="*/ 228 w 228"/>
                          <a:gd name="T13" fmla="*/ 25 h 49"/>
                          <a:gd name="T14" fmla="*/ 228 w 228"/>
                          <a:gd name="T15" fmla="*/ 25 h 49"/>
                          <a:gd name="T16" fmla="*/ 204 w 228"/>
                          <a:gd name="T17" fmla="*/ 49 h 4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228" h="49">
                            <a:moveTo>
                              <a:pt x="204" y="49"/>
                            </a:moveTo>
                            <a:cubicBezTo>
                              <a:pt x="24" y="49"/>
                              <a:pt x="24" y="49"/>
                              <a:pt x="24" y="49"/>
                            </a:cubicBezTo>
                            <a:cubicBezTo>
                              <a:pt x="11" y="49"/>
                              <a:pt x="0" y="38"/>
                              <a:pt x="0" y="25"/>
                            </a:cubicBezTo>
                            <a:cubicBezTo>
                              <a:pt x="0" y="25"/>
                              <a:pt x="0" y="25"/>
                              <a:pt x="0" y="25"/>
                            </a:cubicBezTo>
                            <a:cubicBezTo>
                              <a:pt x="0" y="11"/>
                              <a:pt x="11" y="0"/>
                              <a:pt x="24" y="0"/>
                            </a:cubicBezTo>
                            <a:cubicBezTo>
                              <a:pt x="204" y="0"/>
                              <a:pt x="204" y="0"/>
                              <a:pt x="204" y="0"/>
                            </a:cubicBezTo>
                            <a:cubicBezTo>
                              <a:pt x="217" y="0"/>
                              <a:pt x="228" y="11"/>
                              <a:pt x="228" y="25"/>
                            </a:cubicBezTo>
                            <a:cubicBezTo>
                              <a:pt x="228" y="25"/>
                              <a:pt x="228" y="25"/>
                              <a:pt x="228" y="25"/>
                            </a:cubicBezTo>
                            <a:cubicBezTo>
                              <a:pt x="228" y="38"/>
                              <a:pt x="217" y="49"/>
                              <a:pt x="204" y="49"/>
                            </a:cubicBezTo>
                            <a:close/>
                          </a:path>
                        </a:pathLst>
                      </a:custGeom>
                      <a:solidFill>
                        <a:schemeClr val="bg2"/>
                      </a:solidFill>
                      <a:ln>
                        <a:noFill/>
                      </a:ln>
                    </p:spPr>
                    <p:txBody>
                      <a:bodyPr vert="horz" wrap="square" lIns="121920" tIns="60960" rIns="121920" bIns="60960" numCol="1" anchor="t" anchorCtr="1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algn="ctr"/>
                        <a:endParaRPr lang="en-US" sz="400">
                          <a:latin typeface="Consolas" panose="020B0609020204030204" pitchFamily="49" charset="0"/>
                          <a:cs typeface="Consolas" panose="020B0609020204030204" pitchFamily="49" charset="0"/>
                        </a:endParaRPr>
                      </a:p>
                    </p:txBody>
                  </p:sp>
                  <p:sp>
                    <p:nvSpPr>
                      <p:cNvPr id="146" name="Freeform 752">
                        <a:extLst>
                          <a:ext uri="{FF2B5EF4-FFF2-40B4-BE49-F238E27FC236}">
                            <a16:creationId xmlns:a16="http://schemas.microsoft.com/office/drawing/2014/main" id="{C54F34E9-BA28-F2A0-06DD-75214E8FCDD3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55081" y="1571590"/>
                        <a:ext cx="382988" cy="115996"/>
                      </a:xfrm>
                      <a:custGeom>
                        <a:avLst/>
                        <a:gdLst>
                          <a:gd name="T0" fmla="*/ 137 w 162"/>
                          <a:gd name="T1" fmla="*/ 49 h 49"/>
                          <a:gd name="T2" fmla="*/ 24 w 162"/>
                          <a:gd name="T3" fmla="*/ 49 h 49"/>
                          <a:gd name="T4" fmla="*/ 0 w 162"/>
                          <a:gd name="T5" fmla="*/ 25 h 49"/>
                          <a:gd name="T6" fmla="*/ 0 w 162"/>
                          <a:gd name="T7" fmla="*/ 25 h 49"/>
                          <a:gd name="T8" fmla="*/ 24 w 162"/>
                          <a:gd name="T9" fmla="*/ 0 h 49"/>
                          <a:gd name="T10" fmla="*/ 137 w 162"/>
                          <a:gd name="T11" fmla="*/ 0 h 49"/>
                          <a:gd name="T12" fmla="*/ 162 w 162"/>
                          <a:gd name="T13" fmla="*/ 25 h 49"/>
                          <a:gd name="T14" fmla="*/ 162 w 162"/>
                          <a:gd name="T15" fmla="*/ 25 h 49"/>
                          <a:gd name="T16" fmla="*/ 137 w 162"/>
                          <a:gd name="T17" fmla="*/ 49 h 4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162" h="49">
                            <a:moveTo>
                              <a:pt x="137" y="49"/>
                            </a:moveTo>
                            <a:cubicBezTo>
                              <a:pt x="24" y="49"/>
                              <a:pt x="24" y="49"/>
                              <a:pt x="24" y="49"/>
                            </a:cubicBezTo>
                            <a:cubicBezTo>
                              <a:pt x="11" y="49"/>
                              <a:pt x="0" y="38"/>
                              <a:pt x="0" y="25"/>
                            </a:cubicBezTo>
                            <a:cubicBezTo>
                              <a:pt x="0" y="25"/>
                              <a:pt x="0" y="25"/>
                              <a:pt x="0" y="25"/>
                            </a:cubicBezTo>
                            <a:cubicBezTo>
                              <a:pt x="0" y="11"/>
                              <a:pt x="11" y="0"/>
                              <a:pt x="24" y="0"/>
                            </a:cubicBezTo>
                            <a:cubicBezTo>
                              <a:pt x="137" y="0"/>
                              <a:pt x="137" y="0"/>
                              <a:pt x="137" y="0"/>
                            </a:cubicBezTo>
                            <a:cubicBezTo>
                              <a:pt x="151" y="0"/>
                              <a:pt x="162" y="11"/>
                              <a:pt x="162" y="25"/>
                            </a:cubicBezTo>
                            <a:cubicBezTo>
                              <a:pt x="162" y="25"/>
                              <a:pt x="162" y="25"/>
                              <a:pt x="162" y="25"/>
                            </a:cubicBezTo>
                            <a:cubicBezTo>
                              <a:pt x="162" y="38"/>
                              <a:pt x="151" y="49"/>
                              <a:pt x="137" y="49"/>
                            </a:cubicBezTo>
                            <a:close/>
                          </a:path>
                        </a:pathLst>
                      </a:custGeom>
                      <a:solidFill>
                        <a:schemeClr val="bg2"/>
                      </a:solidFill>
                      <a:ln>
                        <a:noFill/>
                      </a:ln>
                    </p:spPr>
                    <p:txBody>
                      <a:bodyPr vert="horz" wrap="square" lIns="121920" tIns="60960" rIns="121920" bIns="6096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>
                          <a:latin typeface="Consolas" panose="020B0609020204030204" pitchFamily="49" charset="0"/>
                          <a:cs typeface="Consolas" panose="020B0609020204030204" pitchFamily="49" charset="0"/>
                        </a:endParaRPr>
                      </a:p>
                    </p:txBody>
                  </p:sp>
                  <p:sp>
                    <p:nvSpPr>
                      <p:cNvPr id="147" name="Freeform 753">
                        <a:extLst>
                          <a:ext uri="{FF2B5EF4-FFF2-40B4-BE49-F238E27FC236}">
                            <a16:creationId xmlns:a16="http://schemas.microsoft.com/office/drawing/2014/main" id="{F331335D-4F5A-92B9-1900-156004DFCF74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106076" y="1496592"/>
                        <a:ext cx="181994" cy="115996"/>
                      </a:xfrm>
                      <a:custGeom>
                        <a:avLst/>
                        <a:gdLst>
                          <a:gd name="T0" fmla="*/ 52 w 77"/>
                          <a:gd name="T1" fmla="*/ 49 h 49"/>
                          <a:gd name="T2" fmla="*/ 24 w 77"/>
                          <a:gd name="T3" fmla="*/ 49 h 49"/>
                          <a:gd name="T4" fmla="*/ 0 w 77"/>
                          <a:gd name="T5" fmla="*/ 24 h 49"/>
                          <a:gd name="T6" fmla="*/ 0 w 77"/>
                          <a:gd name="T7" fmla="*/ 24 h 49"/>
                          <a:gd name="T8" fmla="*/ 24 w 77"/>
                          <a:gd name="T9" fmla="*/ 0 h 49"/>
                          <a:gd name="T10" fmla="*/ 52 w 77"/>
                          <a:gd name="T11" fmla="*/ 0 h 49"/>
                          <a:gd name="T12" fmla="*/ 77 w 77"/>
                          <a:gd name="T13" fmla="*/ 24 h 49"/>
                          <a:gd name="T14" fmla="*/ 77 w 77"/>
                          <a:gd name="T15" fmla="*/ 24 h 49"/>
                          <a:gd name="T16" fmla="*/ 52 w 77"/>
                          <a:gd name="T17" fmla="*/ 49 h 4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77" h="49">
                            <a:moveTo>
                              <a:pt x="52" y="49"/>
                            </a:moveTo>
                            <a:cubicBezTo>
                              <a:pt x="24" y="49"/>
                              <a:pt x="24" y="49"/>
                              <a:pt x="24" y="49"/>
                            </a:cubicBezTo>
                            <a:cubicBezTo>
                              <a:pt x="11" y="49"/>
                              <a:pt x="0" y="38"/>
                              <a:pt x="0" y="24"/>
                            </a:cubicBezTo>
                            <a:cubicBezTo>
                              <a:pt x="0" y="24"/>
                              <a:pt x="0" y="24"/>
                              <a:pt x="0" y="24"/>
                            </a:cubicBezTo>
                            <a:cubicBezTo>
                              <a:pt x="0" y="11"/>
                              <a:pt x="11" y="0"/>
                              <a:pt x="24" y="0"/>
                            </a:cubicBezTo>
                            <a:cubicBezTo>
                              <a:pt x="52" y="0"/>
                              <a:pt x="52" y="0"/>
                              <a:pt x="52" y="0"/>
                            </a:cubicBezTo>
                            <a:cubicBezTo>
                              <a:pt x="66" y="0"/>
                              <a:pt x="77" y="11"/>
                              <a:pt x="77" y="24"/>
                            </a:cubicBezTo>
                            <a:cubicBezTo>
                              <a:pt x="77" y="24"/>
                              <a:pt x="77" y="24"/>
                              <a:pt x="77" y="24"/>
                            </a:cubicBezTo>
                            <a:cubicBezTo>
                              <a:pt x="77" y="38"/>
                              <a:pt x="66" y="49"/>
                              <a:pt x="52" y="49"/>
                            </a:cubicBezTo>
                            <a:close/>
                          </a:path>
                        </a:pathLst>
                      </a:custGeom>
                      <a:solidFill>
                        <a:schemeClr val="bg2"/>
                      </a:solidFill>
                      <a:ln>
                        <a:noFill/>
                      </a:ln>
                    </p:spPr>
                    <p:txBody>
                      <a:bodyPr vert="horz" wrap="square" lIns="121920" tIns="60960" rIns="121920" bIns="6096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>
                          <a:latin typeface="Consolas" panose="020B0609020204030204" pitchFamily="49" charset="0"/>
                          <a:cs typeface="Consolas" panose="020B0609020204030204" pitchFamily="49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136" name="Group 135">
                  <a:extLst>
                    <a:ext uri="{FF2B5EF4-FFF2-40B4-BE49-F238E27FC236}">
                      <a16:creationId xmlns:a16="http://schemas.microsoft.com/office/drawing/2014/main" id="{58DB39A5-6424-EE7F-D8C1-7DE3E7CA3603}"/>
                    </a:ext>
                  </a:extLst>
                </p:cNvPr>
                <p:cNvGrpSpPr/>
                <p:nvPr/>
              </p:nvGrpSpPr>
              <p:grpSpPr>
                <a:xfrm>
                  <a:off x="7384454" y="1119749"/>
                  <a:ext cx="2590559" cy="289873"/>
                  <a:chOff x="7680316" y="3615879"/>
                  <a:chExt cx="2590559" cy="289873"/>
                </a:xfrm>
              </p:grpSpPr>
              <p:sp>
                <p:nvSpPr>
                  <p:cNvPr id="137" name="Rectangle 136">
                    <a:extLst>
                      <a:ext uri="{FF2B5EF4-FFF2-40B4-BE49-F238E27FC236}">
                        <a16:creationId xmlns:a16="http://schemas.microsoft.com/office/drawing/2014/main" id="{F4E8BF3E-3803-CFFD-C140-CA5915D55195}"/>
                      </a:ext>
                    </a:extLst>
                  </p:cNvPr>
                  <p:cNvSpPr/>
                  <p:nvPr/>
                </p:nvSpPr>
                <p:spPr>
                  <a:xfrm flipH="1">
                    <a:off x="7680316" y="3615879"/>
                    <a:ext cx="2590559" cy="289873"/>
                  </a:xfrm>
                  <a:prstGeom prst="rect">
                    <a:avLst/>
                  </a:prstGeom>
                  <a:noFill/>
                  <a:ln w="12700">
                    <a:solidFill>
                      <a:schemeClr val="accent5"/>
                    </a:solidFill>
                    <a:prstDash val="solid"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324000" tIns="36000" rtlCol="0" anchor="t" anchorCtr="0"/>
                  <a:lstStyle/>
                  <a:p>
                    <a:r>
                      <a:rPr lang="en-GB" sz="600"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common.vrf-01</a:t>
                    </a:r>
                  </a:p>
                </p:txBody>
              </p:sp>
              <p:grpSp>
                <p:nvGrpSpPr>
                  <p:cNvPr id="138" name="Group 137">
                    <a:extLst>
                      <a:ext uri="{FF2B5EF4-FFF2-40B4-BE49-F238E27FC236}">
                        <a16:creationId xmlns:a16="http://schemas.microsoft.com/office/drawing/2014/main" id="{9ECEFD65-EC42-1F61-C344-108A869910D4}"/>
                      </a:ext>
                    </a:extLst>
                  </p:cNvPr>
                  <p:cNvGrpSpPr/>
                  <p:nvPr/>
                </p:nvGrpSpPr>
                <p:grpSpPr>
                  <a:xfrm>
                    <a:off x="7680323" y="3615879"/>
                    <a:ext cx="288000" cy="144000"/>
                    <a:chOff x="9199253" y="3748281"/>
                    <a:chExt cx="288000" cy="144000"/>
                  </a:xfrm>
                </p:grpSpPr>
                <p:sp>
                  <p:nvSpPr>
                    <p:cNvPr id="139" name="Rectangle 138">
                      <a:extLst>
                        <a:ext uri="{FF2B5EF4-FFF2-40B4-BE49-F238E27FC236}">
                          <a16:creationId xmlns:a16="http://schemas.microsoft.com/office/drawing/2014/main" id="{55143121-268F-AA0E-4B94-2A2EE32E4511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9199253" y="3748281"/>
                      <a:ext cx="288000" cy="144000"/>
                    </a:xfrm>
                    <a:prstGeom prst="rect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p:txBody>
                </p:sp>
                <p:pic>
                  <p:nvPicPr>
                    <p:cNvPr id="140" name="Picture 6" descr="C:\Users\ecoffey\AppData\Local\Temp\Rar$DRa0.583\Cisco Icons November\30067_Device_router_3057\Png_256\30067_Device_router_3057_unknown_256.png">
                      <a:extLst>
                        <a:ext uri="{FF2B5EF4-FFF2-40B4-BE49-F238E27FC236}">
                          <a16:creationId xmlns:a16="http://schemas.microsoft.com/office/drawing/2014/main" id="{6A57EB68-9F0C-D991-E150-84783DD34758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 flipH="1">
                      <a:off x="9235747" y="3759469"/>
                      <a:ext cx="215012" cy="121625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</p:grpSp>
          </p:grpSp>
          <p:grpSp>
            <p:nvGrpSpPr>
              <p:cNvPr id="158" name="Group 157">
                <a:extLst>
                  <a:ext uri="{FF2B5EF4-FFF2-40B4-BE49-F238E27FC236}">
                    <a16:creationId xmlns:a16="http://schemas.microsoft.com/office/drawing/2014/main" id="{818A4CC1-B87C-5207-ADD7-18E186F09F61}"/>
                  </a:ext>
                </a:extLst>
              </p:cNvPr>
              <p:cNvGrpSpPr/>
              <p:nvPr/>
            </p:nvGrpSpPr>
            <p:grpSpPr>
              <a:xfrm>
                <a:off x="8450399" y="2397600"/>
                <a:ext cx="3206632" cy="3170063"/>
                <a:chOff x="8450399" y="2623795"/>
                <a:chExt cx="3206632" cy="3170063"/>
              </a:xfrm>
            </p:grpSpPr>
            <p:grpSp>
              <p:nvGrpSpPr>
                <p:cNvPr id="157" name="Group 156">
                  <a:extLst>
                    <a:ext uri="{FF2B5EF4-FFF2-40B4-BE49-F238E27FC236}">
                      <a16:creationId xmlns:a16="http://schemas.microsoft.com/office/drawing/2014/main" id="{7FD261DC-8EC0-10B9-2F36-23F7E86DCBD9}"/>
                    </a:ext>
                  </a:extLst>
                </p:cNvPr>
                <p:cNvGrpSpPr/>
                <p:nvPr/>
              </p:nvGrpSpPr>
              <p:grpSpPr>
                <a:xfrm>
                  <a:off x="8450399" y="2623795"/>
                  <a:ext cx="3206632" cy="2519511"/>
                  <a:chOff x="8450399" y="2623795"/>
                  <a:chExt cx="3206632" cy="2519511"/>
                </a:xfrm>
              </p:grpSpPr>
              <p:grpSp>
                <p:nvGrpSpPr>
                  <p:cNvPr id="100" name="Group 99">
                    <a:extLst>
                      <a:ext uri="{FF2B5EF4-FFF2-40B4-BE49-F238E27FC236}">
                        <a16:creationId xmlns:a16="http://schemas.microsoft.com/office/drawing/2014/main" id="{7A4EC387-2392-E048-BF20-9A2CEE42167B}"/>
                      </a:ext>
                    </a:extLst>
                  </p:cNvPr>
                  <p:cNvGrpSpPr/>
                  <p:nvPr/>
                </p:nvGrpSpPr>
                <p:grpSpPr>
                  <a:xfrm>
                    <a:off x="8450399" y="2623795"/>
                    <a:ext cx="3206632" cy="2519511"/>
                    <a:chOff x="7340400" y="3249464"/>
                    <a:chExt cx="3206632" cy="2519511"/>
                  </a:xfrm>
                </p:grpSpPr>
                <p:sp>
                  <p:nvSpPr>
                    <p:cNvPr id="128" name="Rectangle 127">
                      <a:extLst>
                        <a:ext uri="{FF2B5EF4-FFF2-40B4-BE49-F238E27FC236}">
                          <a16:creationId xmlns:a16="http://schemas.microsoft.com/office/drawing/2014/main" id="{82056E06-0A2B-0D7F-DC10-81AC1FC7061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40400" y="3249464"/>
                      <a:ext cx="3206632" cy="25195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accent2">
                          <a:lumMod val="75000"/>
                        </a:schemeClr>
                      </a:solidFill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324000" tIns="36000" rtlCol="0" anchor="t" anchorCtr="0"/>
                    <a:lstStyle/>
                    <a:p>
                      <a:r>
                        <a:rPr lang="en-GB" sz="6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demo</a:t>
                      </a:r>
                    </a:p>
                  </p:txBody>
                </p:sp>
                <p:grpSp>
                  <p:nvGrpSpPr>
                    <p:cNvPr id="129" name="Group 128">
                      <a:extLst>
                        <a:ext uri="{FF2B5EF4-FFF2-40B4-BE49-F238E27FC236}">
                          <a16:creationId xmlns:a16="http://schemas.microsoft.com/office/drawing/2014/main" id="{E108203A-A5D3-03C0-9B85-D6723535779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340400" y="3249464"/>
                      <a:ext cx="288000" cy="144000"/>
                      <a:chOff x="9357407" y="4691351"/>
                      <a:chExt cx="288000" cy="144000"/>
                    </a:xfrm>
                  </p:grpSpPr>
                  <p:sp>
                    <p:nvSpPr>
                      <p:cNvPr id="130" name="Rectangle 129">
                        <a:extLst>
                          <a:ext uri="{FF2B5EF4-FFF2-40B4-BE49-F238E27FC236}">
                            <a16:creationId xmlns:a16="http://schemas.microsoft.com/office/drawing/2014/main" id="{F830A4CA-F35C-CEF2-2074-DAD36AF06D8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357407" y="4691351"/>
                        <a:ext cx="288000" cy="144000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75000"/>
                        </a:schemeClr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>
                          <a:latin typeface="Consolas" panose="020B0609020204030204" pitchFamily="49" charset="0"/>
                          <a:cs typeface="Consolas" panose="020B0609020204030204" pitchFamily="49" charset="0"/>
                        </a:endParaRPr>
                      </a:p>
                    </p:txBody>
                  </p:sp>
                  <p:grpSp>
                    <p:nvGrpSpPr>
                      <p:cNvPr id="131" name="Group 130">
                        <a:extLst>
                          <a:ext uri="{FF2B5EF4-FFF2-40B4-BE49-F238E27FC236}">
                            <a16:creationId xmlns:a16="http://schemas.microsoft.com/office/drawing/2014/main" id="{E4A443D5-E86A-EECF-303F-C395A916DDE2}"/>
                          </a:ext>
                        </a:extLst>
                      </p:cNvPr>
                      <p:cNvGrpSpPr>
                        <a:grpSpLocks noChangeAspect="1"/>
                      </p:cNvGrpSpPr>
                      <p:nvPr/>
                    </p:nvGrpSpPr>
                    <p:grpSpPr>
                      <a:xfrm>
                        <a:off x="9393407" y="4709853"/>
                        <a:ext cx="216000" cy="106997"/>
                        <a:chOff x="836085" y="1496592"/>
                        <a:chExt cx="538984" cy="266993"/>
                      </a:xfrm>
                    </p:grpSpPr>
                    <p:sp>
                      <p:nvSpPr>
                        <p:cNvPr id="132" name="Freeform 751">
                          <a:extLst>
                            <a:ext uri="{FF2B5EF4-FFF2-40B4-BE49-F238E27FC236}">
                              <a16:creationId xmlns:a16="http://schemas.microsoft.com/office/drawing/2014/main" id="{C89BADB0-0BC1-EF86-BB03-A05CA55DC177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836085" y="1647588"/>
                          <a:ext cx="538984" cy="115997"/>
                        </a:xfrm>
                        <a:custGeom>
                          <a:avLst/>
                          <a:gdLst>
                            <a:gd name="T0" fmla="*/ 204 w 228"/>
                            <a:gd name="T1" fmla="*/ 49 h 49"/>
                            <a:gd name="T2" fmla="*/ 24 w 228"/>
                            <a:gd name="T3" fmla="*/ 49 h 49"/>
                            <a:gd name="T4" fmla="*/ 0 w 228"/>
                            <a:gd name="T5" fmla="*/ 25 h 49"/>
                            <a:gd name="T6" fmla="*/ 0 w 228"/>
                            <a:gd name="T7" fmla="*/ 25 h 49"/>
                            <a:gd name="T8" fmla="*/ 24 w 228"/>
                            <a:gd name="T9" fmla="*/ 0 h 49"/>
                            <a:gd name="T10" fmla="*/ 204 w 228"/>
                            <a:gd name="T11" fmla="*/ 0 h 49"/>
                            <a:gd name="T12" fmla="*/ 228 w 228"/>
                            <a:gd name="T13" fmla="*/ 25 h 49"/>
                            <a:gd name="T14" fmla="*/ 228 w 228"/>
                            <a:gd name="T15" fmla="*/ 25 h 49"/>
                            <a:gd name="T16" fmla="*/ 204 w 228"/>
                            <a:gd name="T17" fmla="*/ 49 h 49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  <a:cxn ang="0">
                              <a:pos x="T14" y="T15"/>
                            </a:cxn>
                            <a:cxn ang="0">
                              <a:pos x="T16" y="T17"/>
                            </a:cxn>
                          </a:cxnLst>
                          <a:rect l="0" t="0" r="r" b="b"/>
                          <a:pathLst>
                            <a:path w="228" h="49">
                              <a:moveTo>
                                <a:pt x="204" y="49"/>
                              </a:moveTo>
                              <a:cubicBezTo>
                                <a:pt x="24" y="49"/>
                                <a:pt x="24" y="49"/>
                                <a:pt x="24" y="49"/>
                              </a:cubicBezTo>
                              <a:cubicBezTo>
                                <a:pt x="11" y="49"/>
                                <a:pt x="0" y="38"/>
                                <a:pt x="0" y="25"/>
                              </a:cubicBezTo>
                              <a:cubicBezTo>
                                <a:pt x="0" y="25"/>
                                <a:pt x="0" y="25"/>
                                <a:pt x="0" y="25"/>
                              </a:cubicBezTo>
                              <a:cubicBezTo>
                                <a:pt x="0" y="11"/>
                                <a:pt x="11" y="0"/>
                                <a:pt x="24" y="0"/>
                              </a:cubicBezTo>
                              <a:cubicBezTo>
                                <a:pt x="204" y="0"/>
                                <a:pt x="204" y="0"/>
                                <a:pt x="204" y="0"/>
                              </a:cubicBezTo>
                              <a:cubicBezTo>
                                <a:pt x="217" y="0"/>
                                <a:pt x="228" y="11"/>
                                <a:pt x="228" y="25"/>
                              </a:cubicBezTo>
                              <a:cubicBezTo>
                                <a:pt x="228" y="25"/>
                                <a:pt x="228" y="25"/>
                                <a:pt x="228" y="25"/>
                              </a:cubicBezTo>
                              <a:cubicBezTo>
                                <a:pt x="228" y="38"/>
                                <a:pt x="217" y="49"/>
                                <a:pt x="204" y="49"/>
                              </a:cubicBezTo>
                              <a:close/>
                            </a:path>
                          </a:pathLst>
                        </a:custGeom>
                        <a:solidFill>
                          <a:schemeClr val="bg2"/>
                        </a:solidFill>
                        <a:ln>
                          <a:noFill/>
                        </a:ln>
                      </p:spPr>
                      <p:txBody>
                        <a:bodyPr vert="horz" wrap="square" lIns="121920" tIns="60960" rIns="121920" bIns="60960" numCol="1" anchor="t" anchorCtr="1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pPr algn="ctr"/>
                          <a:endParaRPr lang="en-US" sz="40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p:txBody>
                    </p:sp>
                    <p:sp>
                      <p:nvSpPr>
                        <p:cNvPr id="133" name="Freeform 752">
                          <a:extLst>
                            <a:ext uri="{FF2B5EF4-FFF2-40B4-BE49-F238E27FC236}">
                              <a16:creationId xmlns:a16="http://schemas.microsoft.com/office/drawing/2014/main" id="{A5C9ED53-7CB8-E4DF-608E-EC5A78480FA8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955081" y="1571590"/>
                          <a:ext cx="382988" cy="115996"/>
                        </a:xfrm>
                        <a:custGeom>
                          <a:avLst/>
                          <a:gdLst>
                            <a:gd name="T0" fmla="*/ 137 w 162"/>
                            <a:gd name="T1" fmla="*/ 49 h 49"/>
                            <a:gd name="T2" fmla="*/ 24 w 162"/>
                            <a:gd name="T3" fmla="*/ 49 h 49"/>
                            <a:gd name="T4" fmla="*/ 0 w 162"/>
                            <a:gd name="T5" fmla="*/ 25 h 49"/>
                            <a:gd name="T6" fmla="*/ 0 w 162"/>
                            <a:gd name="T7" fmla="*/ 25 h 49"/>
                            <a:gd name="T8" fmla="*/ 24 w 162"/>
                            <a:gd name="T9" fmla="*/ 0 h 49"/>
                            <a:gd name="T10" fmla="*/ 137 w 162"/>
                            <a:gd name="T11" fmla="*/ 0 h 49"/>
                            <a:gd name="T12" fmla="*/ 162 w 162"/>
                            <a:gd name="T13" fmla="*/ 25 h 49"/>
                            <a:gd name="T14" fmla="*/ 162 w 162"/>
                            <a:gd name="T15" fmla="*/ 25 h 49"/>
                            <a:gd name="T16" fmla="*/ 137 w 162"/>
                            <a:gd name="T17" fmla="*/ 49 h 49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  <a:cxn ang="0">
                              <a:pos x="T14" y="T15"/>
                            </a:cxn>
                            <a:cxn ang="0">
                              <a:pos x="T16" y="T17"/>
                            </a:cxn>
                          </a:cxnLst>
                          <a:rect l="0" t="0" r="r" b="b"/>
                          <a:pathLst>
                            <a:path w="162" h="49">
                              <a:moveTo>
                                <a:pt x="137" y="49"/>
                              </a:moveTo>
                              <a:cubicBezTo>
                                <a:pt x="24" y="49"/>
                                <a:pt x="24" y="49"/>
                                <a:pt x="24" y="49"/>
                              </a:cubicBezTo>
                              <a:cubicBezTo>
                                <a:pt x="11" y="49"/>
                                <a:pt x="0" y="38"/>
                                <a:pt x="0" y="25"/>
                              </a:cubicBezTo>
                              <a:cubicBezTo>
                                <a:pt x="0" y="25"/>
                                <a:pt x="0" y="25"/>
                                <a:pt x="0" y="25"/>
                              </a:cubicBezTo>
                              <a:cubicBezTo>
                                <a:pt x="0" y="11"/>
                                <a:pt x="11" y="0"/>
                                <a:pt x="24" y="0"/>
                              </a:cubicBezTo>
                              <a:cubicBezTo>
                                <a:pt x="137" y="0"/>
                                <a:pt x="137" y="0"/>
                                <a:pt x="137" y="0"/>
                              </a:cubicBezTo>
                              <a:cubicBezTo>
                                <a:pt x="151" y="0"/>
                                <a:pt x="162" y="11"/>
                                <a:pt x="162" y="25"/>
                              </a:cubicBezTo>
                              <a:cubicBezTo>
                                <a:pt x="162" y="25"/>
                                <a:pt x="162" y="25"/>
                                <a:pt x="162" y="25"/>
                              </a:cubicBezTo>
                              <a:cubicBezTo>
                                <a:pt x="162" y="38"/>
                                <a:pt x="151" y="49"/>
                                <a:pt x="137" y="49"/>
                              </a:cubicBezTo>
                              <a:close/>
                            </a:path>
                          </a:pathLst>
                        </a:custGeom>
                        <a:solidFill>
                          <a:schemeClr val="bg2"/>
                        </a:solidFill>
                        <a:ln>
                          <a:noFill/>
                        </a:ln>
                      </p:spPr>
                      <p:txBody>
                        <a:bodyPr vert="horz" wrap="square" lIns="121920" tIns="60960" rIns="121920" bIns="6096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en-US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p:txBody>
                    </p:sp>
                    <p:sp>
                      <p:nvSpPr>
                        <p:cNvPr id="134" name="Freeform 753">
                          <a:extLst>
                            <a:ext uri="{FF2B5EF4-FFF2-40B4-BE49-F238E27FC236}">
                              <a16:creationId xmlns:a16="http://schemas.microsoft.com/office/drawing/2014/main" id="{AC2BF3AC-2D4F-A7F9-45AF-FBA8C9C7DA97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106076" y="1496592"/>
                          <a:ext cx="181994" cy="115996"/>
                        </a:xfrm>
                        <a:custGeom>
                          <a:avLst/>
                          <a:gdLst>
                            <a:gd name="T0" fmla="*/ 52 w 77"/>
                            <a:gd name="T1" fmla="*/ 49 h 49"/>
                            <a:gd name="T2" fmla="*/ 24 w 77"/>
                            <a:gd name="T3" fmla="*/ 49 h 49"/>
                            <a:gd name="T4" fmla="*/ 0 w 77"/>
                            <a:gd name="T5" fmla="*/ 24 h 49"/>
                            <a:gd name="T6" fmla="*/ 0 w 77"/>
                            <a:gd name="T7" fmla="*/ 24 h 49"/>
                            <a:gd name="T8" fmla="*/ 24 w 77"/>
                            <a:gd name="T9" fmla="*/ 0 h 49"/>
                            <a:gd name="T10" fmla="*/ 52 w 77"/>
                            <a:gd name="T11" fmla="*/ 0 h 49"/>
                            <a:gd name="T12" fmla="*/ 77 w 77"/>
                            <a:gd name="T13" fmla="*/ 24 h 49"/>
                            <a:gd name="T14" fmla="*/ 77 w 77"/>
                            <a:gd name="T15" fmla="*/ 24 h 49"/>
                            <a:gd name="T16" fmla="*/ 52 w 77"/>
                            <a:gd name="T17" fmla="*/ 49 h 49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  <a:cxn ang="0">
                              <a:pos x="T14" y="T15"/>
                            </a:cxn>
                            <a:cxn ang="0">
                              <a:pos x="T16" y="T17"/>
                            </a:cxn>
                          </a:cxnLst>
                          <a:rect l="0" t="0" r="r" b="b"/>
                          <a:pathLst>
                            <a:path w="77" h="49">
                              <a:moveTo>
                                <a:pt x="52" y="49"/>
                              </a:moveTo>
                              <a:cubicBezTo>
                                <a:pt x="24" y="49"/>
                                <a:pt x="24" y="49"/>
                                <a:pt x="24" y="49"/>
                              </a:cubicBezTo>
                              <a:cubicBezTo>
                                <a:pt x="11" y="49"/>
                                <a:pt x="0" y="38"/>
                                <a:pt x="0" y="24"/>
                              </a:cubicBezTo>
                              <a:cubicBezTo>
                                <a:pt x="0" y="24"/>
                                <a:pt x="0" y="24"/>
                                <a:pt x="0" y="24"/>
                              </a:cubicBezTo>
                              <a:cubicBezTo>
                                <a:pt x="0" y="11"/>
                                <a:pt x="11" y="0"/>
                                <a:pt x="24" y="0"/>
                              </a:cubicBezTo>
                              <a:cubicBezTo>
                                <a:pt x="52" y="0"/>
                                <a:pt x="52" y="0"/>
                                <a:pt x="52" y="0"/>
                              </a:cubicBezTo>
                              <a:cubicBezTo>
                                <a:pt x="66" y="0"/>
                                <a:pt x="77" y="11"/>
                                <a:pt x="77" y="24"/>
                              </a:cubicBezTo>
                              <a:cubicBezTo>
                                <a:pt x="77" y="24"/>
                                <a:pt x="77" y="24"/>
                                <a:pt x="77" y="24"/>
                              </a:cubicBezTo>
                              <a:cubicBezTo>
                                <a:pt x="77" y="38"/>
                                <a:pt x="66" y="49"/>
                                <a:pt x="52" y="49"/>
                              </a:cubicBezTo>
                              <a:close/>
                            </a:path>
                          </a:pathLst>
                        </a:custGeom>
                        <a:solidFill>
                          <a:schemeClr val="bg2"/>
                        </a:solidFill>
                        <a:ln>
                          <a:noFill/>
                        </a:ln>
                      </p:spPr>
                      <p:txBody>
                        <a:bodyPr vert="horz" wrap="square" lIns="121920" tIns="60960" rIns="121920" bIns="6096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en-US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101" name="Group 100">
                    <a:extLst>
                      <a:ext uri="{FF2B5EF4-FFF2-40B4-BE49-F238E27FC236}">
                        <a16:creationId xmlns:a16="http://schemas.microsoft.com/office/drawing/2014/main" id="{8E5B4DAB-C0AF-F4CA-9B57-6E01BCBEEFE2}"/>
                      </a:ext>
                    </a:extLst>
                  </p:cNvPr>
                  <p:cNvGrpSpPr/>
                  <p:nvPr/>
                </p:nvGrpSpPr>
                <p:grpSpPr>
                  <a:xfrm>
                    <a:off x="9068018" y="2841823"/>
                    <a:ext cx="1147100" cy="2232026"/>
                    <a:chOff x="7680323" y="3602038"/>
                    <a:chExt cx="1147100" cy="2232026"/>
                  </a:xfrm>
                </p:grpSpPr>
                <p:sp>
                  <p:nvSpPr>
                    <p:cNvPr id="126" name="Rectangle 125">
                      <a:extLst>
                        <a:ext uri="{FF2B5EF4-FFF2-40B4-BE49-F238E27FC236}">
                          <a16:creationId xmlns:a16="http://schemas.microsoft.com/office/drawing/2014/main" id="{DC7317D1-D034-0DDD-EDA7-4EC6779F5967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7680323" y="3602038"/>
                      <a:ext cx="1147100" cy="2232026"/>
                    </a:xfrm>
                    <a:prstGeom prst="rect">
                      <a:avLst/>
                    </a:prstGeom>
                    <a:solidFill>
                      <a:schemeClr val="bg1">
                        <a:lumMod val="10000"/>
                        <a:lumOff val="90000"/>
                      </a:schemeClr>
                    </a:solidFill>
                    <a:ln w="12700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none" lIns="324000" tIns="36000" rIns="0" rtlCol="0" anchor="t" anchorCtr="0"/>
                    <a:lstStyle/>
                    <a:p>
                      <a:r>
                        <a:rPr lang="en-GB" sz="6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subnet(s)</a:t>
                      </a:r>
                    </a:p>
                  </p:txBody>
                </p:sp>
                <p:sp>
                  <p:nvSpPr>
                    <p:cNvPr id="127" name="TextBox 126">
                      <a:extLst>
                        <a:ext uri="{FF2B5EF4-FFF2-40B4-BE49-F238E27FC236}">
                          <a16:creationId xmlns:a16="http://schemas.microsoft.com/office/drawing/2014/main" id="{B48B214A-1E2E-D350-4671-C504ED33427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680326" y="3602038"/>
                      <a:ext cx="288000" cy="144000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  <a:lumOff val="25000"/>
                      </a:schemeClr>
                    </a:solidFill>
                  </p:spPr>
                  <p:txBody>
                    <a:bodyPr wrap="none" rtlCol="0" anchor="ctr" anchorCtr="1">
                      <a:noAutofit/>
                    </a:bodyPr>
                    <a:lstStyle/>
                    <a:p>
                      <a:pPr algn="ctr"/>
                      <a:r>
                        <a:rPr lang="en-US" sz="600">
                          <a:solidFill>
                            <a:schemeClr val="bg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BD</a:t>
                      </a:r>
                    </a:p>
                  </p:txBody>
                </p:sp>
              </p:grpSp>
              <p:grpSp>
                <p:nvGrpSpPr>
                  <p:cNvPr id="102" name="Group 101">
                    <a:extLst>
                      <a:ext uri="{FF2B5EF4-FFF2-40B4-BE49-F238E27FC236}">
                        <a16:creationId xmlns:a16="http://schemas.microsoft.com/office/drawing/2014/main" id="{4722ADC5-B630-B4B2-C3E7-A80EADCADEE5}"/>
                      </a:ext>
                    </a:extLst>
                  </p:cNvPr>
                  <p:cNvGrpSpPr/>
                  <p:nvPr/>
                </p:nvGrpSpPr>
                <p:grpSpPr>
                  <a:xfrm>
                    <a:off x="9136418" y="3200597"/>
                    <a:ext cx="1007999" cy="434081"/>
                    <a:chOff x="5769800" y="3760135"/>
                    <a:chExt cx="1007999" cy="434081"/>
                  </a:xfrm>
                </p:grpSpPr>
                <p:sp>
                  <p:nvSpPr>
                    <p:cNvPr id="124" name="Rectangle 123">
                      <a:extLst>
                        <a:ext uri="{FF2B5EF4-FFF2-40B4-BE49-F238E27FC236}">
                          <a16:creationId xmlns:a16="http://schemas.microsoft.com/office/drawing/2014/main" id="{E81563AC-ED66-173D-5D0F-2819CD87B47B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5769800" y="3760135"/>
                      <a:ext cx="1007999" cy="434081"/>
                    </a:xfrm>
                    <a:prstGeom prst="rect">
                      <a:avLst/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  <a:ln w="12700" cap="flat">
                      <a:solidFill>
                        <a:schemeClr val="accent4">
                          <a:lumMod val="50000"/>
                        </a:schemeClr>
                      </a:solidFill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square" lIns="0" tIns="72000" rIns="0" bIns="0" rtlCol="0" anchor="t" anchorCtr="0"/>
                    <a:lstStyle/>
                    <a:p>
                      <a:pPr algn="ctr" defTabSz="685783" fontAlgn="auto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6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VLAN</a:t>
                      </a:r>
                    </a:p>
                    <a:p>
                      <a:pPr algn="ctr" defTabSz="685783" fontAlgn="auto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6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(Security isolation per Bridge Domain)</a:t>
                      </a:r>
                    </a:p>
                  </p:txBody>
                </p:sp>
                <p:sp>
                  <p:nvSpPr>
                    <p:cNvPr id="125" name="Rectangle 124">
                      <a:extLst>
                        <a:ext uri="{FF2B5EF4-FFF2-40B4-BE49-F238E27FC236}">
                          <a16:creationId xmlns:a16="http://schemas.microsoft.com/office/drawing/2014/main" id="{02841842-1F4A-A8DD-75C0-A31C998842A9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>
                    <a:xfrm>
                      <a:off x="5769800" y="3760135"/>
                      <a:ext cx="288000" cy="144000"/>
                    </a:xfrm>
                    <a:prstGeom prst="rect">
                      <a:avLst/>
                    </a:prstGeom>
                    <a:solidFill>
                      <a:schemeClr val="accent4">
                        <a:lumMod val="50000"/>
                      </a:schemeClr>
                    </a:solidFill>
                    <a:ln w="12700" cap="flat">
                      <a:noFill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lIns="121920" tIns="60960" rIns="121920" bIns="60960" rtlCol="0" anchor="ctr"/>
                    <a:lstStyle/>
                    <a:p>
                      <a:pPr algn="ctr" defTabSz="685783" fontAlgn="auto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600" kern="0">
                          <a:solidFill>
                            <a:schemeClr val="bg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EPG</a:t>
                      </a:r>
                    </a:p>
                  </p:txBody>
                </p:sp>
              </p:grpSp>
              <p:grpSp>
                <p:nvGrpSpPr>
                  <p:cNvPr id="103" name="Group 102">
                    <a:extLst>
                      <a:ext uri="{FF2B5EF4-FFF2-40B4-BE49-F238E27FC236}">
                        <a16:creationId xmlns:a16="http://schemas.microsoft.com/office/drawing/2014/main" id="{C377DD91-07FE-75A5-CC78-13D8FF68D920}"/>
                      </a:ext>
                    </a:extLst>
                  </p:cNvPr>
                  <p:cNvGrpSpPr/>
                  <p:nvPr/>
                </p:nvGrpSpPr>
                <p:grpSpPr>
                  <a:xfrm>
                    <a:off x="10292018" y="2841823"/>
                    <a:ext cx="1147100" cy="2232026"/>
                    <a:chOff x="7680323" y="3602038"/>
                    <a:chExt cx="1147100" cy="2232026"/>
                  </a:xfrm>
                </p:grpSpPr>
                <p:sp>
                  <p:nvSpPr>
                    <p:cNvPr id="122" name="Rectangle 121">
                      <a:extLst>
                        <a:ext uri="{FF2B5EF4-FFF2-40B4-BE49-F238E27FC236}">
                          <a16:creationId xmlns:a16="http://schemas.microsoft.com/office/drawing/2014/main" id="{1E9B17C7-1900-5613-8E35-8B98C7E02A80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7680323" y="3602038"/>
                      <a:ext cx="1147100" cy="2232026"/>
                    </a:xfrm>
                    <a:prstGeom prst="rect">
                      <a:avLst/>
                    </a:prstGeom>
                    <a:solidFill>
                      <a:schemeClr val="bg1">
                        <a:lumMod val="10000"/>
                        <a:lumOff val="90000"/>
                      </a:schemeClr>
                    </a:solidFill>
                    <a:ln w="12700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none" lIns="324000" tIns="36000" rIns="0" rtlCol="0" anchor="t" anchorCtr="0"/>
                    <a:lstStyle/>
                    <a:p>
                      <a:r>
                        <a:rPr lang="en-GB" sz="6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subnet(s)</a:t>
                      </a:r>
                    </a:p>
                  </p:txBody>
                </p:sp>
                <p:sp>
                  <p:nvSpPr>
                    <p:cNvPr id="123" name="TextBox 122">
                      <a:extLst>
                        <a:ext uri="{FF2B5EF4-FFF2-40B4-BE49-F238E27FC236}">
                          <a16:creationId xmlns:a16="http://schemas.microsoft.com/office/drawing/2014/main" id="{123BEC63-7AF8-3EA0-9E27-4360ADE346C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680326" y="3602038"/>
                      <a:ext cx="288000" cy="144000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  <a:lumOff val="25000"/>
                      </a:schemeClr>
                    </a:solidFill>
                  </p:spPr>
                  <p:txBody>
                    <a:bodyPr wrap="none" rtlCol="0" anchor="ctr" anchorCtr="1">
                      <a:noAutofit/>
                    </a:bodyPr>
                    <a:lstStyle/>
                    <a:p>
                      <a:pPr algn="ctr"/>
                      <a:r>
                        <a:rPr lang="en-US" sz="600">
                          <a:solidFill>
                            <a:schemeClr val="bg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BD</a:t>
                      </a:r>
                    </a:p>
                  </p:txBody>
                </p:sp>
              </p:grpSp>
              <p:grpSp>
                <p:nvGrpSpPr>
                  <p:cNvPr id="104" name="Group 103">
                    <a:extLst>
                      <a:ext uri="{FF2B5EF4-FFF2-40B4-BE49-F238E27FC236}">
                        <a16:creationId xmlns:a16="http://schemas.microsoft.com/office/drawing/2014/main" id="{246E9E30-AF47-2CF9-8670-1072A945F6E7}"/>
                      </a:ext>
                    </a:extLst>
                  </p:cNvPr>
                  <p:cNvGrpSpPr/>
                  <p:nvPr/>
                </p:nvGrpSpPr>
                <p:grpSpPr>
                  <a:xfrm>
                    <a:off x="10364018" y="3200597"/>
                    <a:ext cx="1007999" cy="434081"/>
                    <a:chOff x="5769800" y="3760135"/>
                    <a:chExt cx="1007999" cy="434081"/>
                  </a:xfrm>
                </p:grpSpPr>
                <p:sp>
                  <p:nvSpPr>
                    <p:cNvPr id="120" name="Rectangle 119">
                      <a:extLst>
                        <a:ext uri="{FF2B5EF4-FFF2-40B4-BE49-F238E27FC236}">
                          <a16:creationId xmlns:a16="http://schemas.microsoft.com/office/drawing/2014/main" id="{D1BEF621-E038-991B-AE27-BF709F5464F0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5769800" y="3760135"/>
                      <a:ext cx="1007999" cy="434081"/>
                    </a:xfrm>
                    <a:prstGeom prst="rect">
                      <a:avLst/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  <a:ln w="12700" cap="flat">
                      <a:solidFill>
                        <a:schemeClr val="accent4">
                          <a:lumMod val="50000"/>
                        </a:schemeClr>
                      </a:solidFill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square" lIns="0" tIns="72000" rIns="0" bIns="0" rtlCol="0" anchor="t" anchorCtr="0"/>
                    <a:lstStyle/>
                    <a:p>
                      <a:pPr algn="ctr" defTabSz="685783" fontAlgn="auto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6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VLAN</a:t>
                      </a:r>
                    </a:p>
                    <a:p>
                      <a:pPr algn="ctr" defTabSz="685783" fontAlgn="auto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6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(Security isolation per Bridge Domain)</a:t>
                      </a:r>
                    </a:p>
                  </p:txBody>
                </p:sp>
                <p:sp>
                  <p:nvSpPr>
                    <p:cNvPr id="121" name="Rectangle 120">
                      <a:extLst>
                        <a:ext uri="{FF2B5EF4-FFF2-40B4-BE49-F238E27FC236}">
                          <a16:creationId xmlns:a16="http://schemas.microsoft.com/office/drawing/2014/main" id="{5D9966E3-3FA9-5A12-D65E-B4937C66E715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>
                    <a:xfrm>
                      <a:off x="5769800" y="3760135"/>
                      <a:ext cx="288000" cy="144000"/>
                    </a:xfrm>
                    <a:prstGeom prst="rect">
                      <a:avLst/>
                    </a:prstGeom>
                    <a:solidFill>
                      <a:schemeClr val="accent4">
                        <a:lumMod val="50000"/>
                      </a:schemeClr>
                    </a:solidFill>
                    <a:ln w="12700" cap="flat">
                      <a:noFill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lIns="121920" tIns="60960" rIns="121920" bIns="60960" rtlCol="0" anchor="ctr"/>
                    <a:lstStyle/>
                    <a:p>
                      <a:pPr algn="ctr" defTabSz="685783" fontAlgn="auto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600" kern="0">
                          <a:solidFill>
                            <a:schemeClr val="bg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EPG</a:t>
                      </a:r>
                    </a:p>
                  </p:txBody>
                </p:sp>
              </p:grpSp>
              <p:grpSp>
                <p:nvGrpSpPr>
                  <p:cNvPr id="105" name="Group 104">
                    <a:extLst>
                      <a:ext uri="{FF2B5EF4-FFF2-40B4-BE49-F238E27FC236}">
                        <a16:creationId xmlns:a16="http://schemas.microsoft.com/office/drawing/2014/main" id="{D4DD777F-CBF4-B3CC-12F5-B6E2674AFEFA}"/>
                      </a:ext>
                    </a:extLst>
                  </p:cNvPr>
                  <p:cNvGrpSpPr/>
                  <p:nvPr/>
                </p:nvGrpSpPr>
                <p:grpSpPr>
                  <a:xfrm>
                    <a:off x="8520423" y="3061850"/>
                    <a:ext cx="2987677" cy="1146811"/>
                    <a:chOff x="7680318" y="3602038"/>
                    <a:chExt cx="2987677" cy="1146811"/>
                  </a:xfrm>
                </p:grpSpPr>
                <p:sp>
                  <p:nvSpPr>
                    <p:cNvPr id="118" name="Rectangle 117">
                      <a:extLst>
                        <a:ext uri="{FF2B5EF4-FFF2-40B4-BE49-F238E27FC236}">
                          <a16:creationId xmlns:a16="http://schemas.microsoft.com/office/drawing/2014/main" id="{06CF79B8-84A6-0B36-BE6F-501F07441A85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7680318" y="3602038"/>
                      <a:ext cx="2987677" cy="1146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none" lIns="36000" tIns="180000" rtlCol="0" anchor="t" anchorCtr="0"/>
                    <a:lstStyle/>
                    <a:p>
                      <a:r>
                        <a:rPr lang="en-GB" sz="6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Network</a:t>
                      </a:r>
                    </a:p>
                    <a:p>
                      <a:r>
                        <a:rPr lang="en-GB" sz="6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Segments</a:t>
                      </a:r>
                    </a:p>
                  </p:txBody>
                </p:sp>
                <p:sp>
                  <p:nvSpPr>
                    <p:cNvPr id="119" name="TextBox 118">
                      <a:extLst>
                        <a:ext uri="{FF2B5EF4-FFF2-40B4-BE49-F238E27FC236}">
                          <a16:creationId xmlns:a16="http://schemas.microsoft.com/office/drawing/2014/main" id="{1A571A93-F6DC-7BF4-C754-558B501EBBD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680326" y="3602038"/>
                      <a:ext cx="288000" cy="144000"/>
                    </a:xfrm>
                    <a:prstGeom prst="rect">
                      <a:avLst/>
                    </a:prstGeom>
                    <a:solidFill>
                      <a:schemeClr val="accent6">
                        <a:lumMod val="75000"/>
                      </a:schemeClr>
                    </a:solidFill>
                  </p:spPr>
                  <p:txBody>
                    <a:bodyPr wrap="none" rtlCol="0" anchor="ctr" anchorCtr="1">
                      <a:noAutofit/>
                    </a:bodyPr>
                    <a:lstStyle/>
                    <a:p>
                      <a:pPr algn="ctr"/>
                      <a:r>
                        <a:rPr lang="en-US" sz="600">
                          <a:solidFill>
                            <a:schemeClr val="bg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AP</a:t>
                      </a:r>
                    </a:p>
                  </p:txBody>
                </p:sp>
              </p:grpSp>
              <p:grpSp>
                <p:nvGrpSpPr>
                  <p:cNvPr id="106" name="Group 105">
                    <a:extLst>
                      <a:ext uri="{FF2B5EF4-FFF2-40B4-BE49-F238E27FC236}">
                        <a16:creationId xmlns:a16="http://schemas.microsoft.com/office/drawing/2014/main" id="{73240EA5-D05C-938B-C795-B6CAC86581D1}"/>
                      </a:ext>
                    </a:extLst>
                  </p:cNvPr>
                  <p:cNvGrpSpPr/>
                  <p:nvPr/>
                </p:nvGrpSpPr>
                <p:grpSpPr>
                  <a:xfrm>
                    <a:off x="8520421" y="4353123"/>
                    <a:ext cx="2987677" cy="647700"/>
                    <a:chOff x="7680319" y="3602038"/>
                    <a:chExt cx="2987677" cy="647700"/>
                  </a:xfrm>
                </p:grpSpPr>
                <p:sp>
                  <p:nvSpPr>
                    <p:cNvPr id="116" name="Rectangle 115">
                      <a:extLst>
                        <a:ext uri="{FF2B5EF4-FFF2-40B4-BE49-F238E27FC236}">
                          <a16:creationId xmlns:a16="http://schemas.microsoft.com/office/drawing/2014/main" id="{032E3E95-5C79-1230-7036-DAFC9FE58C1A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7680319" y="3602038"/>
                      <a:ext cx="2987677" cy="64770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none" lIns="36000" tIns="180000" rtlCol="0" anchor="t" anchorCtr="0"/>
                    <a:lstStyle/>
                    <a:p>
                      <a:r>
                        <a:rPr lang="en-GB" sz="6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Apps</a:t>
                      </a:r>
                    </a:p>
                    <a:p>
                      <a:r>
                        <a:rPr lang="en-GB" sz="6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(Optional)</a:t>
                      </a:r>
                    </a:p>
                  </p:txBody>
                </p:sp>
                <p:sp>
                  <p:nvSpPr>
                    <p:cNvPr id="117" name="TextBox 116">
                      <a:extLst>
                        <a:ext uri="{FF2B5EF4-FFF2-40B4-BE49-F238E27FC236}">
                          <a16:creationId xmlns:a16="http://schemas.microsoft.com/office/drawing/2014/main" id="{95F44AF9-9296-1ED3-3498-2D7BD327F30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680326" y="3602038"/>
                      <a:ext cx="288000" cy="144000"/>
                    </a:xfrm>
                    <a:prstGeom prst="rect">
                      <a:avLst/>
                    </a:prstGeom>
                    <a:solidFill>
                      <a:schemeClr val="accent6">
                        <a:lumMod val="75000"/>
                      </a:schemeClr>
                    </a:solidFill>
                  </p:spPr>
                  <p:txBody>
                    <a:bodyPr wrap="none" rtlCol="0" anchor="ctr" anchorCtr="1">
                      <a:noAutofit/>
                    </a:bodyPr>
                    <a:lstStyle/>
                    <a:p>
                      <a:pPr algn="ctr"/>
                      <a:r>
                        <a:rPr lang="en-US" sz="600">
                          <a:solidFill>
                            <a:schemeClr val="bg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AP</a:t>
                      </a:r>
                    </a:p>
                  </p:txBody>
                </p:sp>
              </p:grpSp>
              <p:grpSp>
                <p:nvGrpSpPr>
                  <p:cNvPr id="107" name="Group 106">
                    <a:extLst>
                      <a:ext uri="{FF2B5EF4-FFF2-40B4-BE49-F238E27FC236}">
                        <a16:creationId xmlns:a16="http://schemas.microsoft.com/office/drawing/2014/main" id="{6F77B4B6-ADBD-1192-8C28-DF0730F4CA00}"/>
                      </a:ext>
                    </a:extLst>
                  </p:cNvPr>
                  <p:cNvGrpSpPr/>
                  <p:nvPr/>
                </p:nvGrpSpPr>
                <p:grpSpPr>
                  <a:xfrm>
                    <a:off x="9136417" y="4500588"/>
                    <a:ext cx="2232000" cy="428799"/>
                    <a:chOff x="5769797" y="3760135"/>
                    <a:chExt cx="2232000" cy="428799"/>
                  </a:xfrm>
                </p:grpSpPr>
                <p:sp>
                  <p:nvSpPr>
                    <p:cNvPr id="114" name="Rectangle 113">
                      <a:extLst>
                        <a:ext uri="{FF2B5EF4-FFF2-40B4-BE49-F238E27FC236}">
                          <a16:creationId xmlns:a16="http://schemas.microsoft.com/office/drawing/2014/main" id="{936E417B-7512-1BF3-D48B-71873B461529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5769797" y="3760136"/>
                      <a:ext cx="2232000" cy="428798"/>
                    </a:xfrm>
                    <a:prstGeom prst="rect">
                      <a:avLst/>
                    </a:prstGeom>
                    <a:solidFill>
                      <a:schemeClr val="accent2">
                        <a:lumMod val="20000"/>
                        <a:lumOff val="80000"/>
                      </a:schemeClr>
                    </a:solidFill>
                    <a:ln w="12700" cap="flat">
                      <a:solidFill>
                        <a:schemeClr val="accent2">
                          <a:lumMod val="75000"/>
                        </a:schemeClr>
                      </a:solidFill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square" lIns="0" tIns="0" rIns="0" bIns="0" rtlCol="0" anchor="ctr" anchorCtr="1"/>
                    <a:lstStyle/>
                    <a:p>
                      <a:pPr algn="ctr" defTabSz="685783" fontAlgn="auto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6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Security isolation across Bridge Domains</a:t>
                      </a:r>
                    </a:p>
                  </p:txBody>
                </p:sp>
                <p:sp>
                  <p:nvSpPr>
                    <p:cNvPr id="115" name="Rectangle 114">
                      <a:extLst>
                        <a:ext uri="{FF2B5EF4-FFF2-40B4-BE49-F238E27FC236}">
                          <a16:creationId xmlns:a16="http://schemas.microsoft.com/office/drawing/2014/main" id="{3181A47E-7676-65E4-421C-48999741EE0A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>
                    <a:xfrm>
                      <a:off x="5769800" y="3760135"/>
                      <a:ext cx="288000" cy="144000"/>
                    </a:xfrm>
                    <a:prstGeom prst="rect">
                      <a:avLst/>
                    </a:prstGeom>
                    <a:solidFill>
                      <a:schemeClr val="accent2">
                        <a:lumMod val="75000"/>
                      </a:schemeClr>
                    </a:solidFill>
                    <a:ln w="12700" cap="flat">
                      <a:noFill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lIns="121920" tIns="60960" rIns="121920" bIns="60960" rtlCol="0" anchor="ctr"/>
                    <a:lstStyle/>
                    <a:p>
                      <a:pPr algn="ctr" defTabSz="685783" fontAlgn="auto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600" kern="0">
                          <a:solidFill>
                            <a:schemeClr val="bg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ESG</a:t>
                      </a:r>
                    </a:p>
                  </p:txBody>
                </p:sp>
              </p:grpSp>
              <p:grpSp>
                <p:nvGrpSpPr>
                  <p:cNvPr id="108" name="Group 107">
                    <a:extLst>
                      <a:ext uri="{FF2B5EF4-FFF2-40B4-BE49-F238E27FC236}">
                        <a16:creationId xmlns:a16="http://schemas.microsoft.com/office/drawing/2014/main" id="{B7A20828-D7E2-CB04-95C6-00102AE3112C}"/>
                      </a:ext>
                    </a:extLst>
                  </p:cNvPr>
                  <p:cNvGrpSpPr/>
                  <p:nvPr/>
                </p:nvGrpSpPr>
                <p:grpSpPr>
                  <a:xfrm>
                    <a:off x="9136418" y="3703141"/>
                    <a:ext cx="1007999" cy="434081"/>
                    <a:chOff x="5769800" y="3760135"/>
                    <a:chExt cx="1007999" cy="434081"/>
                  </a:xfrm>
                </p:grpSpPr>
                <p:sp>
                  <p:nvSpPr>
                    <p:cNvPr id="112" name="Rectangle 111">
                      <a:extLst>
                        <a:ext uri="{FF2B5EF4-FFF2-40B4-BE49-F238E27FC236}">
                          <a16:creationId xmlns:a16="http://schemas.microsoft.com/office/drawing/2014/main" id="{115E2248-4AB0-4B9D-3080-BFB7CAEA94BF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5769800" y="3760135"/>
                      <a:ext cx="1007999" cy="434081"/>
                    </a:xfrm>
                    <a:prstGeom prst="rect">
                      <a:avLst/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  <a:ln w="12700" cap="flat">
                      <a:solidFill>
                        <a:schemeClr val="accent4">
                          <a:lumMod val="50000"/>
                        </a:schemeClr>
                      </a:solidFill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square" lIns="0" tIns="72000" rIns="0" bIns="0" rtlCol="0" anchor="t" anchorCtr="0"/>
                    <a:lstStyle/>
                    <a:p>
                      <a:pPr algn="ctr" defTabSz="685783" fontAlgn="auto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6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VLAN</a:t>
                      </a:r>
                    </a:p>
                    <a:p>
                      <a:pPr algn="ctr" defTabSz="685783" fontAlgn="auto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6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(Security isolation per Bridge Domain)</a:t>
                      </a:r>
                    </a:p>
                  </p:txBody>
                </p:sp>
                <p:sp>
                  <p:nvSpPr>
                    <p:cNvPr id="113" name="Rectangle 112">
                      <a:extLst>
                        <a:ext uri="{FF2B5EF4-FFF2-40B4-BE49-F238E27FC236}">
                          <a16:creationId xmlns:a16="http://schemas.microsoft.com/office/drawing/2014/main" id="{5E4D8415-F321-A729-5960-38F1526ECBB5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>
                    <a:xfrm>
                      <a:off x="5769800" y="3760135"/>
                      <a:ext cx="288000" cy="144000"/>
                    </a:xfrm>
                    <a:prstGeom prst="rect">
                      <a:avLst/>
                    </a:prstGeom>
                    <a:solidFill>
                      <a:schemeClr val="accent4">
                        <a:lumMod val="50000"/>
                      </a:schemeClr>
                    </a:solidFill>
                    <a:ln w="12700" cap="flat">
                      <a:noFill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lIns="121920" tIns="60960" rIns="121920" bIns="60960" rtlCol="0" anchor="ctr"/>
                    <a:lstStyle/>
                    <a:p>
                      <a:pPr algn="ctr" defTabSz="685783" fontAlgn="auto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600" kern="0">
                          <a:solidFill>
                            <a:schemeClr val="bg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EPG</a:t>
                      </a:r>
                    </a:p>
                  </p:txBody>
                </p:sp>
              </p:grpSp>
              <p:grpSp>
                <p:nvGrpSpPr>
                  <p:cNvPr id="109" name="Group 108">
                    <a:extLst>
                      <a:ext uri="{FF2B5EF4-FFF2-40B4-BE49-F238E27FC236}">
                        <a16:creationId xmlns:a16="http://schemas.microsoft.com/office/drawing/2014/main" id="{08DBC078-F2A1-5128-7D79-540FF4677FF2}"/>
                      </a:ext>
                    </a:extLst>
                  </p:cNvPr>
                  <p:cNvGrpSpPr/>
                  <p:nvPr/>
                </p:nvGrpSpPr>
                <p:grpSpPr>
                  <a:xfrm>
                    <a:off x="10364018" y="3703141"/>
                    <a:ext cx="1007999" cy="434081"/>
                    <a:chOff x="5769800" y="3760135"/>
                    <a:chExt cx="1007999" cy="434081"/>
                  </a:xfrm>
                </p:grpSpPr>
                <p:sp>
                  <p:nvSpPr>
                    <p:cNvPr id="110" name="Rectangle 109">
                      <a:extLst>
                        <a:ext uri="{FF2B5EF4-FFF2-40B4-BE49-F238E27FC236}">
                          <a16:creationId xmlns:a16="http://schemas.microsoft.com/office/drawing/2014/main" id="{822A3C76-D996-E924-1FBC-26499F695BF9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5769800" y="3760135"/>
                      <a:ext cx="1007999" cy="434081"/>
                    </a:xfrm>
                    <a:prstGeom prst="rect">
                      <a:avLst/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  <a:ln w="12700" cap="flat">
                      <a:solidFill>
                        <a:schemeClr val="accent4">
                          <a:lumMod val="50000"/>
                        </a:schemeClr>
                      </a:solidFill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square" lIns="0" tIns="72000" rIns="0" bIns="0" rtlCol="0" anchor="t" anchorCtr="0"/>
                    <a:lstStyle/>
                    <a:p>
                      <a:pPr algn="ctr" defTabSz="685783" fontAlgn="auto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6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VLAN</a:t>
                      </a:r>
                    </a:p>
                    <a:p>
                      <a:pPr algn="ctr" defTabSz="685783" fontAlgn="auto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6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(Security isolation per Bridge Domain)</a:t>
                      </a:r>
                    </a:p>
                  </p:txBody>
                </p:sp>
                <p:sp>
                  <p:nvSpPr>
                    <p:cNvPr id="111" name="Rectangle 110">
                      <a:extLst>
                        <a:ext uri="{FF2B5EF4-FFF2-40B4-BE49-F238E27FC236}">
                          <a16:creationId xmlns:a16="http://schemas.microsoft.com/office/drawing/2014/main" id="{0366CA78-0D4C-F565-1182-E6C214776BE6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>
                    <a:xfrm>
                      <a:off x="5769800" y="3760135"/>
                      <a:ext cx="288000" cy="144000"/>
                    </a:xfrm>
                    <a:prstGeom prst="rect">
                      <a:avLst/>
                    </a:prstGeom>
                    <a:solidFill>
                      <a:schemeClr val="accent4">
                        <a:lumMod val="50000"/>
                      </a:schemeClr>
                    </a:solidFill>
                    <a:ln w="12700" cap="flat">
                      <a:noFill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lIns="121920" tIns="60960" rIns="121920" bIns="60960" rtlCol="0" anchor="ctr"/>
                    <a:lstStyle/>
                    <a:p>
                      <a:pPr algn="ctr" defTabSz="685783" fontAlgn="auto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600" kern="0">
                          <a:solidFill>
                            <a:schemeClr val="bg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EPG</a:t>
                      </a:r>
                    </a:p>
                  </p:txBody>
                </p:sp>
              </p:grpSp>
            </p:grpSp>
            <p:sp>
              <p:nvSpPr>
                <p:cNvPr id="153" name="TextBox 152">
                  <a:extLst>
                    <a:ext uri="{FF2B5EF4-FFF2-40B4-BE49-F238E27FC236}">
                      <a16:creationId xmlns:a16="http://schemas.microsoft.com/office/drawing/2014/main" id="{81EC5B21-5D9A-2B24-F645-E9FDADF35E39}"/>
                    </a:ext>
                  </a:extLst>
                </p:cNvPr>
                <p:cNvSpPr txBox="1"/>
                <p:nvPr/>
              </p:nvSpPr>
              <p:spPr>
                <a:xfrm>
                  <a:off x="8450399" y="5147527"/>
                  <a:ext cx="3206632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>
                      <a:latin typeface="+mn-lt"/>
                    </a:rPr>
                    <a:t>Dedicated subnets for tenants with VRFs that can be (optionally) shared by different Tenants</a:t>
                  </a:r>
                </a:p>
              </p:txBody>
            </p:sp>
          </p:grpSp>
        </p:grpSp>
        <p:cxnSp>
          <p:nvCxnSpPr>
            <p:cNvPr id="98" name="Elbow Connector 97">
              <a:extLst>
                <a:ext uri="{FF2B5EF4-FFF2-40B4-BE49-F238E27FC236}">
                  <a16:creationId xmlns:a16="http://schemas.microsoft.com/office/drawing/2014/main" id="{438ABF1B-2920-19AE-CEDA-C111A035932F}"/>
                </a:ext>
              </a:extLst>
            </p:cNvPr>
            <p:cNvCxnSpPr>
              <a:cxnSpLocks/>
              <a:stCxn id="137" idx="2"/>
              <a:endCxn id="126" idx="0"/>
            </p:cNvCxnSpPr>
            <p:nvPr/>
          </p:nvCxnSpPr>
          <p:spPr>
            <a:xfrm rot="5400000">
              <a:off x="9757621" y="2081409"/>
              <a:ext cx="418167" cy="650271"/>
            </a:xfrm>
            <a:prstGeom prst="bentConnector3">
              <a:avLst>
                <a:gd name="adj1" fmla="val 32537"/>
              </a:avLst>
            </a:prstGeom>
            <a:ln>
              <a:solidFill>
                <a:schemeClr val="bg1">
                  <a:lumMod val="75000"/>
                  <a:lumOff val="2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Elbow Connector 98">
              <a:extLst>
                <a:ext uri="{FF2B5EF4-FFF2-40B4-BE49-F238E27FC236}">
                  <a16:creationId xmlns:a16="http://schemas.microsoft.com/office/drawing/2014/main" id="{9C02DA5C-8CA2-E2D5-C6C4-91EDB0C04F16}"/>
                </a:ext>
              </a:extLst>
            </p:cNvPr>
            <p:cNvCxnSpPr>
              <a:cxnSpLocks/>
              <a:stCxn id="137" idx="2"/>
              <a:endCxn id="122" idx="0"/>
            </p:cNvCxnSpPr>
            <p:nvPr/>
          </p:nvCxnSpPr>
          <p:spPr>
            <a:xfrm rot="16200000" flipH="1">
              <a:off x="10369620" y="2119679"/>
              <a:ext cx="418167" cy="573729"/>
            </a:xfrm>
            <a:prstGeom prst="bentConnector3">
              <a:avLst>
                <a:gd name="adj1" fmla="val 32537"/>
              </a:avLst>
            </a:prstGeom>
            <a:ln>
              <a:solidFill>
                <a:schemeClr val="bg1">
                  <a:lumMod val="75000"/>
                  <a:lumOff val="2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Elbow Connector 151">
              <a:extLst>
                <a:ext uri="{FF2B5EF4-FFF2-40B4-BE49-F238E27FC236}">
                  <a16:creationId xmlns:a16="http://schemas.microsoft.com/office/drawing/2014/main" id="{F320A08D-10A3-B3E8-FD49-5BC4CA8CBADD}"/>
                </a:ext>
              </a:extLst>
            </p:cNvPr>
            <p:cNvCxnSpPr>
              <a:cxnSpLocks/>
              <a:stCxn id="137" idx="3"/>
              <a:endCxn id="114" idx="3"/>
            </p:cNvCxnSpPr>
            <p:nvPr/>
          </p:nvCxnSpPr>
          <p:spPr>
            <a:xfrm rot="10800000" flipH="1" flipV="1">
              <a:off x="8996559" y="2052525"/>
              <a:ext cx="139857" cy="2436268"/>
            </a:xfrm>
            <a:prstGeom prst="bentConnector3">
              <a:avLst>
                <a:gd name="adj1" fmla="val -163453"/>
              </a:avLst>
            </a:prstGeom>
            <a:ln>
              <a:solidFill>
                <a:schemeClr val="bg1">
                  <a:lumMod val="75000"/>
                  <a:lumOff val="25000"/>
                </a:schemeClr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7" name="middle group">
            <a:extLst>
              <a:ext uri="{FF2B5EF4-FFF2-40B4-BE49-F238E27FC236}">
                <a16:creationId xmlns:a16="http://schemas.microsoft.com/office/drawing/2014/main" id="{BDD3A79B-3C36-A1DB-AE35-32D5BE6BCD51}"/>
              </a:ext>
            </a:extLst>
          </p:cNvPr>
          <p:cNvGrpSpPr/>
          <p:nvPr/>
        </p:nvGrpSpPr>
        <p:grpSpPr>
          <a:xfrm>
            <a:off x="4492651" y="1702800"/>
            <a:ext cx="3206632" cy="3747642"/>
            <a:chOff x="4492651" y="1702800"/>
            <a:chExt cx="3206632" cy="3747642"/>
          </a:xfrm>
        </p:grpSpPr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35D0BF8D-B630-423C-3F96-47BF4B95B3D7}"/>
                </a:ext>
              </a:extLst>
            </p:cNvPr>
            <p:cNvGrpSpPr/>
            <p:nvPr/>
          </p:nvGrpSpPr>
          <p:grpSpPr>
            <a:xfrm>
              <a:off x="4492651" y="1702800"/>
              <a:ext cx="3206632" cy="3747642"/>
              <a:chOff x="4492651" y="1702800"/>
              <a:chExt cx="3206632" cy="3747642"/>
            </a:xfrm>
          </p:grpSpPr>
          <p:cxnSp>
            <p:nvCxnSpPr>
              <p:cNvPr id="149" name="Elbow Connector 148">
                <a:extLst>
                  <a:ext uri="{FF2B5EF4-FFF2-40B4-BE49-F238E27FC236}">
                    <a16:creationId xmlns:a16="http://schemas.microsoft.com/office/drawing/2014/main" id="{0B91A760-D1D6-5491-617C-5A5DA2CE964E}"/>
                  </a:ext>
                </a:extLst>
              </p:cNvPr>
              <p:cNvCxnSpPr>
                <a:cxnSpLocks/>
                <a:stCxn id="62" idx="3"/>
                <a:endCxn id="79" idx="3"/>
              </p:cNvCxnSpPr>
              <p:nvPr/>
            </p:nvCxnSpPr>
            <p:spPr>
              <a:xfrm rot="10800000" flipH="1" flipV="1">
                <a:off x="5038745" y="2231437"/>
                <a:ext cx="141505" cy="2391381"/>
              </a:xfrm>
              <a:prstGeom prst="bentConnector3">
                <a:avLst>
                  <a:gd name="adj1" fmla="val -161549"/>
                </a:avLst>
              </a:prstGeom>
              <a:ln>
                <a:solidFill>
                  <a:schemeClr val="bg1">
                    <a:lumMod val="75000"/>
                    <a:lumOff val="25000"/>
                  </a:schemeClr>
                </a:solidFill>
                <a:prstDash val="sys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5" name="Group 164">
                <a:extLst>
                  <a:ext uri="{FF2B5EF4-FFF2-40B4-BE49-F238E27FC236}">
                    <a16:creationId xmlns:a16="http://schemas.microsoft.com/office/drawing/2014/main" id="{CF29E042-82BF-0B88-EBB1-65028396BB39}"/>
                  </a:ext>
                </a:extLst>
              </p:cNvPr>
              <p:cNvGrpSpPr/>
              <p:nvPr/>
            </p:nvGrpSpPr>
            <p:grpSpPr>
              <a:xfrm>
                <a:off x="4492651" y="1702800"/>
                <a:ext cx="3206632" cy="3747642"/>
                <a:chOff x="4492651" y="1702800"/>
                <a:chExt cx="3206632" cy="3747642"/>
              </a:xfrm>
            </p:grpSpPr>
            <p:grpSp>
              <p:nvGrpSpPr>
                <p:cNvPr id="162" name="Group 161">
                  <a:extLst>
                    <a:ext uri="{FF2B5EF4-FFF2-40B4-BE49-F238E27FC236}">
                      <a16:creationId xmlns:a16="http://schemas.microsoft.com/office/drawing/2014/main" id="{E7107328-34C6-BDFF-D77F-603DEE779CD8}"/>
                    </a:ext>
                  </a:extLst>
                </p:cNvPr>
                <p:cNvGrpSpPr/>
                <p:nvPr/>
              </p:nvGrpSpPr>
              <p:grpSpPr>
                <a:xfrm>
                  <a:off x="4492651" y="1702800"/>
                  <a:ext cx="3206632" cy="923461"/>
                  <a:chOff x="4492651" y="1702800"/>
                  <a:chExt cx="3206632" cy="923461"/>
                </a:xfrm>
              </p:grpSpPr>
              <p:grpSp>
                <p:nvGrpSpPr>
                  <p:cNvPr id="54" name="Group 53">
                    <a:extLst>
                      <a:ext uri="{FF2B5EF4-FFF2-40B4-BE49-F238E27FC236}">
                        <a16:creationId xmlns:a16="http://schemas.microsoft.com/office/drawing/2014/main" id="{413B598C-C123-3AD5-0F7B-0249CFA08D32}"/>
                      </a:ext>
                    </a:extLst>
                  </p:cNvPr>
                  <p:cNvGrpSpPr/>
                  <p:nvPr/>
                </p:nvGrpSpPr>
                <p:grpSpPr>
                  <a:xfrm>
                    <a:off x="5112319" y="2123488"/>
                    <a:ext cx="1147100" cy="358773"/>
                    <a:chOff x="7680323" y="3602038"/>
                    <a:chExt cx="1147100" cy="358773"/>
                  </a:xfrm>
                </p:grpSpPr>
                <p:sp>
                  <p:nvSpPr>
                    <p:cNvPr id="73" name="Rectangle 72">
                      <a:extLst>
                        <a:ext uri="{FF2B5EF4-FFF2-40B4-BE49-F238E27FC236}">
                          <a16:creationId xmlns:a16="http://schemas.microsoft.com/office/drawing/2014/main" id="{474EBE08-D2FD-AEA7-B314-2979936917DE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7680323" y="3602038"/>
                      <a:ext cx="1147100" cy="358773"/>
                    </a:xfrm>
                    <a:prstGeom prst="rect">
                      <a:avLst/>
                    </a:prstGeom>
                    <a:solidFill>
                      <a:schemeClr val="bg1">
                        <a:lumMod val="10000"/>
                        <a:lumOff val="90000"/>
                      </a:schemeClr>
                    </a:solidFill>
                    <a:ln w="12700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none" lIns="324000" tIns="36000" rIns="0" rtlCol="0" anchor="t" anchorCtr="0"/>
                    <a:lstStyle/>
                    <a:p>
                      <a:r>
                        <a:rPr lang="en-GB" sz="6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subnet(s)</a:t>
                      </a:r>
                    </a:p>
                  </p:txBody>
                </p:sp>
                <p:sp>
                  <p:nvSpPr>
                    <p:cNvPr id="74" name="TextBox 73">
                      <a:extLst>
                        <a:ext uri="{FF2B5EF4-FFF2-40B4-BE49-F238E27FC236}">
                          <a16:creationId xmlns:a16="http://schemas.microsoft.com/office/drawing/2014/main" id="{A6161E86-FFDE-E273-E390-8257BCF62A7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680326" y="3602038"/>
                      <a:ext cx="288000" cy="144000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  <a:lumOff val="25000"/>
                      </a:schemeClr>
                    </a:solidFill>
                  </p:spPr>
                  <p:txBody>
                    <a:bodyPr wrap="none" rtlCol="0" anchor="ctr" anchorCtr="1">
                      <a:noAutofit/>
                    </a:bodyPr>
                    <a:lstStyle/>
                    <a:p>
                      <a:pPr algn="ctr"/>
                      <a:r>
                        <a:rPr lang="en-US" sz="600">
                          <a:solidFill>
                            <a:schemeClr val="bg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BD</a:t>
                      </a:r>
                    </a:p>
                  </p:txBody>
                </p:sp>
              </p:grpSp>
              <p:grpSp>
                <p:nvGrpSpPr>
                  <p:cNvPr id="55" name="Group 54">
                    <a:extLst>
                      <a:ext uri="{FF2B5EF4-FFF2-40B4-BE49-F238E27FC236}">
                        <a16:creationId xmlns:a16="http://schemas.microsoft.com/office/drawing/2014/main" id="{13FAE1C1-E451-E778-6103-C3F0F225713A}"/>
                      </a:ext>
                    </a:extLst>
                  </p:cNvPr>
                  <p:cNvGrpSpPr/>
                  <p:nvPr/>
                </p:nvGrpSpPr>
                <p:grpSpPr>
                  <a:xfrm>
                    <a:off x="4492651" y="1702800"/>
                    <a:ext cx="3206632" cy="923461"/>
                    <a:chOff x="7680323" y="2920999"/>
                    <a:chExt cx="3206632" cy="923461"/>
                  </a:xfrm>
                </p:grpSpPr>
                <p:sp>
                  <p:nvSpPr>
                    <p:cNvPr id="66" name="Rectangle 65">
                      <a:extLst>
                        <a:ext uri="{FF2B5EF4-FFF2-40B4-BE49-F238E27FC236}">
                          <a16:creationId xmlns:a16="http://schemas.microsoft.com/office/drawing/2014/main" id="{CCC160B4-BF41-80D0-6F4D-4B77F45A230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80323" y="2920999"/>
                      <a:ext cx="3206632" cy="92346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accent2">
                          <a:lumMod val="75000"/>
                        </a:schemeClr>
                      </a:solidFill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324000" tIns="36000" rtlCol="0" anchor="t" anchorCtr="0"/>
                    <a:lstStyle/>
                    <a:p>
                      <a:r>
                        <a:rPr lang="en-GB" sz="6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common</a:t>
                      </a:r>
                    </a:p>
                  </p:txBody>
                </p:sp>
                <p:grpSp>
                  <p:nvGrpSpPr>
                    <p:cNvPr id="67" name="Group 66">
                      <a:extLst>
                        <a:ext uri="{FF2B5EF4-FFF2-40B4-BE49-F238E27FC236}">
                          <a16:creationId xmlns:a16="http://schemas.microsoft.com/office/drawing/2014/main" id="{4063C7CF-39BD-FB11-0D62-6CD5CB56EE5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680323" y="2921000"/>
                      <a:ext cx="288000" cy="144000"/>
                      <a:chOff x="9357407" y="4691351"/>
                      <a:chExt cx="288000" cy="144000"/>
                    </a:xfrm>
                  </p:grpSpPr>
                  <p:sp>
                    <p:nvSpPr>
                      <p:cNvPr id="68" name="Rectangle 67">
                        <a:extLst>
                          <a:ext uri="{FF2B5EF4-FFF2-40B4-BE49-F238E27FC236}">
                            <a16:creationId xmlns:a16="http://schemas.microsoft.com/office/drawing/2014/main" id="{7DFDC3B1-4AE3-BB8E-879D-0E0D5379C0D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357407" y="4691351"/>
                        <a:ext cx="288000" cy="144000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75000"/>
                        </a:schemeClr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>
                          <a:latin typeface="Consolas" panose="020B0609020204030204" pitchFamily="49" charset="0"/>
                          <a:cs typeface="Consolas" panose="020B0609020204030204" pitchFamily="49" charset="0"/>
                        </a:endParaRPr>
                      </a:p>
                    </p:txBody>
                  </p:sp>
                  <p:grpSp>
                    <p:nvGrpSpPr>
                      <p:cNvPr id="69" name="Group 68">
                        <a:extLst>
                          <a:ext uri="{FF2B5EF4-FFF2-40B4-BE49-F238E27FC236}">
                            <a16:creationId xmlns:a16="http://schemas.microsoft.com/office/drawing/2014/main" id="{E2F1FC8E-F4DF-2C02-8E56-E2BD8AC2C2B3}"/>
                          </a:ext>
                        </a:extLst>
                      </p:cNvPr>
                      <p:cNvGrpSpPr>
                        <a:grpSpLocks noChangeAspect="1"/>
                      </p:cNvGrpSpPr>
                      <p:nvPr/>
                    </p:nvGrpSpPr>
                    <p:grpSpPr>
                      <a:xfrm>
                        <a:off x="9393407" y="4709853"/>
                        <a:ext cx="216000" cy="106997"/>
                        <a:chOff x="836085" y="1496592"/>
                        <a:chExt cx="538984" cy="266993"/>
                      </a:xfrm>
                    </p:grpSpPr>
                    <p:sp>
                      <p:nvSpPr>
                        <p:cNvPr id="70" name="Freeform 751">
                          <a:extLst>
                            <a:ext uri="{FF2B5EF4-FFF2-40B4-BE49-F238E27FC236}">
                              <a16:creationId xmlns:a16="http://schemas.microsoft.com/office/drawing/2014/main" id="{32FA8418-F519-C205-A06F-3EDDFA5888BA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836085" y="1647588"/>
                          <a:ext cx="538984" cy="115997"/>
                        </a:xfrm>
                        <a:custGeom>
                          <a:avLst/>
                          <a:gdLst>
                            <a:gd name="T0" fmla="*/ 204 w 228"/>
                            <a:gd name="T1" fmla="*/ 49 h 49"/>
                            <a:gd name="T2" fmla="*/ 24 w 228"/>
                            <a:gd name="T3" fmla="*/ 49 h 49"/>
                            <a:gd name="T4" fmla="*/ 0 w 228"/>
                            <a:gd name="T5" fmla="*/ 25 h 49"/>
                            <a:gd name="T6" fmla="*/ 0 w 228"/>
                            <a:gd name="T7" fmla="*/ 25 h 49"/>
                            <a:gd name="T8" fmla="*/ 24 w 228"/>
                            <a:gd name="T9" fmla="*/ 0 h 49"/>
                            <a:gd name="T10" fmla="*/ 204 w 228"/>
                            <a:gd name="T11" fmla="*/ 0 h 49"/>
                            <a:gd name="T12" fmla="*/ 228 w 228"/>
                            <a:gd name="T13" fmla="*/ 25 h 49"/>
                            <a:gd name="T14" fmla="*/ 228 w 228"/>
                            <a:gd name="T15" fmla="*/ 25 h 49"/>
                            <a:gd name="T16" fmla="*/ 204 w 228"/>
                            <a:gd name="T17" fmla="*/ 49 h 49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  <a:cxn ang="0">
                              <a:pos x="T14" y="T15"/>
                            </a:cxn>
                            <a:cxn ang="0">
                              <a:pos x="T16" y="T17"/>
                            </a:cxn>
                          </a:cxnLst>
                          <a:rect l="0" t="0" r="r" b="b"/>
                          <a:pathLst>
                            <a:path w="228" h="49">
                              <a:moveTo>
                                <a:pt x="204" y="49"/>
                              </a:moveTo>
                              <a:cubicBezTo>
                                <a:pt x="24" y="49"/>
                                <a:pt x="24" y="49"/>
                                <a:pt x="24" y="49"/>
                              </a:cubicBezTo>
                              <a:cubicBezTo>
                                <a:pt x="11" y="49"/>
                                <a:pt x="0" y="38"/>
                                <a:pt x="0" y="25"/>
                              </a:cubicBezTo>
                              <a:cubicBezTo>
                                <a:pt x="0" y="25"/>
                                <a:pt x="0" y="25"/>
                                <a:pt x="0" y="25"/>
                              </a:cubicBezTo>
                              <a:cubicBezTo>
                                <a:pt x="0" y="11"/>
                                <a:pt x="11" y="0"/>
                                <a:pt x="24" y="0"/>
                              </a:cubicBezTo>
                              <a:cubicBezTo>
                                <a:pt x="204" y="0"/>
                                <a:pt x="204" y="0"/>
                                <a:pt x="204" y="0"/>
                              </a:cubicBezTo>
                              <a:cubicBezTo>
                                <a:pt x="217" y="0"/>
                                <a:pt x="228" y="11"/>
                                <a:pt x="228" y="25"/>
                              </a:cubicBezTo>
                              <a:cubicBezTo>
                                <a:pt x="228" y="25"/>
                                <a:pt x="228" y="25"/>
                                <a:pt x="228" y="25"/>
                              </a:cubicBezTo>
                              <a:cubicBezTo>
                                <a:pt x="228" y="38"/>
                                <a:pt x="217" y="49"/>
                                <a:pt x="204" y="49"/>
                              </a:cubicBezTo>
                              <a:close/>
                            </a:path>
                          </a:pathLst>
                        </a:custGeom>
                        <a:solidFill>
                          <a:schemeClr val="bg2"/>
                        </a:solidFill>
                        <a:ln>
                          <a:noFill/>
                        </a:ln>
                      </p:spPr>
                      <p:txBody>
                        <a:bodyPr vert="horz" wrap="square" lIns="121920" tIns="60960" rIns="121920" bIns="60960" numCol="1" anchor="t" anchorCtr="1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pPr algn="ctr"/>
                          <a:endParaRPr lang="en-US" sz="40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p:txBody>
                    </p:sp>
                    <p:sp>
                      <p:nvSpPr>
                        <p:cNvPr id="71" name="Freeform 752">
                          <a:extLst>
                            <a:ext uri="{FF2B5EF4-FFF2-40B4-BE49-F238E27FC236}">
                              <a16:creationId xmlns:a16="http://schemas.microsoft.com/office/drawing/2014/main" id="{BAE4D97F-C861-0EA8-8CCC-BB3CA321DBA4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955081" y="1571590"/>
                          <a:ext cx="382988" cy="115996"/>
                        </a:xfrm>
                        <a:custGeom>
                          <a:avLst/>
                          <a:gdLst>
                            <a:gd name="T0" fmla="*/ 137 w 162"/>
                            <a:gd name="T1" fmla="*/ 49 h 49"/>
                            <a:gd name="T2" fmla="*/ 24 w 162"/>
                            <a:gd name="T3" fmla="*/ 49 h 49"/>
                            <a:gd name="T4" fmla="*/ 0 w 162"/>
                            <a:gd name="T5" fmla="*/ 25 h 49"/>
                            <a:gd name="T6" fmla="*/ 0 w 162"/>
                            <a:gd name="T7" fmla="*/ 25 h 49"/>
                            <a:gd name="T8" fmla="*/ 24 w 162"/>
                            <a:gd name="T9" fmla="*/ 0 h 49"/>
                            <a:gd name="T10" fmla="*/ 137 w 162"/>
                            <a:gd name="T11" fmla="*/ 0 h 49"/>
                            <a:gd name="T12" fmla="*/ 162 w 162"/>
                            <a:gd name="T13" fmla="*/ 25 h 49"/>
                            <a:gd name="T14" fmla="*/ 162 w 162"/>
                            <a:gd name="T15" fmla="*/ 25 h 49"/>
                            <a:gd name="T16" fmla="*/ 137 w 162"/>
                            <a:gd name="T17" fmla="*/ 49 h 49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  <a:cxn ang="0">
                              <a:pos x="T14" y="T15"/>
                            </a:cxn>
                            <a:cxn ang="0">
                              <a:pos x="T16" y="T17"/>
                            </a:cxn>
                          </a:cxnLst>
                          <a:rect l="0" t="0" r="r" b="b"/>
                          <a:pathLst>
                            <a:path w="162" h="49">
                              <a:moveTo>
                                <a:pt x="137" y="49"/>
                              </a:moveTo>
                              <a:cubicBezTo>
                                <a:pt x="24" y="49"/>
                                <a:pt x="24" y="49"/>
                                <a:pt x="24" y="49"/>
                              </a:cubicBezTo>
                              <a:cubicBezTo>
                                <a:pt x="11" y="49"/>
                                <a:pt x="0" y="38"/>
                                <a:pt x="0" y="25"/>
                              </a:cubicBezTo>
                              <a:cubicBezTo>
                                <a:pt x="0" y="25"/>
                                <a:pt x="0" y="25"/>
                                <a:pt x="0" y="25"/>
                              </a:cubicBezTo>
                              <a:cubicBezTo>
                                <a:pt x="0" y="11"/>
                                <a:pt x="11" y="0"/>
                                <a:pt x="24" y="0"/>
                              </a:cubicBezTo>
                              <a:cubicBezTo>
                                <a:pt x="137" y="0"/>
                                <a:pt x="137" y="0"/>
                                <a:pt x="137" y="0"/>
                              </a:cubicBezTo>
                              <a:cubicBezTo>
                                <a:pt x="151" y="0"/>
                                <a:pt x="162" y="11"/>
                                <a:pt x="162" y="25"/>
                              </a:cubicBezTo>
                              <a:cubicBezTo>
                                <a:pt x="162" y="25"/>
                                <a:pt x="162" y="25"/>
                                <a:pt x="162" y="25"/>
                              </a:cubicBezTo>
                              <a:cubicBezTo>
                                <a:pt x="162" y="38"/>
                                <a:pt x="151" y="49"/>
                                <a:pt x="137" y="49"/>
                              </a:cubicBezTo>
                              <a:close/>
                            </a:path>
                          </a:pathLst>
                        </a:custGeom>
                        <a:solidFill>
                          <a:schemeClr val="bg2"/>
                        </a:solidFill>
                        <a:ln>
                          <a:noFill/>
                        </a:ln>
                      </p:spPr>
                      <p:txBody>
                        <a:bodyPr vert="horz" wrap="square" lIns="121920" tIns="60960" rIns="121920" bIns="6096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en-US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p:txBody>
                    </p:sp>
                    <p:sp>
                      <p:nvSpPr>
                        <p:cNvPr id="72" name="Freeform 753">
                          <a:extLst>
                            <a:ext uri="{FF2B5EF4-FFF2-40B4-BE49-F238E27FC236}">
                              <a16:creationId xmlns:a16="http://schemas.microsoft.com/office/drawing/2014/main" id="{E2CB09DB-EA48-0432-0580-8C48362BD4E8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106076" y="1496592"/>
                          <a:ext cx="181994" cy="115996"/>
                        </a:xfrm>
                        <a:custGeom>
                          <a:avLst/>
                          <a:gdLst>
                            <a:gd name="T0" fmla="*/ 52 w 77"/>
                            <a:gd name="T1" fmla="*/ 49 h 49"/>
                            <a:gd name="T2" fmla="*/ 24 w 77"/>
                            <a:gd name="T3" fmla="*/ 49 h 49"/>
                            <a:gd name="T4" fmla="*/ 0 w 77"/>
                            <a:gd name="T5" fmla="*/ 24 h 49"/>
                            <a:gd name="T6" fmla="*/ 0 w 77"/>
                            <a:gd name="T7" fmla="*/ 24 h 49"/>
                            <a:gd name="T8" fmla="*/ 24 w 77"/>
                            <a:gd name="T9" fmla="*/ 0 h 49"/>
                            <a:gd name="T10" fmla="*/ 52 w 77"/>
                            <a:gd name="T11" fmla="*/ 0 h 49"/>
                            <a:gd name="T12" fmla="*/ 77 w 77"/>
                            <a:gd name="T13" fmla="*/ 24 h 49"/>
                            <a:gd name="T14" fmla="*/ 77 w 77"/>
                            <a:gd name="T15" fmla="*/ 24 h 49"/>
                            <a:gd name="T16" fmla="*/ 52 w 77"/>
                            <a:gd name="T17" fmla="*/ 49 h 49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  <a:cxn ang="0">
                              <a:pos x="T14" y="T15"/>
                            </a:cxn>
                            <a:cxn ang="0">
                              <a:pos x="T16" y="T17"/>
                            </a:cxn>
                          </a:cxnLst>
                          <a:rect l="0" t="0" r="r" b="b"/>
                          <a:pathLst>
                            <a:path w="77" h="49">
                              <a:moveTo>
                                <a:pt x="52" y="49"/>
                              </a:moveTo>
                              <a:cubicBezTo>
                                <a:pt x="24" y="49"/>
                                <a:pt x="24" y="49"/>
                                <a:pt x="24" y="49"/>
                              </a:cubicBezTo>
                              <a:cubicBezTo>
                                <a:pt x="11" y="49"/>
                                <a:pt x="0" y="38"/>
                                <a:pt x="0" y="24"/>
                              </a:cubicBezTo>
                              <a:cubicBezTo>
                                <a:pt x="0" y="24"/>
                                <a:pt x="0" y="24"/>
                                <a:pt x="0" y="24"/>
                              </a:cubicBezTo>
                              <a:cubicBezTo>
                                <a:pt x="0" y="11"/>
                                <a:pt x="11" y="0"/>
                                <a:pt x="24" y="0"/>
                              </a:cubicBezTo>
                              <a:cubicBezTo>
                                <a:pt x="52" y="0"/>
                                <a:pt x="52" y="0"/>
                                <a:pt x="52" y="0"/>
                              </a:cubicBezTo>
                              <a:cubicBezTo>
                                <a:pt x="66" y="0"/>
                                <a:pt x="77" y="11"/>
                                <a:pt x="77" y="24"/>
                              </a:cubicBezTo>
                              <a:cubicBezTo>
                                <a:pt x="77" y="24"/>
                                <a:pt x="77" y="24"/>
                                <a:pt x="77" y="24"/>
                              </a:cubicBezTo>
                              <a:cubicBezTo>
                                <a:pt x="77" y="38"/>
                                <a:pt x="66" y="49"/>
                                <a:pt x="52" y="49"/>
                              </a:cubicBezTo>
                              <a:close/>
                            </a:path>
                          </a:pathLst>
                        </a:custGeom>
                        <a:solidFill>
                          <a:schemeClr val="bg2"/>
                        </a:solidFill>
                        <a:ln>
                          <a:noFill/>
                        </a:ln>
                      </p:spPr>
                      <p:txBody>
                        <a:bodyPr vert="horz" wrap="square" lIns="121920" tIns="60960" rIns="121920" bIns="6096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en-US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56" name="Group 55">
                    <a:extLst>
                      <a:ext uri="{FF2B5EF4-FFF2-40B4-BE49-F238E27FC236}">
                        <a16:creationId xmlns:a16="http://schemas.microsoft.com/office/drawing/2014/main" id="{67997701-99D6-F75B-28E3-F316BAA3C9FB}"/>
                      </a:ext>
                    </a:extLst>
                  </p:cNvPr>
                  <p:cNvGrpSpPr/>
                  <p:nvPr/>
                </p:nvGrpSpPr>
                <p:grpSpPr>
                  <a:xfrm>
                    <a:off x="5038746" y="1907588"/>
                    <a:ext cx="2590559" cy="647700"/>
                    <a:chOff x="7680317" y="3615879"/>
                    <a:chExt cx="2590559" cy="647700"/>
                  </a:xfrm>
                </p:grpSpPr>
                <p:sp>
                  <p:nvSpPr>
                    <p:cNvPr id="62" name="Rectangle 61">
                      <a:extLst>
                        <a:ext uri="{FF2B5EF4-FFF2-40B4-BE49-F238E27FC236}">
                          <a16:creationId xmlns:a16="http://schemas.microsoft.com/office/drawing/2014/main" id="{3E12455C-2394-7BAA-F294-C4BC3B15E596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7680317" y="3615879"/>
                      <a:ext cx="2590559" cy="64770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accent5"/>
                      </a:solidFill>
                      <a:prstDash val="solid"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lIns="324000" tIns="36000" rtlCol="0" anchor="t" anchorCtr="0"/>
                    <a:lstStyle/>
                    <a:p>
                      <a:r>
                        <a:rPr lang="en-GB" sz="6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common.vrf-01</a:t>
                      </a:r>
                    </a:p>
                  </p:txBody>
                </p:sp>
                <p:grpSp>
                  <p:nvGrpSpPr>
                    <p:cNvPr id="63" name="Group 62">
                      <a:extLst>
                        <a:ext uri="{FF2B5EF4-FFF2-40B4-BE49-F238E27FC236}">
                          <a16:creationId xmlns:a16="http://schemas.microsoft.com/office/drawing/2014/main" id="{364B1AF7-25A9-B3D7-A0F9-2F02F7905D1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680323" y="3615879"/>
                      <a:ext cx="288000" cy="144000"/>
                      <a:chOff x="9199253" y="3748281"/>
                      <a:chExt cx="288000" cy="144000"/>
                    </a:xfrm>
                  </p:grpSpPr>
                  <p:sp>
                    <p:nvSpPr>
                      <p:cNvPr id="64" name="Rectangle 63">
                        <a:extLst>
                          <a:ext uri="{FF2B5EF4-FFF2-40B4-BE49-F238E27FC236}">
                            <a16:creationId xmlns:a16="http://schemas.microsoft.com/office/drawing/2014/main" id="{C457F399-1F3A-1891-412B-D7224CD9B1CB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9199253" y="3748281"/>
                        <a:ext cx="288000" cy="144000"/>
                      </a:xfrm>
                      <a:prstGeom prst="rect">
                        <a:avLst/>
                      </a:prstGeom>
                      <a:solidFill>
                        <a:schemeClr val="accent5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>
                          <a:latin typeface="Consolas" panose="020B0609020204030204" pitchFamily="49" charset="0"/>
                          <a:cs typeface="Consolas" panose="020B0609020204030204" pitchFamily="49" charset="0"/>
                        </a:endParaRPr>
                      </a:p>
                    </p:txBody>
                  </p:sp>
                  <p:pic>
                    <p:nvPicPr>
                      <p:cNvPr id="65" name="Picture 6" descr="C:\Users\ecoffey\AppData\Local\Temp\Rar$DRa0.583\Cisco Icons November\30067_Device_router_3057\Png_256\30067_Device_router_3057_unknown_256.png">
                        <a:extLst>
                          <a:ext uri="{FF2B5EF4-FFF2-40B4-BE49-F238E27FC236}">
                            <a16:creationId xmlns:a16="http://schemas.microsoft.com/office/drawing/2014/main" id="{5904C0D6-BFBB-1106-2F90-B936093CE10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 flipH="1">
                        <a:off x="9235747" y="3759469"/>
                        <a:ext cx="215012" cy="121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grpSp>
              </p:grpSp>
              <p:grpSp>
                <p:nvGrpSpPr>
                  <p:cNvPr id="57" name="Group 56">
                    <a:extLst>
                      <a:ext uri="{FF2B5EF4-FFF2-40B4-BE49-F238E27FC236}">
                        <a16:creationId xmlns:a16="http://schemas.microsoft.com/office/drawing/2014/main" id="{7254A1FD-0EE5-B0CB-E568-33231799EC24}"/>
                      </a:ext>
                    </a:extLst>
                  </p:cNvPr>
                  <p:cNvGrpSpPr/>
                  <p:nvPr/>
                </p:nvGrpSpPr>
                <p:grpSpPr>
                  <a:xfrm>
                    <a:off x="6337207" y="2123488"/>
                    <a:ext cx="1147100" cy="358773"/>
                    <a:chOff x="7680323" y="3602038"/>
                    <a:chExt cx="1147100" cy="358773"/>
                  </a:xfrm>
                </p:grpSpPr>
                <p:sp>
                  <p:nvSpPr>
                    <p:cNvPr id="60" name="Rectangle 59">
                      <a:extLst>
                        <a:ext uri="{FF2B5EF4-FFF2-40B4-BE49-F238E27FC236}">
                          <a16:creationId xmlns:a16="http://schemas.microsoft.com/office/drawing/2014/main" id="{5B862D3D-AC0D-8CE2-4B47-6F813B798E44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7680323" y="3602038"/>
                      <a:ext cx="1147100" cy="358773"/>
                    </a:xfrm>
                    <a:prstGeom prst="rect">
                      <a:avLst/>
                    </a:prstGeom>
                    <a:solidFill>
                      <a:schemeClr val="bg1">
                        <a:lumMod val="10000"/>
                        <a:lumOff val="90000"/>
                      </a:schemeClr>
                    </a:solidFill>
                    <a:ln w="12700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none" lIns="324000" tIns="36000" rIns="0" rtlCol="0" anchor="t" anchorCtr="0"/>
                    <a:lstStyle/>
                    <a:p>
                      <a:r>
                        <a:rPr lang="en-GB" sz="6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subnet(s)</a:t>
                      </a:r>
                    </a:p>
                  </p:txBody>
                </p:sp>
                <p:sp>
                  <p:nvSpPr>
                    <p:cNvPr id="61" name="TextBox 60">
                      <a:extLst>
                        <a:ext uri="{FF2B5EF4-FFF2-40B4-BE49-F238E27FC236}">
                          <a16:creationId xmlns:a16="http://schemas.microsoft.com/office/drawing/2014/main" id="{933490AA-9D67-276A-6E5C-E956E7248A8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680326" y="3602038"/>
                      <a:ext cx="288000" cy="144000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  <a:lumOff val="25000"/>
                      </a:schemeClr>
                    </a:solidFill>
                  </p:spPr>
                  <p:txBody>
                    <a:bodyPr wrap="none" rtlCol="0" anchor="ctr" anchorCtr="1">
                      <a:noAutofit/>
                    </a:bodyPr>
                    <a:lstStyle/>
                    <a:p>
                      <a:pPr algn="ctr"/>
                      <a:r>
                        <a:rPr lang="en-US" sz="600">
                          <a:solidFill>
                            <a:schemeClr val="bg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BD</a:t>
                      </a:r>
                    </a:p>
                  </p:txBody>
                </p:sp>
              </p:grpSp>
            </p:grpSp>
            <p:grpSp>
              <p:nvGrpSpPr>
                <p:cNvPr id="164" name="Group 163">
                  <a:extLst>
                    <a:ext uri="{FF2B5EF4-FFF2-40B4-BE49-F238E27FC236}">
                      <a16:creationId xmlns:a16="http://schemas.microsoft.com/office/drawing/2014/main" id="{2B43867B-ECB6-448D-9E5B-38AA8AFC84B7}"/>
                    </a:ext>
                  </a:extLst>
                </p:cNvPr>
                <p:cNvGrpSpPr/>
                <p:nvPr/>
              </p:nvGrpSpPr>
              <p:grpSpPr>
                <a:xfrm>
                  <a:off x="4492651" y="2757592"/>
                  <a:ext cx="3206632" cy="2692850"/>
                  <a:chOff x="4492651" y="2916342"/>
                  <a:chExt cx="3206632" cy="2692850"/>
                </a:xfrm>
              </p:grpSpPr>
              <p:grpSp>
                <p:nvGrpSpPr>
                  <p:cNvPr id="163" name="Group 162">
                    <a:extLst>
                      <a:ext uri="{FF2B5EF4-FFF2-40B4-BE49-F238E27FC236}">
                        <a16:creationId xmlns:a16="http://schemas.microsoft.com/office/drawing/2014/main" id="{3D03D511-4F4A-9489-7217-F69C150AD307}"/>
                      </a:ext>
                    </a:extLst>
                  </p:cNvPr>
                  <p:cNvGrpSpPr/>
                  <p:nvPr/>
                </p:nvGrpSpPr>
                <p:grpSpPr>
                  <a:xfrm>
                    <a:off x="4492651" y="2916342"/>
                    <a:ext cx="3206632" cy="2227263"/>
                    <a:chOff x="4492651" y="2916342"/>
                    <a:chExt cx="3206632" cy="2227263"/>
                  </a:xfrm>
                </p:grpSpPr>
                <p:grpSp>
                  <p:nvGrpSpPr>
                    <p:cNvPr id="46" name="Group 45">
                      <a:extLst>
                        <a:ext uri="{FF2B5EF4-FFF2-40B4-BE49-F238E27FC236}">
                          <a16:creationId xmlns:a16="http://schemas.microsoft.com/office/drawing/2014/main" id="{2B6C4FA7-5C6D-28AC-42A2-67D53EB0D92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492651" y="2916342"/>
                      <a:ext cx="3206632" cy="2227263"/>
                      <a:chOff x="7680323" y="2921000"/>
                      <a:chExt cx="3206632" cy="2227263"/>
                    </a:xfrm>
                  </p:grpSpPr>
                  <p:sp>
                    <p:nvSpPr>
                      <p:cNvPr id="89" name="Rectangle 88">
                        <a:extLst>
                          <a:ext uri="{FF2B5EF4-FFF2-40B4-BE49-F238E27FC236}">
                            <a16:creationId xmlns:a16="http://schemas.microsoft.com/office/drawing/2014/main" id="{FF6AB81F-CAC6-50E3-48EC-2CDC61ECECE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680323" y="2921000"/>
                        <a:ext cx="3206632" cy="2227263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accent2">
                            <a:lumMod val="75000"/>
                          </a:schemeClr>
                        </a:solidFill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lIns="324000" tIns="36000" rtlCol="0" anchor="t" anchorCtr="0"/>
                      <a:lstStyle/>
                      <a:p>
                        <a:r>
                          <a:rPr lang="en-GB" sz="600">
                            <a:latin typeface="Consolas" panose="020B0609020204030204" pitchFamily="49" charset="0"/>
                            <a:cs typeface="Consolas" panose="020B0609020204030204" pitchFamily="49" charset="0"/>
                          </a:rPr>
                          <a:t>demo</a:t>
                        </a:r>
                      </a:p>
                    </p:txBody>
                  </p:sp>
                  <p:grpSp>
                    <p:nvGrpSpPr>
                      <p:cNvPr id="90" name="Group 89">
                        <a:extLst>
                          <a:ext uri="{FF2B5EF4-FFF2-40B4-BE49-F238E27FC236}">
                            <a16:creationId xmlns:a16="http://schemas.microsoft.com/office/drawing/2014/main" id="{A6ABE93E-D20D-5501-826E-D5DE5980D76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680323" y="2921000"/>
                        <a:ext cx="288000" cy="144000"/>
                        <a:chOff x="9357407" y="4691351"/>
                        <a:chExt cx="288000" cy="144000"/>
                      </a:xfrm>
                    </p:grpSpPr>
                    <p:sp>
                      <p:nvSpPr>
                        <p:cNvPr id="91" name="Rectangle 90">
                          <a:extLst>
                            <a:ext uri="{FF2B5EF4-FFF2-40B4-BE49-F238E27FC236}">
                              <a16:creationId xmlns:a16="http://schemas.microsoft.com/office/drawing/2014/main" id="{0DA87E37-794E-39DD-B075-BCE89151046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9357407" y="4691351"/>
                          <a:ext cx="288000" cy="144000"/>
                        </a:xfrm>
                        <a:prstGeom prst="rect">
                          <a:avLst/>
                        </a:prstGeom>
                        <a:solidFill>
                          <a:schemeClr val="accent2">
                            <a:lumMod val="75000"/>
                          </a:schemeClr>
                        </a:solidFill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B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p:txBody>
                    </p:sp>
                    <p:grpSp>
                      <p:nvGrpSpPr>
                        <p:cNvPr id="92" name="Group 91">
                          <a:extLst>
                            <a:ext uri="{FF2B5EF4-FFF2-40B4-BE49-F238E27FC236}">
                              <a16:creationId xmlns:a16="http://schemas.microsoft.com/office/drawing/2014/main" id="{017F1D5E-872F-FEB8-9E4B-9A493FE2E1DD}"/>
                            </a:ext>
                          </a:extLst>
                        </p:cNvPr>
                        <p:cNvGrpSpPr>
                          <a:grpSpLocks noChangeAspect="1"/>
                        </p:cNvGrpSpPr>
                        <p:nvPr/>
                      </p:nvGrpSpPr>
                      <p:grpSpPr>
                        <a:xfrm>
                          <a:off x="9393407" y="4709853"/>
                          <a:ext cx="216000" cy="106997"/>
                          <a:chOff x="836085" y="1496592"/>
                          <a:chExt cx="538984" cy="266993"/>
                        </a:xfrm>
                      </p:grpSpPr>
                      <p:sp>
                        <p:nvSpPr>
                          <p:cNvPr id="93" name="Freeform 751">
                            <a:extLst>
                              <a:ext uri="{FF2B5EF4-FFF2-40B4-BE49-F238E27FC236}">
                                <a16:creationId xmlns:a16="http://schemas.microsoft.com/office/drawing/2014/main" id="{41ABDD80-1023-D1AD-AE39-142F6FE4586E}"/>
                              </a:ext>
                            </a:extLst>
                          </p:cNvPr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836085" y="1647588"/>
                            <a:ext cx="538984" cy="115997"/>
                          </a:xfrm>
                          <a:custGeom>
                            <a:avLst/>
                            <a:gdLst>
                              <a:gd name="T0" fmla="*/ 204 w 228"/>
                              <a:gd name="T1" fmla="*/ 49 h 49"/>
                              <a:gd name="T2" fmla="*/ 24 w 228"/>
                              <a:gd name="T3" fmla="*/ 49 h 49"/>
                              <a:gd name="T4" fmla="*/ 0 w 228"/>
                              <a:gd name="T5" fmla="*/ 25 h 49"/>
                              <a:gd name="T6" fmla="*/ 0 w 228"/>
                              <a:gd name="T7" fmla="*/ 25 h 49"/>
                              <a:gd name="T8" fmla="*/ 24 w 228"/>
                              <a:gd name="T9" fmla="*/ 0 h 49"/>
                              <a:gd name="T10" fmla="*/ 204 w 228"/>
                              <a:gd name="T11" fmla="*/ 0 h 49"/>
                              <a:gd name="T12" fmla="*/ 228 w 228"/>
                              <a:gd name="T13" fmla="*/ 25 h 49"/>
                              <a:gd name="T14" fmla="*/ 228 w 228"/>
                              <a:gd name="T15" fmla="*/ 25 h 49"/>
                              <a:gd name="T16" fmla="*/ 204 w 228"/>
                              <a:gd name="T17" fmla="*/ 49 h 49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  <a:cxn ang="0">
                                <a:pos x="T6" y="T7"/>
                              </a:cxn>
                              <a:cxn ang="0">
                                <a:pos x="T8" y="T9"/>
                              </a:cxn>
                              <a:cxn ang="0">
                                <a:pos x="T10" y="T11"/>
                              </a:cxn>
                              <a:cxn ang="0">
                                <a:pos x="T12" y="T13"/>
                              </a:cxn>
                              <a:cxn ang="0">
                                <a:pos x="T14" y="T15"/>
                              </a:cxn>
                              <a:cxn ang="0">
                                <a:pos x="T16" y="T17"/>
                              </a:cxn>
                            </a:cxnLst>
                            <a:rect l="0" t="0" r="r" b="b"/>
                            <a:pathLst>
                              <a:path w="228" h="49">
                                <a:moveTo>
                                  <a:pt x="204" y="49"/>
                                </a:moveTo>
                                <a:cubicBezTo>
                                  <a:pt x="24" y="49"/>
                                  <a:pt x="24" y="49"/>
                                  <a:pt x="24" y="49"/>
                                </a:cubicBezTo>
                                <a:cubicBezTo>
                                  <a:pt x="11" y="49"/>
                                  <a:pt x="0" y="38"/>
                                  <a:pt x="0" y="25"/>
                                </a:cubicBezTo>
                                <a:cubicBezTo>
                                  <a:pt x="0" y="25"/>
                                  <a:pt x="0" y="25"/>
                                  <a:pt x="0" y="25"/>
                                </a:cubicBezTo>
                                <a:cubicBezTo>
                                  <a:pt x="0" y="11"/>
                                  <a:pt x="11" y="0"/>
                                  <a:pt x="24" y="0"/>
                                </a:cubicBezTo>
                                <a:cubicBezTo>
                                  <a:pt x="204" y="0"/>
                                  <a:pt x="204" y="0"/>
                                  <a:pt x="204" y="0"/>
                                </a:cubicBezTo>
                                <a:cubicBezTo>
                                  <a:pt x="217" y="0"/>
                                  <a:pt x="228" y="11"/>
                                  <a:pt x="228" y="25"/>
                                </a:cubicBezTo>
                                <a:cubicBezTo>
                                  <a:pt x="228" y="25"/>
                                  <a:pt x="228" y="25"/>
                                  <a:pt x="228" y="25"/>
                                </a:cubicBezTo>
                                <a:cubicBezTo>
                                  <a:pt x="228" y="38"/>
                                  <a:pt x="217" y="49"/>
                                  <a:pt x="204" y="49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chemeClr val="bg2"/>
                          </a:solidFill>
                          <a:ln>
                            <a:noFill/>
                          </a:ln>
                        </p:spPr>
                        <p:txBody>
                          <a:bodyPr vert="horz" wrap="square" lIns="121920" tIns="60960" rIns="121920" bIns="60960" numCol="1" anchor="t" anchorCtr="1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pPr algn="ctr"/>
                            <a:endParaRPr lang="en-US" sz="400">
                              <a:latin typeface="Consolas" panose="020B0609020204030204" pitchFamily="49" charset="0"/>
                              <a:cs typeface="Consolas" panose="020B0609020204030204" pitchFamily="49" charset="0"/>
                            </a:endParaRPr>
                          </a:p>
                        </p:txBody>
                      </p:sp>
                      <p:sp>
                        <p:nvSpPr>
                          <p:cNvPr id="94" name="Freeform 752">
                            <a:extLst>
                              <a:ext uri="{FF2B5EF4-FFF2-40B4-BE49-F238E27FC236}">
                                <a16:creationId xmlns:a16="http://schemas.microsoft.com/office/drawing/2014/main" id="{3D1A026C-B7D0-F943-C258-DFC9AA0B72CE}"/>
                              </a:ext>
                            </a:extLst>
                          </p:cNvPr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955081" y="1571590"/>
                            <a:ext cx="382988" cy="115996"/>
                          </a:xfrm>
                          <a:custGeom>
                            <a:avLst/>
                            <a:gdLst>
                              <a:gd name="T0" fmla="*/ 137 w 162"/>
                              <a:gd name="T1" fmla="*/ 49 h 49"/>
                              <a:gd name="T2" fmla="*/ 24 w 162"/>
                              <a:gd name="T3" fmla="*/ 49 h 49"/>
                              <a:gd name="T4" fmla="*/ 0 w 162"/>
                              <a:gd name="T5" fmla="*/ 25 h 49"/>
                              <a:gd name="T6" fmla="*/ 0 w 162"/>
                              <a:gd name="T7" fmla="*/ 25 h 49"/>
                              <a:gd name="T8" fmla="*/ 24 w 162"/>
                              <a:gd name="T9" fmla="*/ 0 h 49"/>
                              <a:gd name="T10" fmla="*/ 137 w 162"/>
                              <a:gd name="T11" fmla="*/ 0 h 49"/>
                              <a:gd name="T12" fmla="*/ 162 w 162"/>
                              <a:gd name="T13" fmla="*/ 25 h 49"/>
                              <a:gd name="T14" fmla="*/ 162 w 162"/>
                              <a:gd name="T15" fmla="*/ 25 h 49"/>
                              <a:gd name="T16" fmla="*/ 137 w 162"/>
                              <a:gd name="T17" fmla="*/ 49 h 49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  <a:cxn ang="0">
                                <a:pos x="T6" y="T7"/>
                              </a:cxn>
                              <a:cxn ang="0">
                                <a:pos x="T8" y="T9"/>
                              </a:cxn>
                              <a:cxn ang="0">
                                <a:pos x="T10" y="T11"/>
                              </a:cxn>
                              <a:cxn ang="0">
                                <a:pos x="T12" y="T13"/>
                              </a:cxn>
                              <a:cxn ang="0">
                                <a:pos x="T14" y="T15"/>
                              </a:cxn>
                              <a:cxn ang="0">
                                <a:pos x="T16" y="T17"/>
                              </a:cxn>
                            </a:cxnLst>
                            <a:rect l="0" t="0" r="r" b="b"/>
                            <a:pathLst>
                              <a:path w="162" h="49">
                                <a:moveTo>
                                  <a:pt x="137" y="49"/>
                                </a:moveTo>
                                <a:cubicBezTo>
                                  <a:pt x="24" y="49"/>
                                  <a:pt x="24" y="49"/>
                                  <a:pt x="24" y="49"/>
                                </a:cubicBezTo>
                                <a:cubicBezTo>
                                  <a:pt x="11" y="49"/>
                                  <a:pt x="0" y="38"/>
                                  <a:pt x="0" y="25"/>
                                </a:cubicBezTo>
                                <a:cubicBezTo>
                                  <a:pt x="0" y="25"/>
                                  <a:pt x="0" y="25"/>
                                  <a:pt x="0" y="25"/>
                                </a:cubicBezTo>
                                <a:cubicBezTo>
                                  <a:pt x="0" y="11"/>
                                  <a:pt x="11" y="0"/>
                                  <a:pt x="24" y="0"/>
                                </a:cubicBezTo>
                                <a:cubicBezTo>
                                  <a:pt x="137" y="0"/>
                                  <a:pt x="137" y="0"/>
                                  <a:pt x="137" y="0"/>
                                </a:cubicBezTo>
                                <a:cubicBezTo>
                                  <a:pt x="151" y="0"/>
                                  <a:pt x="162" y="11"/>
                                  <a:pt x="162" y="25"/>
                                </a:cubicBezTo>
                                <a:cubicBezTo>
                                  <a:pt x="162" y="25"/>
                                  <a:pt x="162" y="25"/>
                                  <a:pt x="162" y="25"/>
                                </a:cubicBezTo>
                                <a:cubicBezTo>
                                  <a:pt x="162" y="38"/>
                                  <a:pt x="151" y="49"/>
                                  <a:pt x="137" y="49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chemeClr val="bg2"/>
                          </a:solidFill>
                          <a:ln>
                            <a:noFill/>
                          </a:ln>
                        </p:spPr>
                        <p:txBody>
                          <a:bodyPr vert="horz" wrap="square" lIns="121920" tIns="60960" rIns="121920" bIns="60960" numCol="1" anchor="t" anchorCtr="0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endParaRPr lang="en-US">
                              <a:latin typeface="Consolas" panose="020B0609020204030204" pitchFamily="49" charset="0"/>
                              <a:cs typeface="Consolas" panose="020B0609020204030204" pitchFamily="49" charset="0"/>
                            </a:endParaRPr>
                          </a:p>
                        </p:txBody>
                      </p:sp>
                      <p:sp>
                        <p:nvSpPr>
                          <p:cNvPr id="95" name="Freeform 753">
                            <a:extLst>
                              <a:ext uri="{FF2B5EF4-FFF2-40B4-BE49-F238E27FC236}">
                                <a16:creationId xmlns:a16="http://schemas.microsoft.com/office/drawing/2014/main" id="{357A311E-0E12-A60C-55B2-EE06F85A470D}"/>
                              </a:ext>
                            </a:extLst>
                          </p:cNvPr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1106076" y="1496592"/>
                            <a:ext cx="181994" cy="115996"/>
                          </a:xfrm>
                          <a:custGeom>
                            <a:avLst/>
                            <a:gdLst>
                              <a:gd name="T0" fmla="*/ 52 w 77"/>
                              <a:gd name="T1" fmla="*/ 49 h 49"/>
                              <a:gd name="T2" fmla="*/ 24 w 77"/>
                              <a:gd name="T3" fmla="*/ 49 h 49"/>
                              <a:gd name="T4" fmla="*/ 0 w 77"/>
                              <a:gd name="T5" fmla="*/ 24 h 49"/>
                              <a:gd name="T6" fmla="*/ 0 w 77"/>
                              <a:gd name="T7" fmla="*/ 24 h 49"/>
                              <a:gd name="T8" fmla="*/ 24 w 77"/>
                              <a:gd name="T9" fmla="*/ 0 h 49"/>
                              <a:gd name="T10" fmla="*/ 52 w 77"/>
                              <a:gd name="T11" fmla="*/ 0 h 49"/>
                              <a:gd name="T12" fmla="*/ 77 w 77"/>
                              <a:gd name="T13" fmla="*/ 24 h 49"/>
                              <a:gd name="T14" fmla="*/ 77 w 77"/>
                              <a:gd name="T15" fmla="*/ 24 h 49"/>
                              <a:gd name="T16" fmla="*/ 52 w 77"/>
                              <a:gd name="T17" fmla="*/ 49 h 49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  <a:cxn ang="0">
                                <a:pos x="T6" y="T7"/>
                              </a:cxn>
                              <a:cxn ang="0">
                                <a:pos x="T8" y="T9"/>
                              </a:cxn>
                              <a:cxn ang="0">
                                <a:pos x="T10" y="T11"/>
                              </a:cxn>
                              <a:cxn ang="0">
                                <a:pos x="T12" y="T13"/>
                              </a:cxn>
                              <a:cxn ang="0">
                                <a:pos x="T14" y="T15"/>
                              </a:cxn>
                              <a:cxn ang="0">
                                <a:pos x="T16" y="T17"/>
                              </a:cxn>
                            </a:cxnLst>
                            <a:rect l="0" t="0" r="r" b="b"/>
                            <a:pathLst>
                              <a:path w="77" h="49">
                                <a:moveTo>
                                  <a:pt x="52" y="49"/>
                                </a:moveTo>
                                <a:cubicBezTo>
                                  <a:pt x="24" y="49"/>
                                  <a:pt x="24" y="49"/>
                                  <a:pt x="24" y="49"/>
                                </a:cubicBezTo>
                                <a:cubicBezTo>
                                  <a:pt x="11" y="49"/>
                                  <a:pt x="0" y="38"/>
                                  <a:pt x="0" y="24"/>
                                </a:cubicBezTo>
                                <a:cubicBezTo>
                                  <a:pt x="0" y="24"/>
                                  <a:pt x="0" y="24"/>
                                  <a:pt x="0" y="24"/>
                                </a:cubicBezTo>
                                <a:cubicBezTo>
                                  <a:pt x="0" y="11"/>
                                  <a:pt x="11" y="0"/>
                                  <a:pt x="24" y="0"/>
                                </a:cubicBezTo>
                                <a:cubicBezTo>
                                  <a:pt x="52" y="0"/>
                                  <a:pt x="52" y="0"/>
                                  <a:pt x="52" y="0"/>
                                </a:cubicBezTo>
                                <a:cubicBezTo>
                                  <a:pt x="66" y="0"/>
                                  <a:pt x="77" y="11"/>
                                  <a:pt x="77" y="24"/>
                                </a:cubicBezTo>
                                <a:cubicBezTo>
                                  <a:pt x="77" y="24"/>
                                  <a:pt x="77" y="24"/>
                                  <a:pt x="77" y="24"/>
                                </a:cubicBezTo>
                                <a:cubicBezTo>
                                  <a:pt x="77" y="38"/>
                                  <a:pt x="66" y="49"/>
                                  <a:pt x="52" y="49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chemeClr val="bg2"/>
                          </a:solidFill>
                          <a:ln>
                            <a:noFill/>
                          </a:ln>
                        </p:spPr>
                        <p:txBody>
                          <a:bodyPr vert="horz" wrap="square" lIns="121920" tIns="60960" rIns="121920" bIns="60960" numCol="1" anchor="t" anchorCtr="0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endParaRPr lang="en-US">
                              <a:latin typeface="Consolas" panose="020B0609020204030204" pitchFamily="49" charset="0"/>
                              <a:cs typeface="Consolas" panose="020B0609020204030204" pitchFamily="49" charset="0"/>
                            </a:endParaRPr>
                          </a:p>
                        </p:txBody>
                      </p:sp>
                    </p:grpSp>
                  </p:grpSp>
                </p:grpSp>
                <p:grpSp>
                  <p:nvGrpSpPr>
                    <p:cNvPr id="47" name="Group 46">
                      <a:extLst>
                        <a:ext uri="{FF2B5EF4-FFF2-40B4-BE49-F238E27FC236}">
                          <a16:creationId xmlns:a16="http://schemas.microsoft.com/office/drawing/2014/main" id="{97E4B317-4814-BEED-9EA5-CB48F9446AC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180251" y="3267178"/>
                      <a:ext cx="1008321" cy="434081"/>
                      <a:chOff x="5769799" y="3760135"/>
                      <a:chExt cx="1008321" cy="434081"/>
                    </a:xfrm>
                  </p:grpSpPr>
                  <p:sp>
                    <p:nvSpPr>
                      <p:cNvPr id="87" name="Rectangle 86">
                        <a:extLst>
                          <a:ext uri="{FF2B5EF4-FFF2-40B4-BE49-F238E27FC236}">
                            <a16:creationId xmlns:a16="http://schemas.microsoft.com/office/drawing/2014/main" id="{B17A3C84-2E37-32A9-CFED-02ABBDA27DB8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5769799" y="3760135"/>
                        <a:ext cx="1008321" cy="434081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ln w="12700" cap="flat">
                        <a:solidFill>
                          <a:schemeClr val="accent4">
                            <a:lumMod val="50000"/>
                          </a:schemeClr>
                        </a:solidFill>
                        <a:miter lim="800000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wrap="square" lIns="0" tIns="72000" rIns="0" bIns="0" rtlCol="0" anchor="t" anchorCtr="0"/>
                      <a:lstStyle/>
                      <a:p>
                        <a:pPr algn="ctr" defTabSz="685783" fontAlgn="auto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GB" sz="600">
                            <a:latin typeface="Consolas" panose="020B0609020204030204" pitchFamily="49" charset="0"/>
                            <a:cs typeface="Consolas" panose="020B0609020204030204" pitchFamily="49" charset="0"/>
                          </a:rPr>
                          <a:t>VLAN</a:t>
                        </a:r>
                      </a:p>
                      <a:p>
                        <a:pPr algn="ctr" defTabSz="685783" fontAlgn="auto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GB" sz="600">
                            <a:latin typeface="Consolas" panose="020B0609020204030204" pitchFamily="49" charset="0"/>
                            <a:cs typeface="Consolas" panose="020B0609020204030204" pitchFamily="49" charset="0"/>
                          </a:rPr>
                          <a:t>(Security isolation per Bridge Domain)</a:t>
                        </a:r>
                      </a:p>
                    </p:txBody>
                  </p:sp>
                  <p:sp>
                    <p:nvSpPr>
                      <p:cNvPr id="88" name="Rectangle 87">
                        <a:extLst>
                          <a:ext uri="{FF2B5EF4-FFF2-40B4-BE49-F238E27FC236}">
                            <a16:creationId xmlns:a16="http://schemas.microsoft.com/office/drawing/2014/main" id="{1495081F-84B7-4B11-B458-3215F59E8F08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>
                      <a:xfrm>
                        <a:off x="5769800" y="3760135"/>
                        <a:ext cx="288000" cy="144000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50000"/>
                        </a:schemeClr>
                      </a:solidFill>
                      <a:ln w="12700" cap="flat">
                        <a:noFill/>
                        <a:miter lim="800000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wrap="none" lIns="121920" tIns="60960" rIns="121920" bIns="60960" rtlCol="0" anchor="ctr"/>
                      <a:lstStyle/>
                      <a:p>
                        <a:pPr algn="ctr" defTabSz="685783" fontAlgn="auto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GB" sz="600" kern="0">
                            <a:solidFill>
                              <a:schemeClr val="bg2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rPr>
                          <a:t>EPG</a:t>
                        </a:r>
                      </a:p>
                    </p:txBody>
                  </p:sp>
                </p:grpSp>
                <p:grpSp>
                  <p:nvGrpSpPr>
                    <p:cNvPr id="48" name="Group 47">
                      <a:extLst>
                        <a:ext uri="{FF2B5EF4-FFF2-40B4-BE49-F238E27FC236}">
                          <a16:creationId xmlns:a16="http://schemas.microsoft.com/office/drawing/2014/main" id="{5073EEFB-AD53-8614-9A31-369AC7D0806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406754" y="3267178"/>
                      <a:ext cx="1008007" cy="434081"/>
                      <a:chOff x="5766281" y="3760135"/>
                      <a:chExt cx="1008007" cy="434081"/>
                    </a:xfrm>
                  </p:grpSpPr>
                  <p:sp>
                    <p:nvSpPr>
                      <p:cNvPr id="85" name="Rectangle 84">
                        <a:extLst>
                          <a:ext uri="{FF2B5EF4-FFF2-40B4-BE49-F238E27FC236}">
                            <a16:creationId xmlns:a16="http://schemas.microsoft.com/office/drawing/2014/main" id="{D7AAD5AD-1C03-3E49-7572-8274578BFB14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5766281" y="3760135"/>
                        <a:ext cx="1008007" cy="434081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ln w="12700" cap="flat">
                        <a:solidFill>
                          <a:schemeClr val="accent4">
                            <a:lumMod val="50000"/>
                          </a:schemeClr>
                        </a:solidFill>
                        <a:miter lim="800000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wrap="square" lIns="0" tIns="72000" rIns="0" bIns="0" rtlCol="0" anchor="t" anchorCtr="0"/>
                      <a:lstStyle/>
                      <a:p>
                        <a:pPr algn="ctr" defTabSz="685783" fontAlgn="auto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GB" sz="600">
                            <a:latin typeface="Consolas" panose="020B0609020204030204" pitchFamily="49" charset="0"/>
                            <a:cs typeface="Consolas" panose="020B0609020204030204" pitchFamily="49" charset="0"/>
                          </a:rPr>
                          <a:t>VLAN</a:t>
                        </a:r>
                      </a:p>
                      <a:p>
                        <a:pPr algn="ctr" defTabSz="685783" fontAlgn="auto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GB" sz="600">
                            <a:latin typeface="Consolas" panose="020B0609020204030204" pitchFamily="49" charset="0"/>
                            <a:cs typeface="Consolas" panose="020B0609020204030204" pitchFamily="49" charset="0"/>
                          </a:rPr>
                          <a:t>(Security isolation per Bridge Domain)</a:t>
                        </a:r>
                      </a:p>
                    </p:txBody>
                  </p:sp>
                  <p:sp>
                    <p:nvSpPr>
                      <p:cNvPr id="86" name="Rectangle 85">
                        <a:extLst>
                          <a:ext uri="{FF2B5EF4-FFF2-40B4-BE49-F238E27FC236}">
                            <a16:creationId xmlns:a16="http://schemas.microsoft.com/office/drawing/2014/main" id="{CB98A658-424F-30A3-B18A-D874B8210454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>
                      <a:xfrm>
                        <a:off x="5769800" y="3760135"/>
                        <a:ext cx="288000" cy="144000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50000"/>
                        </a:schemeClr>
                      </a:solidFill>
                      <a:ln w="12700" cap="flat">
                        <a:noFill/>
                        <a:miter lim="800000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wrap="none" lIns="121920" tIns="60960" rIns="121920" bIns="60960" rtlCol="0" anchor="ctr"/>
                      <a:lstStyle/>
                      <a:p>
                        <a:pPr algn="ctr" defTabSz="685783" fontAlgn="auto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GB" sz="600" kern="0">
                            <a:solidFill>
                              <a:schemeClr val="bg2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rPr>
                          <a:t>EPG</a:t>
                        </a:r>
                      </a:p>
                    </p:txBody>
                  </p:sp>
                </p:grpSp>
                <p:grpSp>
                  <p:nvGrpSpPr>
                    <p:cNvPr id="49" name="Group 48">
                      <a:extLst>
                        <a:ext uri="{FF2B5EF4-FFF2-40B4-BE49-F238E27FC236}">
                          <a16:creationId xmlns:a16="http://schemas.microsoft.com/office/drawing/2014/main" id="{FB5AB8FA-9612-372C-7370-1764484A319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60337" y="3128431"/>
                      <a:ext cx="2987677" cy="1146811"/>
                      <a:chOff x="7680318" y="3602038"/>
                      <a:chExt cx="2987677" cy="1146811"/>
                    </a:xfrm>
                  </p:grpSpPr>
                  <p:sp>
                    <p:nvSpPr>
                      <p:cNvPr id="83" name="Rectangle 82">
                        <a:extLst>
                          <a:ext uri="{FF2B5EF4-FFF2-40B4-BE49-F238E27FC236}">
                            <a16:creationId xmlns:a16="http://schemas.microsoft.com/office/drawing/2014/main" id="{B31797D8-9850-9669-A55F-85EDAFB6D22A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7680318" y="3602038"/>
                        <a:ext cx="2987677" cy="1146811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accent6">
                            <a:lumMod val="75000"/>
                          </a:schemeClr>
                        </a:solidFill>
                        <a:prstDash val="solid"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vert="horz" wrap="none" lIns="36000" tIns="180000" rtlCol="0" anchor="t" anchorCtr="0"/>
                      <a:lstStyle/>
                      <a:p>
                        <a:r>
                          <a:rPr lang="en-GB" sz="600">
                            <a:latin typeface="Consolas" panose="020B0609020204030204" pitchFamily="49" charset="0"/>
                            <a:cs typeface="Consolas" panose="020B0609020204030204" pitchFamily="49" charset="0"/>
                          </a:rPr>
                          <a:t>Network</a:t>
                        </a:r>
                      </a:p>
                      <a:p>
                        <a:r>
                          <a:rPr lang="en-GB" sz="600">
                            <a:latin typeface="Consolas" panose="020B0609020204030204" pitchFamily="49" charset="0"/>
                            <a:cs typeface="Consolas" panose="020B0609020204030204" pitchFamily="49" charset="0"/>
                          </a:rPr>
                          <a:t>Segments</a:t>
                        </a:r>
                      </a:p>
                    </p:txBody>
                  </p:sp>
                  <p:sp>
                    <p:nvSpPr>
                      <p:cNvPr id="84" name="TextBox 83">
                        <a:extLst>
                          <a:ext uri="{FF2B5EF4-FFF2-40B4-BE49-F238E27FC236}">
                            <a16:creationId xmlns:a16="http://schemas.microsoft.com/office/drawing/2014/main" id="{67D03829-C5DA-1716-E8A3-A9287E1A204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680326" y="3602038"/>
                        <a:ext cx="288000" cy="144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75000"/>
                        </a:schemeClr>
                      </a:solidFill>
                    </p:spPr>
                    <p:txBody>
                      <a:bodyPr wrap="none" rtlCol="0" anchor="ctr" anchorCtr="1">
                        <a:noAutofit/>
                      </a:bodyPr>
                      <a:lstStyle/>
                      <a:p>
                        <a:pPr algn="ctr"/>
                        <a:r>
                          <a:rPr lang="en-US" sz="600">
                            <a:solidFill>
                              <a:schemeClr val="bg2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rPr>
                          <a:t>AP</a:t>
                        </a:r>
                      </a:p>
                    </p:txBody>
                  </p:sp>
                </p:grpSp>
                <p:grpSp>
                  <p:nvGrpSpPr>
                    <p:cNvPr id="50" name="Group 49">
                      <a:extLst>
                        <a:ext uri="{FF2B5EF4-FFF2-40B4-BE49-F238E27FC236}">
                          <a16:creationId xmlns:a16="http://schemas.microsoft.com/office/drawing/2014/main" id="{BFEA1358-2115-0843-438B-1AE6966034C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60335" y="4419704"/>
                      <a:ext cx="2987677" cy="647700"/>
                      <a:chOff x="7680319" y="3602038"/>
                      <a:chExt cx="2987677" cy="647700"/>
                    </a:xfrm>
                  </p:grpSpPr>
                  <p:sp>
                    <p:nvSpPr>
                      <p:cNvPr id="81" name="Rectangle 80">
                        <a:extLst>
                          <a:ext uri="{FF2B5EF4-FFF2-40B4-BE49-F238E27FC236}">
                            <a16:creationId xmlns:a16="http://schemas.microsoft.com/office/drawing/2014/main" id="{6F37C986-E10E-F4D8-B33D-86A86092F830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7680319" y="3602038"/>
                        <a:ext cx="2987677" cy="647700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accent6">
                            <a:lumMod val="75000"/>
                          </a:schemeClr>
                        </a:solidFill>
                        <a:prstDash val="solid"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vert="horz" wrap="none" lIns="36000" tIns="180000" rtlCol="0" anchor="t" anchorCtr="0"/>
                      <a:lstStyle/>
                      <a:p>
                        <a:r>
                          <a:rPr lang="en-GB" sz="600">
                            <a:latin typeface="Consolas" panose="020B0609020204030204" pitchFamily="49" charset="0"/>
                            <a:cs typeface="Consolas" panose="020B0609020204030204" pitchFamily="49" charset="0"/>
                          </a:rPr>
                          <a:t>Apps</a:t>
                        </a:r>
                      </a:p>
                      <a:p>
                        <a:r>
                          <a:rPr lang="en-GB" sz="600">
                            <a:latin typeface="Consolas" panose="020B0609020204030204" pitchFamily="49" charset="0"/>
                            <a:cs typeface="Consolas" panose="020B0609020204030204" pitchFamily="49" charset="0"/>
                          </a:rPr>
                          <a:t>(Optional)</a:t>
                        </a:r>
                      </a:p>
                    </p:txBody>
                  </p:sp>
                  <p:sp>
                    <p:nvSpPr>
                      <p:cNvPr id="82" name="TextBox 81">
                        <a:extLst>
                          <a:ext uri="{FF2B5EF4-FFF2-40B4-BE49-F238E27FC236}">
                            <a16:creationId xmlns:a16="http://schemas.microsoft.com/office/drawing/2014/main" id="{C850A62F-D1AE-18B0-1CA4-4012F49CD12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680326" y="3602038"/>
                        <a:ext cx="288000" cy="144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75000"/>
                        </a:schemeClr>
                      </a:solidFill>
                    </p:spPr>
                    <p:txBody>
                      <a:bodyPr wrap="none" rtlCol="0" anchor="ctr" anchorCtr="1">
                        <a:noAutofit/>
                      </a:bodyPr>
                      <a:lstStyle/>
                      <a:p>
                        <a:pPr algn="ctr"/>
                        <a:r>
                          <a:rPr lang="en-US" sz="600">
                            <a:solidFill>
                              <a:schemeClr val="bg2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rPr>
                          <a:t>AP</a:t>
                        </a:r>
                      </a:p>
                    </p:txBody>
                  </p:sp>
                </p:grpSp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C1E00879-8463-0DB6-9E30-83B3DADBB68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180251" y="4567169"/>
                      <a:ext cx="2232006" cy="428799"/>
                      <a:chOff x="5769797" y="3760135"/>
                      <a:chExt cx="2232006" cy="428799"/>
                    </a:xfrm>
                  </p:grpSpPr>
                  <p:sp>
                    <p:nvSpPr>
                      <p:cNvPr id="79" name="Rectangle 78">
                        <a:extLst>
                          <a:ext uri="{FF2B5EF4-FFF2-40B4-BE49-F238E27FC236}">
                            <a16:creationId xmlns:a16="http://schemas.microsoft.com/office/drawing/2014/main" id="{821EDE96-0D06-0B07-9037-A7248387352F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5769797" y="3760136"/>
                        <a:ext cx="2232006" cy="428798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ln w="12700" cap="flat">
                        <a:solidFill>
                          <a:schemeClr val="accent2">
                            <a:lumMod val="75000"/>
                          </a:schemeClr>
                        </a:solidFill>
                        <a:miter lim="800000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wrap="square" lIns="0" tIns="0" rIns="0" bIns="0" rtlCol="0" anchor="ctr" anchorCtr="1"/>
                      <a:lstStyle/>
                      <a:p>
                        <a:pPr algn="ctr" defTabSz="685783" fontAlgn="auto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GB" sz="600">
                            <a:latin typeface="Consolas" panose="020B0609020204030204" pitchFamily="49" charset="0"/>
                            <a:cs typeface="Consolas" panose="020B0609020204030204" pitchFamily="49" charset="0"/>
                          </a:rPr>
                          <a:t>Security isolation across Bridge Domains</a:t>
                        </a:r>
                      </a:p>
                    </p:txBody>
                  </p:sp>
                  <p:sp>
                    <p:nvSpPr>
                      <p:cNvPr id="80" name="Rectangle 79">
                        <a:extLst>
                          <a:ext uri="{FF2B5EF4-FFF2-40B4-BE49-F238E27FC236}">
                            <a16:creationId xmlns:a16="http://schemas.microsoft.com/office/drawing/2014/main" id="{D3E5ED82-F0A0-9EB0-B724-D17115EC94B5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>
                      <a:xfrm>
                        <a:off x="5769800" y="3760135"/>
                        <a:ext cx="288000" cy="144000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75000"/>
                        </a:schemeClr>
                      </a:solidFill>
                      <a:ln w="12700" cap="flat">
                        <a:noFill/>
                        <a:miter lim="800000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wrap="none" lIns="121920" tIns="60960" rIns="121920" bIns="60960" rtlCol="0" anchor="ctr"/>
                      <a:lstStyle/>
                      <a:p>
                        <a:pPr algn="ctr" defTabSz="685783" fontAlgn="auto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GB" sz="600" kern="0">
                            <a:solidFill>
                              <a:schemeClr val="bg2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rPr>
                          <a:t>ESG</a:t>
                        </a:r>
                      </a:p>
                    </p:txBody>
                  </p:sp>
                </p:grpSp>
                <p:grpSp>
                  <p:nvGrpSpPr>
                    <p:cNvPr id="52" name="Group 51">
                      <a:extLst>
                        <a:ext uri="{FF2B5EF4-FFF2-40B4-BE49-F238E27FC236}">
                          <a16:creationId xmlns:a16="http://schemas.microsoft.com/office/drawing/2014/main" id="{95DEBE66-1FE0-8F20-2D3B-AA940639FF5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180251" y="3769722"/>
                      <a:ext cx="1008320" cy="434081"/>
                      <a:chOff x="5769800" y="3760135"/>
                      <a:chExt cx="1008320" cy="434081"/>
                    </a:xfrm>
                  </p:grpSpPr>
                  <p:sp>
                    <p:nvSpPr>
                      <p:cNvPr id="77" name="Rectangle 76">
                        <a:extLst>
                          <a:ext uri="{FF2B5EF4-FFF2-40B4-BE49-F238E27FC236}">
                            <a16:creationId xmlns:a16="http://schemas.microsoft.com/office/drawing/2014/main" id="{F0A76DF5-6A13-FE72-1150-4912DDB0E571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5769800" y="3760135"/>
                        <a:ext cx="1008320" cy="434081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ln w="12700" cap="flat">
                        <a:solidFill>
                          <a:schemeClr val="accent4">
                            <a:lumMod val="50000"/>
                          </a:schemeClr>
                        </a:solidFill>
                        <a:miter lim="800000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wrap="square" lIns="0" tIns="72000" rIns="0" bIns="0" rtlCol="0" anchor="t" anchorCtr="0"/>
                      <a:lstStyle/>
                      <a:p>
                        <a:pPr algn="ctr" defTabSz="685783" fontAlgn="auto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GB" sz="600">
                            <a:latin typeface="Consolas" panose="020B0609020204030204" pitchFamily="49" charset="0"/>
                            <a:cs typeface="Consolas" panose="020B0609020204030204" pitchFamily="49" charset="0"/>
                          </a:rPr>
                          <a:t>VLAN</a:t>
                        </a:r>
                      </a:p>
                      <a:p>
                        <a:pPr algn="ctr" defTabSz="685783" fontAlgn="auto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GB" sz="600">
                            <a:latin typeface="Consolas" panose="020B0609020204030204" pitchFamily="49" charset="0"/>
                            <a:cs typeface="Consolas" panose="020B0609020204030204" pitchFamily="49" charset="0"/>
                          </a:rPr>
                          <a:t>(Security isolation per Bridge Domain)</a:t>
                        </a:r>
                      </a:p>
                    </p:txBody>
                  </p:sp>
                  <p:sp>
                    <p:nvSpPr>
                      <p:cNvPr id="78" name="Rectangle 77">
                        <a:extLst>
                          <a:ext uri="{FF2B5EF4-FFF2-40B4-BE49-F238E27FC236}">
                            <a16:creationId xmlns:a16="http://schemas.microsoft.com/office/drawing/2014/main" id="{C91B2A1C-AC4B-85EF-B26A-CC82A6ED5A83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>
                      <a:xfrm>
                        <a:off x="5769800" y="3760135"/>
                        <a:ext cx="288000" cy="144000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50000"/>
                        </a:schemeClr>
                      </a:solidFill>
                      <a:ln w="12700" cap="flat">
                        <a:noFill/>
                        <a:miter lim="800000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wrap="none" lIns="121920" tIns="60960" rIns="121920" bIns="60960" rtlCol="0" anchor="ctr"/>
                      <a:lstStyle/>
                      <a:p>
                        <a:pPr algn="ctr" defTabSz="685783" fontAlgn="auto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GB" sz="600" kern="0">
                            <a:solidFill>
                              <a:schemeClr val="bg2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rPr>
                          <a:t>EPG</a:t>
                        </a:r>
                      </a:p>
                    </p:txBody>
                  </p:sp>
                </p:grpSp>
                <p:grpSp>
                  <p:nvGrpSpPr>
                    <p:cNvPr id="53" name="Group 52">
                      <a:extLst>
                        <a:ext uri="{FF2B5EF4-FFF2-40B4-BE49-F238E27FC236}">
                          <a16:creationId xmlns:a16="http://schemas.microsoft.com/office/drawing/2014/main" id="{5C320066-2E63-F09C-9183-435FB278D00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407851" y="3769722"/>
                      <a:ext cx="1008006" cy="434081"/>
                      <a:chOff x="5769800" y="3760135"/>
                      <a:chExt cx="1008006" cy="434081"/>
                    </a:xfrm>
                  </p:grpSpPr>
                  <p:sp>
                    <p:nvSpPr>
                      <p:cNvPr id="75" name="Rectangle 74">
                        <a:extLst>
                          <a:ext uri="{FF2B5EF4-FFF2-40B4-BE49-F238E27FC236}">
                            <a16:creationId xmlns:a16="http://schemas.microsoft.com/office/drawing/2014/main" id="{5EC05BF4-2020-BD47-79BA-BD080E68AF5A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5769800" y="3760135"/>
                        <a:ext cx="1008006" cy="434081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ln w="12700" cap="flat">
                        <a:solidFill>
                          <a:schemeClr val="accent4">
                            <a:lumMod val="50000"/>
                          </a:schemeClr>
                        </a:solidFill>
                        <a:miter lim="800000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wrap="square" lIns="0" tIns="72000" rIns="0" bIns="0" rtlCol="0" anchor="t" anchorCtr="0"/>
                      <a:lstStyle/>
                      <a:p>
                        <a:pPr algn="ctr" defTabSz="685783" fontAlgn="auto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GB" sz="600">
                            <a:latin typeface="Consolas" panose="020B0609020204030204" pitchFamily="49" charset="0"/>
                            <a:cs typeface="Consolas" panose="020B0609020204030204" pitchFamily="49" charset="0"/>
                          </a:rPr>
                          <a:t>VLAN</a:t>
                        </a:r>
                      </a:p>
                      <a:p>
                        <a:pPr algn="ctr" defTabSz="685783" fontAlgn="auto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GB" sz="600">
                            <a:latin typeface="Consolas" panose="020B0609020204030204" pitchFamily="49" charset="0"/>
                            <a:cs typeface="Consolas" panose="020B0609020204030204" pitchFamily="49" charset="0"/>
                          </a:rPr>
                          <a:t>(Security isolation per Bridge Domain)</a:t>
                        </a:r>
                      </a:p>
                    </p:txBody>
                  </p:sp>
                  <p:sp>
                    <p:nvSpPr>
                      <p:cNvPr id="76" name="Rectangle 75">
                        <a:extLst>
                          <a:ext uri="{FF2B5EF4-FFF2-40B4-BE49-F238E27FC236}">
                            <a16:creationId xmlns:a16="http://schemas.microsoft.com/office/drawing/2014/main" id="{476A2F0E-7544-B588-78D2-84DB74A649E7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>
                      <a:xfrm>
                        <a:off x="5769800" y="3760135"/>
                        <a:ext cx="288000" cy="144000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50000"/>
                        </a:schemeClr>
                      </a:solidFill>
                      <a:ln w="12700" cap="flat">
                        <a:noFill/>
                        <a:miter lim="800000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wrap="none" lIns="121920" tIns="60960" rIns="121920" bIns="60960" rtlCol="0" anchor="ctr"/>
                      <a:lstStyle/>
                      <a:p>
                        <a:pPr algn="ctr" defTabSz="685783" fontAlgn="auto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GB" sz="600" kern="0">
                            <a:solidFill>
                              <a:schemeClr val="bg2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rPr>
                          <a:t>EPG</a:t>
                        </a:r>
                      </a:p>
                    </p:txBody>
                  </p:sp>
                </p:grpSp>
              </p:grpSp>
              <p:sp>
                <p:nvSpPr>
                  <p:cNvPr id="151" name="TextBox 150">
                    <a:extLst>
                      <a:ext uri="{FF2B5EF4-FFF2-40B4-BE49-F238E27FC236}">
                        <a16:creationId xmlns:a16="http://schemas.microsoft.com/office/drawing/2014/main" id="{683C0875-787E-F91C-9435-61E475662CD7}"/>
                      </a:ext>
                    </a:extLst>
                  </p:cNvPr>
                  <p:cNvSpPr txBox="1"/>
                  <p:nvPr/>
                </p:nvSpPr>
                <p:spPr>
                  <a:xfrm>
                    <a:off x="4492651" y="5147527"/>
                    <a:ext cx="3206631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200">
                        <a:latin typeface="+mn-lt"/>
                      </a:rPr>
                      <a:t>Typically, fewer larger subnets which can be (optionally) shared across Tenants</a:t>
                    </a:r>
                  </a:p>
                </p:txBody>
              </p:sp>
            </p:grpSp>
          </p:grpSp>
        </p:grp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154738A2-831F-83F5-2109-0F57C6FB04CE}"/>
                </a:ext>
              </a:extLst>
            </p:cNvPr>
            <p:cNvCxnSpPr>
              <a:stCxn id="73" idx="2"/>
              <a:endCxn id="87" idx="0"/>
            </p:cNvCxnSpPr>
            <p:nvPr/>
          </p:nvCxnSpPr>
          <p:spPr>
            <a:xfrm flipH="1">
              <a:off x="5684411" y="2482261"/>
              <a:ext cx="1458" cy="626167"/>
            </a:xfrm>
            <a:prstGeom prst="straightConnector1">
              <a:avLst/>
            </a:prstGeom>
            <a:ln>
              <a:solidFill>
                <a:schemeClr val="bg1">
                  <a:lumMod val="75000"/>
                  <a:lumOff val="2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962E7025-BB9C-196D-D573-0B3F478BE846}"/>
                </a:ext>
              </a:extLst>
            </p:cNvPr>
            <p:cNvCxnSpPr>
              <a:cxnSpLocks/>
              <a:stCxn id="60" idx="2"/>
              <a:endCxn id="85" idx="0"/>
            </p:cNvCxnSpPr>
            <p:nvPr/>
          </p:nvCxnSpPr>
          <p:spPr>
            <a:xfrm>
              <a:off x="6910757" y="2482261"/>
              <a:ext cx="0" cy="626167"/>
            </a:xfrm>
            <a:prstGeom prst="straightConnector1">
              <a:avLst/>
            </a:prstGeom>
            <a:ln>
              <a:solidFill>
                <a:schemeClr val="bg1">
                  <a:lumMod val="75000"/>
                  <a:lumOff val="2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left group">
            <a:extLst>
              <a:ext uri="{FF2B5EF4-FFF2-40B4-BE49-F238E27FC236}">
                <a16:creationId xmlns:a16="http://schemas.microsoft.com/office/drawing/2014/main" id="{EF51020B-E5E0-B01D-E670-F5C19A0EDFE7}"/>
              </a:ext>
            </a:extLst>
          </p:cNvPr>
          <p:cNvGrpSpPr>
            <a:grpSpLocks noChangeAspect="1"/>
          </p:cNvGrpSpPr>
          <p:nvPr/>
        </p:nvGrpSpPr>
        <p:grpSpPr>
          <a:xfrm>
            <a:off x="534903" y="1702800"/>
            <a:ext cx="3206632" cy="3254929"/>
            <a:chOff x="644400" y="1702800"/>
            <a:chExt cx="3206632" cy="3254929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6E993A6-2A6A-5DE6-652D-4D595364ED16}"/>
                </a:ext>
              </a:extLst>
            </p:cNvPr>
            <p:cNvGrpSpPr/>
            <p:nvPr/>
          </p:nvGrpSpPr>
          <p:grpSpPr>
            <a:xfrm>
              <a:off x="644400" y="1702800"/>
              <a:ext cx="3206632" cy="2797176"/>
              <a:chOff x="728781" y="91736"/>
              <a:chExt cx="3206632" cy="2797176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CB367E5C-5A75-4411-5AA8-855F2C1B6A7E}"/>
                  </a:ext>
                </a:extLst>
              </p:cNvPr>
              <p:cNvGrpSpPr/>
              <p:nvPr/>
            </p:nvGrpSpPr>
            <p:grpSpPr>
              <a:xfrm>
                <a:off x="1346400" y="512423"/>
                <a:ext cx="1147100" cy="2232026"/>
                <a:chOff x="7680323" y="3602038"/>
                <a:chExt cx="1147100" cy="2232026"/>
              </a:xfrm>
            </p:grpSpPr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BCBEDDD6-22C9-70F2-C0C2-42E9B3A0E181}"/>
                    </a:ext>
                  </a:extLst>
                </p:cNvPr>
                <p:cNvSpPr/>
                <p:nvPr/>
              </p:nvSpPr>
              <p:spPr>
                <a:xfrm flipH="1">
                  <a:off x="7680323" y="3602038"/>
                  <a:ext cx="1147100" cy="2232026"/>
                </a:xfrm>
                <a:prstGeom prst="rect">
                  <a:avLst/>
                </a:prstGeom>
                <a:solidFill>
                  <a:schemeClr val="bg1">
                    <a:lumMod val="10000"/>
                    <a:lumOff val="90000"/>
                  </a:schemeClr>
                </a:solidFill>
                <a:ln w="12700">
                  <a:solidFill>
                    <a:schemeClr val="bg1">
                      <a:lumMod val="75000"/>
                      <a:lumOff val="25000"/>
                    </a:schemeClr>
                  </a:solidFill>
                  <a:prstDash val="soli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none" lIns="324000" tIns="36000" rIns="0" rtlCol="0" anchor="t" anchorCtr="0"/>
                <a:lstStyle/>
                <a:p>
                  <a:r>
                    <a:rPr lang="en-GB" sz="600">
                      <a:latin typeface="Consolas" panose="020B0609020204030204" pitchFamily="49" charset="0"/>
                      <a:cs typeface="Consolas" panose="020B0609020204030204" pitchFamily="49" charset="0"/>
                    </a:rPr>
                    <a:t>subnet(s)</a:t>
                  </a:r>
                </a:p>
              </p:txBody>
            </p:sp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21F5194E-43FA-4E95-29F2-F4CA942DD55E}"/>
                    </a:ext>
                  </a:extLst>
                </p:cNvPr>
                <p:cNvSpPr txBox="1"/>
                <p:nvPr/>
              </p:nvSpPr>
              <p:spPr>
                <a:xfrm>
                  <a:off x="7680326" y="3602038"/>
                  <a:ext cx="288000" cy="144000"/>
                </a:xfrm>
                <a:prstGeom prst="rect">
                  <a:avLst/>
                </a:prstGeom>
                <a:solidFill>
                  <a:schemeClr val="bg1">
                    <a:lumMod val="75000"/>
                    <a:lumOff val="25000"/>
                  </a:schemeClr>
                </a:solidFill>
              </p:spPr>
              <p:txBody>
                <a:bodyPr wrap="none" rtlCol="0" anchor="ctr" anchorCtr="1">
                  <a:noAutofit/>
                </a:bodyPr>
                <a:lstStyle/>
                <a:p>
                  <a:pPr algn="ctr"/>
                  <a:r>
                    <a:rPr lang="en-US" sz="600">
                      <a:solidFill>
                        <a:schemeClr val="bg2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BD</a:t>
                  </a:r>
                </a:p>
              </p:txBody>
            </p:sp>
          </p:grp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E792EFA7-BDE1-1AC1-143D-B23E7F8AA441}"/>
                  </a:ext>
                </a:extLst>
              </p:cNvPr>
              <p:cNvGrpSpPr/>
              <p:nvPr/>
            </p:nvGrpSpPr>
            <p:grpSpPr>
              <a:xfrm>
                <a:off x="728781" y="91736"/>
                <a:ext cx="3206632" cy="2797176"/>
                <a:chOff x="7680323" y="2921000"/>
                <a:chExt cx="3206632" cy="2797176"/>
              </a:xfrm>
            </p:grpSpPr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255D2732-943F-727C-8FAB-F3C0B79056EF}"/>
                    </a:ext>
                  </a:extLst>
                </p:cNvPr>
                <p:cNvSpPr/>
                <p:nvPr/>
              </p:nvSpPr>
              <p:spPr>
                <a:xfrm>
                  <a:off x="7680323" y="2921000"/>
                  <a:ext cx="3206632" cy="2797176"/>
                </a:xfrm>
                <a:prstGeom prst="rect">
                  <a:avLst/>
                </a:prstGeom>
                <a:noFill/>
                <a:ln w="12700">
                  <a:solidFill>
                    <a:schemeClr val="accent2">
                      <a:lumMod val="7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24000" tIns="36000" rtlCol="0" anchor="t" anchorCtr="0"/>
                <a:lstStyle/>
                <a:p>
                  <a:r>
                    <a:rPr lang="en-GB" sz="600">
                      <a:latin typeface="Consolas" panose="020B0609020204030204" pitchFamily="49" charset="0"/>
                      <a:cs typeface="Consolas" panose="020B0609020204030204" pitchFamily="49" charset="0"/>
                    </a:rPr>
                    <a:t>common</a:t>
                  </a:r>
                </a:p>
              </p:txBody>
            </p:sp>
            <p:grpSp>
              <p:nvGrpSpPr>
                <p:cNvPr id="37" name="Group 36">
                  <a:extLst>
                    <a:ext uri="{FF2B5EF4-FFF2-40B4-BE49-F238E27FC236}">
                      <a16:creationId xmlns:a16="http://schemas.microsoft.com/office/drawing/2014/main" id="{9361DDF0-B47A-BE66-40FA-AB92BE7C787C}"/>
                    </a:ext>
                  </a:extLst>
                </p:cNvPr>
                <p:cNvGrpSpPr/>
                <p:nvPr/>
              </p:nvGrpSpPr>
              <p:grpSpPr>
                <a:xfrm>
                  <a:off x="7680323" y="2921000"/>
                  <a:ext cx="288000" cy="144000"/>
                  <a:chOff x="9357407" y="4691351"/>
                  <a:chExt cx="288000" cy="144000"/>
                </a:xfrm>
              </p:grpSpPr>
              <p:sp>
                <p:nvSpPr>
                  <p:cNvPr id="38" name="Rectangle 37">
                    <a:extLst>
                      <a:ext uri="{FF2B5EF4-FFF2-40B4-BE49-F238E27FC236}">
                        <a16:creationId xmlns:a16="http://schemas.microsoft.com/office/drawing/2014/main" id="{2B6B8D95-31BA-A7F9-BA3D-DABE3ADB2D64}"/>
                      </a:ext>
                    </a:extLst>
                  </p:cNvPr>
                  <p:cNvSpPr/>
                  <p:nvPr/>
                </p:nvSpPr>
                <p:spPr>
                  <a:xfrm>
                    <a:off x="9357407" y="4691351"/>
                    <a:ext cx="288000" cy="144000"/>
                  </a:xfrm>
                  <a:prstGeom prst="rect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>
                      <a:latin typeface="Consolas" panose="020B0609020204030204" pitchFamily="49" charset="0"/>
                      <a:cs typeface="Consolas" panose="020B0609020204030204" pitchFamily="49" charset="0"/>
                    </a:endParaRPr>
                  </a:p>
                </p:txBody>
              </p:sp>
              <p:grpSp>
                <p:nvGrpSpPr>
                  <p:cNvPr id="39" name="Group 38">
                    <a:extLst>
                      <a:ext uri="{FF2B5EF4-FFF2-40B4-BE49-F238E27FC236}">
                        <a16:creationId xmlns:a16="http://schemas.microsoft.com/office/drawing/2014/main" id="{4ECACA64-FC67-3E2A-B2B1-7ACFFAEB11F7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9393407" y="4709853"/>
                    <a:ext cx="216000" cy="106997"/>
                    <a:chOff x="836085" y="1496592"/>
                    <a:chExt cx="538984" cy="266993"/>
                  </a:xfrm>
                </p:grpSpPr>
                <p:sp>
                  <p:nvSpPr>
                    <p:cNvPr id="40" name="Freeform 751">
                      <a:extLst>
                        <a:ext uri="{FF2B5EF4-FFF2-40B4-BE49-F238E27FC236}">
                          <a16:creationId xmlns:a16="http://schemas.microsoft.com/office/drawing/2014/main" id="{677F7DC8-A8F4-15B8-CE1A-34DB1E9B5BDA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836085" y="1647588"/>
                      <a:ext cx="538984" cy="115997"/>
                    </a:xfrm>
                    <a:custGeom>
                      <a:avLst/>
                      <a:gdLst>
                        <a:gd name="T0" fmla="*/ 204 w 228"/>
                        <a:gd name="T1" fmla="*/ 49 h 49"/>
                        <a:gd name="T2" fmla="*/ 24 w 228"/>
                        <a:gd name="T3" fmla="*/ 49 h 49"/>
                        <a:gd name="T4" fmla="*/ 0 w 228"/>
                        <a:gd name="T5" fmla="*/ 25 h 49"/>
                        <a:gd name="T6" fmla="*/ 0 w 228"/>
                        <a:gd name="T7" fmla="*/ 25 h 49"/>
                        <a:gd name="T8" fmla="*/ 24 w 228"/>
                        <a:gd name="T9" fmla="*/ 0 h 49"/>
                        <a:gd name="T10" fmla="*/ 204 w 228"/>
                        <a:gd name="T11" fmla="*/ 0 h 49"/>
                        <a:gd name="T12" fmla="*/ 228 w 228"/>
                        <a:gd name="T13" fmla="*/ 25 h 49"/>
                        <a:gd name="T14" fmla="*/ 228 w 228"/>
                        <a:gd name="T15" fmla="*/ 25 h 49"/>
                        <a:gd name="T16" fmla="*/ 204 w 228"/>
                        <a:gd name="T17" fmla="*/ 49 h 4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228" h="49">
                          <a:moveTo>
                            <a:pt x="204" y="49"/>
                          </a:moveTo>
                          <a:cubicBezTo>
                            <a:pt x="24" y="49"/>
                            <a:pt x="24" y="49"/>
                            <a:pt x="24" y="49"/>
                          </a:cubicBezTo>
                          <a:cubicBezTo>
                            <a:pt x="11" y="49"/>
                            <a:pt x="0" y="38"/>
                            <a:pt x="0" y="25"/>
                          </a:cubicBezTo>
                          <a:cubicBezTo>
                            <a:pt x="0" y="25"/>
                            <a:pt x="0" y="25"/>
                            <a:pt x="0" y="25"/>
                          </a:cubicBezTo>
                          <a:cubicBezTo>
                            <a:pt x="0" y="11"/>
                            <a:pt x="11" y="0"/>
                            <a:pt x="24" y="0"/>
                          </a:cubicBezTo>
                          <a:cubicBezTo>
                            <a:pt x="204" y="0"/>
                            <a:pt x="204" y="0"/>
                            <a:pt x="204" y="0"/>
                          </a:cubicBezTo>
                          <a:cubicBezTo>
                            <a:pt x="217" y="0"/>
                            <a:pt x="228" y="11"/>
                            <a:pt x="228" y="25"/>
                          </a:cubicBezTo>
                          <a:cubicBezTo>
                            <a:pt x="228" y="25"/>
                            <a:pt x="228" y="25"/>
                            <a:pt x="228" y="25"/>
                          </a:cubicBezTo>
                          <a:cubicBezTo>
                            <a:pt x="228" y="38"/>
                            <a:pt x="217" y="49"/>
                            <a:pt x="204" y="49"/>
                          </a:cubicBezTo>
                          <a:close/>
                        </a:path>
                      </a:pathLst>
                    </a:custGeom>
                    <a:solidFill>
                      <a:schemeClr val="bg2"/>
                    </a:solidFill>
                    <a:ln>
                      <a:noFill/>
                    </a:ln>
                  </p:spPr>
                  <p:txBody>
                    <a:bodyPr vert="horz" wrap="square" lIns="121920" tIns="60960" rIns="121920" bIns="60960" numCol="1" anchor="t" anchorCtr="1" compatLnSpc="1">
                      <a:prstTxWarp prst="textNoShape">
                        <a:avLst/>
                      </a:prstTxWarp>
                    </a:bodyPr>
                    <a:lstStyle/>
                    <a:p>
                      <a:pPr algn="ctr"/>
                      <a:endParaRPr lang="en-US" sz="4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p:txBody>
                </p:sp>
                <p:sp>
                  <p:nvSpPr>
                    <p:cNvPr id="41" name="Freeform 752">
                      <a:extLst>
                        <a:ext uri="{FF2B5EF4-FFF2-40B4-BE49-F238E27FC236}">
                          <a16:creationId xmlns:a16="http://schemas.microsoft.com/office/drawing/2014/main" id="{703DECDC-2068-7C66-C3BA-A601EE570E6E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955081" y="1571590"/>
                      <a:ext cx="382988" cy="115996"/>
                    </a:xfrm>
                    <a:custGeom>
                      <a:avLst/>
                      <a:gdLst>
                        <a:gd name="T0" fmla="*/ 137 w 162"/>
                        <a:gd name="T1" fmla="*/ 49 h 49"/>
                        <a:gd name="T2" fmla="*/ 24 w 162"/>
                        <a:gd name="T3" fmla="*/ 49 h 49"/>
                        <a:gd name="T4" fmla="*/ 0 w 162"/>
                        <a:gd name="T5" fmla="*/ 25 h 49"/>
                        <a:gd name="T6" fmla="*/ 0 w 162"/>
                        <a:gd name="T7" fmla="*/ 25 h 49"/>
                        <a:gd name="T8" fmla="*/ 24 w 162"/>
                        <a:gd name="T9" fmla="*/ 0 h 49"/>
                        <a:gd name="T10" fmla="*/ 137 w 162"/>
                        <a:gd name="T11" fmla="*/ 0 h 49"/>
                        <a:gd name="T12" fmla="*/ 162 w 162"/>
                        <a:gd name="T13" fmla="*/ 25 h 49"/>
                        <a:gd name="T14" fmla="*/ 162 w 162"/>
                        <a:gd name="T15" fmla="*/ 25 h 49"/>
                        <a:gd name="T16" fmla="*/ 137 w 162"/>
                        <a:gd name="T17" fmla="*/ 49 h 4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162" h="49">
                          <a:moveTo>
                            <a:pt x="137" y="49"/>
                          </a:moveTo>
                          <a:cubicBezTo>
                            <a:pt x="24" y="49"/>
                            <a:pt x="24" y="49"/>
                            <a:pt x="24" y="49"/>
                          </a:cubicBezTo>
                          <a:cubicBezTo>
                            <a:pt x="11" y="49"/>
                            <a:pt x="0" y="38"/>
                            <a:pt x="0" y="25"/>
                          </a:cubicBezTo>
                          <a:cubicBezTo>
                            <a:pt x="0" y="25"/>
                            <a:pt x="0" y="25"/>
                            <a:pt x="0" y="25"/>
                          </a:cubicBezTo>
                          <a:cubicBezTo>
                            <a:pt x="0" y="11"/>
                            <a:pt x="11" y="0"/>
                            <a:pt x="24" y="0"/>
                          </a:cubicBezTo>
                          <a:cubicBezTo>
                            <a:pt x="137" y="0"/>
                            <a:pt x="137" y="0"/>
                            <a:pt x="137" y="0"/>
                          </a:cubicBezTo>
                          <a:cubicBezTo>
                            <a:pt x="151" y="0"/>
                            <a:pt x="162" y="11"/>
                            <a:pt x="162" y="25"/>
                          </a:cubicBezTo>
                          <a:cubicBezTo>
                            <a:pt x="162" y="25"/>
                            <a:pt x="162" y="25"/>
                            <a:pt x="162" y="25"/>
                          </a:cubicBezTo>
                          <a:cubicBezTo>
                            <a:pt x="162" y="38"/>
                            <a:pt x="151" y="49"/>
                            <a:pt x="137" y="49"/>
                          </a:cubicBezTo>
                          <a:close/>
                        </a:path>
                      </a:pathLst>
                    </a:custGeom>
                    <a:solidFill>
                      <a:schemeClr val="bg2"/>
                    </a:solidFill>
                    <a:ln>
                      <a:noFill/>
                    </a:ln>
                  </p:spPr>
                  <p:txBody>
                    <a:bodyPr vert="horz" wrap="square" lIns="121920" tIns="60960" rIns="121920" bIns="609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p:txBody>
                </p:sp>
                <p:sp>
                  <p:nvSpPr>
                    <p:cNvPr id="42" name="Freeform 753">
                      <a:extLst>
                        <a:ext uri="{FF2B5EF4-FFF2-40B4-BE49-F238E27FC236}">
                          <a16:creationId xmlns:a16="http://schemas.microsoft.com/office/drawing/2014/main" id="{2B1D9D38-5AD9-6F4F-61C9-4F77DE85BF28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106076" y="1496592"/>
                      <a:ext cx="181994" cy="115996"/>
                    </a:xfrm>
                    <a:custGeom>
                      <a:avLst/>
                      <a:gdLst>
                        <a:gd name="T0" fmla="*/ 52 w 77"/>
                        <a:gd name="T1" fmla="*/ 49 h 49"/>
                        <a:gd name="T2" fmla="*/ 24 w 77"/>
                        <a:gd name="T3" fmla="*/ 49 h 49"/>
                        <a:gd name="T4" fmla="*/ 0 w 77"/>
                        <a:gd name="T5" fmla="*/ 24 h 49"/>
                        <a:gd name="T6" fmla="*/ 0 w 77"/>
                        <a:gd name="T7" fmla="*/ 24 h 49"/>
                        <a:gd name="T8" fmla="*/ 24 w 77"/>
                        <a:gd name="T9" fmla="*/ 0 h 49"/>
                        <a:gd name="T10" fmla="*/ 52 w 77"/>
                        <a:gd name="T11" fmla="*/ 0 h 49"/>
                        <a:gd name="T12" fmla="*/ 77 w 77"/>
                        <a:gd name="T13" fmla="*/ 24 h 49"/>
                        <a:gd name="T14" fmla="*/ 77 w 77"/>
                        <a:gd name="T15" fmla="*/ 24 h 49"/>
                        <a:gd name="T16" fmla="*/ 52 w 77"/>
                        <a:gd name="T17" fmla="*/ 49 h 4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7" h="49">
                          <a:moveTo>
                            <a:pt x="52" y="49"/>
                          </a:moveTo>
                          <a:cubicBezTo>
                            <a:pt x="24" y="49"/>
                            <a:pt x="24" y="49"/>
                            <a:pt x="24" y="49"/>
                          </a:cubicBezTo>
                          <a:cubicBezTo>
                            <a:pt x="11" y="49"/>
                            <a:pt x="0" y="38"/>
                            <a:pt x="0" y="24"/>
                          </a:cubicBezTo>
                          <a:cubicBezTo>
                            <a:pt x="0" y="24"/>
                            <a:pt x="0" y="24"/>
                            <a:pt x="0" y="24"/>
                          </a:cubicBezTo>
                          <a:cubicBezTo>
                            <a:pt x="0" y="11"/>
                            <a:pt x="11" y="0"/>
                            <a:pt x="24" y="0"/>
                          </a:cubicBezTo>
                          <a:cubicBezTo>
                            <a:pt x="52" y="0"/>
                            <a:pt x="52" y="0"/>
                            <a:pt x="52" y="0"/>
                          </a:cubicBezTo>
                          <a:cubicBezTo>
                            <a:pt x="66" y="0"/>
                            <a:pt x="77" y="11"/>
                            <a:pt x="77" y="24"/>
                          </a:cubicBezTo>
                          <a:cubicBezTo>
                            <a:pt x="77" y="24"/>
                            <a:pt x="77" y="24"/>
                            <a:pt x="77" y="24"/>
                          </a:cubicBezTo>
                          <a:cubicBezTo>
                            <a:pt x="77" y="38"/>
                            <a:pt x="66" y="49"/>
                            <a:pt x="52" y="49"/>
                          </a:cubicBezTo>
                          <a:close/>
                        </a:path>
                      </a:pathLst>
                    </a:custGeom>
                    <a:solidFill>
                      <a:schemeClr val="bg2"/>
                    </a:solidFill>
                    <a:ln>
                      <a:noFill/>
                    </a:ln>
                  </p:spPr>
                  <p:txBody>
                    <a:bodyPr vert="horz" wrap="square" lIns="121920" tIns="60960" rIns="121920" bIns="609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p:txBody>
                </p:sp>
              </p:grpSp>
            </p:grpSp>
          </p:grp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79F084D2-BF99-F9B7-BBEC-9A558806BAB1}"/>
                  </a:ext>
                </a:extLst>
              </p:cNvPr>
              <p:cNvGrpSpPr/>
              <p:nvPr/>
            </p:nvGrpSpPr>
            <p:grpSpPr>
              <a:xfrm>
                <a:off x="1274878" y="296523"/>
                <a:ext cx="2590559" cy="2519364"/>
                <a:chOff x="7680319" y="3615879"/>
                <a:chExt cx="2590559" cy="2519364"/>
              </a:xfrm>
            </p:grpSpPr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C7823946-20CD-6D16-8750-C57D3210640E}"/>
                    </a:ext>
                  </a:extLst>
                </p:cNvPr>
                <p:cNvSpPr/>
                <p:nvPr/>
              </p:nvSpPr>
              <p:spPr>
                <a:xfrm flipH="1">
                  <a:off x="7680319" y="3615879"/>
                  <a:ext cx="2590559" cy="2519364"/>
                </a:xfrm>
                <a:prstGeom prst="rect">
                  <a:avLst/>
                </a:prstGeom>
                <a:noFill/>
                <a:ln w="12700">
                  <a:solidFill>
                    <a:schemeClr val="accent5"/>
                  </a:solidFill>
                  <a:prstDash val="soli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324000" tIns="36000" rtlCol="0" anchor="t" anchorCtr="0"/>
                <a:lstStyle/>
                <a:p>
                  <a:r>
                    <a:rPr lang="en-GB" sz="600">
                      <a:latin typeface="Consolas" panose="020B0609020204030204" pitchFamily="49" charset="0"/>
                      <a:cs typeface="Consolas" panose="020B0609020204030204" pitchFamily="49" charset="0"/>
                    </a:rPr>
                    <a:t>common.vrf-01</a:t>
                  </a:r>
                </a:p>
              </p:txBody>
            </p:sp>
            <p:grpSp>
              <p:nvGrpSpPr>
                <p:cNvPr id="33" name="Group 32">
                  <a:extLst>
                    <a:ext uri="{FF2B5EF4-FFF2-40B4-BE49-F238E27FC236}">
                      <a16:creationId xmlns:a16="http://schemas.microsoft.com/office/drawing/2014/main" id="{C568E97E-2042-417B-06D4-14ABE8784D41}"/>
                    </a:ext>
                  </a:extLst>
                </p:cNvPr>
                <p:cNvGrpSpPr/>
                <p:nvPr/>
              </p:nvGrpSpPr>
              <p:grpSpPr>
                <a:xfrm>
                  <a:off x="7680323" y="3615879"/>
                  <a:ext cx="288000" cy="144000"/>
                  <a:chOff x="9199253" y="3748281"/>
                  <a:chExt cx="288000" cy="144000"/>
                </a:xfrm>
              </p:grpSpPr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id="{B2E0A097-83F7-D101-2042-A55A6537A775}"/>
                      </a:ext>
                    </a:extLst>
                  </p:cNvPr>
                  <p:cNvSpPr/>
                  <p:nvPr/>
                </p:nvSpPr>
                <p:spPr>
                  <a:xfrm flipH="1">
                    <a:off x="9199253" y="3748281"/>
                    <a:ext cx="288000" cy="144000"/>
                  </a:xfrm>
                  <a:prstGeom prst="rect">
                    <a:avLst/>
                  </a:prstGeom>
                  <a:solidFill>
                    <a:schemeClr val="accent5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>
                      <a:latin typeface="Consolas" panose="020B0609020204030204" pitchFamily="49" charset="0"/>
                      <a:cs typeface="Consolas" panose="020B0609020204030204" pitchFamily="49" charset="0"/>
                    </a:endParaRPr>
                  </a:p>
                </p:txBody>
              </p:sp>
              <p:pic>
                <p:nvPicPr>
                  <p:cNvPr id="35" name="Picture 6" descr="C:\Users\ecoffey\AppData\Local\Temp\Rar$DRa0.583\Cisco Icons November\30067_Device_router_3057\Png_256\30067_Device_router_3057_unknown_256.png">
                    <a:extLst>
                      <a:ext uri="{FF2B5EF4-FFF2-40B4-BE49-F238E27FC236}">
                        <a16:creationId xmlns:a16="http://schemas.microsoft.com/office/drawing/2014/main" id="{430B81F1-A364-F7D3-F94A-F1E1BD5A16E5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9235747" y="3759469"/>
                    <a:ext cx="215012" cy="121625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031F9CE2-886C-E126-CA2D-F32DE230BDB4}"/>
                  </a:ext>
                </a:extLst>
              </p:cNvPr>
              <p:cNvGrpSpPr/>
              <p:nvPr/>
            </p:nvGrpSpPr>
            <p:grpSpPr>
              <a:xfrm>
                <a:off x="1414800" y="871197"/>
                <a:ext cx="1008063" cy="434081"/>
                <a:chOff x="5769799" y="3760135"/>
                <a:chExt cx="1008063" cy="434081"/>
              </a:xfrm>
            </p:grpSpPr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95C51BAB-084C-F81F-7DF4-D2C6101B20B8}"/>
                    </a:ext>
                  </a:extLst>
                </p:cNvPr>
                <p:cNvSpPr/>
                <p:nvPr/>
              </p:nvSpPr>
              <p:spPr>
                <a:xfrm flipH="1">
                  <a:off x="5769799" y="3760135"/>
                  <a:ext cx="1008063" cy="434081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270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square" lIns="0" tIns="72000" rIns="0" bIns="0" rtlCol="0" anchor="t" anchorCtr="0"/>
                <a:lstStyle/>
                <a:p>
                  <a:pPr algn="ctr" defTabSz="685783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600">
                      <a:latin typeface="Consolas" panose="020B0609020204030204" pitchFamily="49" charset="0"/>
                      <a:cs typeface="Consolas" panose="020B0609020204030204" pitchFamily="49" charset="0"/>
                    </a:rPr>
                    <a:t>VLAN</a:t>
                  </a:r>
                </a:p>
                <a:p>
                  <a:pPr algn="ctr" defTabSz="685783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600">
                      <a:latin typeface="Consolas" panose="020B0609020204030204" pitchFamily="49" charset="0"/>
                      <a:cs typeface="Consolas" panose="020B0609020204030204" pitchFamily="49" charset="0"/>
                    </a:rPr>
                    <a:t>(Security isolation per Bridge Domain)</a:t>
                  </a:r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87C0D898-6885-2620-6120-26078B4F92F2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5769800" y="3760135"/>
                  <a:ext cx="288000" cy="144000"/>
                </a:xfrm>
                <a:prstGeom prst="rect">
                  <a:avLst/>
                </a:prstGeom>
                <a:solidFill>
                  <a:schemeClr val="accent4">
                    <a:lumMod val="50000"/>
                  </a:schemeClr>
                </a:solidFill>
                <a:ln w="12700" cap="flat">
                  <a:noFill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none" lIns="121920" tIns="60960" rIns="121920" bIns="60960" rtlCol="0" anchor="ctr"/>
                <a:lstStyle/>
                <a:p>
                  <a:pPr algn="ctr" defTabSz="685783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600" kern="0">
                      <a:solidFill>
                        <a:schemeClr val="bg2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EPG</a:t>
                  </a:r>
                </a:p>
              </p:txBody>
            </p: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034954AC-059F-845E-2BA6-6C1E25BFA7B6}"/>
                  </a:ext>
                </a:extLst>
              </p:cNvPr>
              <p:cNvGrpSpPr/>
              <p:nvPr/>
            </p:nvGrpSpPr>
            <p:grpSpPr>
              <a:xfrm>
                <a:off x="2570400" y="512423"/>
                <a:ext cx="1147100" cy="2232026"/>
                <a:chOff x="7680323" y="3602038"/>
                <a:chExt cx="1147100" cy="2232026"/>
              </a:xfrm>
            </p:grpSpPr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1131B038-AE4C-5951-0725-3A4A2E4DF38E}"/>
                    </a:ext>
                  </a:extLst>
                </p:cNvPr>
                <p:cNvSpPr/>
                <p:nvPr/>
              </p:nvSpPr>
              <p:spPr>
                <a:xfrm flipH="1">
                  <a:off x="7680323" y="3602038"/>
                  <a:ext cx="1147100" cy="2232026"/>
                </a:xfrm>
                <a:prstGeom prst="rect">
                  <a:avLst/>
                </a:prstGeom>
                <a:solidFill>
                  <a:schemeClr val="bg1">
                    <a:lumMod val="10000"/>
                    <a:lumOff val="90000"/>
                  </a:schemeClr>
                </a:solidFill>
                <a:ln w="12700">
                  <a:solidFill>
                    <a:schemeClr val="bg1">
                      <a:lumMod val="75000"/>
                      <a:lumOff val="25000"/>
                    </a:schemeClr>
                  </a:solidFill>
                  <a:prstDash val="soli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none" lIns="324000" tIns="36000" rIns="0" rtlCol="0" anchor="t" anchorCtr="0"/>
                <a:lstStyle/>
                <a:p>
                  <a:r>
                    <a:rPr lang="en-GB" sz="600">
                      <a:latin typeface="Consolas" panose="020B0609020204030204" pitchFamily="49" charset="0"/>
                      <a:cs typeface="Consolas" panose="020B0609020204030204" pitchFamily="49" charset="0"/>
                    </a:rPr>
                    <a:t>subnet(s)</a:t>
                  </a:r>
                </a:p>
              </p:txBody>
            </p: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98833734-850E-6737-2B6A-D28CBEB783B6}"/>
                    </a:ext>
                  </a:extLst>
                </p:cNvPr>
                <p:cNvSpPr txBox="1"/>
                <p:nvPr/>
              </p:nvSpPr>
              <p:spPr>
                <a:xfrm>
                  <a:off x="7680326" y="3602038"/>
                  <a:ext cx="288000" cy="144000"/>
                </a:xfrm>
                <a:prstGeom prst="rect">
                  <a:avLst/>
                </a:prstGeom>
                <a:solidFill>
                  <a:schemeClr val="bg1">
                    <a:lumMod val="75000"/>
                    <a:lumOff val="25000"/>
                  </a:schemeClr>
                </a:solidFill>
              </p:spPr>
              <p:txBody>
                <a:bodyPr wrap="none" rtlCol="0" anchor="ctr" anchorCtr="1">
                  <a:noAutofit/>
                </a:bodyPr>
                <a:lstStyle/>
                <a:p>
                  <a:pPr algn="ctr"/>
                  <a:r>
                    <a:rPr lang="en-US" sz="600">
                      <a:solidFill>
                        <a:schemeClr val="bg2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BD</a:t>
                  </a:r>
                </a:p>
              </p:txBody>
            </p: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DB1BC546-F270-F758-E195-E80119FBF973}"/>
                  </a:ext>
                </a:extLst>
              </p:cNvPr>
              <p:cNvGrpSpPr/>
              <p:nvPr/>
            </p:nvGrpSpPr>
            <p:grpSpPr>
              <a:xfrm>
                <a:off x="2643933" y="871197"/>
                <a:ext cx="1006475" cy="434081"/>
                <a:chOff x="5769799" y="3760135"/>
                <a:chExt cx="1006475" cy="434081"/>
              </a:xfrm>
            </p:grpSpPr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F691B6EB-39F0-FF81-5D2C-B94E451BB032}"/>
                    </a:ext>
                  </a:extLst>
                </p:cNvPr>
                <p:cNvSpPr/>
                <p:nvPr/>
              </p:nvSpPr>
              <p:spPr>
                <a:xfrm flipH="1">
                  <a:off x="5769799" y="3760135"/>
                  <a:ext cx="1006475" cy="434081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270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square" lIns="0" tIns="72000" rIns="0" bIns="0" rtlCol="0" anchor="t" anchorCtr="0"/>
                <a:lstStyle/>
                <a:p>
                  <a:pPr algn="ctr" defTabSz="685783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600">
                      <a:latin typeface="Consolas" panose="020B0609020204030204" pitchFamily="49" charset="0"/>
                      <a:cs typeface="Consolas" panose="020B0609020204030204" pitchFamily="49" charset="0"/>
                    </a:rPr>
                    <a:t>VLAN</a:t>
                  </a:r>
                </a:p>
                <a:p>
                  <a:pPr algn="ctr" defTabSz="685783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600">
                      <a:latin typeface="Consolas" panose="020B0609020204030204" pitchFamily="49" charset="0"/>
                      <a:cs typeface="Consolas" panose="020B0609020204030204" pitchFamily="49" charset="0"/>
                    </a:rPr>
                    <a:t>(Security isolation per Bridge Domain)</a:t>
                  </a:r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4F0B2C62-ABD1-DA1E-358D-D74DB03777FB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5769800" y="3760135"/>
                  <a:ext cx="288000" cy="144000"/>
                </a:xfrm>
                <a:prstGeom prst="rect">
                  <a:avLst/>
                </a:prstGeom>
                <a:solidFill>
                  <a:schemeClr val="accent4">
                    <a:lumMod val="50000"/>
                  </a:schemeClr>
                </a:solidFill>
                <a:ln w="12700" cap="flat">
                  <a:noFill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none" lIns="121920" tIns="60960" rIns="121920" bIns="60960" rtlCol="0" anchor="ctr"/>
                <a:lstStyle/>
                <a:p>
                  <a:pPr algn="ctr" defTabSz="685783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600" kern="0">
                      <a:solidFill>
                        <a:schemeClr val="bg2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EPG</a:t>
                  </a:r>
                </a:p>
              </p:txBody>
            </p: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C0F608D1-3ADB-A897-06A4-24C85036FE70}"/>
                  </a:ext>
                </a:extLst>
              </p:cNvPr>
              <p:cNvGrpSpPr/>
              <p:nvPr/>
            </p:nvGrpSpPr>
            <p:grpSpPr>
              <a:xfrm>
                <a:off x="803269" y="732450"/>
                <a:ext cx="2987677" cy="1146811"/>
                <a:chOff x="7680318" y="3602038"/>
                <a:chExt cx="2987677" cy="1146811"/>
              </a:xfrm>
            </p:grpSpPr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3980D8A0-8CC4-BEE1-53B2-75FDEE1DD7A8}"/>
                    </a:ext>
                  </a:extLst>
                </p:cNvPr>
                <p:cNvSpPr/>
                <p:nvPr/>
              </p:nvSpPr>
              <p:spPr>
                <a:xfrm flipH="1">
                  <a:off x="7680318" y="3602038"/>
                  <a:ext cx="2987677" cy="1146811"/>
                </a:xfrm>
                <a:prstGeom prst="rect">
                  <a:avLst/>
                </a:prstGeom>
                <a:noFill/>
                <a:ln w="12700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none" lIns="36000" tIns="180000" rtlCol="0" anchor="t" anchorCtr="0"/>
                <a:lstStyle/>
                <a:p>
                  <a:r>
                    <a:rPr lang="en-GB" sz="600">
                      <a:latin typeface="Consolas" panose="020B0609020204030204" pitchFamily="49" charset="0"/>
                      <a:cs typeface="Consolas" panose="020B0609020204030204" pitchFamily="49" charset="0"/>
                    </a:rPr>
                    <a:t>Network</a:t>
                  </a:r>
                </a:p>
                <a:p>
                  <a:r>
                    <a:rPr lang="en-GB" sz="600">
                      <a:latin typeface="Consolas" panose="020B0609020204030204" pitchFamily="49" charset="0"/>
                      <a:cs typeface="Consolas" panose="020B0609020204030204" pitchFamily="49" charset="0"/>
                    </a:rPr>
                    <a:t>Segments</a:t>
                  </a:r>
                </a:p>
              </p:txBody>
            </p: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377A0919-FD8A-5FB5-2EAB-5048DDD049D9}"/>
                    </a:ext>
                  </a:extLst>
                </p:cNvPr>
                <p:cNvSpPr txBox="1"/>
                <p:nvPr/>
              </p:nvSpPr>
              <p:spPr>
                <a:xfrm>
                  <a:off x="7680326" y="3602038"/>
                  <a:ext cx="288000" cy="1440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txBody>
                <a:bodyPr wrap="none" rtlCol="0" anchor="ctr" anchorCtr="1">
                  <a:noAutofit/>
                </a:bodyPr>
                <a:lstStyle/>
                <a:p>
                  <a:pPr algn="ctr"/>
                  <a:r>
                    <a:rPr lang="en-US" sz="600">
                      <a:solidFill>
                        <a:schemeClr val="bg2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AP</a:t>
                  </a:r>
                </a:p>
              </p:txBody>
            </p: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B94CCF93-4D15-E694-E19C-5DBB804D7DD6}"/>
                  </a:ext>
                </a:extLst>
              </p:cNvPr>
              <p:cNvGrpSpPr/>
              <p:nvPr/>
            </p:nvGrpSpPr>
            <p:grpSpPr>
              <a:xfrm>
                <a:off x="803267" y="2023723"/>
                <a:ext cx="2987677" cy="647700"/>
                <a:chOff x="7680319" y="3602038"/>
                <a:chExt cx="2987677" cy="647700"/>
              </a:xfrm>
            </p:grpSpPr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3413A417-D14B-74B0-89C8-D9BAB6F8FF49}"/>
                    </a:ext>
                  </a:extLst>
                </p:cNvPr>
                <p:cNvSpPr/>
                <p:nvPr/>
              </p:nvSpPr>
              <p:spPr>
                <a:xfrm flipH="1">
                  <a:off x="7680319" y="3602038"/>
                  <a:ext cx="2987677" cy="647700"/>
                </a:xfrm>
                <a:prstGeom prst="rect">
                  <a:avLst/>
                </a:prstGeom>
                <a:noFill/>
                <a:ln w="12700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none" lIns="36000" tIns="180000" rtlCol="0" anchor="t" anchorCtr="0"/>
                <a:lstStyle/>
                <a:p>
                  <a:r>
                    <a:rPr lang="en-GB" sz="600">
                      <a:latin typeface="Consolas" panose="020B0609020204030204" pitchFamily="49" charset="0"/>
                      <a:cs typeface="Consolas" panose="020B0609020204030204" pitchFamily="49" charset="0"/>
                    </a:rPr>
                    <a:t>Apps</a:t>
                  </a:r>
                </a:p>
                <a:p>
                  <a:r>
                    <a:rPr lang="en-GB" sz="600">
                      <a:latin typeface="Consolas" panose="020B0609020204030204" pitchFamily="49" charset="0"/>
                      <a:cs typeface="Consolas" panose="020B0609020204030204" pitchFamily="49" charset="0"/>
                    </a:rPr>
                    <a:t>(Optional)</a:t>
                  </a:r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B0351810-CA57-61BE-A392-52736A27556E}"/>
                    </a:ext>
                  </a:extLst>
                </p:cNvPr>
                <p:cNvSpPr txBox="1"/>
                <p:nvPr/>
              </p:nvSpPr>
              <p:spPr>
                <a:xfrm>
                  <a:off x="7680326" y="3602038"/>
                  <a:ext cx="288000" cy="1440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txBody>
                <a:bodyPr wrap="none" rtlCol="0" anchor="ctr" anchorCtr="1">
                  <a:noAutofit/>
                </a:bodyPr>
                <a:lstStyle/>
                <a:p>
                  <a:pPr algn="ctr"/>
                  <a:r>
                    <a:rPr lang="en-US" sz="600">
                      <a:solidFill>
                        <a:schemeClr val="bg2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AP</a:t>
                  </a:r>
                </a:p>
              </p:txBody>
            </p: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E1ED0338-5905-5170-DC01-8D4A0CD55DB1}"/>
                  </a:ext>
                </a:extLst>
              </p:cNvPr>
              <p:cNvGrpSpPr/>
              <p:nvPr/>
            </p:nvGrpSpPr>
            <p:grpSpPr>
              <a:xfrm>
                <a:off x="1414800" y="2171188"/>
                <a:ext cx="2231687" cy="428799"/>
                <a:chOff x="5769797" y="3760135"/>
                <a:chExt cx="2231687" cy="428799"/>
              </a:xfrm>
            </p:grpSpPr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03A21B5B-623F-5A6E-C203-501818005F8B}"/>
                    </a:ext>
                  </a:extLst>
                </p:cNvPr>
                <p:cNvSpPr/>
                <p:nvPr/>
              </p:nvSpPr>
              <p:spPr>
                <a:xfrm flipH="1">
                  <a:off x="5769797" y="3760136"/>
                  <a:ext cx="2231687" cy="428798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 cap="flat">
                  <a:solidFill>
                    <a:schemeClr val="accent2">
                      <a:lumMod val="75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square" lIns="0" tIns="0" rIns="0" bIns="0" rtlCol="0" anchor="ctr" anchorCtr="1"/>
                <a:lstStyle/>
                <a:p>
                  <a:pPr algn="ctr" defTabSz="685783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600">
                      <a:latin typeface="Consolas" panose="020B0609020204030204" pitchFamily="49" charset="0"/>
                      <a:cs typeface="Consolas" panose="020B0609020204030204" pitchFamily="49" charset="0"/>
                    </a:rPr>
                    <a:t>Security isolation across Bridge Domains</a:t>
                  </a:r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B482EB7D-B380-BAD2-18BF-884A3A3EBCF9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5769800" y="3760135"/>
                  <a:ext cx="288000" cy="144000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 w="12700" cap="flat">
                  <a:noFill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none" lIns="121920" tIns="60960" rIns="121920" bIns="60960" rtlCol="0" anchor="ctr"/>
                <a:lstStyle/>
                <a:p>
                  <a:pPr algn="ctr" defTabSz="685783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600" kern="0">
                      <a:solidFill>
                        <a:schemeClr val="bg2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ESG</a:t>
                  </a:r>
                </a:p>
              </p:txBody>
            </p: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5BB589E9-2050-1126-3F19-D620F0C10653}"/>
                  </a:ext>
                </a:extLst>
              </p:cNvPr>
              <p:cNvGrpSpPr/>
              <p:nvPr/>
            </p:nvGrpSpPr>
            <p:grpSpPr>
              <a:xfrm>
                <a:off x="1414800" y="1373741"/>
                <a:ext cx="1008000" cy="434081"/>
                <a:chOff x="5769800" y="3760135"/>
                <a:chExt cx="1008000" cy="434081"/>
              </a:xfrm>
            </p:grpSpPr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B78CE92B-A82B-8B65-0EC9-3D47CDE3A64A}"/>
                    </a:ext>
                  </a:extLst>
                </p:cNvPr>
                <p:cNvSpPr/>
                <p:nvPr/>
              </p:nvSpPr>
              <p:spPr>
                <a:xfrm flipH="1">
                  <a:off x="5769800" y="3760135"/>
                  <a:ext cx="1008000" cy="434081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270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square" lIns="0" tIns="72000" rIns="0" bIns="0" rtlCol="0" anchor="t" anchorCtr="0"/>
                <a:lstStyle/>
                <a:p>
                  <a:pPr algn="ctr" defTabSz="685783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600">
                      <a:latin typeface="Consolas" panose="020B0609020204030204" pitchFamily="49" charset="0"/>
                      <a:cs typeface="Consolas" panose="020B0609020204030204" pitchFamily="49" charset="0"/>
                    </a:rPr>
                    <a:t>VLAN</a:t>
                  </a:r>
                </a:p>
                <a:p>
                  <a:pPr algn="ctr" defTabSz="685783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600">
                      <a:latin typeface="Consolas" panose="020B0609020204030204" pitchFamily="49" charset="0"/>
                      <a:cs typeface="Consolas" panose="020B0609020204030204" pitchFamily="49" charset="0"/>
                    </a:rPr>
                    <a:t>(Security isolation per Bridge Domain)</a:t>
                  </a:r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F1396EC7-6FD3-85C6-C5B9-1BFDD5C39386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5769800" y="3760135"/>
                  <a:ext cx="288000" cy="144000"/>
                </a:xfrm>
                <a:prstGeom prst="rect">
                  <a:avLst/>
                </a:prstGeom>
                <a:solidFill>
                  <a:schemeClr val="accent4">
                    <a:lumMod val="50000"/>
                  </a:schemeClr>
                </a:solidFill>
                <a:ln w="12700" cap="flat">
                  <a:noFill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none" lIns="121920" tIns="60960" rIns="121920" bIns="60960" rtlCol="0" anchor="ctr"/>
                <a:lstStyle/>
                <a:p>
                  <a:pPr algn="ctr" defTabSz="685783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600" kern="0">
                      <a:solidFill>
                        <a:schemeClr val="bg2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EPG</a:t>
                  </a:r>
                </a:p>
              </p:txBody>
            </p: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F1B94873-60EB-C737-3749-A26D2B2BBF3C}"/>
                  </a:ext>
                </a:extLst>
              </p:cNvPr>
              <p:cNvGrpSpPr/>
              <p:nvPr/>
            </p:nvGrpSpPr>
            <p:grpSpPr>
              <a:xfrm>
                <a:off x="2642721" y="1373741"/>
                <a:ext cx="1007688" cy="434081"/>
                <a:chOff x="5769800" y="3760135"/>
                <a:chExt cx="1007688" cy="434081"/>
              </a:xfrm>
            </p:grpSpPr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3973496F-648B-204C-8EB5-5337D969317B}"/>
                    </a:ext>
                  </a:extLst>
                </p:cNvPr>
                <p:cNvSpPr/>
                <p:nvPr/>
              </p:nvSpPr>
              <p:spPr>
                <a:xfrm flipH="1">
                  <a:off x="5769800" y="3760135"/>
                  <a:ext cx="1007688" cy="434081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270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square" lIns="0" tIns="72000" rIns="0" bIns="0" rtlCol="0" anchor="t" anchorCtr="0"/>
                <a:lstStyle/>
                <a:p>
                  <a:pPr algn="ctr" defTabSz="685783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600">
                      <a:latin typeface="Consolas" panose="020B0609020204030204" pitchFamily="49" charset="0"/>
                      <a:cs typeface="Consolas" panose="020B0609020204030204" pitchFamily="49" charset="0"/>
                    </a:rPr>
                    <a:t>VLAN</a:t>
                  </a:r>
                </a:p>
                <a:p>
                  <a:pPr algn="ctr" defTabSz="685783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600">
                      <a:latin typeface="Consolas" panose="020B0609020204030204" pitchFamily="49" charset="0"/>
                      <a:cs typeface="Consolas" panose="020B0609020204030204" pitchFamily="49" charset="0"/>
                    </a:rPr>
                    <a:t>(Security isolation per Bridge Domain)</a:t>
                  </a:r>
                </a:p>
              </p:txBody>
            </p:sp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107E3433-F23A-D6D1-ABF3-7771F2DF2771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5769800" y="3760135"/>
                  <a:ext cx="288000" cy="144000"/>
                </a:xfrm>
                <a:prstGeom prst="rect">
                  <a:avLst/>
                </a:prstGeom>
                <a:solidFill>
                  <a:schemeClr val="accent4">
                    <a:lumMod val="50000"/>
                  </a:schemeClr>
                </a:solidFill>
                <a:ln w="12700" cap="flat">
                  <a:noFill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none" lIns="121920" tIns="60960" rIns="121920" bIns="60960" rtlCol="0" anchor="ctr"/>
                <a:lstStyle/>
                <a:p>
                  <a:pPr algn="ctr" defTabSz="685783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600" kern="0">
                      <a:solidFill>
                        <a:schemeClr val="bg2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EPG</a:t>
                  </a:r>
                </a:p>
              </p:txBody>
            </p:sp>
          </p:grpSp>
        </p:grp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3CED3035-0956-AAB2-6AC0-B6D1FA1EE2C5}"/>
                </a:ext>
              </a:extLst>
            </p:cNvPr>
            <p:cNvSpPr txBox="1"/>
            <p:nvPr/>
          </p:nvSpPr>
          <p:spPr>
            <a:xfrm>
              <a:off x="647027" y="4496064"/>
              <a:ext cx="32013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>
                  <a:latin typeface="+mn-lt"/>
                </a:rPr>
                <a:t>Used for functions which are accessible from any Tenant</a:t>
              </a:r>
            </a:p>
          </p:txBody>
        </p:sp>
      </p:grpSp>
      <p:sp>
        <p:nvSpPr>
          <p:cNvPr id="156" name="Rounded Rectangular Callout 155">
            <a:extLst>
              <a:ext uri="{FF2B5EF4-FFF2-40B4-BE49-F238E27FC236}">
                <a16:creationId xmlns:a16="http://schemas.microsoft.com/office/drawing/2014/main" id="{B94EA2E8-0666-C9AC-79BE-F91376BE8BBD}"/>
              </a:ext>
            </a:extLst>
          </p:cNvPr>
          <p:cNvSpPr/>
          <p:nvPr/>
        </p:nvSpPr>
        <p:spPr>
          <a:xfrm flipH="1">
            <a:off x="89739" y="1183525"/>
            <a:ext cx="2448425" cy="418475"/>
          </a:xfrm>
          <a:prstGeom prst="wedgeRoundRectCallout">
            <a:avLst>
              <a:gd name="adj1" fmla="val -38482"/>
              <a:gd name="adj2" fmla="val 115365"/>
              <a:gd name="adj3" fmla="val 16667"/>
            </a:avLst>
          </a:prstGeom>
          <a:solidFill>
            <a:srgbClr val="FFFF00"/>
          </a:solidFill>
          <a:ln w="63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/>
              <a:t>Everything in the “common” Tenant is not typically seen</a:t>
            </a:r>
          </a:p>
        </p:txBody>
      </p:sp>
      <p:sp>
        <p:nvSpPr>
          <p:cNvPr id="159" name="Rounded Rectangular Callout 158">
            <a:extLst>
              <a:ext uri="{FF2B5EF4-FFF2-40B4-BE49-F238E27FC236}">
                <a16:creationId xmlns:a16="http://schemas.microsoft.com/office/drawing/2014/main" id="{0BF9D8B2-7FD9-9CAE-4672-41F29AE07A5F}"/>
              </a:ext>
            </a:extLst>
          </p:cNvPr>
          <p:cNvSpPr/>
          <p:nvPr/>
        </p:nvSpPr>
        <p:spPr>
          <a:xfrm>
            <a:off x="5684412" y="901647"/>
            <a:ext cx="2309042" cy="576000"/>
          </a:xfrm>
          <a:prstGeom prst="wedgeRoundRectCallout">
            <a:avLst>
              <a:gd name="adj1" fmla="val -38482"/>
              <a:gd name="adj2" fmla="val 115365"/>
              <a:gd name="adj3" fmla="val 16667"/>
            </a:avLst>
          </a:prstGeom>
          <a:solidFill>
            <a:srgbClr val="FFFF00"/>
          </a:solidFill>
          <a:ln w="63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/>
              <a:t>VRFs and BDs in “common” with EPGs and ESGs in the “user” tenant</a:t>
            </a:r>
          </a:p>
        </p:txBody>
      </p:sp>
      <p:sp>
        <p:nvSpPr>
          <p:cNvPr id="160" name="Rounded Rectangular Callout 159">
            <a:extLst>
              <a:ext uri="{FF2B5EF4-FFF2-40B4-BE49-F238E27FC236}">
                <a16:creationId xmlns:a16="http://schemas.microsoft.com/office/drawing/2014/main" id="{DA7E2DA3-7427-6E70-F3AD-41A682BC7B80}"/>
              </a:ext>
            </a:extLst>
          </p:cNvPr>
          <p:cNvSpPr/>
          <p:nvPr/>
        </p:nvSpPr>
        <p:spPr>
          <a:xfrm>
            <a:off x="10014259" y="901647"/>
            <a:ext cx="2088000" cy="576000"/>
          </a:xfrm>
          <a:prstGeom prst="wedgeRoundRectCallout">
            <a:avLst>
              <a:gd name="adj1" fmla="val -38482"/>
              <a:gd name="adj2" fmla="val 115365"/>
              <a:gd name="adj3" fmla="val 16667"/>
            </a:avLst>
          </a:prstGeom>
          <a:solidFill>
            <a:srgbClr val="FFFF00"/>
          </a:solidFill>
          <a:ln w="63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/>
              <a:t>VRFs in “common” with BDs, EPGs and ESGs in the “user” tenant</a:t>
            </a:r>
          </a:p>
        </p:txBody>
      </p:sp>
      <p:sp>
        <p:nvSpPr>
          <p:cNvPr id="3" name="Rounded Rectangular Callout 2">
            <a:extLst>
              <a:ext uri="{FF2B5EF4-FFF2-40B4-BE49-F238E27FC236}">
                <a16:creationId xmlns:a16="http://schemas.microsoft.com/office/drawing/2014/main" id="{1515E573-138F-6615-D013-1137A5521C1A}"/>
              </a:ext>
            </a:extLst>
          </p:cNvPr>
          <p:cNvSpPr/>
          <p:nvPr/>
        </p:nvSpPr>
        <p:spPr>
          <a:xfrm>
            <a:off x="3853212" y="2426384"/>
            <a:ext cx="2427409" cy="576000"/>
          </a:xfrm>
          <a:prstGeom prst="wedgeRoundRectCallout">
            <a:avLst>
              <a:gd name="adj1" fmla="val -1552"/>
              <a:gd name="adj2" fmla="val -90076"/>
              <a:gd name="adj3" fmla="val 16667"/>
            </a:avLst>
          </a:prstGeom>
          <a:solidFill>
            <a:srgbClr val="FFFF00"/>
          </a:solidFill>
          <a:ln w="63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/>
              <a:t>Objects in the common tenant should have unique names, e.g. common.vrf-01 </a:t>
            </a:r>
          </a:p>
        </p:txBody>
      </p:sp>
    </p:spTree>
    <p:extLst>
      <p:ext uri="{BB962C8B-B14F-4D97-AF65-F5344CB8AC3E}">
        <p14:creationId xmlns:p14="http://schemas.microsoft.com/office/powerpoint/2010/main" val="1373942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mph" presetSubtype="0" repeatCount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indefinite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3" dur="indefinite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indefinite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6" dur="indefinite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0" dur="1000" fill="hold"/>
                                        <p:tgtEl>
                                          <p:spTgt spid="2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indefinite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3" dur="indefinite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6" dur="indefinite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indefinite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9" dur="indefinite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1" dur="1000" fill="hold"/>
                                        <p:tgtEl>
                                          <p:spTgt spid="167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1" dur="1000" fill="hold"/>
                                        <p:tgtEl>
                                          <p:spTgt spid="167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5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indefinite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4" dur="indefinite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7" dur="indefinite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indefinite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60" dur="indefinite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indefinite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63" dur="indefinite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5" dur="1000" fill="hold"/>
                                        <p:tgtEl>
                                          <p:spTgt spid="168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2" dur="1000" fill="hold"/>
                                        <p:tgtEl>
                                          <p:spTgt spid="168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7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indefinite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5" dur="indefinite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7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78" dur="indefinite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mph" presetSubtype="0" grpId="2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0" dur="indefinite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81" dur="indefinite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3" dur="indefinite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84" dur="indefinite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mph" presetSubtype="0" grpId="2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6" dur="indefinite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87" dur="indefinite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9" presetClass="emph" presetSubtype="0" grpId="2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9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90" dur="indefinite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9" presetClass="emph" presetSubtype="0" grpId="2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2" dur="indefinite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93" dur="indefinite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" grpId="0" animBg="1"/>
      <p:bldP spid="156" grpId="1" animBg="1"/>
      <p:bldP spid="156" grpId="2" animBg="1"/>
      <p:bldP spid="159" grpId="0" animBg="1"/>
      <p:bldP spid="159" grpId="1" animBg="1"/>
      <p:bldP spid="159" grpId="2" animBg="1"/>
      <p:bldP spid="160" grpId="0" animBg="1"/>
      <p:bldP spid="160" grpId="1" animBg="1"/>
      <p:bldP spid="160" grpId="2" animBg="1"/>
      <p:bldP spid="3" grpId="0" animBg="1"/>
      <p:bldP spid="3" grpId="1" animBg="1"/>
      <p:bldP spid="3" grpId="2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itle 147">
            <a:extLst>
              <a:ext uri="{FF2B5EF4-FFF2-40B4-BE49-F238E27FC236}">
                <a16:creationId xmlns:a16="http://schemas.microsoft.com/office/drawing/2014/main" id="{59504110-4B03-D1AF-DF66-FFB2070E1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600" y="234766"/>
            <a:ext cx="11009376" cy="975360"/>
          </a:xfrm>
        </p:spPr>
        <p:txBody>
          <a:bodyPr/>
          <a:lstStyle/>
          <a:p>
            <a:r>
              <a:rPr lang="en-US"/>
              <a:t>Design Patterns</a:t>
            </a:r>
          </a:p>
        </p:txBody>
      </p:sp>
      <p:grpSp>
        <p:nvGrpSpPr>
          <p:cNvPr id="168" name="right group">
            <a:extLst>
              <a:ext uri="{FF2B5EF4-FFF2-40B4-BE49-F238E27FC236}">
                <a16:creationId xmlns:a16="http://schemas.microsoft.com/office/drawing/2014/main" id="{54409C61-D119-A47A-A033-2263CFF78633}"/>
              </a:ext>
            </a:extLst>
          </p:cNvPr>
          <p:cNvGrpSpPr/>
          <p:nvPr/>
        </p:nvGrpSpPr>
        <p:grpSpPr>
          <a:xfrm>
            <a:off x="8450399" y="1702800"/>
            <a:ext cx="3206699" cy="3864863"/>
            <a:chOff x="8450399" y="1702800"/>
            <a:chExt cx="3206699" cy="3864863"/>
          </a:xfrm>
        </p:grpSpPr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7B3EE371-1F7B-0023-8BC0-066B4AC7BE13}"/>
                </a:ext>
              </a:extLst>
            </p:cNvPr>
            <p:cNvGrpSpPr/>
            <p:nvPr/>
          </p:nvGrpSpPr>
          <p:grpSpPr>
            <a:xfrm>
              <a:off x="8450399" y="1702800"/>
              <a:ext cx="3206699" cy="3864863"/>
              <a:chOff x="8450399" y="1702800"/>
              <a:chExt cx="3206699" cy="3864863"/>
            </a:xfrm>
          </p:grpSpPr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12F1931F-04BE-C2B1-672B-22814A966CE1}"/>
                  </a:ext>
                </a:extLst>
              </p:cNvPr>
              <p:cNvGrpSpPr/>
              <p:nvPr/>
            </p:nvGrpSpPr>
            <p:grpSpPr>
              <a:xfrm>
                <a:off x="8450466" y="1702800"/>
                <a:ext cx="3206632" cy="561971"/>
                <a:chOff x="6838360" y="914961"/>
                <a:chExt cx="3206632" cy="561971"/>
              </a:xfrm>
            </p:grpSpPr>
            <p:grpSp>
              <p:nvGrpSpPr>
                <p:cNvPr id="135" name="Group 134">
                  <a:extLst>
                    <a:ext uri="{FF2B5EF4-FFF2-40B4-BE49-F238E27FC236}">
                      <a16:creationId xmlns:a16="http://schemas.microsoft.com/office/drawing/2014/main" id="{8F2CFE9E-AF83-BB65-F3F2-19C668E4D96D}"/>
                    </a:ext>
                  </a:extLst>
                </p:cNvPr>
                <p:cNvGrpSpPr/>
                <p:nvPr/>
              </p:nvGrpSpPr>
              <p:grpSpPr>
                <a:xfrm>
                  <a:off x="6838360" y="914961"/>
                  <a:ext cx="3206632" cy="561971"/>
                  <a:chOff x="7680323" y="2920999"/>
                  <a:chExt cx="3206632" cy="561971"/>
                </a:xfrm>
              </p:grpSpPr>
              <p:sp>
                <p:nvSpPr>
                  <p:cNvPr id="141" name="Rectangle 140">
                    <a:extLst>
                      <a:ext uri="{FF2B5EF4-FFF2-40B4-BE49-F238E27FC236}">
                        <a16:creationId xmlns:a16="http://schemas.microsoft.com/office/drawing/2014/main" id="{8EF56283-EF28-F185-16FA-3555C7E622F3}"/>
                      </a:ext>
                    </a:extLst>
                  </p:cNvPr>
                  <p:cNvSpPr/>
                  <p:nvPr/>
                </p:nvSpPr>
                <p:spPr>
                  <a:xfrm>
                    <a:off x="7680323" y="2920999"/>
                    <a:ext cx="3206632" cy="561971"/>
                  </a:xfrm>
                  <a:prstGeom prst="rect">
                    <a:avLst/>
                  </a:prstGeom>
                  <a:noFill/>
                  <a:ln w="12700">
                    <a:solidFill>
                      <a:schemeClr val="accent2">
                        <a:lumMod val="75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24000" tIns="36000" rtlCol="0" anchor="t" anchorCtr="0"/>
                  <a:lstStyle/>
                  <a:p>
                    <a:r>
                      <a:rPr lang="en-GB" sz="600"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common</a:t>
                    </a:r>
                  </a:p>
                </p:txBody>
              </p:sp>
              <p:grpSp>
                <p:nvGrpSpPr>
                  <p:cNvPr id="142" name="Group 141">
                    <a:extLst>
                      <a:ext uri="{FF2B5EF4-FFF2-40B4-BE49-F238E27FC236}">
                        <a16:creationId xmlns:a16="http://schemas.microsoft.com/office/drawing/2014/main" id="{401BD930-D92E-15DD-607D-3B824C67A1B4}"/>
                      </a:ext>
                    </a:extLst>
                  </p:cNvPr>
                  <p:cNvGrpSpPr/>
                  <p:nvPr/>
                </p:nvGrpSpPr>
                <p:grpSpPr>
                  <a:xfrm>
                    <a:off x="7680323" y="2921000"/>
                    <a:ext cx="288000" cy="144000"/>
                    <a:chOff x="9357407" y="4691351"/>
                    <a:chExt cx="288000" cy="144000"/>
                  </a:xfrm>
                </p:grpSpPr>
                <p:sp>
                  <p:nvSpPr>
                    <p:cNvPr id="143" name="Rectangle 142">
                      <a:extLst>
                        <a:ext uri="{FF2B5EF4-FFF2-40B4-BE49-F238E27FC236}">
                          <a16:creationId xmlns:a16="http://schemas.microsoft.com/office/drawing/2014/main" id="{392C74D3-C312-BEA4-1303-1332FFCF81E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57407" y="4691351"/>
                      <a:ext cx="288000" cy="144000"/>
                    </a:xfrm>
                    <a:prstGeom prst="rect">
                      <a:avLst/>
                    </a:prstGeom>
                    <a:solidFill>
                      <a:schemeClr val="accent2">
                        <a:lumMod val="75000"/>
                      </a:schemeClr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p:txBody>
                </p:sp>
                <p:grpSp>
                  <p:nvGrpSpPr>
                    <p:cNvPr id="144" name="Group 143">
                      <a:extLst>
                        <a:ext uri="{FF2B5EF4-FFF2-40B4-BE49-F238E27FC236}">
                          <a16:creationId xmlns:a16="http://schemas.microsoft.com/office/drawing/2014/main" id="{AA747844-B604-6273-5076-7F17AEECA2C3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9393407" y="4709853"/>
                      <a:ext cx="216000" cy="106997"/>
                      <a:chOff x="836085" y="1496592"/>
                      <a:chExt cx="538984" cy="266993"/>
                    </a:xfrm>
                  </p:grpSpPr>
                  <p:sp>
                    <p:nvSpPr>
                      <p:cNvPr id="145" name="Freeform 751">
                        <a:extLst>
                          <a:ext uri="{FF2B5EF4-FFF2-40B4-BE49-F238E27FC236}">
                            <a16:creationId xmlns:a16="http://schemas.microsoft.com/office/drawing/2014/main" id="{BB401046-DBAF-0550-9AFC-D7C39F433FA3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836085" y="1647588"/>
                        <a:ext cx="538984" cy="115997"/>
                      </a:xfrm>
                      <a:custGeom>
                        <a:avLst/>
                        <a:gdLst>
                          <a:gd name="T0" fmla="*/ 204 w 228"/>
                          <a:gd name="T1" fmla="*/ 49 h 49"/>
                          <a:gd name="T2" fmla="*/ 24 w 228"/>
                          <a:gd name="T3" fmla="*/ 49 h 49"/>
                          <a:gd name="T4" fmla="*/ 0 w 228"/>
                          <a:gd name="T5" fmla="*/ 25 h 49"/>
                          <a:gd name="T6" fmla="*/ 0 w 228"/>
                          <a:gd name="T7" fmla="*/ 25 h 49"/>
                          <a:gd name="T8" fmla="*/ 24 w 228"/>
                          <a:gd name="T9" fmla="*/ 0 h 49"/>
                          <a:gd name="T10" fmla="*/ 204 w 228"/>
                          <a:gd name="T11" fmla="*/ 0 h 49"/>
                          <a:gd name="T12" fmla="*/ 228 w 228"/>
                          <a:gd name="T13" fmla="*/ 25 h 49"/>
                          <a:gd name="T14" fmla="*/ 228 w 228"/>
                          <a:gd name="T15" fmla="*/ 25 h 49"/>
                          <a:gd name="T16" fmla="*/ 204 w 228"/>
                          <a:gd name="T17" fmla="*/ 49 h 4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228" h="49">
                            <a:moveTo>
                              <a:pt x="204" y="49"/>
                            </a:moveTo>
                            <a:cubicBezTo>
                              <a:pt x="24" y="49"/>
                              <a:pt x="24" y="49"/>
                              <a:pt x="24" y="49"/>
                            </a:cubicBezTo>
                            <a:cubicBezTo>
                              <a:pt x="11" y="49"/>
                              <a:pt x="0" y="38"/>
                              <a:pt x="0" y="25"/>
                            </a:cubicBezTo>
                            <a:cubicBezTo>
                              <a:pt x="0" y="25"/>
                              <a:pt x="0" y="25"/>
                              <a:pt x="0" y="25"/>
                            </a:cubicBezTo>
                            <a:cubicBezTo>
                              <a:pt x="0" y="11"/>
                              <a:pt x="11" y="0"/>
                              <a:pt x="24" y="0"/>
                            </a:cubicBezTo>
                            <a:cubicBezTo>
                              <a:pt x="204" y="0"/>
                              <a:pt x="204" y="0"/>
                              <a:pt x="204" y="0"/>
                            </a:cubicBezTo>
                            <a:cubicBezTo>
                              <a:pt x="217" y="0"/>
                              <a:pt x="228" y="11"/>
                              <a:pt x="228" y="25"/>
                            </a:cubicBezTo>
                            <a:cubicBezTo>
                              <a:pt x="228" y="25"/>
                              <a:pt x="228" y="25"/>
                              <a:pt x="228" y="25"/>
                            </a:cubicBezTo>
                            <a:cubicBezTo>
                              <a:pt x="228" y="38"/>
                              <a:pt x="217" y="49"/>
                              <a:pt x="204" y="49"/>
                            </a:cubicBezTo>
                            <a:close/>
                          </a:path>
                        </a:pathLst>
                      </a:custGeom>
                      <a:solidFill>
                        <a:schemeClr val="bg2"/>
                      </a:solidFill>
                      <a:ln>
                        <a:noFill/>
                      </a:ln>
                    </p:spPr>
                    <p:txBody>
                      <a:bodyPr vert="horz" wrap="square" lIns="121920" tIns="60960" rIns="121920" bIns="60960" numCol="1" anchor="t" anchorCtr="1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algn="ctr"/>
                        <a:endParaRPr lang="en-US" sz="400">
                          <a:latin typeface="Consolas" panose="020B0609020204030204" pitchFamily="49" charset="0"/>
                          <a:cs typeface="Consolas" panose="020B0609020204030204" pitchFamily="49" charset="0"/>
                        </a:endParaRPr>
                      </a:p>
                    </p:txBody>
                  </p:sp>
                  <p:sp>
                    <p:nvSpPr>
                      <p:cNvPr id="146" name="Freeform 752">
                        <a:extLst>
                          <a:ext uri="{FF2B5EF4-FFF2-40B4-BE49-F238E27FC236}">
                            <a16:creationId xmlns:a16="http://schemas.microsoft.com/office/drawing/2014/main" id="{C54F34E9-BA28-F2A0-06DD-75214E8FCDD3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55081" y="1571590"/>
                        <a:ext cx="382988" cy="115996"/>
                      </a:xfrm>
                      <a:custGeom>
                        <a:avLst/>
                        <a:gdLst>
                          <a:gd name="T0" fmla="*/ 137 w 162"/>
                          <a:gd name="T1" fmla="*/ 49 h 49"/>
                          <a:gd name="T2" fmla="*/ 24 w 162"/>
                          <a:gd name="T3" fmla="*/ 49 h 49"/>
                          <a:gd name="T4" fmla="*/ 0 w 162"/>
                          <a:gd name="T5" fmla="*/ 25 h 49"/>
                          <a:gd name="T6" fmla="*/ 0 w 162"/>
                          <a:gd name="T7" fmla="*/ 25 h 49"/>
                          <a:gd name="T8" fmla="*/ 24 w 162"/>
                          <a:gd name="T9" fmla="*/ 0 h 49"/>
                          <a:gd name="T10" fmla="*/ 137 w 162"/>
                          <a:gd name="T11" fmla="*/ 0 h 49"/>
                          <a:gd name="T12" fmla="*/ 162 w 162"/>
                          <a:gd name="T13" fmla="*/ 25 h 49"/>
                          <a:gd name="T14" fmla="*/ 162 w 162"/>
                          <a:gd name="T15" fmla="*/ 25 h 49"/>
                          <a:gd name="T16" fmla="*/ 137 w 162"/>
                          <a:gd name="T17" fmla="*/ 49 h 4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162" h="49">
                            <a:moveTo>
                              <a:pt x="137" y="49"/>
                            </a:moveTo>
                            <a:cubicBezTo>
                              <a:pt x="24" y="49"/>
                              <a:pt x="24" y="49"/>
                              <a:pt x="24" y="49"/>
                            </a:cubicBezTo>
                            <a:cubicBezTo>
                              <a:pt x="11" y="49"/>
                              <a:pt x="0" y="38"/>
                              <a:pt x="0" y="25"/>
                            </a:cubicBezTo>
                            <a:cubicBezTo>
                              <a:pt x="0" y="25"/>
                              <a:pt x="0" y="25"/>
                              <a:pt x="0" y="25"/>
                            </a:cubicBezTo>
                            <a:cubicBezTo>
                              <a:pt x="0" y="11"/>
                              <a:pt x="11" y="0"/>
                              <a:pt x="24" y="0"/>
                            </a:cubicBezTo>
                            <a:cubicBezTo>
                              <a:pt x="137" y="0"/>
                              <a:pt x="137" y="0"/>
                              <a:pt x="137" y="0"/>
                            </a:cubicBezTo>
                            <a:cubicBezTo>
                              <a:pt x="151" y="0"/>
                              <a:pt x="162" y="11"/>
                              <a:pt x="162" y="25"/>
                            </a:cubicBezTo>
                            <a:cubicBezTo>
                              <a:pt x="162" y="25"/>
                              <a:pt x="162" y="25"/>
                              <a:pt x="162" y="25"/>
                            </a:cubicBezTo>
                            <a:cubicBezTo>
                              <a:pt x="162" y="38"/>
                              <a:pt x="151" y="49"/>
                              <a:pt x="137" y="49"/>
                            </a:cubicBezTo>
                            <a:close/>
                          </a:path>
                        </a:pathLst>
                      </a:custGeom>
                      <a:solidFill>
                        <a:schemeClr val="bg2"/>
                      </a:solidFill>
                      <a:ln>
                        <a:noFill/>
                      </a:ln>
                    </p:spPr>
                    <p:txBody>
                      <a:bodyPr vert="horz" wrap="square" lIns="121920" tIns="60960" rIns="121920" bIns="6096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>
                          <a:latin typeface="Consolas" panose="020B0609020204030204" pitchFamily="49" charset="0"/>
                          <a:cs typeface="Consolas" panose="020B0609020204030204" pitchFamily="49" charset="0"/>
                        </a:endParaRPr>
                      </a:p>
                    </p:txBody>
                  </p:sp>
                  <p:sp>
                    <p:nvSpPr>
                      <p:cNvPr id="147" name="Freeform 753">
                        <a:extLst>
                          <a:ext uri="{FF2B5EF4-FFF2-40B4-BE49-F238E27FC236}">
                            <a16:creationId xmlns:a16="http://schemas.microsoft.com/office/drawing/2014/main" id="{F331335D-4F5A-92B9-1900-156004DFCF74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106076" y="1496592"/>
                        <a:ext cx="181994" cy="115996"/>
                      </a:xfrm>
                      <a:custGeom>
                        <a:avLst/>
                        <a:gdLst>
                          <a:gd name="T0" fmla="*/ 52 w 77"/>
                          <a:gd name="T1" fmla="*/ 49 h 49"/>
                          <a:gd name="T2" fmla="*/ 24 w 77"/>
                          <a:gd name="T3" fmla="*/ 49 h 49"/>
                          <a:gd name="T4" fmla="*/ 0 w 77"/>
                          <a:gd name="T5" fmla="*/ 24 h 49"/>
                          <a:gd name="T6" fmla="*/ 0 w 77"/>
                          <a:gd name="T7" fmla="*/ 24 h 49"/>
                          <a:gd name="T8" fmla="*/ 24 w 77"/>
                          <a:gd name="T9" fmla="*/ 0 h 49"/>
                          <a:gd name="T10" fmla="*/ 52 w 77"/>
                          <a:gd name="T11" fmla="*/ 0 h 49"/>
                          <a:gd name="T12" fmla="*/ 77 w 77"/>
                          <a:gd name="T13" fmla="*/ 24 h 49"/>
                          <a:gd name="T14" fmla="*/ 77 w 77"/>
                          <a:gd name="T15" fmla="*/ 24 h 49"/>
                          <a:gd name="T16" fmla="*/ 52 w 77"/>
                          <a:gd name="T17" fmla="*/ 49 h 4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77" h="49">
                            <a:moveTo>
                              <a:pt x="52" y="49"/>
                            </a:moveTo>
                            <a:cubicBezTo>
                              <a:pt x="24" y="49"/>
                              <a:pt x="24" y="49"/>
                              <a:pt x="24" y="49"/>
                            </a:cubicBezTo>
                            <a:cubicBezTo>
                              <a:pt x="11" y="49"/>
                              <a:pt x="0" y="38"/>
                              <a:pt x="0" y="24"/>
                            </a:cubicBezTo>
                            <a:cubicBezTo>
                              <a:pt x="0" y="24"/>
                              <a:pt x="0" y="24"/>
                              <a:pt x="0" y="24"/>
                            </a:cubicBezTo>
                            <a:cubicBezTo>
                              <a:pt x="0" y="11"/>
                              <a:pt x="11" y="0"/>
                              <a:pt x="24" y="0"/>
                            </a:cubicBezTo>
                            <a:cubicBezTo>
                              <a:pt x="52" y="0"/>
                              <a:pt x="52" y="0"/>
                              <a:pt x="52" y="0"/>
                            </a:cubicBezTo>
                            <a:cubicBezTo>
                              <a:pt x="66" y="0"/>
                              <a:pt x="77" y="11"/>
                              <a:pt x="77" y="24"/>
                            </a:cubicBezTo>
                            <a:cubicBezTo>
                              <a:pt x="77" y="24"/>
                              <a:pt x="77" y="24"/>
                              <a:pt x="77" y="24"/>
                            </a:cubicBezTo>
                            <a:cubicBezTo>
                              <a:pt x="77" y="38"/>
                              <a:pt x="66" y="49"/>
                              <a:pt x="52" y="49"/>
                            </a:cubicBezTo>
                            <a:close/>
                          </a:path>
                        </a:pathLst>
                      </a:custGeom>
                      <a:solidFill>
                        <a:schemeClr val="bg2"/>
                      </a:solidFill>
                      <a:ln>
                        <a:noFill/>
                      </a:ln>
                    </p:spPr>
                    <p:txBody>
                      <a:bodyPr vert="horz" wrap="square" lIns="121920" tIns="60960" rIns="121920" bIns="6096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>
                          <a:latin typeface="Consolas" panose="020B0609020204030204" pitchFamily="49" charset="0"/>
                          <a:cs typeface="Consolas" panose="020B0609020204030204" pitchFamily="49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136" name="Group 135">
                  <a:extLst>
                    <a:ext uri="{FF2B5EF4-FFF2-40B4-BE49-F238E27FC236}">
                      <a16:creationId xmlns:a16="http://schemas.microsoft.com/office/drawing/2014/main" id="{58DB39A5-6424-EE7F-D8C1-7DE3E7CA3603}"/>
                    </a:ext>
                  </a:extLst>
                </p:cNvPr>
                <p:cNvGrpSpPr/>
                <p:nvPr/>
              </p:nvGrpSpPr>
              <p:grpSpPr>
                <a:xfrm>
                  <a:off x="7384454" y="1119749"/>
                  <a:ext cx="2590559" cy="289873"/>
                  <a:chOff x="7680316" y="3615879"/>
                  <a:chExt cx="2590559" cy="289873"/>
                </a:xfrm>
              </p:grpSpPr>
              <p:sp>
                <p:nvSpPr>
                  <p:cNvPr id="137" name="Rectangle 136">
                    <a:extLst>
                      <a:ext uri="{FF2B5EF4-FFF2-40B4-BE49-F238E27FC236}">
                        <a16:creationId xmlns:a16="http://schemas.microsoft.com/office/drawing/2014/main" id="{F4E8BF3E-3803-CFFD-C140-CA5915D55195}"/>
                      </a:ext>
                    </a:extLst>
                  </p:cNvPr>
                  <p:cNvSpPr/>
                  <p:nvPr/>
                </p:nvSpPr>
                <p:spPr>
                  <a:xfrm flipH="1">
                    <a:off x="7680316" y="3615879"/>
                    <a:ext cx="2590559" cy="289873"/>
                  </a:xfrm>
                  <a:prstGeom prst="rect">
                    <a:avLst/>
                  </a:prstGeom>
                  <a:noFill/>
                  <a:ln w="12700">
                    <a:solidFill>
                      <a:schemeClr val="accent5"/>
                    </a:solidFill>
                    <a:prstDash val="solid"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324000" tIns="36000" rtlCol="0" anchor="t" anchorCtr="0"/>
                  <a:lstStyle/>
                  <a:p>
                    <a:r>
                      <a:rPr lang="en-GB" sz="600"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common.vrf-01</a:t>
                    </a:r>
                  </a:p>
                </p:txBody>
              </p:sp>
              <p:grpSp>
                <p:nvGrpSpPr>
                  <p:cNvPr id="138" name="Group 137">
                    <a:extLst>
                      <a:ext uri="{FF2B5EF4-FFF2-40B4-BE49-F238E27FC236}">
                        <a16:creationId xmlns:a16="http://schemas.microsoft.com/office/drawing/2014/main" id="{9ECEFD65-EC42-1F61-C344-108A869910D4}"/>
                      </a:ext>
                    </a:extLst>
                  </p:cNvPr>
                  <p:cNvGrpSpPr/>
                  <p:nvPr/>
                </p:nvGrpSpPr>
                <p:grpSpPr>
                  <a:xfrm>
                    <a:off x="7680323" y="3615879"/>
                    <a:ext cx="288000" cy="144000"/>
                    <a:chOff x="9199253" y="3748281"/>
                    <a:chExt cx="288000" cy="144000"/>
                  </a:xfrm>
                </p:grpSpPr>
                <p:sp>
                  <p:nvSpPr>
                    <p:cNvPr id="139" name="Rectangle 138">
                      <a:extLst>
                        <a:ext uri="{FF2B5EF4-FFF2-40B4-BE49-F238E27FC236}">
                          <a16:creationId xmlns:a16="http://schemas.microsoft.com/office/drawing/2014/main" id="{55143121-268F-AA0E-4B94-2A2EE32E4511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9199253" y="3748281"/>
                      <a:ext cx="288000" cy="144000"/>
                    </a:xfrm>
                    <a:prstGeom prst="rect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p:txBody>
                </p:sp>
                <p:pic>
                  <p:nvPicPr>
                    <p:cNvPr id="140" name="Picture 6" descr="C:\Users\ecoffey\AppData\Local\Temp\Rar$DRa0.583\Cisco Icons November\30067_Device_router_3057\Png_256\30067_Device_router_3057_unknown_256.png">
                      <a:extLst>
                        <a:ext uri="{FF2B5EF4-FFF2-40B4-BE49-F238E27FC236}">
                          <a16:creationId xmlns:a16="http://schemas.microsoft.com/office/drawing/2014/main" id="{6A57EB68-9F0C-D991-E150-84783DD34758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 flipH="1">
                      <a:off x="9235747" y="3759469"/>
                      <a:ext cx="215012" cy="121625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</p:grpSp>
          </p:grpSp>
          <p:grpSp>
            <p:nvGrpSpPr>
              <p:cNvPr id="158" name="Group 157">
                <a:extLst>
                  <a:ext uri="{FF2B5EF4-FFF2-40B4-BE49-F238E27FC236}">
                    <a16:creationId xmlns:a16="http://schemas.microsoft.com/office/drawing/2014/main" id="{818A4CC1-B87C-5207-ADD7-18E186F09F61}"/>
                  </a:ext>
                </a:extLst>
              </p:cNvPr>
              <p:cNvGrpSpPr/>
              <p:nvPr/>
            </p:nvGrpSpPr>
            <p:grpSpPr>
              <a:xfrm>
                <a:off x="8450399" y="2397600"/>
                <a:ext cx="3206632" cy="3170063"/>
                <a:chOff x="8450399" y="2623795"/>
                <a:chExt cx="3206632" cy="3170063"/>
              </a:xfrm>
            </p:grpSpPr>
            <p:grpSp>
              <p:nvGrpSpPr>
                <p:cNvPr id="157" name="Group 156">
                  <a:extLst>
                    <a:ext uri="{FF2B5EF4-FFF2-40B4-BE49-F238E27FC236}">
                      <a16:creationId xmlns:a16="http://schemas.microsoft.com/office/drawing/2014/main" id="{7FD261DC-8EC0-10B9-2F36-23F7E86DCBD9}"/>
                    </a:ext>
                  </a:extLst>
                </p:cNvPr>
                <p:cNvGrpSpPr/>
                <p:nvPr/>
              </p:nvGrpSpPr>
              <p:grpSpPr>
                <a:xfrm>
                  <a:off x="8450399" y="2623795"/>
                  <a:ext cx="3206632" cy="2519511"/>
                  <a:chOff x="8450399" y="2623795"/>
                  <a:chExt cx="3206632" cy="2519511"/>
                </a:xfrm>
              </p:grpSpPr>
              <p:grpSp>
                <p:nvGrpSpPr>
                  <p:cNvPr id="100" name="Group 99">
                    <a:extLst>
                      <a:ext uri="{FF2B5EF4-FFF2-40B4-BE49-F238E27FC236}">
                        <a16:creationId xmlns:a16="http://schemas.microsoft.com/office/drawing/2014/main" id="{7A4EC387-2392-E048-BF20-9A2CEE42167B}"/>
                      </a:ext>
                    </a:extLst>
                  </p:cNvPr>
                  <p:cNvGrpSpPr/>
                  <p:nvPr/>
                </p:nvGrpSpPr>
                <p:grpSpPr>
                  <a:xfrm>
                    <a:off x="8450399" y="2623795"/>
                    <a:ext cx="3206632" cy="2519511"/>
                    <a:chOff x="7340400" y="3249464"/>
                    <a:chExt cx="3206632" cy="2519511"/>
                  </a:xfrm>
                </p:grpSpPr>
                <p:sp>
                  <p:nvSpPr>
                    <p:cNvPr id="128" name="Rectangle 127">
                      <a:extLst>
                        <a:ext uri="{FF2B5EF4-FFF2-40B4-BE49-F238E27FC236}">
                          <a16:creationId xmlns:a16="http://schemas.microsoft.com/office/drawing/2014/main" id="{82056E06-0A2B-0D7F-DC10-81AC1FC7061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40400" y="3249464"/>
                      <a:ext cx="3206632" cy="25195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accent2">
                          <a:lumMod val="75000"/>
                        </a:schemeClr>
                      </a:solidFill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324000" tIns="36000" rtlCol="0" anchor="t" anchorCtr="0"/>
                    <a:lstStyle/>
                    <a:p>
                      <a:r>
                        <a:rPr lang="en-GB" sz="6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demo</a:t>
                      </a:r>
                    </a:p>
                  </p:txBody>
                </p:sp>
                <p:grpSp>
                  <p:nvGrpSpPr>
                    <p:cNvPr id="129" name="Group 128">
                      <a:extLst>
                        <a:ext uri="{FF2B5EF4-FFF2-40B4-BE49-F238E27FC236}">
                          <a16:creationId xmlns:a16="http://schemas.microsoft.com/office/drawing/2014/main" id="{E108203A-A5D3-03C0-9B85-D6723535779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340400" y="3249464"/>
                      <a:ext cx="288000" cy="144000"/>
                      <a:chOff x="9357407" y="4691351"/>
                      <a:chExt cx="288000" cy="144000"/>
                    </a:xfrm>
                  </p:grpSpPr>
                  <p:sp>
                    <p:nvSpPr>
                      <p:cNvPr id="130" name="Rectangle 129">
                        <a:extLst>
                          <a:ext uri="{FF2B5EF4-FFF2-40B4-BE49-F238E27FC236}">
                            <a16:creationId xmlns:a16="http://schemas.microsoft.com/office/drawing/2014/main" id="{F830A4CA-F35C-CEF2-2074-DAD36AF06D8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357407" y="4691351"/>
                        <a:ext cx="288000" cy="144000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75000"/>
                        </a:schemeClr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>
                          <a:latin typeface="Consolas" panose="020B0609020204030204" pitchFamily="49" charset="0"/>
                          <a:cs typeface="Consolas" panose="020B0609020204030204" pitchFamily="49" charset="0"/>
                        </a:endParaRPr>
                      </a:p>
                    </p:txBody>
                  </p:sp>
                  <p:grpSp>
                    <p:nvGrpSpPr>
                      <p:cNvPr id="131" name="Group 130">
                        <a:extLst>
                          <a:ext uri="{FF2B5EF4-FFF2-40B4-BE49-F238E27FC236}">
                            <a16:creationId xmlns:a16="http://schemas.microsoft.com/office/drawing/2014/main" id="{E4A443D5-E86A-EECF-303F-C395A916DDE2}"/>
                          </a:ext>
                        </a:extLst>
                      </p:cNvPr>
                      <p:cNvGrpSpPr>
                        <a:grpSpLocks noChangeAspect="1"/>
                      </p:cNvGrpSpPr>
                      <p:nvPr/>
                    </p:nvGrpSpPr>
                    <p:grpSpPr>
                      <a:xfrm>
                        <a:off x="9393407" y="4709853"/>
                        <a:ext cx="216000" cy="106997"/>
                        <a:chOff x="836085" y="1496592"/>
                        <a:chExt cx="538984" cy="266993"/>
                      </a:xfrm>
                    </p:grpSpPr>
                    <p:sp>
                      <p:nvSpPr>
                        <p:cNvPr id="132" name="Freeform 751">
                          <a:extLst>
                            <a:ext uri="{FF2B5EF4-FFF2-40B4-BE49-F238E27FC236}">
                              <a16:creationId xmlns:a16="http://schemas.microsoft.com/office/drawing/2014/main" id="{C89BADB0-0BC1-EF86-BB03-A05CA55DC177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836085" y="1647588"/>
                          <a:ext cx="538984" cy="115997"/>
                        </a:xfrm>
                        <a:custGeom>
                          <a:avLst/>
                          <a:gdLst>
                            <a:gd name="T0" fmla="*/ 204 w 228"/>
                            <a:gd name="T1" fmla="*/ 49 h 49"/>
                            <a:gd name="T2" fmla="*/ 24 w 228"/>
                            <a:gd name="T3" fmla="*/ 49 h 49"/>
                            <a:gd name="T4" fmla="*/ 0 w 228"/>
                            <a:gd name="T5" fmla="*/ 25 h 49"/>
                            <a:gd name="T6" fmla="*/ 0 w 228"/>
                            <a:gd name="T7" fmla="*/ 25 h 49"/>
                            <a:gd name="T8" fmla="*/ 24 w 228"/>
                            <a:gd name="T9" fmla="*/ 0 h 49"/>
                            <a:gd name="T10" fmla="*/ 204 w 228"/>
                            <a:gd name="T11" fmla="*/ 0 h 49"/>
                            <a:gd name="T12" fmla="*/ 228 w 228"/>
                            <a:gd name="T13" fmla="*/ 25 h 49"/>
                            <a:gd name="T14" fmla="*/ 228 w 228"/>
                            <a:gd name="T15" fmla="*/ 25 h 49"/>
                            <a:gd name="T16" fmla="*/ 204 w 228"/>
                            <a:gd name="T17" fmla="*/ 49 h 49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  <a:cxn ang="0">
                              <a:pos x="T14" y="T15"/>
                            </a:cxn>
                            <a:cxn ang="0">
                              <a:pos x="T16" y="T17"/>
                            </a:cxn>
                          </a:cxnLst>
                          <a:rect l="0" t="0" r="r" b="b"/>
                          <a:pathLst>
                            <a:path w="228" h="49">
                              <a:moveTo>
                                <a:pt x="204" y="49"/>
                              </a:moveTo>
                              <a:cubicBezTo>
                                <a:pt x="24" y="49"/>
                                <a:pt x="24" y="49"/>
                                <a:pt x="24" y="49"/>
                              </a:cubicBezTo>
                              <a:cubicBezTo>
                                <a:pt x="11" y="49"/>
                                <a:pt x="0" y="38"/>
                                <a:pt x="0" y="25"/>
                              </a:cubicBezTo>
                              <a:cubicBezTo>
                                <a:pt x="0" y="25"/>
                                <a:pt x="0" y="25"/>
                                <a:pt x="0" y="25"/>
                              </a:cubicBezTo>
                              <a:cubicBezTo>
                                <a:pt x="0" y="11"/>
                                <a:pt x="11" y="0"/>
                                <a:pt x="24" y="0"/>
                              </a:cubicBezTo>
                              <a:cubicBezTo>
                                <a:pt x="204" y="0"/>
                                <a:pt x="204" y="0"/>
                                <a:pt x="204" y="0"/>
                              </a:cubicBezTo>
                              <a:cubicBezTo>
                                <a:pt x="217" y="0"/>
                                <a:pt x="228" y="11"/>
                                <a:pt x="228" y="25"/>
                              </a:cubicBezTo>
                              <a:cubicBezTo>
                                <a:pt x="228" y="25"/>
                                <a:pt x="228" y="25"/>
                                <a:pt x="228" y="25"/>
                              </a:cubicBezTo>
                              <a:cubicBezTo>
                                <a:pt x="228" y="38"/>
                                <a:pt x="217" y="49"/>
                                <a:pt x="204" y="49"/>
                              </a:cubicBezTo>
                              <a:close/>
                            </a:path>
                          </a:pathLst>
                        </a:custGeom>
                        <a:solidFill>
                          <a:schemeClr val="bg2"/>
                        </a:solidFill>
                        <a:ln>
                          <a:noFill/>
                        </a:ln>
                      </p:spPr>
                      <p:txBody>
                        <a:bodyPr vert="horz" wrap="square" lIns="121920" tIns="60960" rIns="121920" bIns="60960" numCol="1" anchor="t" anchorCtr="1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pPr algn="ctr"/>
                          <a:endParaRPr lang="en-US" sz="40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p:txBody>
                    </p:sp>
                    <p:sp>
                      <p:nvSpPr>
                        <p:cNvPr id="133" name="Freeform 752">
                          <a:extLst>
                            <a:ext uri="{FF2B5EF4-FFF2-40B4-BE49-F238E27FC236}">
                              <a16:creationId xmlns:a16="http://schemas.microsoft.com/office/drawing/2014/main" id="{A5C9ED53-7CB8-E4DF-608E-EC5A78480FA8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955081" y="1571590"/>
                          <a:ext cx="382988" cy="115996"/>
                        </a:xfrm>
                        <a:custGeom>
                          <a:avLst/>
                          <a:gdLst>
                            <a:gd name="T0" fmla="*/ 137 w 162"/>
                            <a:gd name="T1" fmla="*/ 49 h 49"/>
                            <a:gd name="T2" fmla="*/ 24 w 162"/>
                            <a:gd name="T3" fmla="*/ 49 h 49"/>
                            <a:gd name="T4" fmla="*/ 0 w 162"/>
                            <a:gd name="T5" fmla="*/ 25 h 49"/>
                            <a:gd name="T6" fmla="*/ 0 w 162"/>
                            <a:gd name="T7" fmla="*/ 25 h 49"/>
                            <a:gd name="T8" fmla="*/ 24 w 162"/>
                            <a:gd name="T9" fmla="*/ 0 h 49"/>
                            <a:gd name="T10" fmla="*/ 137 w 162"/>
                            <a:gd name="T11" fmla="*/ 0 h 49"/>
                            <a:gd name="T12" fmla="*/ 162 w 162"/>
                            <a:gd name="T13" fmla="*/ 25 h 49"/>
                            <a:gd name="T14" fmla="*/ 162 w 162"/>
                            <a:gd name="T15" fmla="*/ 25 h 49"/>
                            <a:gd name="T16" fmla="*/ 137 w 162"/>
                            <a:gd name="T17" fmla="*/ 49 h 49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  <a:cxn ang="0">
                              <a:pos x="T14" y="T15"/>
                            </a:cxn>
                            <a:cxn ang="0">
                              <a:pos x="T16" y="T17"/>
                            </a:cxn>
                          </a:cxnLst>
                          <a:rect l="0" t="0" r="r" b="b"/>
                          <a:pathLst>
                            <a:path w="162" h="49">
                              <a:moveTo>
                                <a:pt x="137" y="49"/>
                              </a:moveTo>
                              <a:cubicBezTo>
                                <a:pt x="24" y="49"/>
                                <a:pt x="24" y="49"/>
                                <a:pt x="24" y="49"/>
                              </a:cubicBezTo>
                              <a:cubicBezTo>
                                <a:pt x="11" y="49"/>
                                <a:pt x="0" y="38"/>
                                <a:pt x="0" y="25"/>
                              </a:cubicBezTo>
                              <a:cubicBezTo>
                                <a:pt x="0" y="25"/>
                                <a:pt x="0" y="25"/>
                                <a:pt x="0" y="25"/>
                              </a:cubicBezTo>
                              <a:cubicBezTo>
                                <a:pt x="0" y="11"/>
                                <a:pt x="11" y="0"/>
                                <a:pt x="24" y="0"/>
                              </a:cubicBezTo>
                              <a:cubicBezTo>
                                <a:pt x="137" y="0"/>
                                <a:pt x="137" y="0"/>
                                <a:pt x="137" y="0"/>
                              </a:cubicBezTo>
                              <a:cubicBezTo>
                                <a:pt x="151" y="0"/>
                                <a:pt x="162" y="11"/>
                                <a:pt x="162" y="25"/>
                              </a:cubicBezTo>
                              <a:cubicBezTo>
                                <a:pt x="162" y="25"/>
                                <a:pt x="162" y="25"/>
                                <a:pt x="162" y="25"/>
                              </a:cubicBezTo>
                              <a:cubicBezTo>
                                <a:pt x="162" y="38"/>
                                <a:pt x="151" y="49"/>
                                <a:pt x="137" y="49"/>
                              </a:cubicBezTo>
                              <a:close/>
                            </a:path>
                          </a:pathLst>
                        </a:custGeom>
                        <a:solidFill>
                          <a:schemeClr val="bg2"/>
                        </a:solidFill>
                        <a:ln>
                          <a:noFill/>
                        </a:ln>
                      </p:spPr>
                      <p:txBody>
                        <a:bodyPr vert="horz" wrap="square" lIns="121920" tIns="60960" rIns="121920" bIns="6096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en-US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p:txBody>
                    </p:sp>
                    <p:sp>
                      <p:nvSpPr>
                        <p:cNvPr id="134" name="Freeform 753">
                          <a:extLst>
                            <a:ext uri="{FF2B5EF4-FFF2-40B4-BE49-F238E27FC236}">
                              <a16:creationId xmlns:a16="http://schemas.microsoft.com/office/drawing/2014/main" id="{AC2BF3AC-2D4F-A7F9-45AF-FBA8C9C7DA97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106076" y="1496592"/>
                          <a:ext cx="181994" cy="115996"/>
                        </a:xfrm>
                        <a:custGeom>
                          <a:avLst/>
                          <a:gdLst>
                            <a:gd name="T0" fmla="*/ 52 w 77"/>
                            <a:gd name="T1" fmla="*/ 49 h 49"/>
                            <a:gd name="T2" fmla="*/ 24 w 77"/>
                            <a:gd name="T3" fmla="*/ 49 h 49"/>
                            <a:gd name="T4" fmla="*/ 0 w 77"/>
                            <a:gd name="T5" fmla="*/ 24 h 49"/>
                            <a:gd name="T6" fmla="*/ 0 w 77"/>
                            <a:gd name="T7" fmla="*/ 24 h 49"/>
                            <a:gd name="T8" fmla="*/ 24 w 77"/>
                            <a:gd name="T9" fmla="*/ 0 h 49"/>
                            <a:gd name="T10" fmla="*/ 52 w 77"/>
                            <a:gd name="T11" fmla="*/ 0 h 49"/>
                            <a:gd name="T12" fmla="*/ 77 w 77"/>
                            <a:gd name="T13" fmla="*/ 24 h 49"/>
                            <a:gd name="T14" fmla="*/ 77 w 77"/>
                            <a:gd name="T15" fmla="*/ 24 h 49"/>
                            <a:gd name="T16" fmla="*/ 52 w 77"/>
                            <a:gd name="T17" fmla="*/ 49 h 49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  <a:cxn ang="0">
                              <a:pos x="T14" y="T15"/>
                            </a:cxn>
                            <a:cxn ang="0">
                              <a:pos x="T16" y="T17"/>
                            </a:cxn>
                          </a:cxnLst>
                          <a:rect l="0" t="0" r="r" b="b"/>
                          <a:pathLst>
                            <a:path w="77" h="49">
                              <a:moveTo>
                                <a:pt x="52" y="49"/>
                              </a:moveTo>
                              <a:cubicBezTo>
                                <a:pt x="24" y="49"/>
                                <a:pt x="24" y="49"/>
                                <a:pt x="24" y="49"/>
                              </a:cubicBezTo>
                              <a:cubicBezTo>
                                <a:pt x="11" y="49"/>
                                <a:pt x="0" y="38"/>
                                <a:pt x="0" y="24"/>
                              </a:cubicBezTo>
                              <a:cubicBezTo>
                                <a:pt x="0" y="24"/>
                                <a:pt x="0" y="24"/>
                                <a:pt x="0" y="24"/>
                              </a:cubicBezTo>
                              <a:cubicBezTo>
                                <a:pt x="0" y="11"/>
                                <a:pt x="11" y="0"/>
                                <a:pt x="24" y="0"/>
                              </a:cubicBezTo>
                              <a:cubicBezTo>
                                <a:pt x="52" y="0"/>
                                <a:pt x="52" y="0"/>
                                <a:pt x="52" y="0"/>
                              </a:cubicBezTo>
                              <a:cubicBezTo>
                                <a:pt x="66" y="0"/>
                                <a:pt x="77" y="11"/>
                                <a:pt x="77" y="24"/>
                              </a:cubicBezTo>
                              <a:cubicBezTo>
                                <a:pt x="77" y="24"/>
                                <a:pt x="77" y="24"/>
                                <a:pt x="77" y="24"/>
                              </a:cubicBezTo>
                              <a:cubicBezTo>
                                <a:pt x="77" y="38"/>
                                <a:pt x="66" y="49"/>
                                <a:pt x="52" y="49"/>
                              </a:cubicBezTo>
                              <a:close/>
                            </a:path>
                          </a:pathLst>
                        </a:custGeom>
                        <a:solidFill>
                          <a:schemeClr val="bg2"/>
                        </a:solidFill>
                        <a:ln>
                          <a:noFill/>
                        </a:ln>
                      </p:spPr>
                      <p:txBody>
                        <a:bodyPr vert="horz" wrap="square" lIns="121920" tIns="60960" rIns="121920" bIns="6096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en-US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101" name="Group 100">
                    <a:extLst>
                      <a:ext uri="{FF2B5EF4-FFF2-40B4-BE49-F238E27FC236}">
                        <a16:creationId xmlns:a16="http://schemas.microsoft.com/office/drawing/2014/main" id="{8E5B4DAB-C0AF-F4CA-9B57-6E01BCBEEFE2}"/>
                      </a:ext>
                    </a:extLst>
                  </p:cNvPr>
                  <p:cNvGrpSpPr/>
                  <p:nvPr/>
                </p:nvGrpSpPr>
                <p:grpSpPr>
                  <a:xfrm>
                    <a:off x="9068018" y="2841823"/>
                    <a:ext cx="1147100" cy="2232026"/>
                    <a:chOff x="7680323" y="3602038"/>
                    <a:chExt cx="1147100" cy="2232026"/>
                  </a:xfrm>
                </p:grpSpPr>
                <p:sp>
                  <p:nvSpPr>
                    <p:cNvPr id="126" name="Rectangle 125">
                      <a:extLst>
                        <a:ext uri="{FF2B5EF4-FFF2-40B4-BE49-F238E27FC236}">
                          <a16:creationId xmlns:a16="http://schemas.microsoft.com/office/drawing/2014/main" id="{DC7317D1-D034-0DDD-EDA7-4EC6779F5967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7680323" y="3602038"/>
                      <a:ext cx="1147100" cy="2232026"/>
                    </a:xfrm>
                    <a:prstGeom prst="rect">
                      <a:avLst/>
                    </a:prstGeom>
                    <a:solidFill>
                      <a:schemeClr val="bg1">
                        <a:lumMod val="10000"/>
                        <a:lumOff val="90000"/>
                      </a:schemeClr>
                    </a:solidFill>
                    <a:ln w="12700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none" lIns="324000" tIns="36000" rIns="0" rtlCol="0" anchor="t" anchorCtr="0"/>
                    <a:lstStyle/>
                    <a:p>
                      <a:r>
                        <a:rPr lang="en-GB" sz="6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subnet(s)</a:t>
                      </a:r>
                    </a:p>
                  </p:txBody>
                </p:sp>
                <p:sp>
                  <p:nvSpPr>
                    <p:cNvPr id="127" name="TextBox 126">
                      <a:extLst>
                        <a:ext uri="{FF2B5EF4-FFF2-40B4-BE49-F238E27FC236}">
                          <a16:creationId xmlns:a16="http://schemas.microsoft.com/office/drawing/2014/main" id="{B48B214A-1E2E-D350-4671-C504ED33427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680326" y="3602038"/>
                      <a:ext cx="288000" cy="144000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  <a:lumOff val="25000"/>
                      </a:schemeClr>
                    </a:solidFill>
                  </p:spPr>
                  <p:txBody>
                    <a:bodyPr wrap="none" rtlCol="0" anchor="ctr" anchorCtr="1">
                      <a:noAutofit/>
                    </a:bodyPr>
                    <a:lstStyle/>
                    <a:p>
                      <a:pPr algn="ctr"/>
                      <a:r>
                        <a:rPr lang="en-US" sz="600">
                          <a:solidFill>
                            <a:schemeClr val="bg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BD</a:t>
                      </a:r>
                    </a:p>
                  </p:txBody>
                </p:sp>
              </p:grpSp>
              <p:grpSp>
                <p:nvGrpSpPr>
                  <p:cNvPr id="102" name="Group 101">
                    <a:extLst>
                      <a:ext uri="{FF2B5EF4-FFF2-40B4-BE49-F238E27FC236}">
                        <a16:creationId xmlns:a16="http://schemas.microsoft.com/office/drawing/2014/main" id="{4722ADC5-B630-B4B2-C3E7-A80EADCADEE5}"/>
                      </a:ext>
                    </a:extLst>
                  </p:cNvPr>
                  <p:cNvGrpSpPr/>
                  <p:nvPr/>
                </p:nvGrpSpPr>
                <p:grpSpPr>
                  <a:xfrm>
                    <a:off x="9136418" y="3200597"/>
                    <a:ext cx="1007999" cy="434081"/>
                    <a:chOff x="5769800" y="3760135"/>
                    <a:chExt cx="1007999" cy="434081"/>
                  </a:xfrm>
                </p:grpSpPr>
                <p:sp>
                  <p:nvSpPr>
                    <p:cNvPr id="124" name="Rectangle 123">
                      <a:extLst>
                        <a:ext uri="{FF2B5EF4-FFF2-40B4-BE49-F238E27FC236}">
                          <a16:creationId xmlns:a16="http://schemas.microsoft.com/office/drawing/2014/main" id="{E81563AC-ED66-173D-5D0F-2819CD87B47B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5769800" y="3760135"/>
                      <a:ext cx="1007999" cy="434081"/>
                    </a:xfrm>
                    <a:prstGeom prst="rect">
                      <a:avLst/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  <a:ln w="12700" cap="flat">
                      <a:solidFill>
                        <a:schemeClr val="accent4">
                          <a:lumMod val="50000"/>
                        </a:schemeClr>
                      </a:solidFill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square" lIns="0" tIns="72000" rIns="0" bIns="0" rtlCol="0" anchor="t" anchorCtr="0"/>
                    <a:lstStyle/>
                    <a:p>
                      <a:pPr algn="ctr" defTabSz="685783" fontAlgn="auto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6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VLAN</a:t>
                      </a:r>
                    </a:p>
                    <a:p>
                      <a:pPr algn="ctr" defTabSz="685783" fontAlgn="auto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6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(Security isolation per Bridge Domain)</a:t>
                      </a:r>
                    </a:p>
                  </p:txBody>
                </p:sp>
                <p:sp>
                  <p:nvSpPr>
                    <p:cNvPr id="125" name="Rectangle 124">
                      <a:extLst>
                        <a:ext uri="{FF2B5EF4-FFF2-40B4-BE49-F238E27FC236}">
                          <a16:creationId xmlns:a16="http://schemas.microsoft.com/office/drawing/2014/main" id="{02841842-1F4A-A8DD-75C0-A31C998842A9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>
                    <a:xfrm>
                      <a:off x="5769800" y="3760135"/>
                      <a:ext cx="288000" cy="144000"/>
                    </a:xfrm>
                    <a:prstGeom prst="rect">
                      <a:avLst/>
                    </a:prstGeom>
                    <a:solidFill>
                      <a:schemeClr val="accent4">
                        <a:lumMod val="50000"/>
                      </a:schemeClr>
                    </a:solidFill>
                    <a:ln w="12700" cap="flat">
                      <a:noFill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lIns="121920" tIns="60960" rIns="121920" bIns="60960" rtlCol="0" anchor="ctr"/>
                    <a:lstStyle/>
                    <a:p>
                      <a:pPr algn="ctr" defTabSz="685783" fontAlgn="auto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600" kern="0">
                          <a:solidFill>
                            <a:schemeClr val="bg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EPG</a:t>
                      </a:r>
                    </a:p>
                  </p:txBody>
                </p:sp>
              </p:grpSp>
              <p:grpSp>
                <p:nvGrpSpPr>
                  <p:cNvPr id="103" name="Group 102">
                    <a:extLst>
                      <a:ext uri="{FF2B5EF4-FFF2-40B4-BE49-F238E27FC236}">
                        <a16:creationId xmlns:a16="http://schemas.microsoft.com/office/drawing/2014/main" id="{C377DD91-07FE-75A5-CC78-13D8FF68D920}"/>
                      </a:ext>
                    </a:extLst>
                  </p:cNvPr>
                  <p:cNvGrpSpPr/>
                  <p:nvPr/>
                </p:nvGrpSpPr>
                <p:grpSpPr>
                  <a:xfrm>
                    <a:off x="10292018" y="2841823"/>
                    <a:ext cx="1147100" cy="2232026"/>
                    <a:chOff x="7680323" y="3602038"/>
                    <a:chExt cx="1147100" cy="2232026"/>
                  </a:xfrm>
                </p:grpSpPr>
                <p:sp>
                  <p:nvSpPr>
                    <p:cNvPr id="122" name="Rectangle 121">
                      <a:extLst>
                        <a:ext uri="{FF2B5EF4-FFF2-40B4-BE49-F238E27FC236}">
                          <a16:creationId xmlns:a16="http://schemas.microsoft.com/office/drawing/2014/main" id="{1E9B17C7-1900-5613-8E35-8B98C7E02A80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7680323" y="3602038"/>
                      <a:ext cx="1147100" cy="2232026"/>
                    </a:xfrm>
                    <a:prstGeom prst="rect">
                      <a:avLst/>
                    </a:prstGeom>
                    <a:solidFill>
                      <a:schemeClr val="bg1">
                        <a:lumMod val="10000"/>
                        <a:lumOff val="90000"/>
                      </a:schemeClr>
                    </a:solidFill>
                    <a:ln w="12700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none" lIns="324000" tIns="36000" rIns="0" rtlCol="0" anchor="t" anchorCtr="0"/>
                    <a:lstStyle/>
                    <a:p>
                      <a:r>
                        <a:rPr lang="en-GB" sz="6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subnet(s)</a:t>
                      </a:r>
                    </a:p>
                  </p:txBody>
                </p:sp>
                <p:sp>
                  <p:nvSpPr>
                    <p:cNvPr id="123" name="TextBox 122">
                      <a:extLst>
                        <a:ext uri="{FF2B5EF4-FFF2-40B4-BE49-F238E27FC236}">
                          <a16:creationId xmlns:a16="http://schemas.microsoft.com/office/drawing/2014/main" id="{123BEC63-7AF8-3EA0-9E27-4360ADE346C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680326" y="3602038"/>
                      <a:ext cx="288000" cy="144000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  <a:lumOff val="25000"/>
                      </a:schemeClr>
                    </a:solidFill>
                  </p:spPr>
                  <p:txBody>
                    <a:bodyPr wrap="none" rtlCol="0" anchor="ctr" anchorCtr="1">
                      <a:noAutofit/>
                    </a:bodyPr>
                    <a:lstStyle/>
                    <a:p>
                      <a:pPr algn="ctr"/>
                      <a:r>
                        <a:rPr lang="en-US" sz="600">
                          <a:solidFill>
                            <a:schemeClr val="bg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BD</a:t>
                      </a:r>
                    </a:p>
                  </p:txBody>
                </p:sp>
              </p:grpSp>
              <p:grpSp>
                <p:nvGrpSpPr>
                  <p:cNvPr id="104" name="Group 103">
                    <a:extLst>
                      <a:ext uri="{FF2B5EF4-FFF2-40B4-BE49-F238E27FC236}">
                        <a16:creationId xmlns:a16="http://schemas.microsoft.com/office/drawing/2014/main" id="{246E9E30-AF47-2CF9-8670-1072A945F6E7}"/>
                      </a:ext>
                    </a:extLst>
                  </p:cNvPr>
                  <p:cNvGrpSpPr/>
                  <p:nvPr/>
                </p:nvGrpSpPr>
                <p:grpSpPr>
                  <a:xfrm>
                    <a:off x="10364018" y="3200597"/>
                    <a:ext cx="1007999" cy="434081"/>
                    <a:chOff x="5769800" y="3760135"/>
                    <a:chExt cx="1007999" cy="434081"/>
                  </a:xfrm>
                </p:grpSpPr>
                <p:sp>
                  <p:nvSpPr>
                    <p:cNvPr id="120" name="Rectangle 119">
                      <a:extLst>
                        <a:ext uri="{FF2B5EF4-FFF2-40B4-BE49-F238E27FC236}">
                          <a16:creationId xmlns:a16="http://schemas.microsoft.com/office/drawing/2014/main" id="{D1BEF621-E038-991B-AE27-BF709F5464F0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5769800" y="3760135"/>
                      <a:ext cx="1007999" cy="434081"/>
                    </a:xfrm>
                    <a:prstGeom prst="rect">
                      <a:avLst/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  <a:ln w="12700" cap="flat">
                      <a:solidFill>
                        <a:schemeClr val="accent4">
                          <a:lumMod val="50000"/>
                        </a:schemeClr>
                      </a:solidFill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square" lIns="0" tIns="72000" rIns="0" bIns="0" rtlCol="0" anchor="t" anchorCtr="0"/>
                    <a:lstStyle/>
                    <a:p>
                      <a:pPr algn="ctr" defTabSz="685783" fontAlgn="auto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6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VLAN</a:t>
                      </a:r>
                    </a:p>
                    <a:p>
                      <a:pPr algn="ctr" defTabSz="685783" fontAlgn="auto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6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(Security isolation per Bridge Domain)</a:t>
                      </a:r>
                    </a:p>
                  </p:txBody>
                </p:sp>
                <p:sp>
                  <p:nvSpPr>
                    <p:cNvPr id="121" name="Rectangle 120">
                      <a:extLst>
                        <a:ext uri="{FF2B5EF4-FFF2-40B4-BE49-F238E27FC236}">
                          <a16:creationId xmlns:a16="http://schemas.microsoft.com/office/drawing/2014/main" id="{5D9966E3-3FA9-5A12-D65E-B4937C66E715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>
                    <a:xfrm>
                      <a:off x="5769800" y="3760135"/>
                      <a:ext cx="288000" cy="144000"/>
                    </a:xfrm>
                    <a:prstGeom prst="rect">
                      <a:avLst/>
                    </a:prstGeom>
                    <a:solidFill>
                      <a:schemeClr val="accent4">
                        <a:lumMod val="50000"/>
                      </a:schemeClr>
                    </a:solidFill>
                    <a:ln w="12700" cap="flat">
                      <a:noFill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lIns="121920" tIns="60960" rIns="121920" bIns="60960" rtlCol="0" anchor="ctr"/>
                    <a:lstStyle/>
                    <a:p>
                      <a:pPr algn="ctr" defTabSz="685783" fontAlgn="auto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600" kern="0">
                          <a:solidFill>
                            <a:schemeClr val="bg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EPG</a:t>
                      </a:r>
                    </a:p>
                  </p:txBody>
                </p:sp>
              </p:grpSp>
              <p:grpSp>
                <p:nvGrpSpPr>
                  <p:cNvPr id="105" name="Group 104">
                    <a:extLst>
                      <a:ext uri="{FF2B5EF4-FFF2-40B4-BE49-F238E27FC236}">
                        <a16:creationId xmlns:a16="http://schemas.microsoft.com/office/drawing/2014/main" id="{D4DD777F-CBF4-B3CC-12F5-B6E2674AFEFA}"/>
                      </a:ext>
                    </a:extLst>
                  </p:cNvPr>
                  <p:cNvGrpSpPr/>
                  <p:nvPr/>
                </p:nvGrpSpPr>
                <p:grpSpPr>
                  <a:xfrm>
                    <a:off x="8520423" y="3061850"/>
                    <a:ext cx="2987677" cy="1146811"/>
                    <a:chOff x="7680318" y="3602038"/>
                    <a:chExt cx="2987677" cy="1146811"/>
                  </a:xfrm>
                </p:grpSpPr>
                <p:sp>
                  <p:nvSpPr>
                    <p:cNvPr id="118" name="Rectangle 117">
                      <a:extLst>
                        <a:ext uri="{FF2B5EF4-FFF2-40B4-BE49-F238E27FC236}">
                          <a16:creationId xmlns:a16="http://schemas.microsoft.com/office/drawing/2014/main" id="{06CF79B8-84A6-0B36-BE6F-501F07441A85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7680318" y="3602038"/>
                      <a:ext cx="2987677" cy="1146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none" lIns="36000" tIns="180000" rtlCol="0" anchor="t" anchorCtr="0"/>
                    <a:lstStyle/>
                    <a:p>
                      <a:r>
                        <a:rPr lang="en-GB" sz="6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Network</a:t>
                      </a:r>
                    </a:p>
                    <a:p>
                      <a:r>
                        <a:rPr lang="en-GB" sz="6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Segments</a:t>
                      </a:r>
                    </a:p>
                  </p:txBody>
                </p:sp>
                <p:sp>
                  <p:nvSpPr>
                    <p:cNvPr id="119" name="TextBox 118">
                      <a:extLst>
                        <a:ext uri="{FF2B5EF4-FFF2-40B4-BE49-F238E27FC236}">
                          <a16:creationId xmlns:a16="http://schemas.microsoft.com/office/drawing/2014/main" id="{1A571A93-F6DC-7BF4-C754-558B501EBBD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680326" y="3602038"/>
                      <a:ext cx="288000" cy="144000"/>
                    </a:xfrm>
                    <a:prstGeom prst="rect">
                      <a:avLst/>
                    </a:prstGeom>
                    <a:solidFill>
                      <a:schemeClr val="accent6">
                        <a:lumMod val="75000"/>
                      </a:schemeClr>
                    </a:solidFill>
                  </p:spPr>
                  <p:txBody>
                    <a:bodyPr wrap="none" rtlCol="0" anchor="ctr" anchorCtr="1">
                      <a:noAutofit/>
                    </a:bodyPr>
                    <a:lstStyle/>
                    <a:p>
                      <a:pPr algn="ctr"/>
                      <a:r>
                        <a:rPr lang="en-US" sz="600">
                          <a:solidFill>
                            <a:schemeClr val="bg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AP</a:t>
                      </a:r>
                    </a:p>
                  </p:txBody>
                </p:sp>
              </p:grpSp>
              <p:grpSp>
                <p:nvGrpSpPr>
                  <p:cNvPr id="106" name="Group 105">
                    <a:extLst>
                      <a:ext uri="{FF2B5EF4-FFF2-40B4-BE49-F238E27FC236}">
                        <a16:creationId xmlns:a16="http://schemas.microsoft.com/office/drawing/2014/main" id="{73240EA5-D05C-938B-C795-B6CAC86581D1}"/>
                      </a:ext>
                    </a:extLst>
                  </p:cNvPr>
                  <p:cNvGrpSpPr/>
                  <p:nvPr/>
                </p:nvGrpSpPr>
                <p:grpSpPr>
                  <a:xfrm>
                    <a:off x="8520421" y="4353123"/>
                    <a:ext cx="2987677" cy="647700"/>
                    <a:chOff x="7680319" y="3602038"/>
                    <a:chExt cx="2987677" cy="647700"/>
                  </a:xfrm>
                </p:grpSpPr>
                <p:sp>
                  <p:nvSpPr>
                    <p:cNvPr id="116" name="Rectangle 115">
                      <a:extLst>
                        <a:ext uri="{FF2B5EF4-FFF2-40B4-BE49-F238E27FC236}">
                          <a16:creationId xmlns:a16="http://schemas.microsoft.com/office/drawing/2014/main" id="{032E3E95-5C79-1230-7036-DAFC9FE58C1A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7680319" y="3602038"/>
                      <a:ext cx="2987677" cy="64770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none" lIns="36000" tIns="180000" rtlCol="0" anchor="t" anchorCtr="0"/>
                    <a:lstStyle/>
                    <a:p>
                      <a:r>
                        <a:rPr lang="en-GB" sz="6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Apps</a:t>
                      </a:r>
                    </a:p>
                    <a:p>
                      <a:r>
                        <a:rPr lang="en-GB" sz="6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(Optional)</a:t>
                      </a:r>
                    </a:p>
                  </p:txBody>
                </p:sp>
                <p:sp>
                  <p:nvSpPr>
                    <p:cNvPr id="117" name="TextBox 116">
                      <a:extLst>
                        <a:ext uri="{FF2B5EF4-FFF2-40B4-BE49-F238E27FC236}">
                          <a16:creationId xmlns:a16="http://schemas.microsoft.com/office/drawing/2014/main" id="{95F44AF9-9296-1ED3-3498-2D7BD327F30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680326" y="3602038"/>
                      <a:ext cx="288000" cy="144000"/>
                    </a:xfrm>
                    <a:prstGeom prst="rect">
                      <a:avLst/>
                    </a:prstGeom>
                    <a:solidFill>
                      <a:schemeClr val="accent6">
                        <a:lumMod val="75000"/>
                      </a:schemeClr>
                    </a:solidFill>
                  </p:spPr>
                  <p:txBody>
                    <a:bodyPr wrap="none" rtlCol="0" anchor="ctr" anchorCtr="1">
                      <a:noAutofit/>
                    </a:bodyPr>
                    <a:lstStyle/>
                    <a:p>
                      <a:pPr algn="ctr"/>
                      <a:r>
                        <a:rPr lang="en-US" sz="600">
                          <a:solidFill>
                            <a:schemeClr val="bg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AP</a:t>
                      </a:r>
                    </a:p>
                  </p:txBody>
                </p:sp>
              </p:grpSp>
              <p:grpSp>
                <p:nvGrpSpPr>
                  <p:cNvPr id="107" name="Group 106">
                    <a:extLst>
                      <a:ext uri="{FF2B5EF4-FFF2-40B4-BE49-F238E27FC236}">
                        <a16:creationId xmlns:a16="http://schemas.microsoft.com/office/drawing/2014/main" id="{6F77B4B6-ADBD-1192-8C28-DF0730F4CA00}"/>
                      </a:ext>
                    </a:extLst>
                  </p:cNvPr>
                  <p:cNvGrpSpPr/>
                  <p:nvPr/>
                </p:nvGrpSpPr>
                <p:grpSpPr>
                  <a:xfrm>
                    <a:off x="9136417" y="4500588"/>
                    <a:ext cx="2232000" cy="428799"/>
                    <a:chOff x="5769797" y="3760135"/>
                    <a:chExt cx="2232000" cy="428799"/>
                  </a:xfrm>
                </p:grpSpPr>
                <p:sp>
                  <p:nvSpPr>
                    <p:cNvPr id="114" name="Rectangle 113">
                      <a:extLst>
                        <a:ext uri="{FF2B5EF4-FFF2-40B4-BE49-F238E27FC236}">
                          <a16:creationId xmlns:a16="http://schemas.microsoft.com/office/drawing/2014/main" id="{936E417B-7512-1BF3-D48B-71873B461529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5769797" y="3760136"/>
                      <a:ext cx="2232000" cy="428798"/>
                    </a:xfrm>
                    <a:prstGeom prst="rect">
                      <a:avLst/>
                    </a:prstGeom>
                    <a:solidFill>
                      <a:schemeClr val="accent2">
                        <a:lumMod val="20000"/>
                        <a:lumOff val="80000"/>
                      </a:schemeClr>
                    </a:solidFill>
                    <a:ln w="12700" cap="flat">
                      <a:solidFill>
                        <a:schemeClr val="accent2">
                          <a:lumMod val="75000"/>
                        </a:schemeClr>
                      </a:solidFill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square" lIns="0" tIns="0" rIns="0" bIns="0" rtlCol="0" anchor="ctr" anchorCtr="1"/>
                    <a:lstStyle/>
                    <a:p>
                      <a:pPr algn="ctr" defTabSz="685783" fontAlgn="auto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6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Security isolation across Bridge Domains</a:t>
                      </a:r>
                    </a:p>
                  </p:txBody>
                </p:sp>
                <p:sp>
                  <p:nvSpPr>
                    <p:cNvPr id="115" name="Rectangle 114">
                      <a:extLst>
                        <a:ext uri="{FF2B5EF4-FFF2-40B4-BE49-F238E27FC236}">
                          <a16:creationId xmlns:a16="http://schemas.microsoft.com/office/drawing/2014/main" id="{3181A47E-7676-65E4-421C-48999741EE0A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>
                    <a:xfrm>
                      <a:off x="5769800" y="3760135"/>
                      <a:ext cx="288000" cy="144000"/>
                    </a:xfrm>
                    <a:prstGeom prst="rect">
                      <a:avLst/>
                    </a:prstGeom>
                    <a:solidFill>
                      <a:schemeClr val="accent2">
                        <a:lumMod val="75000"/>
                      </a:schemeClr>
                    </a:solidFill>
                    <a:ln w="12700" cap="flat">
                      <a:noFill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lIns="121920" tIns="60960" rIns="121920" bIns="60960" rtlCol="0" anchor="ctr"/>
                    <a:lstStyle/>
                    <a:p>
                      <a:pPr algn="ctr" defTabSz="685783" fontAlgn="auto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600" kern="0">
                          <a:solidFill>
                            <a:schemeClr val="bg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ESG</a:t>
                      </a:r>
                    </a:p>
                  </p:txBody>
                </p:sp>
              </p:grpSp>
              <p:grpSp>
                <p:nvGrpSpPr>
                  <p:cNvPr id="108" name="Group 107">
                    <a:extLst>
                      <a:ext uri="{FF2B5EF4-FFF2-40B4-BE49-F238E27FC236}">
                        <a16:creationId xmlns:a16="http://schemas.microsoft.com/office/drawing/2014/main" id="{B7A20828-D7E2-CB04-95C6-00102AE3112C}"/>
                      </a:ext>
                    </a:extLst>
                  </p:cNvPr>
                  <p:cNvGrpSpPr/>
                  <p:nvPr/>
                </p:nvGrpSpPr>
                <p:grpSpPr>
                  <a:xfrm>
                    <a:off x="9136418" y="3703141"/>
                    <a:ext cx="1007999" cy="434081"/>
                    <a:chOff x="5769800" y="3760135"/>
                    <a:chExt cx="1007999" cy="434081"/>
                  </a:xfrm>
                </p:grpSpPr>
                <p:sp>
                  <p:nvSpPr>
                    <p:cNvPr id="112" name="Rectangle 111">
                      <a:extLst>
                        <a:ext uri="{FF2B5EF4-FFF2-40B4-BE49-F238E27FC236}">
                          <a16:creationId xmlns:a16="http://schemas.microsoft.com/office/drawing/2014/main" id="{115E2248-4AB0-4B9D-3080-BFB7CAEA94BF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5769800" y="3760135"/>
                      <a:ext cx="1007999" cy="434081"/>
                    </a:xfrm>
                    <a:prstGeom prst="rect">
                      <a:avLst/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  <a:ln w="12700" cap="flat">
                      <a:solidFill>
                        <a:schemeClr val="accent4">
                          <a:lumMod val="50000"/>
                        </a:schemeClr>
                      </a:solidFill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square" lIns="0" tIns="72000" rIns="0" bIns="0" rtlCol="0" anchor="t" anchorCtr="0"/>
                    <a:lstStyle/>
                    <a:p>
                      <a:pPr algn="ctr" defTabSz="685783" fontAlgn="auto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6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VLAN</a:t>
                      </a:r>
                    </a:p>
                    <a:p>
                      <a:pPr algn="ctr" defTabSz="685783" fontAlgn="auto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6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(Security isolation per Bridge Domain)</a:t>
                      </a:r>
                    </a:p>
                  </p:txBody>
                </p:sp>
                <p:sp>
                  <p:nvSpPr>
                    <p:cNvPr id="113" name="Rectangle 112">
                      <a:extLst>
                        <a:ext uri="{FF2B5EF4-FFF2-40B4-BE49-F238E27FC236}">
                          <a16:creationId xmlns:a16="http://schemas.microsoft.com/office/drawing/2014/main" id="{5E4D8415-F321-A729-5960-38F1526ECBB5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>
                    <a:xfrm>
                      <a:off x="5769800" y="3760135"/>
                      <a:ext cx="288000" cy="144000"/>
                    </a:xfrm>
                    <a:prstGeom prst="rect">
                      <a:avLst/>
                    </a:prstGeom>
                    <a:solidFill>
                      <a:schemeClr val="accent4">
                        <a:lumMod val="50000"/>
                      </a:schemeClr>
                    </a:solidFill>
                    <a:ln w="12700" cap="flat">
                      <a:noFill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lIns="121920" tIns="60960" rIns="121920" bIns="60960" rtlCol="0" anchor="ctr"/>
                    <a:lstStyle/>
                    <a:p>
                      <a:pPr algn="ctr" defTabSz="685783" fontAlgn="auto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600" kern="0">
                          <a:solidFill>
                            <a:schemeClr val="bg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EPG</a:t>
                      </a:r>
                    </a:p>
                  </p:txBody>
                </p:sp>
              </p:grpSp>
              <p:grpSp>
                <p:nvGrpSpPr>
                  <p:cNvPr id="109" name="Group 108">
                    <a:extLst>
                      <a:ext uri="{FF2B5EF4-FFF2-40B4-BE49-F238E27FC236}">
                        <a16:creationId xmlns:a16="http://schemas.microsoft.com/office/drawing/2014/main" id="{08DBC078-F2A1-5128-7D79-540FF4677FF2}"/>
                      </a:ext>
                    </a:extLst>
                  </p:cNvPr>
                  <p:cNvGrpSpPr/>
                  <p:nvPr/>
                </p:nvGrpSpPr>
                <p:grpSpPr>
                  <a:xfrm>
                    <a:off x="10364018" y="3703141"/>
                    <a:ext cx="1007999" cy="434081"/>
                    <a:chOff x="5769800" y="3760135"/>
                    <a:chExt cx="1007999" cy="434081"/>
                  </a:xfrm>
                </p:grpSpPr>
                <p:sp>
                  <p:nvSpPr>
                    <p:cNvPr id="110" name="Rectangle 109">
                      <a:extLst>
                        <a:ext uri="{FF2B5EF4-FFF2-40B4-BE49-F238E27FC236}">
                          <a16:creationId xmlns:a16="http://schemas.microsoft.com/office/drawing/2014/main" id="{822A3C76-D996-E924-1FBC-26499F695BF9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5769800" y="3760135"/>
                      <a:ext cx="1007999" cy="434081"/>
                    </a:xfrm>
                    <a:prstGeom prst="rect">
                      <a:avLst/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  <a:ln w="12700" cap="flat">
                      <a:solidFill>
                        <a:schemeClr val="accent4">
                          <a:lumMod val="50000"/>
                        </a:schemeClr>
                      </a:solidFill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square" lIns="0" tIns="72000" rIns="0" bIns="0" rtlCol="0" anchor="t" anchorCtr="0"/>
                    <a:lstStyle/>
                    <a:p>
                      <a:pPr algn="ctr" defTabSz="685783" fontAlgn="auto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6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VLAN</a:t>
                      </a:r>
                    </a:p>
                    <a:p>
                      <a:pPr algn="ctr" defTabSz="685783" fontAlgn="auto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6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(Security isolation per Bridge Domain)</a:t>
                      </a:r>
                    </a:p>
                  </p:txBody>
                </p:sp>
                <p:sp>
                  <p:nvSpPr>
                    <p:cNvPr id="111" name="Rectangle 110">
                      <a:extLst>
                        <a:ext uri="{FF2B5EF4-FFF2-40B4-BE49-F238E27FC236}">
                          <a16:creationId xmlns:a16="http://schemas.microsoft.com/office/drawing/2014/main" id="{0366CA78-0D4C-F565-1182-E6C214776BE6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>
                    <a:xfrm>
                      <a:off x="5769800" y="3760135"/>
                      <a:ext cx="288000" cy="144000"/>
                    </a:xfrm>
                    <a:prstGeom prst="rect">
                      <a:avLst/>
                    </a:prstGeom>
                    <a:solidFill>
                      <a:schemeClr val="accent4">
                        <a:lumMod val="50000"/>
                      </a:schemeClr>
                    </a:solidFill>
                    <a:ln w="12700" cap="flat">
                      <a:noFill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lIns="121920" tIns="60960" rIns="121920" bIns="60960" rtlCol="0" anchor="ctr"/>
                    <a:lstStyle/>
                    <a:p>
                      <a:pPr algn="ctr" defTabSz="685783" fontAlgn="auto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600" kern="0">
                          <a:solidFill>
                            <a:schemeClr val="bg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EPG</a:t>
                      </a:r>
                    </a:p>
                  </p:txBody>
                </p:sp>
              </p:grpSp>
            </p:grpSp>
            <p:sp>
              <p:nvSpPr>
                <p:cNvPr id="153" name="TextBox 152">
                  <a:extLst>
                    <a:ext uri="{FF2B5EF4-FFF2-40B4-BE49-F238E27FC236}">
                      <a16:creationId xmlns:a16="http://schemas.microsoft.com/office/drawing/2014/main" id="{81EC5B21-5D9A-2B24-F645-E9FDADF35E39}"/>
                    </a:ext>
                  </a:extLst>
                </p:cNvPr>
                <p:cNvSpPr txBox="1"/>
                <p:nvPr/>
              </p:nvSpPr>
              <p:spPr>
                <a:xfrm>
                  <a:off x="8450399" y="5147527"/>
                  <a:ext cx="3206632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>
                      <a:latin typeface="+mn-lt"/>
                    </a:rPr>
                    <a:t>Dedicated subnets for tenants with VRFs that can be (optionally) shared by different Tenants</a:t>
                  </a:r>
                </a:p>
              </p:txBody>
            </p:sp>
          </p:grpSp>
        </p:grpSp>
        <p:cxnSp>
          <p:nvCxnSpPr>
            <p:cNvPr id="98" name="Elbow Connector 97">
              <a:extLst>
                <a:ext uri="{FF2B5EF4-FFF2-40B4-BE49-F238E27FC236}">
                  <a16:creationId xmlns:a16="http://schemas.microsoft.com/office/drawing/2014/main" id="{438ABF1B-2920-19AE-CEDA-C111A035932F}"/>
                </a:ext>
              </a:extLst>
            </p:cNvPr>
            <p:cNvCxnSpPr>
              <a:cxnSpLocks/>
              <a:stCxn id="137" idx="2"/>
              <a:endCxn id="126" idx="0"/>
            </p:cNvCxnSpPr>
            <p:nvPr/>
          </p:nvCxnSpPr>
          <p:spPr>
            <a:xfrm rot="5400000">
              <a:off x="9757621" y="2081409"/>
              <a:ext cx="418167" cy="650271"/>
            </a:xfrm>
            <a:prstGeom prst="bentConnector3">
              <a:avLst>
                <a:gd name="adj1" fmla="val 32537"/>
              </a:avLst>
            </a:prstGeom>
            <a:ln>
              <a:solidFill>
                <a:schemeClr val="bg1">
                  <a:lumMod val="75000"/>
                  <a:lumOff val="2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Elbow Connector 98">
              <a:extLst>
                <a:ext uri="{FF2B5EF4-FFF2-40B4-BE49-F238E27FC236}">
                  <a16:creationId xmlns:a16="http://schemas.microsoft.com/office/drawing/2014/main" id="{9C02DA5C-8CA2-E2D5-C6C4-91EDB0C04F16}"/>
                </a:ext>
              </a:extLst>
            </p:cNvPr>
            <p:cNvCxnSpPr>
              <a:cxnSpLocks/>
              <a:stCxn id="137" idx="2"/>
              <a:endCxn id="122" idx="0"/>
            </p:cNvCxnSpPr>
            <p:nvPr/>
          </p:nvCxnSpPr>
          <p:spPr>
            <a:xfrm rot="16200000" flipH="1">
              <a:off x="10369620" y="2119679"/>
              <a:ext cx="418167" cy="573729"/>
            </a:xfrm>
            <a:prstGeom prst="bentConnector3">
              <a:avLst>
                <a:gd name="adj1" fmla="val 32537"/>
              </a:avLst>
            </a:prstGeom>
            <a:ln>
              <a:solidFill>
                <a:schemeClr val="bg1">
                  <a:lumMod val="75000"/>
                  <a:lumOff val="2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Elbow Connector 151">
              <a:extLst>
                <a:ext uri="{FF2B5EF4-FFF2-40B4-BE49-F238E27FC236}">
                  <a16:creationId xmlns:a16="http://schemas.microsoft.com/office/drawing/2014/main" id="{F320A08D-10A3-B3E8-FD49-5BC4CA8CBADD}"/>
                </a:ext>
              </a:extLst>
            </p:cNvPr>
            <p:cNvCxnSpPr>
              <a:cxnSpLocks/>
              <a:stCxn id="137" idx="3"/>
              <a:endCxn id="114" idx="3"/>
            </p:cNvCxnSpPr>
            <p:nvPr/>
          </p:nvCxnSpPr>
          <p:spPr>
            <a:xfrm rot="10800000" flipH="1" flipV="1">
              <a:off x="8996559" y="2052525"/>
              <a:ext cx="139857" cy="2436268"/>
            </a:xfrm>
            <a:prstGeom prst="bentConnector3">
              <a:avLst>
                <a:gd name="adj1" fmla="val -163453"/>
              </a:avLst>
            </a:prstGeom>
            <a:ln>
              <a:solidFill>
                <a:schemeClr val="bg1">
                  <a:lumMod val="75000"/>
                  <a:lumOff val="25000"/>
                </a:schemeClr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7" name="middle group">
            <a:extLst>
              <a:ext uri="{FF2B5EF4-FFF2-40B4-BE49-F238E27FC236}">
                <a16:creationId xmlns:a16="http://schemas.microsoft.com/office/drawing/2014/main" id="{BDD3A79B-3C36-A1DB-AE35-32D5BE6BCD51}"/>
              </a:ext>
            </a:extLst>
          </p:cNvPr>
          <p:cNvGrpSpPr/>
          <p:nvPr/>
        </p:nvGrpSpPr>
        <p:grpSpPr>
          <a:xfrm>
            <a:off x="4492651" y="1702800"/>
            <a:ext cx="3206632" cy="3747642"/>
            <a:chOff x="4492651" y="1702800"/>
            <a:chExt cx="3206632" cy="3747642"/>
          </a:xfrm>
        </p:grpSpPr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35D0BF8D-B630-423C-3F96-47BF4B95B3D7}"/>
                </a:ext>
              </a:extLst>
            </p:cNvPr>
            <p:cNvGrpSpPr/>
            <p:nvPr/>
          </p:nvGrpSpPr>
          <p:grpSpPr>
            <a:xfrm>
              <a:off x="4492651" y="1702800"/>
              <a:ext cx="3206632" cy="3747642"/>
              <a:chOff x="4492651" y="1702800"/>
              <a:chExt cx="3206632" cy="3747642"/>
            </a:xfrm>
          </p:grpSpPr>
          <p:cxnSp>
            <p:nvCxnSpPr>
              <p:cNvPr id="149" name="Elbow Connector 148">
                <a:extLst>
                  <a:ext uri="{FF2B5EF4-FFF2-40B4-BE49-F238E27FC236}">
                    <a16:creationId xmlns:a16="http://schemas.microsoft.com/office/drawing/2014/main" id="{0B91A760-D1D6-5491-617C-5A5DA2CE964E}"/>
                  </a:ext>
                </a:extLst>
              </p:cNvPr>
              <p:cNvCxnSpPr>
                <a:cxnSpLocks/>
                <a:stCxn id="62" idx="3"/>
                <a:endCxn id="79" idx="3"/>
              </p:cNvCxnSpPr>
              <p:nvPr/>
            </p:nvCxnSpPr>
            <p:spPr>
              <a:xfrm rot="10800000" flipH="1" flipV="1">
                <a:off x="5038745" y="2231437"/>
                <a:ext cx="141505" cy="2391381"/>
              </a:xfrm>
              <a:prstGeom prst="bentConnector3">
                <a:avLst>
                  <a:gd name="adj1" fmla="val -161549"/>
                </a:avLst>
              </a:prstGeom>
              <a:ln>
                <a:solidFill>
                  <a:schemeClr val="bg1">
                    <a:lumMod val="75000"/>
                    <a:lumOff val="25000"/>
                  </a:schemeClr>
                </a:solidFill>
                <a:prstDash val="sys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5" name="Group 164">
                <a:extLst>
                  <a:ext uri="{FF2B5EF4-FFF2-40B4-BE49-F238E27FC236}">
                    <a16:creationId xmlns:a16="http://schemas.microsoft.com/office/drawing/2014/main" id="{CF29E042-82BF-0B88-EBB1-65028396BB39}"/>
                  </a:ext>
                </a:extLst>
              </p:cNvPr>
              <p:cNvGrpSpPr/>
              <p:nvPr/>
            </p:nvGrpSpPr>
            <p:grpSpPr>
              <a:xfrm>
                <a:off x="4492651" y="1702800"/>
                <a:ext cx="3206632" cy="3747642"/>
                <a:chOff x="4492651" y="1702800"/>
                <a:chExt cx="3206632" cy="3747642"/>
              </a:xfrm>
            </p:grpSpPr>
            <p:grpSp>
              <p:nvGrpSpPr>
                <p:cNvPr id="162" name="Group 161">
                  <a:extLst>
                    <a:ext uri="{FF2B5EF4-FFF2-40B4-BE49-F238E27FC236}">
                      <a16:creationId xmlns:a16="http://schemas.microsoft.com/office/drawing/2014/main" id="{E7107328-34C6-BDFF-D77F-603DEE779CD8}"/>
                    </a:ext>
                  </a:extLst>
                </p:cNvPr>
                <p:cNvGrpSpPr/>
                <p:nvPr/>
              </p:nvGrpSpPr>
              <p:grpSpPr>
                <a:xfrm>
                  <a:off x="4492651" y="1702800"/>
                  <a:ext cx="3206632" cy="923461"/>
                  <a:chOff x="4492651" y="1702800"/>
                  <a:chExt cx="3206632" cy="923461"/>
                </a:xfrm>
              </p:grpSpPr>
              <p:grpSp>
                <p:nvGrpSpPr>
                  <p:cNvPr id="54" name="Group 53">
                    <a:extLst>
                      <a:ext uri="{FF2B5EF4-FFF2-40B4-BE49-F238E27FC236}">
                        <a16:creationId xmlns:a16="http://schemas.microsoft.com/office/drawing/2014/main" id="{413B598C-C123-3AD5-0F7B-0249CFA08D32}"/>
                      </a:ext>
                    </a:extLst>
                  </p:cNvPr>
                  <p:cNvGrpSpPr/>
                  <p:nvPr/>
                </p:nvGrpSpPr>
                <p:grpSpPr>
                  <a:xfrm>
                    <a:off x="5112319" y="2123488"/>
                    <a:ext cx="1147100" cy="358773"/>
                    <a:chOff x="7680323" y="3602038"/>
                    <a:chExt cx="1147100" cy="358773"/>
                  </a:xfrm>
                </p:grpSpPr>
                <p:sp>
                  <p:nvSpPr>
                    <p:cNvPr id="73" name="Rectangle 72">
                      <a:extLst>
                        <a:ext uri="{FF2B5EF4-FFF2-40B4-BE49-F238E27FC236}">
                          <a16:creationId xmlns:a16="http://schemas.microsoft.com/office/drawing/2014/main" id="{474EBE08-D2FD-AEA7-B314-2979936917DE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7680323" y="3602038"/>
                      <a:ext cx="1147100" cy="358773"/>
                    </a:xfrm>
                    <a:prstGeom prst="rect">
                      <a:avLst/>
                    </a:prstGeom>
                    <a:solidFill>
                      <a:schemeClr val="bg1">
                        <a:lumMod val="10000"/>
                        <a:lumOff val="90000"/>
                      </a:schemeClr>
                    </a:solidFill>
                    <a:ln w="12700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none" lIns="324000" tIns="36000" rIns="0" rtlCol="0" anchor="t" anchorCtr="0"/>
                    <a:lstStyle/>
                    <a:p>
                      <a:r>
                        <a:rPr lang="en-GB" sz="6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subnet(s)</a:t>
                      </a:r>
                    </a:p>
                  </p:txBody>
                </p:sp>
                <p:sp>
                  <p:nvSpPr>
                    <p:cNvPr id="74" name="TextBox 73">
                      <a:extLst>
                        <a:ext uri="{FF2B5EF4-FFF2-40B4-BE49-F238E27FC236}">
                          <a16:creationId xmlns:a16="http://schemas.microsoft.com/office/drawing/2014/main" id="{A6161E86-FFDE-E273-E390-8257BCF62A7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680326" y="3602038"/>
                      <a:ext cx="288000" cy="144000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  <a:lumOff val="25000"/>
                      </a:schemeClr>
                    </a:solidFill>
                  </p:spPr>
                  <p:txBody>
                    <a:bodyPr wrap="none" rtlCol="0" anchor="ctr" anchorCtr="1">
                      <a:noAutofit/>
                    </a:bodyPr>
                    <a:lstStyle/>
                    <a:p>
                      <a:pPr algn="ctr"/>
                      <a:r>
                        <a:rPr lang="en-US" sz="600">
                          <a:solidFill>
                            <a:schemeClr val="bg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BD</a:t>
                      </a:r>
                    </a:p>
                  </p:txBody>
                </p:sp>
              </p:grpSp>
              <p:grpSp>
                <p:nvGrpSpPr>
                  <p:cNvPr id="55" name="Group 54">
                    <a:extLst>
                      <a:ext uri="{FF2B5EF4-FFF2-40B4-BE49-F238E27FC236}">
                        <a16:creationId xmlns:a16="http://schemas.microsoft.com/office/drawing/2014/main" id="{13FAE1C1-E451-E778-6103-C3F0F225713A}"/>
                      </a:ext>
                    </a:extLst>
                  </p:cNvPr>
                  <p:cNvGrpSpPr/>
                  <p:nvPr/>
                </p:nvGrpSpPr>
                <p:grpSpPr>
                  <a:xfrm>
                    <a:off x="4492651" y="1702800"/>
                    <a:ext cx="3206632" cy="923461"/>
                    <a:chOff x="7680323" y="2920999"/>
                    <a:chExt cx="3206632" cy="923461"/>
                  </a:xfrm>
                </p:grpSpPr>
                <p:sp>
                  <p:nvSpPr>
                    <p:cNvPr id="66" name="Rectangle 65">
                      <a:extLst>
                        <a:ext uri="{FF2B5EF4-FFF2-40B4-BE49-F238E27FC236}">
                          <a16:creationId xmlns:a16="http://schemas.microsoft.com/office/drawing/2014/main" id="{CCC160B4-BF41-80D0-6F4D-4B77F45A230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80323" y="2920999"/>
                      <a:ext cx="3206632" cy="92346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accent2">
                          <a:lumMod val="75000"/>
                        </a:schemeClr>
                      </a:solidFill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324000" tIns="36000" rtlCol="0" anchor="t" anchorCtr="0"/>
                    <a:lstStyle/>
                    <a:p>
                      <a:r>
                        <a:rPr lang="en-GB" sz="6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common</a:t>
                      </a:r>
                    </a:p>
                  </p:txBody>
                </p:sp>
                <p:grpSp>
                  <p:nvGrpSpPr>
                    <p:cNvPr id="67" name="Group 66">
                      <a:extLst>
                        <a:ext uri="{FF2B5EF4-FFF2-40B4-BE49-F238E27FC236}">
                          <a16:creationId xmlns:a16="http://schemas.microsoft.com/office/drawing/2014/main" id="{4063C7CF-39BD-FB11-0D62-6CD5CB56EE5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680323" y="2921000"/>
                      <a:ext cx="288000" cy="144000"/>
                      <a:chOff x="9357407" y="4691351"/>
                      <a:chExt cx="288000" cy="144000"/>
                    </a:xfrm>
                  </p:grpSpPr>
                  <p:sp>
                    <p:nvSpPr>
                      <p:cNvPr id="68" name="Rectangle 67">
                        <a:extLst>
                          <a:ext uri="{FF2B5EF4-FFF2-40B4-BE49-F238E27FC236}">
                            <a16:creationId xmlns:a16="http://schemas.microsoft.com/office/drawing/2014/main" id="{7DFDC3B1-4AE3-BB8E-879D-0E0D5379C0D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357407" y="4691351"/>
                        <a:ext cx="288000" cy="144000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75000"/>
                        </a:schemeClr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>
                          <a:latin typeface="Consolas" panose="020B0609020204030204" pitchFamily="49" charset="0"/>
                          <a:cs typeface="Consolas" panose="020B0609020204030204" pitchFamily="49" charset="0"/>
                        </a:endParaRPr>
                      </a:p>
                    </p:txBody>
                  </p:sp>
                  <p:grpSp>
                    <p:nvGrpSpPr>
                      <p:cNvPr id="69" name="Group 68">
                        <a:extLst>
                          <a:ext uri="{FF2B5EF4-FFF2-40B4-BE49-F238E27FC236}">
                            <a16:creationId xmlns:a16="http://schemas.microsoft.com/office/drawing/2014/main" id="{E2F1FC8E-F4DF-2C02-8E56-E2BD8AC2C2B3}"/>
                          </a:ext>
                        </a:extLst>
                      </p:cNvPr>
                      <p:cNvGrpSpPr>
                        <a:grpSpLocks noChangeAspect="1"/>
                      </p:cNvGrpSpPr>
                      <p:nvPr/>
                    </p:nvGrpSpPr>
                    <p:grpSpPr>
                      <a:xfrm>
                        <a:off x="9393407" y="4709853"/>
                        <a:ext cx="216000" cy="106997"/>
                        <a:chOff x="836085" y="1496592"/>
                        <a:chExt cx="538984" cy="266993"/>
                      </a:xfrm>
                    </p:grpSpPr>
                    <p:sp>
                      <p:nvSpPr>
                        <p:cNvPr id="70" name="Freeform 751">
                          <a:extLst>
                            <a:ext uri="{FF2B5EF4-FFF2-40B4-BE49-F238E27FC236}">
                              <a16:creationId xmlns:a16="http://schemas.microsoft.com/office/drawing/2014/main" id="{32FA8418-F519-C205-A06F-3EDDFA5888BA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836085" y="1647588"/>
                          <a:ext cx="538984" cy="115997"/>
                        </a:xfrm>
                        <a:custGeom>
                          <a:avLst/>
                          <a:gdLst>
                            <a:gd name="T0" fmla="*/ 204 w 228"/>
                            <a:gd name="T1" fmla="*/ 49 h 49"/>
                            <a:gd name="T2" fmla="*/ 24 w 228"/>
                            <a:gd name="T3" fmla="*/ 49 h 49"/>
                            <a:gd name="T4" fmla="*/ 0 w 228"/>
                            <a:gd name="T5" fmla="*/ 25 h 49"/>
                            <a:gd name="T6" fmla="*/ 0 w 228"/>
                            <a:gd name="T7" fmla="*/ 25 h 49"/>
                            <a:gd name="T8" fmla="*/ 24 w 228"/>
                            <a:gd name="T9" fmla="*/ 0 h 49"/>
                            <a:gd name="T10" fmla="*/ 204 w 228"/>
                            <a:gd name="T11" fmla="*/ 0 h 49"/>
                            <a:gd name="T12" fmla="*/ 228 w 228"/>
                            <a:gd name="T13" fmla="*/ 25 h 49"/>
                            <a:gd name="T14" fmla="*/ 228 w 228"/>
                            <a:gd name="T15" fmla="*/ 25 h 49"/>
                            <a:gd name="T16" fmla="*/ 204 w 228"/>
                            <a:gd name="T17" fmla="*/ 49 h 49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  <a:cxn ang="0">
                              <a:pos x="T14" y="T15"/>
                            </a:cxn>
                            <a:cxn ang="0">
                              <a:pos x="T16" y="T17"/>
                            </a:cxn>
                          </a:cxnLst>
                          <a:rect l="0" t="0" r="r" b="b"/>
                          <a:pathLst>
                            <a:path w="228" h="49">
                              <a:moveTo>
                                <a:pt x="204" y="49"/>
                              </a:moveTo>
                              <a:cubicBezTo>
                                <a:pt x="24" y="49"/>
                                <a:pt x="24" y="49"/>
                                <a:pt x="24" y="49"/>
                              </a:cubicBezTo>
                              <a:cubicBezTo>
                                <a:pt x="11" y="49"/>
                                <a:pt x="0" y="38"/>
                                <a:pt x="0" y="25"/>
                              </a:cubicBezTo>
                              <a:cubicBezTo>
                                <a:pt x="0" y="25"/>
                                <a:pt x="0" y="25"/>
                                <a:pt x="0" y="25"/>
                              </a:cubicBezTo>
                              <a:cubicBezTo>
                                <a:pt x="0" y="11"/>
                                <a:pt x="11" y="0"/>
                                <a:pt x="24" y="0"/>
                              </a:cubicBezTo>
                              <a:cubicBezTo>
                                <a:pt x="204" y="0"/>
                                <a:pt x="204" y="0"/>
                                <a:pt x="204" y="0"/>
                              </a:cubicBezTo>
                              <a:cubicBezTo>
                                <a:pt x="217" y="0"/>
                                <a:pt x="228" y="11"/>
                                <a:pt x="228" y="25"/>
                              </a:cubicBezTo>
                              <a:cubicBezTo>
                                <a:pt x="228" y="25"/>
                                <a:pt x="228" y="25"/>
                                <a:pt x="228" y="25"/>
                              </a:cubicBezTo>
                              <a:cubicBezTo>
                                <a:pt x="228" y="38"/>
                                <a:pt x="217" y="49"/>
                                <a:pt x="204" y="49"/>
                              </a:cubicBezTo>
                              <a:close/>
                            </a:path>
                          </a:pathLst>
                        </a:custGeom>
                        <a:solidFill>
                          <a:schemeClr val="bg2"/>
                        </a:solidFill>
                        <a:ln>
                          <a:noFill/>
                        </a:ln>
                      </p:spPr>
                      <p:txBody>
                        <a:bodyPr vert="horz" wrap="square" lIns="121920" tIns="60960" rIns="121920" bIns="60960" numCol="1" anchor="t" anchorCtr="1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pPr algn="ctr"/>
                          <a:endParaRPr lang="en-US" sz="40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p:txBody>
                    </p:sp>
                    <p:sp>
                      <p:nvSpPr>
                        <p:cNvPr id="71" name="Freeform 752">
                          <a:extLst>
                            <a:ext uri="{FF2B5EF4-FFF2-40B4-BE49-F238E27FC236}">
                              <a16:creationId xmlns:a16="http://schemas.microsoft.com/office/drawing/2014/main" id="{BAE4D97F-C861-0EA8-8CCC-BB3CA321DBA4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955081" y="1571590"/>
                          <a:ext cx="382988" cy="115996"/>
                        </a:xfrm>
                        <a:custGeom>
                          <a:avLst/>
                          <a:gdLst>
                            <a:gd name="T0" fmla="*/ 137 w 162"/>
                            <a:gd name="T1" fmla="*/ 49 h 49"/>
                            <a:gd name="T2" fmla="*/ 24 w 162"/>
                            <a:gd name="T3" fmla="*/ 49 h 49"/>
                            <a:gd name="T4" fmla="*/ 0 w 162"/>
                            <a:gd name="T5" fmla="*/ 25 h 49"/>
                            <a:gd name="T6" fmla="*/ 0 w 162"/>
                            <a:gd name="T7" fmla="*/ 25 h 49"/>
                            <a:gd name="T8" fmla="*/ 24 w 162"/>
                            <a:gd name="T9" fmla="*/ 0 h 49"/>
                            <a:gd name="T10" fmla="*/ 137 w 162"/>
                            <a:gd name="T11" fmla="*/ 0 h 49"/>
                            <a:gd name="T12" fmla="*/ 162 w 162"/>
                            <a:gd name="T13" fmla="*/ 25 h 49"/>
                            <a:gd name="T14" fmla="*/ 162 w 162"/>
                            <a:gd name="T15" fmla="*/ 25 h 49"/>
                            <a:gd name="T16" fmla="*/ 137 w 162"/>
                            <a:gd name="T17" fmla="*/ 49 h 49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  <a:cxn ang="0">
                              <a:pos x="T14" y="T15"/>
                            </a:cxn>
                            <a:cxn ang="0">
                              <a:pos x="T16" y="T17"/>
                            </a:cxn>
                          </a:cxnLst>
                          <a:rect l="0" t="0" r="r" b="b"/>
                          <a:pathLst>
                            <a:path w="162" h="49">
                              <a:moveTo>
                                <a:pt x="137" y="49"/>
                              </a:moveTo>
                              <a:cubicBezTo>
                                <a:pt x="24" y="49"/>
                                <a:pt x="24" y="49"/>
                                <a:pt x="24" y="49"/>
                              </a:cubicBezTo>
                              <a:cubicBezTo>
                                <a:pt x="11" y="49"/>
                                <a:pt x="0" y="38"/>
                                <a:pt x="0" y="25"/>
                              </a:cubicBezTo>
                              <a:cubicBezTo>
                                <a:pt x="0" y="25"/>
                                <a:pt x="0" y="25"/>
                                <a:pt x="0" y="25"/>
                              </a:cubicBezTo>
                              <a:cubicBezTo>
                                <a:pt x="0" y="11"/>
                                <a:pt x="11" y="0"/>
                                <a:pt x="24" y="0"/>
                              </a:cubicBezTo>
                              <a:cubicBezTo>
                                <a:pt x="137" y="0"/>
                                <a:pt x="137" y="0"/>
                                <a:pt x="137" y="0"/>
                              </a:cubicBezTo>
                              <a:cubicBezTo>
                                <a:pt x="151" y="0"/>
                                <a:pt x="162" y="11"/>
                                <a:pt x="162" y="25"/>
                              </a:cubicBezTo>
                              <a:cubicBezTo>
                                <a:pt x="162" y="25"/>
                                <a:pt x="162" y="25"/>
                                <a:pt x="162" y="25"/>
                              </a:cubicBezTo>
                              <a:cubicBezTo>
                                <a:pt x="162" y="38"/>
                                <a:pt x="151" y="49"/>
                                <a:pt x="137" y="49"/>
                              </a:cubicBezTo>
                              <a:close/>
                            </a:path>
                          </a:pathLst>
                        </a:custGeom>
                        <a:solidFill>
                          <a:schemeClr val="bg2"/>
                        </a:solidFill>
                        <a:ln>
                          <a:noFill/>
                        </a:ln>
                      </p:spPr>
                      <p:txBody>
                        <a:bodyPr vert="horz" wrap="square" lIns="121920" tIns="60960" rIns="121920" bIns="6096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en-US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p:txBody>
                    </p:sp>
                    <p:sp>
                      <p:nvSpPr>
                        <p:cNvPr id="72" name="Freeform 753">
                          <a:extLst>
                            <a:ext uri="{FF2B5EF4-FFF2-40B4-BE49-F238E27FC236}">
                              <a16:creationId xmlns:a16="http://schemas.microsoft.com/office/drawing/2014/main" id="{E2CB09DB-EA48-0432-0580-8C48362BD4E8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106076" y="1496592"/>
                          <a:ext cx="181994" cy="115996"/>
                        </a:xfrm>
                        <a:custGeom>
                          <a:avLst/>
                          <a:gdLst>
                            <a:gd name="T0" fmla="*/ 52 w 77"/>
                            <a:gd name="T1" fmla="*/ 49 h 49"/>
                            <a:gd name="T2" fmla="*/ 24 w 77"/>
                            <a:gd name="T3" fmla="*/ 49 h 49"/>
                            <a:gd name="T4" fmla="*/ 0 w 77"/>
                            <a:gd name="T5" fmla="*/ 24 h 49"/>
                            <a:gd name="T6" fmla="*/ 0 w 77"/>
                            <a:gd name="T7" fmla="*/ 24 h 49"/>
                            <a:gd name="T8" fmla="*/ 24 w 77"/>
                            <a:gd name="T9" fmla="*/ 0 h 49"/>
                            <a:gd name="T10" fmla="*/ 52 w 77"/>
                            <a:gd name="T11" fmla="*/ 0 h 49"/>
                            <a:gd name="T12" fmla="*/ 77 w 77"/>
                            <a:gd name="T13" fmla="*/ 24 h 49"/>
                            <a:gd name="T14" fmla="*/ 77 w 77"/>
                            <a:gd name="T15" fmla="*/ 24 h 49"/>
                            <a:gd name="T16" fmla="*/ 52 w 77"/>
                            <a:gd name="T17" fmla="*/ 49 h 49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  <a:cxn ang="0">
                              <a:pos x="T14" y="T15"/>
                            </a:cxn>
                            <a:cxn ang="0">
                              <a:pos x="T16" y="T17"/>
                            </a:cxn>
                          </a:cxnLst>
                          <a:rect l="0" t="0" r="r" b="b"/>
                          <a:pathLst>
                            <a:path w="77" h="49">
                              <a:moveTo>
                                <a:pt x="52" y="49"/>
                              </a:moveTo>
                              <a:cubicBezTo>
                                <a:pt x="24" y="49"/>
                                <a:pt x="24" y="49"/>
                                <a:pt x="24" y="49"/>
                              </a:cubicBezTo>
                              <a:cubicBezTo>
                                <a:pt x="11" y="49"/>
                                <a:pt x="0" y="38"/>
                                <a:pt x="0" y="24"/>
                              </a:cubicBezTo>
                              <a:cubicBezTo>
                                <a:pt x="0" y="24"/>
                                <a:pt x="0" y="24"/>
                                <a:pt x="0" y="24"/>
                              </a:cubicBezTo>
                              <a:cubicBezTo>
                                <a:pt x="0" y="11"/>
                                <a:pt x="11" y="0"/>
                                <a:pt x="24" y="0"/>
                              </a:cubicBezTo>
                              <a:cubicBezTo>
                                <a:pt x="52" y="0"/>
                                <a:pt x="52" y="0"/>
                                <a:pt x="52" y="0"/>
                              </a:cubicBezTo>
                              <a:cubicBezTo>
                                <a:pt x="66" y="0"/>
                                <a:pt x="77" y="11"/>
                                <a:pt x="77" y="24"/>
                              </a:cubicBezTo>
                              <a:cubicBezTo>
                                <a:pt x="77" y="24"/>
                                <a:pt x="77" y="24"/>
                                <a:pt x="77" y="24"/>
                              </a:cubicBezTo>
                              <a:cubicBezTo>
                                <a:pt x="77" y="38"/>
                                <a:pt x="66" y="49"/>
                                <a:pt x="52" y="49"/>
                              </a:cubicBezTo>
                              <a:close/>
                            </a:path>
                          </a:pathLst>
                        </a:custGeom>
                        <a:solidFill>
                          <a:schemeClr val="bg2"/>
                        </a:solidFill>
                        <a:ln>
                          <a:noFill/>
                        </a:ln>
                      </p:spPr>
                      <p:txBody>
                        <a:bodyPr vert="horz" wrap="square" lIns="121920" tIns="60960" rIns="121920" bIns="6096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en-US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56" name="Group 55">
                    <a:extLst>
                      <a:ext uri="{FF2B5EF4-FFF2-40B4-BE49-F238E27FC236}">
                        <a16:creationId xmlns:a16="http://schemas.microsoft.com/office/drawing/2014/main" id="{67997701-99D6-F75B-28E3-F316BAA3C9FB}"/>
                      </a:ext>
                    </a:extLst>
                  </p:cNvPr>
                  <p:cNvGrpSpPr/>
                  <p:nvPr/>
                </p:nvGrpSpPr>
                <p:grpSpPr>
                  <a:xfrm>
                    <a:off x="5038746" y="1907588"/>
                    <a:ext cx="2590559" cy="647700"/>
                    <a:chOff x="7680317" y="3615879"/>
                    <a:chExt cx="2590559" cy="647700"/>
                  </a:xfrm>
                </p:grpSpPr>
                <p:sp>
                  <p:nvSpPr>
                    <p:cNvPr id="62" name="Rectangle 61">
                      <a:extLst>
                        <a:ext uri="{FF2B5EF4-FFF2-40B4-BE49-F238E27FC236}">
                          <a16:creationId xmlns:a16="http://schemas.microsoft.com/office/drawing/2014/main" id="{3E12455C-2394-7BAA-F294-C4BC3B15E596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7680317" y="3615879"/>
                      <a:ext cx="2590559" cy="64770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accent5"/>
                      </a:solidFill>
                      <a:prstDash val="solid"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lIns="324000" tIns="36000" rtlCol="0" anchor="t" anchorCtr="0"/>
                    <a:lstStyle/>
                    <a:p>
                      <a:r>
                        <a:rPr lang="en-GB" sz="6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common.vrf-01</a:t>
                      </a:r>
                    </a:p>
                  </p:txBody>
                </p:sp>
                <p:grpSp>
                  <p:nvGrpSpPr>
                    <p:cNvPr id="63" name="Group 62">
                      <a:extLst>
                        <a:ext uri="{FF2B5EF4-FFF2-40B4-BE49-F238E27FC236}">
                          <a16:creationId xmlns:a16="http://schemas.microsoft.com/office/drawing/2014/main" id="{364B1AF7-25A9-B3D7-A0F9-2F02F7905D1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680323" y="3615879"/>
                      <a:ext cx="288000" cy="144000"/>
                      <a:chOff x="9199253" y="3748281"/>
                      <a:chExt cx="288000" cy="144000"/>
                    </a:xfrm>
                  </p:grpSpPr>
                  <p:sp>
                    <p:nvSpPr>
                      <p:cNvPr id="64" name="Rectangle 63">
                        <a:extLst>
                          <a:ext uri="{FF2B5EF4-FFF2-40B4-BE49-F238E27FC236}">
                            <a16:creationId xmlns:a16="http://schemas.microsoft.com/office/drawing/2014/main" id="{C457F399-1F3A-1891-412B-D7224CD9B1CB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9199253" y="3748281"/>
                        <a:ext cx="288000" cy="144000"/>
                      </a:xfrm>
                      <a:prstGeom prst="rect">
                        <a:avLst/>
                      </a:prstGeom>
                      <a:solidFill>
                        <a:schemeClr val="accent5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>
                          <a:latin typeface="Consolas" panose="020B0609020204030204" pitchFamily="49" charset="0"/>
                          <a:cs typeface="Consolas" panose="020B0609020204030204" pitchFamily="49" charset="0"/>
                        </a:endParaRPr>
                      </a:p>
                    </p:txBody>
                  </p:sp>
                  <p:pic>
                    <p:nvPicPr>
                      <p:cNvPr id="65" name="Picture 6" descr="C:\Users\ecoffey\AppData\Local\Temp\Rar$DRa0.583\Cisco Icons November\30067_Device_router_3057\Png_256\30067_Device_router_3057_unknown_256.png">
                        <a:extLst>
                          <a:ext uri="{FF2B5EF4-FFF2-40B4-BE49-F238E27FC236}">
                            <a16:creationId xmlns:a16="http://schemas.microsoft.com/office/drawing/2014/main" id="{5904C0D6-BFBB-1106-2F90-B936093CE10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 flipH="1">
                        <a:off x="9235747" y="3759469"/>
                        <a:ext cx="215012" cy="121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grpSp>
              </p:grpSp>
              <p:grpSp>
                <p:nvGrpSpPr>
                  <p:cNvPr id="57" name="Group 56">
                    <a:extLst>
                      <a:ext uri="{FF2B5EF4-FFF2-40B4-BE49-F238E27FC236}">
                        <a16:creationId xmlns:a16="http://schemas.microsoft.com/office/drawing/2014/main" id="{7254A1FD-0EE5-B0CB-E568-33231799EC24}"/>
                      </a:ext>
                    </a:extLst>
                  </p:cNvPr>
                  <p:cNvGrpSpPr/>
                  <p:nvPr/>
                </p:nvGrpSpPr>
                <p:grpSpPr>
                  <a:xfrm>
                    <a:off x="6337207" y="2123488"/>
                    <a:ext cx="1147100" cy="358773"/>
                    <a:chOff x="7680323" y="3602038"/>
                    <a:chExt cx="1147100" cy="358773"/>
                  </a:xfrm>
                </p:grpSpPr>
                <p:sp>
                  <p:nvSpPr>
                    <p:cNvPr id="60" name="Rectangle 59">
                      <a:extLst>
                        <a:ext uri="{FF2B5EF4-FFF2-40B4-BE49-F238E27FC236}">
                          <a16:creationId xmlns:a16="http://schemas.microsoft.com/office/drawing/2014/main" id="{5B862D3D-AC0D-8CE2-4B47-6F813B798E44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7680323" y="3602038"/>
                      <a:ext cx="1147100" cy="358773"/>
                    </a:xfrm>
                    <a:prstGeom prst="rect">
                      <a:avLst/>
                    </a:prstGeom>
                    <a:solidFill>
                      <a:schemeClr val="bg1">
                        <a:lumMod val="10000"/>
                        <a:lumOff val="90000"/>
                      </a:schemeClr>
                    </a:solidFill>
                    <a:ln w="12700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none" lIns="324000" tIns="36000" rIns="0" rtlCol="0" anchor="t" anchorCtr="0"/>
                    <a:lstStyle/>
                    <a:p>
                      <a:r>
                        <a:rPr lang="en-GB" sz="6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subnet(s)</a:t>
                      </a:r>
                    </a:p>
                  </p:txBody>
                </p:sp>
                <p:sp>
                  <p:nvSpPr>
                    <p:cNvPr id="61" name="TextBox 60">
                      <a:extLst>
                        <a:ext uri="{FF2B5EF4-FFF2-40B4-BE49-F238E27FC236}">
                          <a16:creationId xmlns:a16="http://schemas.microsoft.com/office/drawing/2014/main" id="{933490AA-9D67-276A-6E5C-E956E7248A8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680326" y="3602038"/>
                      <a:ext cx="288000" cy="144000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  <a:lumOff val="25000"/>
                      </a:schemeClr>
                    </a:solidFill>
                  </p:spPr>
                  <p:txBody>
                    <a:bodyPr wrap="none" rtlCol="0" anchor="ctr" anchorCtr="1">
                      <a:noAutofit/>
                    </a:bodyPr>
                    <a:lstStyle/>
                    <a:p>
                      <a:pPr algn="ctr"/>
                      <a:r>
                        <a:rPr lang="en-US" sz="600">
                          <a:solidFill>
                            <a:schemeClr val="bg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BD</a:t>
                      </a:r>
                    </a:p>
                  </p:txBody>
                </p:sp>
              </p:grpSp>
            </p:grpSp>
            <p:grpSp>
              <p:nvGrpSpPr>
                <p:cNvPr id="164" name="Group 163">
                  <a:extLst>
                    <a:ext uri="{FF2B5EF4-FFF2-40B4-BE49-F238E27FC236}">
                      <a16:creationId xmlns:a16="http://schemas.microsoft.com/office/drawing/2014/main" id="{2B43867B-ECB6-448D-9E5B-38AA8AFC84B7}"/>
                    </a:ext>
                  </a:extLst>
                </p:cNvPr>
                <p:cNvGrpSpPr/>
                <p:nvPr/>
              </p:nvGrpSpPr>
              <p:grpSpPr>
                <a:xfrm>
                  <a:off x="4492651" y="2757592"/>
                  <a:ext cx="3206632" cy="2692850"/>
                  <a:chOff x="4492651" y="2916342"/>
                  <a:chExt cx="3206632" cy="2692850"/>
                </a:xfrm>
              </p:grpSpPr>
              <p:grpSp>
                <p:nvGrpSpPr>
                  <p:cNvPr id="163" name="Group 162">
                    <a:extLst>
                      <a:ext uri="{FF2B5EF4-FFF2-40B4-BE49-F238E27FC236}">
                        <a16:creationId xmlns:a16="http://schemas.microsoft.com/office/drawing/2014/main" id="{3D03D511-4F4A-9489-7217-F69C150AD307}"/>
                      </a:ext>
                    </a:extLst>
                  </p:cNvPr>
                  <p:cNvGrpSpPr/>
                  <p:nvPr/>
                </p:nvGrpSpPr>
                <p:grpSpPr>
                  <a:xfrm>
                    <a:off x="4492651" y="2916342"/>
                    <a:ext cx="3206632" cy="2227263"/>
                    <a:chOff x="4492651" y="2916342"/>
                    <a:chExt cx="3206632" cy="2227263"/>
                  </a:xfrm>
                </p:grpSpPr>
                <p:grpSp>
                  <p:nvGrpSpPr>
                    <p:cNvPr id="46" name="Group 45">
                      <a:extLst>
                        <a:ext uri="{FF2B5EF4-FFF2-40B4-BE49-F238E27FC236}">
                          <a16:creationId xmlns:a16="http://schemas.microsoft.com/office/drawing/2014/main" id="{2B6C4FA7-5C6D-28AC-42A2-67D53EB0D92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492651" y="2916342"/>
                      <a:ext cx="3206632" cy="2227263"/>
                      <a:chOff x="7680323" y="2921000"/>
                      <a:chExt cx="3206632" cy="2227263"/>
                    </a:xfrm>
                  </p:grpSpPr>
                  <p:sp>
                    <p:nvSpPr>
                      <p:cNvPr id="89" name="Rectangle 88">
                        <a:extLst>
                          <a:ext uri="{FF2B5EF4-FFF2-40B4-BE49-F238E27FC236}">
                            <a16:creationId xmlns:a16="http://schemas.microsoft.com/office/drawing/2014/main" id="{FF6AB81F-CAC6-50E3-48EC-2CDC61ECECE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680323" y="2921000"/>
                        <a:ext cx="3206632" cy="2227263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accent2">
                            <a:lumMod val="75000"/>
                          </a:schemeClr>
                        </a:solidFill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lIns="324000" tIns="36000" rtlCol="0" anchor="t" anchorCtr="0"/>
                      <a:lstStyle/>
                      <a:p>
                        <a:r>
                          <a:rPr lang="en-GB" sz="600">
                            <a:latin typeface="Consolas" panose="020B0609020204030204" pitchFamily="49" charset="0"/>
                            <a:cs typeface="Consolas" panose="020B0609020204030204" pitchFamily="49" charset="0"/>
                          </a:rPr>
                          <a:t>demo</a:t>
                        </a:r>
                      </a:p>
                    </p:txBody>
                  </p:sp>
                  <p:grpSp>
                    <p:nvGrpSpPr>
                      <p:cNvPr id="90" name="Group 89">
                        <a:extLst>
                          <a:ext uri="{FF2B5EF4-FFF2-40B4-BE49-F238E27FC236}">
                            <a16:creationId xmlns:a16="http://schemas.microsoft.com/office/drawing/2014/main" id="{A6ABE93E-D20D-5501-826E-D5DE5980D76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680323" y="2921000"/>
                        <a:ext cx="288000" cy="144000"/>
                        <a:chOff x="9357407" y="4691351"/>
                        <a:chExt cx="288000" cy="144000"/>
                      </a:xfrm>
                    </p:grpSpPr>
                    <p:sp>
                      <p:nvSpPr>
                        <p:cNvPr id="91" name="Rectangle 90">
                          <a:extLst>
                            <a:ext uri="{FF2B5EF4-FFF2-40B4-BE49-F238E27FC236}">
                              <a16:creationId xmlns:a16="http://schemas.microsoft.com/office/drawing/2014/main" id="{0DA87E37-794E-39DD-B075-BCE89151046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9357407" y="4691351"/>
                          <a:ext cx="288000" cy="144000"/>
                        </a:xfrm>
                        <a:prstGeom prst="rect">
                          <a:avLst/>
                        </a:prstGeom>
                        <a:solidFill>
                          <a:schemeClr val="accent2">
                            <a:lumMod val="75000"/>
                          </a:schemeClr>
                        </a:solidFill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B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p:txBody>
                    </p:sp>
                    <p:grpSp>
                      <p:nvGrpSpPr>
                        <p:cNvPr id="92" name="Group 91">
                          <a:extLst>
                            <a:ext uri="{FF2B5EF4-FFF2-40B4-BE49-F238E27FC236}">
                              <a16:creationId xmlns:a16="http://schemas.microsoft.com/office/drawing/2014/main" id="{017F1D5E-872F-FEB8-9E4B-9A493FE2E1DD}"/>
                            </a:ext>
                          </a:extLst>
                        </p:cNvPr>
                        <p:cNvGrpSpPr>
                          <a:grpSpLocks noChangeAspect="1"/>
                        </p:cNvGrpSpPr>
                        <p:nvPr/>
                      </p:nvGrpSpPr>
                      <p:grpSpPr>
                        <a:xfrm>
                          <a:off x="9393407" y="4709853"/>
                          <a:ext cx="216000" cy="106997"/>
                          <a:chOff x="836085" y="1496592"/>
                          <a:chExt cx="538984" cy="266993"/>
                        </a:xfrm>
                      </p:grpSpPr>
                      <p:sp>
                        <p:nvSpPr>
                          <p:cNvPr id="93" name="Freeform 751">
                            <a:extLst>
                              <a:ext uri="{FF2B5EF4-FFF2-40B4-BE49-F238E27FC236}">
                                <a16:creationId xmlns:a16="http://schemas.microsoft.com/office/drawing/2014/main" id="{41ABDD80-1023-D1AD-AE39-142F6FE4586E}"/>
                              </a:ext>
                            </a:extLst>
                          </p:cNvPr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836085" y="1647588"/>
                            <a:ext cx="538984" cy="115997"/>
                          </a:xfrm>
                          <a:custGeom>
                            <a:avLst/>
                            <a:gdLst>
                              <a:gd name="T0" fmla="*/ 204 w 228"/>
                              <a:gd name="T1" fmla="*/ 49 h 49"/>
                              <a:gd name="T2" fmla="*/ 24 w 228"/>
                              <a:gd name="T3" fmla="*/ 49 h 49"/>
                              <a:gd name="T4" fmla="*/ 0 w 228"/>
                              <a:gd name="T5" fmla="*/ 25 h 49"/>
                              <a:gd name="T6" fmla="*/ 0 w 228"/>
                              <a:gd name="T7" fmla="*/ 25 h 49"/>
                              <a:gd name="T8" fmla="*/ 24 w 228"/>
                              <a:gd name="T9" fmla="*/ 0 h 49"/>
                              <a:gd name="T10" fmla="*/ 204 w 228"/>
                              <a:gd name="T11" fmla="*/ 0 h 49"/>
                              <a:gd name="T12" fmla="*/ 228 w 228"/>
                              <a:gd name="T13" fmla="*/ 25 h 49"/>
                              <a:gd name="T14" fmla="*/ 228 w 228"/>
                              <a:gd name="T15" fmla="*/ 25 h 49"/>
                              <a:gd name="T16" fmla="*/ 204 w 228"/>
                              <a:gd name="T17" fmla="*/ 49 h 49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  <a:cxn ang="0">
                                <a:pos x="T6" y="T7"/>
                              </a:cxn>
                              <a:cxn ang="0">
                                <a:pos x="T8" y="T9"/>
                              </a:cxn>
                              <a:cxn ang="0">
                                <a:pos x="T10" y="T11"/>
                              </a:cxn>
                              <a:cxn ang="0">
                                <a:pos x="T12" y="T13"/>
                              </a:cxn>
                              <a:cxn ang="0">
                                <a:pos x="T14" y="T15"/>
                              </a:cxn>
                              <a:cxn ang="0">
                                <a:pos x="T16" y="T17"/>
                              </a:cxn>
                            </a:cxnLst>
                            <a:rect l="0" t="0" r="r" b="b"/>
                            <a:pathLst>
                              <a:path w="228" h="49">
                                <a:moveTo>
                                  <a:pt x="204" y="49"/>
                                </a:moveTo>
                                <a:cubicBezTo>
                                  <a:pt x="24" y="49"/>
                                  <a:pt x="24" y="49"/>
                                  <a:pt x="24" y="49"/>
                                </a:cubicBezTo>
                                <a:cubicBezTo>
                                  <a:pt x="11" y="49"/>
                                  <a:pt x="0" y="38"/>
                                  <a:pt x="0" y="25"/>
                                </a:cubicBezTo>
                                <a:cubicBezTo>
                                  <a:pt x="0" y="25"/>
                                  <a:pt x="0" y="25"/>
                                  <a:pt x="0" y="25"/>
                                </a:cubicBezTo>
                                <a:cubicBezTo>
                                  <a:pt x="0" y="11"/>
                                  <a:pt x="11" y="0"/>
                                  <a:pt x="24" y="0"/>
                                </a:cubicBezTo>
                                <a:cubicBezTo>
                                  <a:pt x="204" y="0"/>
                                  <a:pt x="204" y="0"/>
                                  <a:pt x="204" y="0"/>
                                </a:cubicBezTo>
                                <a:cubicBezTo>
                                  <a:pt x="217" y="0"/>
                                  <a:pt x="228" y="11"/>
                                  <a:pt x="228" y="25"/>
                                </a:cubicBezTo>
                                <a:cubicBezTo>
                                  <a:pt x="228" y="25"/>
                                  <a:pt x="228" y="25"/>
                                  <a:pt x="228" y="25"/>
                                </a:cubicBezTo>
                                <a:cubicBezTo>
                                  <a:pt x="228" y="38"/>
                                  <a:pt x="217" y="49"/>
                                  <a:pt x="204" y="49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chemeClr val="bg2"/>
                          </a:solidFill>
                          <a:ln>
                            <a:noFill/>
                          </a:ln>
                        </p:spPr>
                        <p:txBody>
                          <a:bodyPr vert="horz" wrap="square" lIns="121920" tIns="60960" rIns="121920" bIns="60960" numCol="1" anchor="t" anchorCtr="1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pPr algn="ctr"/>
                            <a:endParaRPr lang="en-US" sz="400">
                              <a:latin typeface="Consolas" panose="020B0609020204030204" pitchFamily="49" charset="0"/>
                              <a:cs typeface="Consolas" panose="020B0609020204030204" pitchFamily="49" charset="0"/>
                            </a:endParaRPr>
                          </a:p>
                        </p:txBody>
                      </p:sp>
                      <p:sp>
                        <p:nvSpPr>
                          <p:cNvPr id="94" name="Freeform 752">
                            <a:extLst>
                              <a:ext uri="{FF2B5EF4-FFF2-40B4-BE49-F238E27FC236}">
                                <a16:creationId xmlns:a16="http://schemas.microsoft.com/office/drawing/2014/main" id="{3D1A026C-B7D0-F943-C258-DFC9AA0B72CE}"/>
                              </a:ext>
                            </a:extLst>
                          </p:cNvPr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955081" y="1571590"/>
                            <a:ext cx="382988" cy="115996"/>
                          </a:xfrm>
                          <a:custGeom>
                            <a:avLst/>
                            <a:gdLst>
                              <a:gd name="T0" fmla="*/ 137 w 162"/>
                              <a:gd name="T1" fmla="*/ 49 h 49"/>
                              <a:gd name="T2" fmla="*/ 24 w 162"/>
                              <a:gd name="T3" fmla="*/ 49 h 49"/>
                              <a:gd name="T4" fmla="*/ 0 w 162"/>
                              <a:gd name="T5" fmla="*/ 25 h 49"/>
                              <a:gd name="T6" fmla="*/ 0 w 162"/>
                              <a:gd name="T7" fmla="*/ 25 h 49"/>
                              <a:gd name="T8" fmla="*/ 24 w 162"/>
                              <a:gd name="T9" fmla="*/ 0 h 49"/>
                              <a:gd name="T10" fmla="*/ 137 w 162"/>
                              <a:gd name="T11" fmla="*/ 0 h 49"/>
                              <a:gd name="T12" fmla="*/ 162 w 162"/>
                              <a:gd name="T13" fmla="*/ 25 h 49"/>
                              <a:gd name="T14" fmla="*/ 162 w 162"/>
                              <a:gd name="T15" fmla="*/ 25 h 49"/>
                              <a:gd name="T16" fmla="*/ 137 w 162"/>
                              <a:gd name="T17" fmla="*/ 49 h 49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  <a:cxn ang="0">
                                <a:pos x="T6" y="T7"/>
                              </a:cxn>
                              <a:cxn ang="0">
                                <a:pos x="T8" y="T9"/>
                              </a:cxn>
                              <a:cxn ang="0">
                                <a:pos x="T10" y="T11"/>
                              </a:cxn>
                              <a:cxn ang="0">
                                <a:pos x="T12" y="T13"/>
                              </a:cxn>
                              <a:cxn ang="0">
                                <a:pos x="T14" y="T15"/>
                              </a:cxn>
                              <a:cxn ang="0">
                                <a:pos x="T16" y="T17"/>
                              </a:cxn>
                            </a:cxnLst>
                            <a:rect l="0" t="0" r="r" b="b"/>
                            <a:pathLst>
                              <a:path w="162" h="49">
                                <a:moveTo>
                                  <a:pt x="137" y="49"/>
                                </a:moveTo>
                                <a:cubicBezTo>
                                  <a:pt x="24" y="49"/>
                                  <a:pt x="24" y="49"/>
                                  <a:pt x="24" y="49"/>
                                </a:cubicBezTo>
                                <a:cubicBezTo>
                                  <a:pt x="11" y="49"/>
                                  <a:pt x="0" y="38"/>
                                  <a:pt x="0" y="25"/>
                                </a:cubicBezTo>
                                <a:cubicBezTo>
                                  <a:pt x="0" y="25"/>
                                  <a:pt x="0" y="25"/>
                                  <a:pt x="0" y="25"/>
                                </a:cubicBezTo>
                                <a:cubicBezTo>
                                  <a:pt x="0" y="11"/>
                                  <a:pt x="11" y="0"/>
                                  <a:pt x="24" y="0"/>
                                </a:cubicBezTo>
                                <a:cubicBezTo>
                                  <a:pt x="137" y="0"/>
                                  <a:pt x="137" y="0"/>
                                  <a:pt x="137" y="0"/>
                                </a:cubicBezTo>
                                <a:cubicBezTo>
                                  <a:pt x="151" y="0"/>
                                  <a:pt x="162" y="11"/>
                                  <a:pt x="162" y="25"/>
                                </a:cubicBezTo>
                                <a:cubicBezTo>
                                  <a:pt x="162" y="25"/>
                                  <a:pt x="162" y="25"/>
                                  <a:pt x="162" y="25"/>
                                </a:cubicBezTo>
                                <a:cubicBezTo>
                                  <a:pt x="162" y="38"/>
                                  <a:pt x="151" y="49"/>
                                  <a:pt x="137" y="49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chemeClr val="bg2"/>
                          </a:solidFill>
                          <a:ln>
                            <a:noFill/>
                          </a:ln>
                        </p:spPr>
                        <p:txBody>
                          <a:bodyPr vert="horz" wrap="square" lIns="121920" tIns="60960" rIns="121920" bIns="60960" numCol="1" anchor="t" anchorCtr="0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endParaRPr lang="en-US">
                              <a:latin typeface="Consolas" panose="020B0609020204030204" pitchFamily="49" charset="0"/>
                              <a:cs typeface="Consolas" panose="020B0609020204030204" pitchFamily="49" charset="0"/>
                            </a:endParaRPr>
                          </a:p>
                        </p:txBody>
                      </p:sp>
                      <p:sp>
                        <p:nvSpPr>
                          <p:cNvPr id="95" name="Freeform 753">
                            <a:extLst>
                              <a:ext uri="{FF2B5EF4-FFF2-40B4-BE49-F238E27FC236}">
                                <a16:creationId xmlns:a16="http://schemas.microsoft.com/office/drawing/2014/main" id="{357A311E-0E12-A60C-55B2-EE06F85A470D}"/>
                              </a:ext>
                            </a:extLst>
                          </p:cNvPr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1106076" y="1496592"/>
                            <a:ext cx="181994" cy="115996"/>
                          </a:xfrm>
                          <a:custGeom>
                            <a:avLst/>
                            <a:gdLst>
                              <a:gd name="T0" fmla="*/ 52 w 77"/>
                              <a:gd name="T1" fmla="*/ 49 h 49"/>
                              <a:gd name="T2" fmla="*/ 24 w 77"/>
                              <a:gd name="T3" fmla="*/ 49 h 49"/>
                              <a:gd name="T4" fmla="*/ 0 w 77"/>
                              <a:gd name="T5" fmla="*/ 24 h 49"/>
                              <a:gd name="T6" fmla="*/ 0 w 77"/>
                              <a:gd name="T7" fmla="*/ 24 h 49"/>
                              <a:gd name="T8" fmla="*/ 24 w 77"/>
                              <a:gd name="T9" fmla="*/ 0 h 49"/>
                              <a:gd name="T10" fmla="*/ 52 w 77"/>
                              <a:gd name="T11" fmla="*/ 0 h 49"/>
                              <a:gd name="T12" fmla="*/ 77 w 77"/>
                              <a:gd name="T13" fmla="*/ 24 h 49"/>
                              <a:gd name="T14" fmla="*/ 77 w 77"/>
                              <a:gd name="T15" fmla="*/ 24 h 49"/>
                              <a:gd name="T16" fmla="*/ 52 w 77"/>
                              <a:gd name="T17" fmla="*/ 49 h 49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  <a:cxn ang="0">
                                <a:pos x="T6" y="T7"/>
                              </a:cxn>
                              <a:cxn ang="0">
                                <a:pos x="T8" y="T9"/>
                              </a:cxn>
                              <a:cxn ang="0">
                                <a:pos x="T10" y="T11"/>
                              </a:cxn>
                              <a:cxn ang="0">
                                <a:pos x="T12" y="T13"/>
                              </a:cxn>
                              <a:cxn ang="0">
                                <a:pos x="T14" y="T15"/>
                              </a:cxn>
                              <a:cxn ang="0">
                                <a:pos x="T16" y="T17"/>
                              </a:cxn>
                            </a:cxnLst>
                            <a:rect l="0" t="0" r="r" b="b"/>
                            <a:pathLst>
                              <a:path w="77" h="49">
                                <a:moveTo>
                                  <a:pt x="52" y="49"/>
                                </a:moveTo>
                                <a:cubicBezTo>
                                  <a:pt x="24" y="49"/>
                                  <a:pt x="24" y="49"/>
                                  <a:pt x="24" y="49"/>
                                </a:cubicBezTo>
                                <a:cubicBezTo>
                                  <a:pt x="11" y="49"/>
                                  <a:pt x="0" y="38"/>
                                  <a:pt x="0" y="24"/>
                                </a:cubicBezTo>
                                <a:cubicBezTo>
                                  <a:pt x="0" y="24"/>
                                  <a:pt x="0" y="24"/>
                                  <a:pt x="0" y="24"/>
                                </a:cubicBezTo>
                                <a:cubicBezTo>
                                  <a:pt x="0" y="11"/>
                                  <a:pt x="11" y="0"/>
                                  <a:pt x="24" y="0"/>
                                </a:cubicBezTo>
                                <a:cubicBezTo>
                                  <a:pt x="52" y="0"/>
                                  <a:pt x="52" y="0"/>
                                  <a:pt x="52" y="0"/>
                                </a:cubicBezTo>
                                <a:cubicBezTo>
                                  <a:pt x="66" y="0"/>
                                  <a:pt x="77" y="11"/>
                                  <a:pt x="77" y="24"/>
                                </a:cubicBezTo>
                                <a:cubicBezTo>
                                  <a:pt x="77" y="24"/>
                                  <a:pt x="77" y="24"/>
                                  <a:pt x="77" y="24"/>
                                </a:cubicBezTo>
                                <a:cubicBezTo>
                                  <a:pt x="77" y="38"/>
                                  <a:pt x="66" y="49"/>
                                  <a:pt x="52" y="49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chemeClr val="bg2"/>
                          </a:solidFill>
                          <a:ln>
                            <a:noFill/>
                          </a:ln>
                        </p:spPr>
                        <p:txBody>
                          <a:bodyPr vert="horz" wrap="square" lIns="121920" tIns="60960" rIns="121920" bIns="60960" numCol="1" anchor="t" anchorCtr="0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endParaRPr lang="en-US">
                              <a:latin typeface="Consolas" panose="020B0609020204030204" pitchFamily="49" charset="0"/>
                              <a:cs typeface="Consolas" panose="020B0609020204030204" pitchFamily="49" charset="0"/>
                            </a:endParaRPr>
                          </a:p>
                        </p:txBody>
                      </p:sp>
                    </p:grpSp>
                  </p:grpSp>
                </p:grpSp>
                <p:grpSp>
                  <p:nvGrpSpPr>
                    <p:cNvPr id="47" name="Group 46">
                      <a:extLst>
                        <a:ext uri="{FF2B5EF4-FFF2-40B4-BE49-F238E27FC236}">
                          <a16:creationId xmlns:a16="http://schemas.microsoft.com/office/drawing/2014/main" id="{97E4B317-4814-BEED-9EA5-CB48F9446AC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180251" y="3267178"/>
                      <a:ext cx="1008321" cy="434081"/>
                      <a:chOff x="5769799" y="3760135"/>
                      <a:chExt cx="1008321" cy="434081"/>
                    </a:xfrm>
                  </p:grpSpPr>
                  <p:sp>
                    <p:nvSpPr>
                      <p:cNvPr id="87" name="Rectangle 86">
                        <a:extLst>
                          <a:ext uri="{FF2B5EF4-FFF2-40B4-BE49-F238E27FC236}">
                            <a16:creationId xmlns:a16="http://schemas.microsoft.com/office/drawing/2014/main" id="{B17A3C84-2E37-32A9-CFED-02ABBDA27DB8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5769799" y="3760135"/>
                        <a:ext cx="1008321" cy="434081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ln w="12700" cap="flat">
                        <a:solidFill>
                          <a:schemeClr val="accent4">
                            <a:lumMod val="50000"/>
                          </a:schemeClr>
                        </a:solidFill>
                        <a:miter lim="800000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wrap="square" lIns="0" tIns="72000" rIns="0" bIns="0" rtlCol="0" anchor="t" anchorCtr="0"/>
                      <a:lstStyle/>
                      <a:p>
                        <a:pPr algn="ctr" defTabSz="685783" fontAlgn="auto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GB" sz="600">
                            <a:latin typeface="Consolas" panose="020B0609020204030204" pitchFamily="49" charset="0"/>
                            <a:cs typeface="Consolas" panose="020B0609020204030204" pitchFamily="49" charset="0"/>
                          </a:rPr>
                          <a:t>VLAN</a:t>
                        </a:r>
                      </a:p>
                      <a:p>
                        <a:pPr algn="ctr" defTabSz="685783" fontAlgn="auto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GB" sz="600">
                            <a:latin typeface="Consolas" panose="020B0609020204030204" pitchFamily="49" charset="0"/>
                            <a:cs typeface="Consolas" panose="020B0609020204030204" pitchFamily="49" charset="0"/>
                          </a:rPr>
                          <a:t>(Security isolation per Bridge Domain)</a:t>
                        </a:r>
                      </a:p>
                    </p:txBody>
                  </p:sp>
                  <p:sp>
                    <p:nvSpPr>
                      <p:cNvPr id="88" name="Rectangle 87">
                        <a:extLst>
                          <a:ext uri="{FF2B5EF4-FFF2-40B4-BE49-F238E27FC236}">
                            <a16:creationId xmlns:a16="http://schemas.microsoft.com/office/drawing/2014/main" id="{1495081F-84B7-4B11-B458-3215F59E8F08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>
                      <a:xfrm>
                        <a:off x="5769800" y="3760135"/>
                        <a:ext cx="288000" cy="144000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50000"/>
                        </a:schemeClr>
                      </a:solidFill>
                      <a:ln w="12700" cap="flat">
                        <a:noFill/>
                        <a:miter lim="800000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wrap="none" lIns="121920" tIns="60960" rIns="121920" bIns="60960" rtlCol="0" anchor="ctr"/>
                      <a:lstStyle/>
                      <a:p>
                        <a:pPr algn="ctr" defTabSz="685783" fontAlgn="auto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GB" sz="600" kern="0">
                            <a:solidFill>
                              <a:schemeClr val="bg2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rPr>
                          <a:t>EPG</a:t>
                        </a:r>
                      </a:p>
                    </p:txBody>
                  </p:sp>
                </p:grpSp>
                <p:grpSp>
                  <p:nvGrpSpPr>
                    <p:cNvPr id="48" name="Group 47">
                      <a:extLst>
                        <a:ext uri="{FF2B5EF4-FFF2-40B4-BE49-F238E27FC236}">
                          <a16:creationId xmlns:a16="http://schemas.microsoft.com/office/drawing/2014/main" id="{5073EEFB-AD53-8614-9A31-369AC7D0806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406754" y="3267178"/>
                      <a:ext cx="1008007" cy="434081"/>
                      <a:chOff x="5766281" y="3760135"/>
                      <a:chExt cx="1008007" cy="434081"/>
                    </a:xfrm>
                  </p:grpSpPr>
                  <p:sp>
                    <p:nvSpPr>
                      <p:cNvPr id="85" name="Rectangle 84">
                        <a:extLst>
                          <a:ext uri="{FF2B5EF4-FFF2-40B4-BE49-F238E27FC236}">
                            <a16:creationId xmlns:a16="http://schemas.microsoft.com/office/drawing/2014/main" id="{D7AAD5AD-1C03-3E49-7572-8274578BFB14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5766281" y="3760135"/>
                        <a:ext cx="1008007" cy="434081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ln w="12700" cap="flat">
                        <a:solidFill>
                          <a:schemeClr val="accent4">
                            <a:lumMod val="50000"/>
                          </a:schemeClr>
                        </a:solidFill>
                        <a:miter lim="800000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wrap="square" lIns="0" tIns="72000" rIns="0" bIns="0" rtlCol="0" anchor="t" anchorCtr="0"/>
                      <a:lstStyle/>
                      <a:p>
                        <a:pPr algn="ctr" defTabSz="685783" fontAlgn="auto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GB" sz="600">
                            <a:latin typeface="Consolas" panose="020B0609020204030204" pitchFamily="49" charset="0"/>
                            <a:cs typeface="Consolas" panose="020B0609020204030204" pitchFamily="49" charset="0"/>
                          </a:rPr>
                          <a:t>VLAN</a:t>
                        </a:r>
                      </a:p>
                      <a:p>
                        <a:pPr algn="ctr" defTabSz="685783" fontAlgn="auto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GB" sz="600">
                            <a:latin typeface="Consolas" panose="020B0609020204030204" pitchFamily="49" charset="0"/>
                            <a:cs typeface="Consolas" panose="020B0609020204030204" pitchFamily="49" charset="0"/>
                          </a:rPr>
                          <a:t>(Security isolation per Bridge Domain)</a:t>
                        </a:r>
                      </a:p>
                    </p:txBody>
                  </p:sp>
                  <p:sp>
                    <p:nvSpPr>
                      <p:cNvPr id="86" name="Rectangle 85">
                        <a:extLst>
                          <a:ext uri="{FF2B5EF4-FFF2-40B4-BE49-F238E27FC236}">
                            <a16:creationId xmlns:a16="http://schemas.microsoft.com/office/drawing/2014/main" id="{CB98A658-424F-30A3-B18A-D874B8210454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>
                      <a:xfrm>
                        <a:off x="5769800" y="3760135"/>
                        <a:ext cx="288000" cy="144000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50000"/>
                        </a:schemeClr>
                      </a:solidFill>
                      <a:ln w="12700" cap="flat">
                        <a:noFill/>
                        <a:miter lim="800000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wrap="none" lIns="121920" tIns="60960" rIns="121920" bIns="60960" rtlCol="0" anchor="ctr"/>
                      <a:lstStyle/>
                      <a:p>
                        <a:pPr algn="ctr" defTabSz="685783" fontAlgn="auto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GB" sz="600" kern="0">
                            <a:solidFill>
                              <a:schemeClr val="bg2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rPr>
                          <a:t>EPG</a:t>
                        </a:r>
                      </a:p>
                    </p:txBody>
                  </p:sp>
                </p:grpSp>
                <p:grpSp>
                  <p:nvGrpSpPr>
                    <p:cNvPr id="49" name="Group 48">
                      <a:extLst>
                        <a:ext uri="{FF2B5EF4-FFF2-40B4-BE49-F238E27FC236}">
                          <a16:creationId xmlns:a16="http://schemas.microsoft.com/office/drawing/2014/main" id="{FB5AB8FA-9612-372C-7370-1764484A319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60337" y="3128431"/>
                      <a:ext cx="2987677" cy="1146811"/>
                      <a:chOff x="7680318" y="3602038"/>
                      <a:chExt cx="2987677" cy="1146811"/>
                    </a:xfrm>
                  </p:grpSpPr>
                  <p:sp>
                    <p:nvSpPr>
                      <p:cNvPr id="83" name="Rectangle 82">
                        <a:extLst>
                          <a:ext uri="{FF2B5EF4-FFF2-40B4-BE49-F238E27FC236}">
                            <a16:creationId xmlns:a16="http://schemas.microsoft.com/office/drawing/2014/main" id="{B31797D8-9850-9669-A55F-85EDAFB6D22A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7680318" y="3602038"/>
                        <a:ext cx="2987677" cy="1146811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accent6">
                            <a:lumMod val="75000"/>
                          </a:schemeClr>
                        </a:solidFill>
                        <a:prstDash val="solid"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vert="horz" wrap="none" lIns="36000" tIns="180000" rtlCol="0" anchor="t" anchorCtr="0"/>
                      <a:lstStyle/>
                      <a:p>
                        <a:r>
                          <a:rPr lang="en-GB" sz="600">
                            <a:latin typeface="Consolas" panose="020B0609020204030204" pitchFamily="49" charset="0"/>
                            <a:cs typeface="Consolas" panose="020B0609020204030204" pitchFamily="49" charset="0"/>
                          </a:rPr>
                          <a:t>Network</a:t>
                        </a:r>
                      </a:p>
                      <a:p>
                        <a:r>
                          <a:rPr lang="en-GB" sz="600">
                            <a:latin typeface="Consolas" panose="020B0609020204030204" pitchFamily="49" charset="0"/>
                            <a:cs typeface="Consolas" panose="020B0609020204030204" pitchFamily="49" charset="0"/>
                          </a:rPr>
                          <a:t>Segments</a:t>
                        </a:r>
                      </a:p>
                    </p:txBody>
                  </p:sp>
                  <p:sp>
                    <p:nvSpPr>
                      <p:cNvPr id="84" name="TextBox 83">
                        <a:extLst>
                          <a:ext uri="{FF2B5EF4-FFF2-40B4-BE49-F238E27FC236}">
                            <a16:creationId xmlns:a16="http://schemas.microsoft.com/office/drawing/2014/main" id="{67D03829-C5DA-1716-E8A3-A9287E1A204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680326" y="3602038"/>
                        <a:ext cx="288000" cy="144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75000"/>
                        </a:schemeClr>
                      </a:solidFill>
                    </p:spPr>
                    <p:txBody>
                      <a:bodyPr wrap="none" rtlCol="0" anchor="ctr" anchorCtr="1">
                        <a:noAutofit/>
                      </a:bodyPr>
                      <a:lstStyle/>
                      <a:p>
                        <a:pPr algn="ctr"/>
                        <a:r>
                          <a:rPr lang="en-US" sz="600">
                            <a:solidFill>
                              <a:schemeClr val="bg2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rPr>
                          <a:t>AP</a:t>
                        </a:r>
                      </a:p>
                    </p:txBody>
                  </p:sp>
                </p:grpSp>
                <p:grpSp>
                  <p:nvGrpSpPr>
                    <p:cNvPr id="50" name="Group 49">
                      <a:extLst>
                        <a:ext uri="{FF2B5EF4-FFF2-40B4-BE49-F238E27FC236}">
                          <a16:creationId xmlns:a16="http://schemas.microsoft.com/office/drawing/2014/main" id="{BFEA1358-2115-0843-438B-1AE6966034C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60335" y="4419704"/>
                      <a:ext cx="2987677" cy="647700"/>
                      <a:chOff x="7680319" y="3602038"/>
                      <a:chExt cx="2987677" cy="647700"/>
                    </a:xfrm>
                  </p:grpSpPr>
                  <p:sp>
                    <p:nvSpPr>
                      <p:cNvPr id="81" name="Rectangle 80">
                        <a:extLst>
                          <a:ext uri="{FF2B5EF4-FFF2-40B4-BE49-F238E27FC236}">
                            <a16:creationId xmlns:a16="http://schemas.microsoft.com/office/drawing/2014/main" id="{6F37C986-E10E-F4D8-B33D-86A86092F830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7680319" y="3602038"/>
                        <a:ext cx="2987677" cy="647700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accent6">
                            <a:lumMod val="75000"/>
                          </a:schemeClr>
                        </a:solidFill>
                        <a:prstDash val="solid"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vert="horz" wrap="none" lIns="36000" tIns="180000" rtlCol="0" anchor="t" anchorCtr="0"/>
                      <a:lstStyle/>
                      <a:p>
                        <a:r>
                          <a:rPr lang="en-GB" sz="600">
                            <a:latin typeface="Consolas" panose="020B0609020204030204" pitchFamily="49" charset="0"/>
                            <a:cs typeface="Consolas" panose="020B0609020204030204" pitchFamily="49" charset="0"/>
                          </a:rPr>
                          <a:t>Apps</a:t>
                        </a:r>
                      </a:p>
                      <a:p>
                        <a:r>
                          <a:rPr lang="en-GB" sz="600">
                            <a:latin typeface="Consolas" panose="020B0609020204030204" pitchFamily="49" charset="0"/>
                            <a:cs typeface="Consolas" panose="020B0609020204030204" pitchFamily="49" charset="0"/>
                          </a:rPr>
                          <a:t>(Optional)</a:t>
                        </a:r>
                      </a:p>
                    </p:txBody>
                  </p:sp>
                  <p:sp>
                    <p:nvSpPr>
                      <p:cNvPr id="82" name="TextBox 81">
                        <a:extLst>
                          <a:ext uri="{FF2B5EF4-FFF2-40B4-BE49-F238E27FC236}">
                            <a16:creationId xmlns:a16="http://schemas.microsoft.com/office/drawing/2014/main" id="{C850A62F-D1AE-18B0-1CA4-4012F49CD12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680326" y="3602038"/>
                        <a:ext cx="288000" cy="144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75000"/>
                        </a:schemeClr>
                      </a:solidFill>
                    </p:spPr>
                    <p:txBody>
                      <a:bodyPr wrap="none" rtlCol="0" anchor="ctr" anchorCtr="1">
                        <a:noAutofit/>
                      </a:bodyPr>
                      <a:lstStyle/>
                      <a:p>
                        <a:pPr algn="ctr"/>
                        <a:r>
                          <a:rPr lang="en-US" sz="600">
                            <a:solidFill>
                              <a:schemeClr val="bg2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rPr>
                          <a:t>AP</a:t>
                        </a:r>
                      </a:p>
                    </p:txBody>
                  </p:sp>
                </p:grpSp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C1E00879-8463-0DB6-9E30-83B3DADBB68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180251" y="4567169"/>
                      <a:ext cx="2232006" cy="428799"/>
                      <a:chOff x="5769797" y="3760135"/>
                      <a:chExt cx="2232006" cy="428799"/>
                    </a:xfrm>
                  </p:grpSpPr>
                  <p:sp>
                    <p:nvSpPr>
                      <p:cNvPr id="79" name="Rectangle 78">
                        <a:extLst>
                          <a:ext uri="{FF2B5EF4-FFF2-40B4-BE49-F238E27FC236}">
                            <a16:creationId xmlns:a16="http://schemas.microsoft.com/office/drawing/2014/main" id="{821EDE96-0D06-0B07-9037-A7248387352F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5769797" y="3760136"/>
                        <a:ext cx="2232006" cy="428798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ln w="12700" cap="flat">
                        <a:solidFill>
                          <a:schemeClr val="accent2">
                            <a:lumMod val="75000"/>
                          </a:schemeClr>
                        </a:solidFill>
                        <a:miter lim="800000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wrap="square" lIns="0" tIns="0" rIns="0" bIns="0" rtlCol="0" anchor="ctr" anchorCtr="1"/>
                      <a:lstStyle/>
                      <a:p>
                        <a:pPr algn="ctr" defTabSz="685783" fontAlgn="auto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GB" sz="600">
                            <a:latin typeface="Consolas" panose="020B0609020204030204" pitchFamily="49" charset="0"/>
                            <a:cs typeface="Consolas" panose="020B0609020204030204" pitchFamily="49" charset="0"/>
                          </a:rPr>
                          <a:t>Security isolation across Bridge Domains</a:t>
                        </a:r>
                      </a:p>
                    </p:txBody>
                  </p:sp>
                  <p:sp>
                    <p:nvSpPr>
                      <p:cNvPr id="80" name="Rectangle 79">
                        <a:extLst>
                          <a:ext uri="{FF2B5EF4-FFF2-40B4-BE49-F238E27FC236}">
                            <a16:creationId xmlns:a16="http://schemas.microsoft.com/office/drawing/2014/main" id="{D3E5ED82-F0A0-9EB0-B724-D17115EC94B5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>
                      <a:xfrm>
                        <a:off x="5769800" y="3760135"/>
                        <a:ext cx="288000" cy="144000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75000"/>
                        </a:schemeClr>
                      </a:solidFill>
                      <a:ln w="12700" cap="flat">
                        <a:noFill/>
                        <a:miter lim="800000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wrap="none" lIns="121920" tIns="60960" rIns="121920" bIns="60960" rtlCol="0" anchor="ctr"/>
                      <a:lstStyle/>
                      <a:p>
                        <a:pPr algn="ctr" defTabSz="685783" fontAlgn="auto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GB" sz="600" kern="0">
                            <a:solidFill>
                              <a:schemeClr val="bg2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rPr>
                          <a:t>ESG</a:t>
                        </a:r>
                      </a:p>
                    </p:txBody>
                  </p:sp>
                </p:grpSp>
                <p:grpSp>
                  <p:nvGrpSpPr>
                    <p:cNvPr id="52" name="Group 51">
                      <a:extLst>
                        <a:ext uri="{FF2B5EF4-FFF2-40B4-BE49-F238E27FC236}">
                          <a16:creationId xmlns:a16="http://schemas.microsoft.com/office/drawing/2014/main" id="{95DEBE66-1FE0-8F20-2D3B-AA940639FF5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180251" y="3769722"/>
                      <a:ext cx="1008320" cy="434081"/>
                      <a:chOff x="5769800" y="3760135"/>
                      <a:chExt cx="1008320" cy="434081"/>
                    </a:xfrm>
                  </p:grpSpPr>
                  <p:sp>
                    <p:nvSpPr>
                      <p:cNvPr id="77" name="Rectangle 76">
                        <a:extLst>
                          <a:ext uri="{FF2B5EF4-FFF2-40B4-BE49-F238E27FC236}">
                            <a16:creationId xmlns:a16="http://schemas.microsoft.com/office/drawing/2014/main" id="{F0A76DF5-6A13-FE72-1150-4912DDB0E571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5769800" y="3760135"/>
                        <a:ext cx="1008320" cy="434081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ln w="12700" cap="flat">
                        <a:solidFill>
                          <a:schemeClr val="accent4">
                            <a:lumMod val="50000"/>
                          </a:schemeClr>
                        </a:solidFill>
                        <a:miter lim="800000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wrap="square" lIns="0" tIns="72000" rIns="0" bIns="0" rtlCol="0" anchor="t" anchorCtr="0"/>
                      <a:lstStyle/>
                      <a:p>
                        <a:pPr algn="ctr" defTabSz="685783" fontAlgn="auto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GB" sz="600">
                            <a:latin typeface="Consolas" panose="020B0609020204030204" pitchFamily="49" charset="0"/>
                            <a:cs typeface="Consolas" panose="020B0609020204030204" pitchFamily="49" charset="0"/>
                          </a:rPr>
                          <a:t>VLAN</a:t>
                        </a:r>
                      </a:p>
                      <a:p>
                        <a:pPr algn="ctr" defTabSz="685783" fontAlgn="auto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GB" sz="600">
                            <a:latin typeface="Consolas" panose="020B0609020204030204" pitchFamily="49" charset="0"/>
                            <a:cs typeface="Consolas" panose="020B0609020204030204" pitchFamily="49" charset="0"/>
                          </a:rPr>
                          <a:t>(Security isolation per Bridge Domain)</a:t>
                        </a:r>
                      </a:p>
                    </p:txBody>
                  </p:sp>
                  <p:sp>
                    <p:nvSpPr>
                      <p:cNvPr id="78" name="Rectangle 77">
                        <a:extLst>
                          <a:ext uri="{FF2B5EF4-FFF2-40B4-BE49-F238E27FC236}">
                            <a16:creationId xmlns:a16="http://schemas.microsoft.com/office/drawing/2014/main" id="{C91B2A1C-AC4B-85EF-B26A-CC82A6ED5A83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>
                      <a:xfrm>
                        <a:off x="5769800" y="3760135"/>
                        <a:ext cx="288000" cy="144000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50000"/>
                        </a:schemeClr>
                      </a:solidFill>
                      <a:ln w="12700" cap="flat">
                        <a:noFill/>
                        <a:miter lim="800000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wrap="none" lIns="121920" tIns="60960" rIns="121920" bIns="60960" rtlCol="0" anchor="ctr"/>
                      <a:lstStyle/>
                      <a:p>
                        <a:pPr algn="ctr" defTabSz="685783" fontAlgn="auto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GB" sz="600" kern="0">
                            <a:solidFill>
                              <a:schemeClr val="bg2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rPr>
                          <a:t>EPG</a:t>
                        </a:r>
                      </a:p>
                    </p:txBody>
                  </p:sp>
                </p:grpSp>
                <p:grpSp>
                  <p:nvGrpSpPr>
                    <p:cNvPr id="53" name="Group 52">
                      <a:extLst>
                        <a:ext uri="{FF2B5EF4-FFF2-40B4-BE49-F238E27FC236}">
                          <a16:creationId xmlns:a16="http://schemas.microsoft.com/office/drawing/2014/main" id="{5C320066-2E63-F09C-9183-435FB278D00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407851" y="3769722"/>
                      <a:ext cx="1008006" cy="434081"/>
                      <a:chOff x="5769800" y="3760135"/>
                      <a:chExt cx="1008006" cy="434081"/>
                    </a:xfrm>
                  </p:grpSpPr>
                  <p:sp>
                    <p:nvSpPr>
                      <p:cNvPr id="75" name="Rectangle 74">
                        <a:extLst>
                          <a:ext uri="{FF2B5EF4-FFF2-40B4-BE49-F238E27FC236}">
                            <a16:creationId xmlns:a16="http://schemas.microsoft.com/office/drawing/2014/main" id="{5EC05BF4-2020-BD47-79BA-BD080E68AF5A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5769800" y="3760135"/>
                        <a:ext cx="1008006" cy="434081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ln w="12700" cap="flat">
                        <a:solidFill>
                          <a:schemeClr val="accent4">
                            <a:lumMod val="50000"/>
                          </a:schemeClr>
                        </a:solidFill>
                        <a:miter lim="800000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wrap="square" lIns="0" tIns="72000" rIns="0" bIns="0" rtlCol="0" anchor="t" anchorCtr="0"/>
                      <a:lstStyle/>
                      <a:p>
                        <a:pPr algn="ctr" defTabSz="685783" fontAlgn="auto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GB" sz="600">
                            <a:latin typeface="Consolas" panose="020B0609020204030204" pitchFamily="49" charset="0"/>
                            <a:cs typeface="Consolas" panose="020B0609020204030204" pitchFamily="49" charset="0"/>
                          </a:rPr>
                          <a:t>VLAN</a:t>
                        </a:r>
                      </a:p>
                      <a:p>
                        <a:pPr algn="ctr" defTabSz="685783" fontAlgn="auto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GB" sz="600">
                            <a:latin typeface="Consolas" panose="020B0609020204030204" pitchFamily="49" charset="0"/>
                            <a:cs typeface="Consolas" panose="020B0609020204030204" pitchFamily="49" charset="0"/>
                          </a:rPr>
                          <a:t>(Security isolation per Bridge Domain)</a:t>
                        </a:r>
                      </a:p>
                    </p:txBody>
                  </p:sp>
                  <p:sp>
                    <p:nvSpPr>
                      <p:cNvPr id="76" name="Rectangle 75">
                        <a:extLst>
                          <a:ext uri="{FF2B5EF4-FFF2-40B4-BE49-F238E27FC236}">
                            <a16:creationId xmlns:a16="http://schemas.microsoft.com/office/drawing/2014/main" id="{476A2F0E-7544-B588-78D2-84DB74A649E7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>
                      <a:xfrm>
                        <a:off x="5769800" y="3760135"/>
                        <a:ext cx="288000" cy="144000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50000"/>
                        </a:schemeClr>
                      </a:solidFill>
                      <a:ln w="12700" cap="flat">
                        <a:noFill/>
                        <a:miter lim="800000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wrap="none" lIns="121920" tIns="60960" rIns="121920" bIns="60960" rtlCol="0" anchor="ctr"/>
                      <a:lstStyle/>
                      <a:p>
                        <a:pPr algn="ctr" defTabSz="685783" fontAlgn="auto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GB" sz="600" kern="0">
                            <a:solidFill>
                              <a:schemeClr val="bg2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rPr>
                          <a:t>EPG</a:t>
                        </a:r>
                      </a:p>
                    </p:txBody>
                  </p:sp>
                </p:grpSp>
              </p:grpSp>
              <p:sp>
                <p:nvSpPr>
                  <p:cNvPr id="151" name="TextBox 150">
                    <a:extLst>
                      <a:ext uri="{FF2B5EF4-FFF2-40B4-BE49-F238E27FC236}">
                        <a16:creationId xmlns:a16="http://schemas.microsoft.com/office/drawing/2014/main" id="{683C0875-787E-F91C-9435-61E475662CD7}"/>
                      </a:ext>
                    </a:extLst>
                  </p:cNvPr>
                  <p:cNvSpPr txBox="1"/>
                  <p:nvPr/>
                </p:nvSpPr>
                <p:spPr>
                  <a:xfrm>
                    <a:off x="4492651" y="5147527"/>
                    <a:ext cx="3206631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200">
                        <a:latin typeface="+mn-lt"/>
                      </a:rPr>
                      <a:t>Typically, fewer larger subnets which can be (optionally) shared across Tenants</a:t>
                    </a:r>
                  </a:p>
                </p:txBody>
              </p:sp>
            </p:grpSp>
          </p:grpSp>
        </p:grp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154738A2-831F-83F5-2109-0F57C6FB04CE}"/>
                </a:ext>
              </a:extLst>
            </p:cNvPr>
            <p:cNvCxnSpPr>
              <a:stCxn id="73" idx="2"/>
              <a:endCxn id="87" idx="0"/>
            </p:cNvCxnSpPr>
            <p:nvPr/>
          </p:nvCxnSpPr>
          <p:spPr>
            <a:xfrm flipH="1">
              <a:off x="5684411" y="2482261"/>
              <a:ext cx="1458" cy="626167"/>
            </a:xfrm>
            <a:prstGeom prst="straightConnector1">
              <a:avLst/>
            </a:prstGeom>
            <a:ln>
              <a:solidFill>
                <a:schemeClr val="bg1">
                  <a:lumMod val="75000"/>
                  <a:lumOff val="2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962E7025-BB9C-196D-D573-0B3F478BE846}"/>
                </a:ext>
              </a:extLst>
            </p:cNvPr>
            <p:cNvCxnSpPr>
              <a:cxnSpLocks/>
              <a:stCxn id="60" idx="2"/>
              <a:endCxn id="85" idx="0"/>
            </p:cNvCxnSpPr>
            <p:nvPr/>
          </p:nvCxnSpPr>
          <p:spPr>
            <a:xfrm>
              <a:off x="6910757" y="2482261"/>
              <a:ext cx="0" cy="626167"/>
            </a:xfrm>
            <a:prstGeom prst="straightConnector1">
              <a:avLst/>
            </a:prstGeom>
            <a:ln>
              <a:solidFill>
                <a:schemeClr val="bg1">
                  <a:lumMod val="75000"/>
                  <a:lumOff val="2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left group">
            <a:extLst>
              <a:ext uri="{FF2B5EF4-FFF2-40B4-BE49-F238E27FC236}">
                <a16:creationId xmlns:a16="http://schemas.microsoft.com/office/drawing/2014/main" id="{EF51020B-E5E0-B01D-E670-F5C19A0EDFE7}"/>
              </a:ext>
            </a:extLst>
          </p:cNvPr>
          <p:cNvGrpSpPr>
            <a:grpSpLocks noChangeAspect="1"/>
          </p:cNvGrpSpPr>
          <p:nvPr/>
        </p:nvGrpSpPr>
        <p:grpSpPr>
          <a:xfrm>
            <a:off x="534903" y="1702800"/>
            <a:ext cx="3206632" cy="3254929"/>
            <a:chOff x="644400" y="1702800"/>
            <a:chExt cx="3206632" cy="3254929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6E993A6-2A6A-5DE6-652D-4D595364ED16}"/>
                </a:ext>
              </a:extLst>
            </p:cNvPr>
            <p:cNvGrpSpPr/>
            <p:nvPr/>
          </p:nvGrpSpPr>
          <p:grpSpPr>
            <a:xfrm>
              <a:off x="644400" y="1702800"/>
              <a:ext cx="3206632" cy="2797176"/>
              <a:chOff x="728781" y="91736"/>
              <a:chExt cx="3206632" cy="2797176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CB367E5C-5A75-4411-5AA8-855F2C1B6A7E}"/>
                  </a:ext>
                </a:extLst>
              </p:cNvPr>
              <p:cNvGrpSpPr/>
              <p:nvPr/>
            </p:nvGrpSpPr>
            <p:grpSpPr>
              <a:xfrm>
                <a:off x="1346400" y="512423"/>
                <a:ext cx="1147100" cy="2232026"/>
                <a:chOff x="7680323" y="3602038"/>
                <a:chExt cx="1147100" cy="2232026"/>
              </a:xfrm>
            </p:grpSpPr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BCBEDDD6-22C9-70F2-C0C2-42E9B3A0E181}"/>
                    </a:ext>
                  </a:extLst>
                </p:cNvPr>
                <p:cNvSpPr/>
                <p:nvPr/>
              </p:nvSpPr>
              <p:spPr>
                <a:xfrm flipH="1">
                  <a:off x="7680323" y="3602038"/>
                  <a:ext cx="1147100" cy="2232026"/>
                </a:xfrm>
                <a:prstGeom prst="rect">
                  <a:avLst/>
                </a:prstGeom>
                <a:solidFill>
                  <a:schemeClr val="bg1">
                    <a:lumMod val="10000"/>
                    <a:lumOff val="90000"/>
                  </a:schemeClr>
                </a:solidFill>
                <a:ln w="12700">
                  <a:solidFill>
                    <a:schemeClr val="bg1">
                      <a:lumMod val="75000"/>
                      <a:lumOff val="25000"/>
                    </a:schemeClr>
                  </a:solidFill>
                  <a:prstDash val="soli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none" lIns="324000" tIns="36000" rIns="0" rtlCol="0" anchor="t" anchorCtr="0"/>
                <a:lstStyle/>
                <a:p>
                  <a:r>
                    <a:rPr lang="en-GB" sz="600">
                      <a:latin typeface="Consolas" panose="020B0609020204030204" pitchFamily="49" charset="0"/>
                      <a:cs typeface="Consolas" panose="020B0609020204030204" pitchFamily="49" charset="0"/>
                    </a:rPr>
                    <a:t>subnet(s)</a:t>
                  </a:r>
                </a:p>
              </p:txBody>
            </p:sp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21F5194E-43FA-4E95-29F2-F4CA942DD55E}"/>
                    </a:ext>
                  </a:extLst>
                </p:cNvPr>
                <p:cNvSpPr txBox="1"/>
                <p:nvPr/>
              </p:nvSpPr>
              <p:spPr>
                <a:xfrm>
                  <a:off x="7680326" y="3602038"/>
                  <a:ext cx="288000" cy="144000"/>
                </a:xfrm>
                <a:prstGeom prst="rect">
                  <a:avLst/>
                </a:prstGeom>
                <a:solidFill>
                  <a:schemeClr val="bg1">
                    <a:lumMod val="75000"/>
                    <a:lumOff val="25000"/>
                  </a:schemeClr>
                </a:solidFill>
              </p:spPr>
              <p:txBody>
                <a:bodyPr wrap="none" rtlCol="0" anchor="ctr" anchorCtr="1">
                  <a:noAutofit/>
                </a:bodyPr>
                <a:lstStyle/>
                <a:p>
                  <a:pPr algn="ctr"/>
                  <a:r>
                    <a:rPr lang="en-US" sz="600">
                      <a:solidFill>
                        <a:schemeClr val="bg2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BD</a:t>
                  </a:r>
                </a:p>
              </p:txBody>
            </p:sp>
          </p:grp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E792EFA7-BDE1-1AC1-143D-B23E7F8AA441}"/>
                  </a:ext>
                </a:extLst>
              </p:cNvPr>
              <p:cNvGrpSpPr/>
              <p:nvPr/>
            </p:nvGrpSpPr>
            <p:grpSpPr>
              <a:xfrm>
                <a:off x="728781" y="91736"/>
                <a:ext cx="3206632" cy="2797176"/>
                <a:chOff x="7680323" y="2921000"/>
                <a:chExt cx="3206632" cy="2797176"/>
              </a:xfrm>
            </p:grpSpPr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255D2732-943F-727C-8FAB-F3C0B79056EF}"/>
                    </a:ext>
                  </a:extLst>
                </p:cNvPr>
                <p:cNvSpPr/>
                <p:nvPr/>
              </p:nvSpPr>
              <p:spPr>
                <a:xfrm>
                  <a:off x="7680323" y="2921000"/>
                  <a:ext cx="3206632" cy="2797176"/>
                </a:xfrm>
                <a:prstGeom prst="rect">
                  <a:avLst/>
                </a:prstGeom>
                <a:noFill/>
                <a:ln w="12700">
                  <a:solidFill>
                    <a:schemeClr val="accent2">
                      <a:lumMod val="7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24000" tIns="36000" rtlCol="0" anchor="t" anchorCtr="0"/>
                <a:lstStyle/>
                <a:p>
                  <a:r>
                    <a:rPr lang="en-GB" sz="600">
                      <a:latin typeface="Consolas" panose="020B0609020204030204" pitchFamily="49" charset="0"/>
                      <a:cs typeface="Consolas" panose="020B0609020204030204" pitchFamily="49" charset="0"/>
                    </a:rPr>
                    <a:t>common</a:t>
                  </a:r>
                </a:p>
              </p:txBody>
            </p:sp>
            <p:grpSp>
              <p:nvGrpSpPr>
                <p:cNvPr id="37" name="Group 36">
                  <a:extLst>
                    <a:ext uri="{FF2B5EF4-FFF2-40B4-BE49-F238E27FC236}">
                      <a16:creationId xmlns:a16="http://schemas.microsoft.com/office/drawing/2014/main" id="{9361DDF0-B47A-BE66-40FA-AB92BE7C787C}"/>
                    </a:ext>
                  </a:extLst>
                </p:cNvPr>
                <p:cNvGrpSpPr/>
                <p:nvPr/>
              </p:nvGrpSpPr>
              <p:grpSpPr>
                <a:xfrm>
                  <a:off x="7680323" y="2921000"/>
                  <a:ext cx="288000" cy="144000"/>
                  <a:chOff x="9357407" y="4691351"/>
                  <a:chExt cx="288000" cy="144000"/>
                </a:xfrm>
              </p:grpSpPr>
              <p:sp>
                <p:nvSpPr>
                  <p:cNvPr id="38" name="Rectangle 37">
                    <a:extLst>
                      <a:ext uri="{FF2B5EF4-FFF2-40B4-BE49-F238E27FC236}">
                        <a16:creationId xmlns:a16="http://schemas.microsoft.com/office/drawing/2014/main" id="{2B6B8D95-31BA-A7F9-BA3D-DABE3ADB2D64}"/>
                      </a:ext>
                    </a:extLst>
                  </p:cNvPr>
                  <p:cNvSpPr/>
                  <p:nvPr/>
                </p:nvSpPr>
                <p:spPr>
                  <a:xfrm>
                    <a:off x="9357407" y="4691351"/>
                    <a:ext cx="288000" cy="144000"/>
                  </a:xfrm>
                  <a:prstGeom prst="rect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>
                      <a:latin typeface="Consolas" panose="020B0609020204030204" pitchFamily="49" charset="0"/>
                      <a:cs typeface="Consolas" panose="020B0609020204030204" pitchFamily="49" charset="0"/>
                    </a:endParaRPr>
                  </a:p>
                </p:txBody>
              </p:sp>
              <p:grpSp>
                <p:nvGrpSpPr>
                  <p:cNvPr id="39" name="Group 38">
                    <a:extLst>
                      <a:ext uri="{FF2B5EF4-FFF2-40B4-BE49-F238E27FC236}">
                        <a16:creationId xmlns:a16="http://schemas.microsoft.com/office/drawing/2014/main" id="{4ECACA64-FC67-3E2A-B2B1-7ACFFAEB11F7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9393407" y="4709853"/>
                    <a:ext cx="216000" cy="106997"/>
                    <a:chOff x="836085" y="1496592"/>
                    <a:chExt cx="538984" cy="266993"/>
                  </a:xfrm>
                </p:grpSpPr>
                <p:sp>
                  <p:nvSpPr>
                    <p:cNvPr id="40" name="Freeform 751">
                      <a:extLst>
                        <a:ext uri="{FF2B5EF4-FFF2-40B4-BE49-F238E27FC236}">
                          <a16:creationId xmlns:a16="http://schemas.microsoft.com/office/drawing/2014/main" id="{677F7DC8-A8F4-15B8-CE1A-34DB1E9B5BDA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836085" y="1647588"/>
                      <a:ext cx="538984" cy="115997"/>
                    </a:xfrm>
                    <a:custGeom>
                      <a:avLst/>
                      <a:gdLst>
                        <a:gd name="T0" fmla="*/ 204 w 228"/>
                        <a:gd name="T1" fmla="*/ 49 h 49"/>
                        <a:gd name="T2" fmla="*/ 24 w 228"/>
                        <a:gd name="T3" fmla="*/ 49 h 49"/>
                        <a:gd name="T4" fmla="*/ 0 w 228"/>
                        <a:gd name="T5" fmla="*/ 25 h 49"/>
                        <a:gd name="T6" fmla="*/ 0 w 228"/>
                        <a:gd name="T7" fmla="*/ 25 h 49"/>
                        <a:gd name="T8" fmla="*/ 24 w 228"/>
                        <a:gd name="T9" fmla="*/ 0 h 49"/>
                        <a:gd name="T10" fmla="*/ 204 w 228"/>
                        <a:gd name="T11" fmla="*/ 0 h 49"/>
                        <a:gd name="T12" fmla="*/ 228 w 228"/>
                        <a:gd name="T13" fmla="*/ 25 h 49"/>
                        <a:gd name="T14" fmla="*/ 228 w 228"/>
                        <a:gd name="T15" fmla="*/ 25 h 49"/>
                        <a:gd name="T16" fmla="*/ 204 w 228"/>
                        <a:gd name="T17" fmla="*/ 49 h 4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228" h="49">
                          <a:moveTo>
                            <a:pt x="204" y="49"/>
                          </a:moveTo>
                          <a:cubicBezTo>
                            <a:pt x="24" y="49"/>
                            <a:pt x="24" y="49"/>
                            <a:pt x="24" y="49"/>
                          </a:cubicBezTo>
                          <a:cubicBezTo>
                            <a:pt x="11" y="49"/>
                            <a:pt x="0" y="38"/>
                            <a:pt x="0" y="25"/>
                          </a:cubicBezTo>
                          <a:cubicBezTo>
                            <a:pt x="0" y="25"/>
                            <a:pt x="0" y="25"/>
                            <a:pt x="0" y="25"/>
                          </a:cubicBezTo>
                          <a:cubicBezTo>
                            <a:pt x="0" y="11"/>
                            <a:pt x="11" y="0"/>
                            <a:pt x="24" y="0"/>
                          </a:cubicBezTo>
                          <a:cubicBezTo>
                            <a:pt x="204" y="0"/>
                            <a:pt x="204" y="0"/>
                            <a:pt x="204" y="0"/>
                          </a:cubicBezTo>
                          <a:cubicBezTo>
                            <a:pt x="217" y="0"/>
                            <a:pt x="228" y="11"/>
                            <a:pt x="228" y="25"/>
                          </a:cubicBezTo>
                          <a:cubicBezTo>
                            <a:pt x="228" y="25"/>
                            <a:pt x="228" y="25"/>
                            <a:pt x="228" y="25"/>
                          </a:cubicBezTo>
                          <a:cubicBezTo>
                            <a:pt x="228" y="38"/>
                            <a:pt x="217" y="49"/>
                            <a:pt x="204" y="49"/>
                          </a:cubicBezTo>
                          <a:close/>
                        </a:path>
                      </a:pathLst>
                    </a:custGeom>
                    <a:solidFill>
                      <a:schemeClr val="bg2"/>
                    </a:solidFill>
                    <a:ln>
                      <a:noFill/>
                    </a:ln>
                  </p:spPr>
                  <p:txBody>
                    <a:bodyPr vert="horz" wrap="square" lIns="121920" tIns="60960" rIns="121920" bIns="60960" numCol="1" anchor="t" anchorCtr="1" compatLnSpc="1">
                      <a:prstTxWarp prst="textNoShape">
                        <a:avLst/>
                      </a:prstTxWarp>
                    </a:bodyPr>
                    <a:lstStyle/>
                    <a:p>
                      <a:pPr algn="ctr"/>
                      <a:endParaRPr lang="en-US" sz="4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p:txBody>
                </p:sp>
                <p:sp>
                  <p:nvSpPr>
                    <p:cNvPr id="41" name="Freeform 752">
                      <a:extLst>
                        <a:ext uri="{FF2B5EF4-FFF2-40B4-BE49-F238E27FC236}">
                          <a16:creationId xmlns:a16="http://schemas.microsoft.com/office/drawing/2014/main" id="{703DECDC-2068-7C66-C3BA-A601EE570E6E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955081" y="1571590"/>
                      <a:ext cx="382988" cy="115996"/>
                    </a:xfrm>
                    <a:custGeom>
                      <a:avLst/>
                      <a:gdLst>
                        <a:gd name="T0" fmla="*/ 137 w 162"/>
                        <a:gd name="T1" fmla="*/ 49 h 49"/>
                        <a:gd name="T2" fmla="*/ 24 w 162"/>
                        <a:gd name="T3" fmla="*/ 49 h 49"/>
                        <a:gd name="T4" fmla="*/ 0 w 162"/>
                        <a:gd name="T5" fmla="*/ 25 h 49"/>
                        <a:gd name="T6" fmla="*/ 0 w 162"/>
                        <a:gd name="T7" fmla="*/ 25 h 49"/>
                        <a:gd name="T8" fmla="*/ 24 w 162"/>
                        <a:gd name="T9" fmla="*/ 0 h 49"/>
                        <a:gd name="T10" fmla="*/ 137 w 162"/>
                        <a:gd name="T11" fmla="*/ 0 h 49"/>
                        <a:gd name="T12" fmla="*/ 162 w 162"/>
                        <a:gd name="T13" fmla="*/ 25 h 49"/>
                        <a:gd name="T14" fmla="*/ 162 w 162"/>
                        <a:gd name="T15" fmla="*/ 25 h 49"/>
                        <a:gd name="T16" fmla="*/ 137 w 162"/>
                        <a:gd name="T17" fmla="*/ 49 h 4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162" h="49">
                          <a:moveTo>
                            <a:pt x="137" y="49"/>
                          </a:moveTo>
                          <a:cubicBezTo>
                            <a:pt x="24" y="49"/>
                            <a:pt x="24" y="49"/>
                            <a:pt x="24" y="49"/>
                          </a:cubicBezTo>
                          <a:cubicBezTo>
                            <a:pt x="11" y="49"/>
                            <a:pt x="0" y="38"/>
                            <a:pt x="0" y="25"/>
                          </a:cubicBezTo>
                          <a:cubicBezTo>
                            <a:pt x="0" y="25"/>
                            <a:pt x="0" y="25"/>
                            <a:pt x="0" y="25"/>
                          </a:cubicBezTo>
                          <a:cubicBezTo>
                            <a:pt x="0" y="11"/>
                            <a:pt x="11" y="0"/>
                            <a:pt x="24" y="0"/>
                          </a:cubicBezTo>
                          <a:cubicBezTo>
                            <a:pt x="137" y="0"/>
                            <a:pt x="137" y="0"/>
                            <a:pt x="137" y="0"/>
                          </a:cubicBezTo>
                          <a:cubicBezTo>
                            <a:pt x="151" y="0"/>
                            <a:pt x="162" y="11"/>
                            <a:pt x="162" y="25"/>
                          </a:cubicBezTo>
                          <a:cubicBezTo>
                            <a:pt x="162" y="25"/>
                            <a:pt x="162" y="25"/>
                            <a:pt x="162" y="25"/>
                          </a:cubicBezTo>
                          <a:cubicBezTo>
                            <a:pt x="162" y="38"/>
                            <a:pt x="151" y="49"/>
                            <a:pt x="137" y="49"/>
                          </a:cubicBezTo>
                          <a:close/>
                        </a:path>
                      </a:pathLst>
                    </a:custGeom>
                    <a:solidFill>
                      <a:schemeClr val="bg2"/>
                    </a:solidFill>
                    <a:ln>
                      <a:noFill/>
                    </a:ln>
                  </p:spPr>
                  <p:txBody>
                    <a:bodyPr vert="horz" wrap="square" lIns="121920" tIns="60960" rIns="121920" bIns="609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p:txBody>
                </p:sp>
                <p:sp>
                  <p:nvSpPr>
                    <p:cNvPr id="42" name="Freeform 753">
                      <a:extLst>
                        <a:ext uri="{FF2B5EF4-FFF2-40B4-BE49-F238E27FC236}">
                          <a16:creationId xmlns:a16="http://schemas.microsoft.com/office/drawing/2014/main" id="{2B1D9D38-5AD9-6F4F-61C9-4F77DE85BF28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106076" y="1496592"/>
                      <a:ext cx="181994" cy="115996"/>
                    </a:xfrm>
                    <a:custGeom>
                      <a:avLst/>
                      <a:gdLst>
                        <a:gd name="T0" fmla="*/ 52 w 77"/>
                        <a:gd name="T1" fmla="*/ 49 h 49"/>
                        <a:gd name="T2" fmla="*/ 24 w 77"/>
                        <a:gd name="T3" fmla="*/ 49 h 49"/>
                        <a:gd name="T4" fmla="*/ 0 w 77"/>
                        <a:gd name="T5" fmla="*/ 24 h 49"/>
                        <a:gd name="T6" fmla="*/ 0 w 77"/>
                        <a:gd name="T7" fmla="*/ 24 h 49"/>
                        <a:gd name="T8" fmla="*/ 24 w 77"/>
                        <a:gd name="T9" fmla="*/ 0 h 49"/>
                        <a:gd name="T10" fmla="*/ 52 w 77"/>
                        <a:gd name="T11" fmla="*/ 0 h 49"/>
                        <a:gd name="T12" fmla="*/ 77 w 77"/>
                        <a:gd name="T13" fmla="*/ 24 h 49"/>
                        <a:gd name="T14" fmla="*/ 77 w 77"/>
                        <a:gd name="T15" fmla="*/ 24 h 49"/>
                        <a:gd name="T16" fmla="*/ 52 w 77"/>
                        <a:gd name="T17" fmla="*/ 49 h 4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7" h="49">
                          <a:moveTo>
                            <a:pt x="52" y="49"/>
                          </a:moveTo>
                          <a:cubicBezTo>
                            <a:pt x="24" y="49"/>
                            <a:pt x="24" y="49"/>
                            <a:pt x="24" y="49"/>
                          </a:cubicBezTo>
                          <a:cubicBezTo>
                            <a:pt x="11" y="49"/>
                            <a:pt x="0" y="38"/>
                            <a:pt x="0" y="24"/>
                          </a:cubicBezTo>
                          <a:cubicBezTo>
                            <a:pt x="0" y="24"/>
                            <a:pt x="0" y="24"/>
                            <a:pt x="0" y="24"/>
                          </a:cubicBezTo>
                          <a:cubicBezTo>
                            <a:pt x="0" y="11"/>
                            <a:pt x="11" y="0"/>
                            <a:pt x="24" y="0"/>
                          </a:cubicBezTo>
                          <a:cubicBezTo>
                            <a:pt x="52" y="0"/>
                            <a:pt x="52" y="0"/>
                            <a:pt x="52" y="0"/>
                          </a:cubicBezTo>
                          <a:cubicBezTo>
                            <a:pt x="66" y="0"/>
                            <a:pt x="77" y="11"/>
                            <a:pt x="77" y="24"/>
                          </a:cubicBezTo>
                          <a:cubicBezTo>
                            <a:pt x="77" y="24"/>
                            <a:pt x="77" y="24"/>
                            <a:pt x="77" y="24"/>
                          </a:cubicBezTo>
                          <a:cubicBezTo>
                            <a:pt x="77" y="38"/>
                            <a:pt x="66" y="49"/>
                            <a:pt x="52" y="49"/>
                          </a:cubicBezTo>
                          <a:close/>
                        </a:path>
                      </a:pathLst>
                    </a:custGeom>
                    <a:solidFill>
                      <a:schemeClr val="bg2"/>
                    </a:solidFill>
                    <a:ln>
                      <a:noFill/>
                    </a:ln>
                  </p:spPr>
                  <p:txBody>
                    <a:bodyPr vert="horz" wrap="square" lIns="121920" tIns="60960" rIns="121920" bIns="609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p:txBody>
                </p:sp>
              </p:grpSp>
            </p:grpSp>
          </p:grp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79F084D2-BF99-F9B7-BBEC-9A558806BAB1}"/>
                  </a:ext>
                </a:extLst>
              </p:cNvPr>
              <p:cNvGrpSpPr/>
              <p:nvPr/>
            </p:nvGrpSpPr>
            <p:grpSpPr>
              <a:xfrm>
                <a:off x="1274878" y="296523"/>
                <a:ext cx="2590559" cy="2519364"/>
                <a:chOff x="7680319" y="3615879"/>
                <a:chExt cx="2590559" cy="2519364"/>
              </a:xfrm>
            </p:grpSpPr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C7823946-20CD-6D16-8750-C57D3210640E}"/>
                    </a:ext>
                  </a:extLst>
                </p:cNvPr>
                <p:cNvSpPr/>
                <p:nvPr/>
              </p:nvSpPr>
              <p:spPr>
                <a:xfrm flipH="1">
                  <a:off x="7680319" y="3615879"/>
                  <a:ext cx="2590559" cy="2519364"/>
                </a:xfrm>
                <a:prstGeom prst="rect">
                  <a:avLst/>
                </a:prstGeom>
                <a:noFill/>
                <a:ln w="12700">
                  <a:solidFill>
                    <a:schemeClr val="accent5"/>
                  </a:solidFill>
                  <a:prstDash val="soli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324000" tIns="36000" rtlCol="0" anchor="t" anchorCtr="0"/>
                <a:lstStyle/>
                <a:p>
                  <a:r>
                    <a:rPr lang="en-GB" sz="600">
                      <a:latin typeface="Consolas" panose="020B0609020204030204" pitchFamily="49" charset="0"/>
                      <a:cs typeface="Consolas" panose="020B0609020204030204" pitchFamily="49" charset="0"/>
                    </a:rPr>
                    <a:t>common.vrf-01</a:t>
                  </a:r>
                </a:p>
              </p:txBody>
            </p:sp>
            <p:grpSp>
              <p:nvGrpSpPr>
                <p:cNvPr id="33" name="Group 32">
                  <a:extLst>
                    <a:ext uri="{FF2B5EF4-FFF2-40B4-BE49-F238E27FC236}">
                      <a16:creationId xmlns:a16="http://schemas.microsoft.com/office/drawing/2014/main" id="{C568E97E-2042-417B-06D4-14ABE8784D41}"/>
                    </a:ext>
                  </a:extLst>
                </p:cNvPr>
                <p:cNvGrpSpPr/>
                <p:nvPr/>
              </p:nvGrpSpPr>
              <p:grpSpPr>
                <a:xfrm>
                  <a:off x="7680323" y="3615879"/>
                  <a:ext cx="288000" cy="144000"/>
                  <a:chOff x="9199253" y="3748281"/>
                  <a:chExt cx="288000" cy="144000"/>
                </a:xfrm>
              </p:grpSpPr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id="{B2E0A097-83F7-D101-2042-A55A6537A775}"/>
                      </a:ext>
                    </a:extLst>
                  </p:cNvPr>
                  <p:cNvSpPr/>
                  <p:nvPr/>
                </p:nvSpPr>
                <p:spPr>
                  <a:xfrm flipH="1">
                    <a:off x="9199253" y="3748281"/>
                    <a:ext cx="288000" cy="144000"/>
                  </a:xfrm>
                  <a:prstGeom prst="rect">
                    <a:avLst/>
                  </a:prstGeom>
                  <a:solidFill>
                    <a:schemeClr val="accent5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>
                      <a:latin typeface="Consolas" panose="020B0609020204030204" pitchFamily="49" charset="0"/>
                      <a:cs typeface="Consolas" panose="020B0609020204030204" pitchFamily="49" charset="0"/>
                    </a:endParaRPr>
                  </a:p>
                </p:txBody>
              </p:sp>
              <p:pic>
                <p:nvPicPr>
                  <p:cNvPr id="35" name="Picture 6" descr="C:\Users\ecoffey\AppData\Local\Temp\Rar$DRa0.583\Cisco Icons November\30067_Device_router_3057\Png_256\30067_Device_router_3057_unknown_256.png">
                    <a:extLst>
                      <a:ext uri="{FF2B5EF4-FFF2-40B4-BE49-F238E27FC236}">
                        <a16:creationId xmlns:a16="http://schemas.microsoft.com/office/drawing/2014/main" id="{430B81F1-A364-F7D3-F94A-F1E1BD5A16E5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9235747" y="3759469"/>
                    <a:ext cx="215012" cy="121625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031F9CE2-886C-E126-CA2D-F32DE230BDB4}"/>
                  </a:ext>
                </a:extLst>
              </p:cNvPr>
              <p:cNvGrpSpPr/>
              <p:nvPr/>
            </p:nvGrpSpPr>
            <p:grpSpPr>
              <a:xfrm>
                <a:off x="1414800" y="871197"/>
                <a:ext cx="1008063" cy="434081"/>
                <a:chOff x="5769799" y="3760135"/>
                <a:chExt cx="1008063" cy="434081"/>
              </a:xfrm>
            </p:grpSpPr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95C51BAB-084C-F81F-7DF4-D2C6101B20B8}"/>
                    </a:ext>
                  </a:extLst>
                </p:cNvPr>
                <p:cNvSpPr/>
                <p:nvPr/>
              </p:nvSpPr>
              <p:spPr>
                <a:xfrm flipH="1">
                  <a:off x="5769799" y="3760135"/>
                  <a:ext cx="1008063" cy="434081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270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square" lIns="0" tIns="72000" rIns="0" bIns="0" rtlCol="0" anchor="t" anchorCtr="0"/>
                <a:lstStyle/>
                <a:p>
                  <a:pPr algn="ctr" defTabSz="685783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600">
                      <a:latin typeface="Consolas" panose="020B0609020204030204" pitchFamily="49" charset="0"/>
                      <a:cs typeface="Consolas" panose="020B0609020204030204" pitchFamily="49" charset="0"/>
                    </a:rPr>
                    <a:t>VLAN</a:t>
                  </a:r>
                </a:p>
                <a:p>
                  <a:pPr algn="ctr" defTabSz="685783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600">
                      <a:latin typeface="Consolas" panose="020B0609020204030204" pitchFamily="49" charset="0"/>
                      <a:cs typeface="Consolas" panose="020B0609020204030204" pitchFamily="49" charset="0"/>
                    </a:rPr>
                    <a:t>(Security isolation per Bridge Domain)</a:t>
                  </a:r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87C0D898-6885-2620-6120-26078B4F92F2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5769800" y="3760135"/>
                  <a:ext cx="288000" cy="144000"/>
                </a:xfrm>
                <a:prstGeom prst="rect">
                  <a:avLst/>
                </a:prstGeom>
                <a:solidFill>
                  <a:schemeClr val="accent4">
                    <a:lumMod val="50000"/>
                  </a:schemeClr>
                </a:solidFill>
                <a:ln w="12700" cap="flat">
                  <a:noFill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none" lIns="121920" tIns="60960" rIns="121920" bIns="60960" rtlCol="0" anchor="ctr"/>
                <a:lstStyle/>
                <a:p>
                  <a:pPr algn="ctr" defTabSz="685783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600" kern="0">
                      <a:solidFill>
                        <a:schemeClr val="bg2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EPG</a:t>
                  </a:r>
                </a:p>
              </p:txBody>
            </p: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034954AC-059F-845E-2BA6-6C1E25BFA7B6}"/>
                  </a:ext>
                </a:extLst>
              </p:cNvPr>
              <p:cNvGrpSpPr/>
              <p:nvPr/>
            </p:nvGrpSpPr>
            <p:grpSpPr>
              <a:xfrm>
                <a:off x="2570400" y="512423"/>
                <a:ext cx="1147100" cy="2232026"/>
                <a:chOff x="7680323" y="3602038"/>
                <a:chExt cx="1147100" cy="2232026"/>
              </a:xfrm>
            </p:grpSpPr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1131B038-AE4C-5951-0725-3A4A2E4DF38E}"/>
                    </a:ext>
                  </a:extLst>
                </p:cNvPr>
                <p:cNvSpPr/>
                <p:nvPr/>
              </p:nvSpPr>
              <p:spPr>
                <a:xfrm flipH="1">
                  <a:off x="7680323" y="3602038"/>
                  <a:ext cx="1147100" cy="2232026"/>
                </a:xfrm>
                <a:prstGeom prst="rect">
                  <a:avLst/>
                </a:prstGeom>
                <a:solidFill>
                  <a:schemeClr val="bg1">
                    <a:lumMod val="10000"/>
                    <a:lumOff val="90000"/>
                  </a:schemeClr>
                </a:solidFill>
                <a:ln w="12700">
                  <a:solidFill>
                    <a:schemeClr val="bg1">
                      <a:lumMod val="75000"/>
                      <a:lumOff val="25000"/>
                    </a:schemeClr>
                  </a:solidFill>
                  <a:prstDash val="soli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none" lIns="324000" tIns="36000" rIns="0" rtlCol="0" anchor="t" anchorCtr="0"/>
                <a:lstStyle/>
                <a:p>
                  <a:r>
                    <a:rPr lang="en-GB" sz="600">
                      <a:latin typeface="Consolas" panose="020B0609020204030204" pitchFamily="49" charset="0"/>
                      <a:cs typeface="Consolas" panose="020B0609020204030204" pitchFamily="49" charset="0"/>
                    </a:rPr>
                    <a:t>subnet(s)</a:t>
                  </a:r>
                </a:p>
              </p:txBody>
            </p: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98833734-850E-6737-2B6A-D28CBEB783B6}"/>
                    </a:ext>
                  </a:extLst>
                </p:cNvPr>
                <p:cNvSpPr txBox="1"/>
                <p:nvPr/>
              </p:nvSpPr>
              <p:spPr>
                <a:xfrm>
                  <a:off x="7680326" y="3602038"/>
                  <a:ext cx="288000" cy="144000"/>
                </a:xfrm>
                <a:prstGeom prst="rect">
                  <a:avLst/>
                </a:prstGeom>
                <a:solidFill>
                  <a:schemeClr val="bg1">
                    <a:lumMod val="75000"/>
                    <a:lumOff val="25000"/>
                  </a:schemeClr>
                </a:solidFill>
              </p:spPr>
              <p:txBody>
                <a:bodyPr wrap="none" rtlCol="0" anchor="ctr" anchorCtr="1">
                  <a:noAutofit/>
                </a:bodyPr>
                <a:lstStyle/>
                <a:p>
                  <a:pPr algn="ctr"/>
                  <a:r>
                    <a:rPr lang="en-US" sz="600">
                      <a:solidFill>
                        <a:schemeClr val="bg2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BD</a:t>
                  </a:r>
                </a:p>
              </p:txBody>
            </p: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DB1BC546-F270-F758-E195-E80119FBF973}"/>
                  </a:ext>
                </a:extLst>
              </p:cNvPr>
              <p:cNvGrpSpPr/>
              <p:nvPr/>
            </p:nvGrpSpPr>
            <p:grpSpPr>
              <a:xfrm>
                <a:off x="2643933" y="871197"/>
                <a:ext cx="1006475" cy="434081"/>
                <a:chOff x="5769799" y="3760135"/>
                <a:chExt cx="1006475" cy="434081"/>
              </a:xfrm>
            </p:grpSpPr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F691B6EB-39F0-FF81-5D2C-B94E451BB032}"/>
                    </a:ext>
                  </a:extLst>
                </p:cNvPr>
                <p:cNvSpPr/>
                <p:nvPr/>
              </p:nvSpPr>
              <p:spPr>
                <a:xfrm flipH="1">
                  <a:off x="5769799" y="3760135"/>
                  <a:ext cx="1006475" cy="434081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270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square" lIns="0" tIns="72000" rIns="0" bIns="0" rtlCol="0" anchor="t" anchorCtr="0"/>
                <a:lstStyle/>
                <a:p>
                  <a:pPr algn="ctr" defTabSz="685783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600">
                      <a:latin typeface="Consolas" panose="020B0609020204030204" pitchFamily="49" charset="0"/>
                      <a:cs typeface="Consolas" panose="020B0609020204030204" pitchFamily="49" charset="0"/>
                    </a:rPr>
                    <a:t>VLAN</a:t>
                  </a:r>
                </a:p>
                <a:p>
                  <a:pPr algn="ctr" defTabSz="685783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600">
                      <a:latin typeface="Consolas" panose="020B0609020204030204" pitchFamily="49" charset="0"/>
                      <a:cs typeface="Consolas" panose="020B0609020204030204" pitchFamily="49" charset="0"/>
                    </a:rPr>
                    <a:t>(Security isolation per Bridge Domain)</a:t>
                  </a:r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4F0B2C62-ABD1-DA1E-358D-D74DB03777FB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5769800" y="3760135"/>
                  <a:ext cx="288000" cy="144000"/>
                </a:xfrm>
                <a:prstGeom prst="rect">
                  <a:avLst/>
                </a:prstGeom>
                <a:solidFill>
                  <a:schemeClr val="accent4">
                    <a:lumMod val="50000"/>
                  </a:schemeClr>
                </a:solidFill>
                <a:ln w="12700" cap="flat">
                  <a:noFill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none" lIns="121920" tIns="60960" rIns="121920" bIns="60960" rtlCol="0" anchor="ctr"/>
                <a:lstStyle/>
                <a:p>
                  <a:pPr algn="ctr" defTabSz="685783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600" kern="0">
                      <a:solidFill>
                        <a:schemeClr val="bg2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EPG</a:t>
                  </a:r>
                </a:p>
              </p:txBody>
            </p: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C0F608D1-3ADB-A897-06A4-24C85036FE70}"/>
                  </a:ext>
                </a:extLst>
              </p:cNvPr>
              <p:cNvGrpSpPr/>
              <p:nvPr/>
            </p:nvGrpSpPr>
            <p:grpSpPr>
              <a:xfrm>
                <a:off x="803269" y="732450"/>
                <a:ext cx="2987677" cy="1146811"/>
                <a:chOff x="7680318" y="3602038"/>
                <a:chExt cx="2987677" cy="1146811"/>
              </a:xfrm>
            </p:grpSpPr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3980D8A0-8CC4-BEE1-53B2-75FDEE1DD7A8}"/>
                    </a:ext>
                  </a:extLst>
                </p:cNvPr>
                <p:cNvSpPr/>
                <p:nvPr/>
              </p:nvSpPr>
              <p:spPr>
                <a:xfrm flipH="1">
                  <a:off x="7680318" y="3602038"/>
                  <a:ext cx="2987677" cy="1146811"/>
                </a:xfrm>
                <a:prstGeom prst="rect">
                  <a:avLst/>
                </a:prstGeom>
                <a:noFill/>
                <a:ln w="12700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none" lIns="36000" tIns="180000" rtlCol="0" anchor="t" anchorCtr="0"/>
                <a:lstStyle/>
                <a:p>
                  <a:r>
                    <a:rPr lang="en-GB" sz="600">
                      <a:latin typeface="Consolas" panose="020B0609020204030204" pitchFamily="49" charset="0"/>
                      <a:cs typeface="Consolas" panose="020B0609020204030204" pitchFamily="49" charset="0"/>
                    </a:rPr>
                    <a:t>Network</a:t>
                  </a:r>
                </a:p>
                <a:p>
                  <a:r>
                    <a:rPr lang="en-GB" sz="600">
                      <a:latin typeface="Consolas" panose="020B0609020204030204" pitchFamily="49" charset="0"/>
                      <a:cs typeface="Consolas" panose="020B0609020204030204" pitchFamily="49" charset="0"/>
                    </a:rPr>
                    <a:t>Segments</a:t>
                  </a:r>
                </a:p>
              </p:txBody>
            </p: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377A0919-FD8A-5FB5-2EAB-5048DDD049D9}"/>
                    </a:ext>
                  </a:extLst>
                </p:cNvPr>
                <p:cNvSpPr txBox="1"/>
                <p:nvPr/>
              </p:nvSpPr>
              <p:spPr>
                <a:xfrm>
                  <a:off x="7680326" y="3602038"/>
                  <a:ext cx="288000" cy="1440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txBody>
                <a:bodyPr wrap="none" rtlCol="0" anchor="ctr" anchorCtr="1">
                  <a:noAutofit/>
                </a:bodyPr>
                <a:lstStyle/>
                <a:p>
                  <a:pPr algn="ctr"/>
                  <a:r>
                    <a:rPr lang="en-US" sz="600">
                      <a:solidFill>
                        <a:schemeClr val="bg2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AP</a:t>
                  </a:r>
                </a:p>
              </p:txBody>
            </p: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B94CCF93-4D15-E694-E19C-5DBB804D7DD6}"/>
                  </a:ext>
                </a:extLst>
              </p:cNvPr>
              <p:cNvGrpSpPr/>
              <p:nvPr/>
            </p:nvGrpSpPr>
            <p:grpSpPr>
              <a:xfrm>
                <a:off x="803267" y="2023723"/>
                <a:ext cx="2987677" cy="647700"/>
                <a:chOff x="7680319" y="3602038"/>
                <a:chExt cx="2987677" cy="647700"/>
              </a:xfrm>
            </p:grpSpPr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3413A417-D14B-74B0-89C8-D9BAB6F8FF49}"/>
                    </a:ext>
                  </a:extLst>
                </p:cNvPr>
                <p:cNvSpPr/>
                <p:nvPr/>
              </p:nvSpPr>
              <p:spPr>
                <a:xfrm flipH="1">
                  <a:off x="7680319" y="3602038"/>
                  <a:ext cx="2987677" cy="647700"/>
                </a:xfrm>
                <a:prstGeom prst="rect">
                  <a:avLst/>
                </a:prstGeom>
                <a:noFill/>
                <a:ln w="12700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none" lIns="36000" tIns="180000" rtlCol="0" anchor="t" anchorCtr="0"/>
                <a:lstStyle/>
                <a:p>
                  <a:r>
                    <a:rPr lang="en-GB" sz="600">
                      <a:latin typeface="Consolas" panose="020B0609020204030204" pitchFamily="49" charset="0"/>
                      <a:cs typeface="Consolas" panose="020B0609020204030204" pitchFamily="49" charset="0"/>
                    </a:rPr>
                    <a:t>Apps</a:t>
                  </a:r>
                </a:p>
                <a:p>
                  <a:r>
                    <a:rPr lang="en-GB" sz="600">
                      <a:latin typeface="Consolas" panose="020B0609020204030204" pitchFamily="49" charset="0"/>
                      <a:cs typeface="Consolas" panose="020B0609020204030204" pitchFamily="49" charset="0"/>
                    </a:rPr>
                    <a:t>(Optional)</a:t>
                  </a:r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B0351810-CA57-61BE-A392-52736A27556E}"/>
                    </a:ext>
                  </a:extLst>
                </p:cNvPr>
                <p:cNvSpPr txBox="1"/>
                <p:nvPr/>
              </p:nvSpPr>
              <p:spPr>
                <a:xfrm>
                  <a:off x="7680326" y="3602038"/>
                  <a:ext cx="288000" cy="1440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txBody>
                <a:bodyPr wrap="none" rtlCol="0" anchor="ctr" anchorCtr="1">
                  <a:noAutofit/>
                </a:bodyPr>
                <a:lstStyle/>
                <a:p>
                  <a:pPr algn="ctr"/>
                  <a:r>
                    <a:rPr lang="en-US" sz="600">
                      <a:solidFill>
                        <a:schemeClr val="bg2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AP</a:t>
                  </a:r>
                </a:p>
              </p:txBody>
            </p: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E1ED0338-5905-5170-DC01-8D4A0CD55DB1}"/>
                  </a:ext>
                </a:extLst>
              </p:cNvPr>
              <p:cNvGrpSpPr/>
              <p:nvPr/>
            </p:nvGrpSpPr>
            <p:grpSpPr>
              <a:xfrm>
                <a:off x="1414800" y="2171188"/>
                <a:ext cx="2231687" cy="428799"/>
                <a:chOff x="5769797" y="3760135"/>
                <a:chExt cx="2231687" cy="428799"/>
              </a:xfrm>
            </p:grpSpPr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03A21B5B-623F-5A6E-C203-501818005F8B}"/>
                    </a:ext>
                  </a:extLst>
                </p:cNvPr>
                <p:cNvSpPr/>
                <p:nvPr/>
              </p:nvSpPr>
              <p:spPr>
                <a:xfrm flipH="1">
                  <a:off x="5769797" y="3760136"/>
                  <a:ext cx="2231687" cy="428798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 cap="flat">
                  <a:solidFill>
                    <a:schemeClr val="accent2">
                      <a:lumMod val="75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square" lIns="0" tIns="0" rIns="0" bIns="0" rtlCol="0" anchor="ctr" anchorCtr="1"/>
                <a:lstStyle/>
                <a:p>
                  <a:pPr algn="ctr" defTabSz="685783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600">
                      <a:latin typeface="Consolas" panose="020B0609020204030204" pitchFamily="49" charset="0"/>
                      <a:cs typeface="Consolas" panose="020B0609020204030204" pitchFamily="49" charset="0"/>
                    </a:rPr>
                    <a:t>Security isolation across Bridge Domains</a:t>
                  </a:r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B482EB7D-B380-BAD2-18BF-884A3A3EBCF9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5769800" y="3760135"/>
                  <a:ext cx="288000" cy="144000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 w="12700" cap="flat">
                  <a:noFill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none" lIns="121920" tIns="60960" rIns="121920" bIns="60960" rtlCol="0" anchor="ctr"/>
                <a:lstStyle/>
                <a:p>
                  <a:pPr algn="ctr" defTabSz="685783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600" kern="0">
                      <a:solidFill>
                        <a:schemeClr val="bg2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ESG</a:t>
                  </a:r>
                </a:p>
              </p:txBody>
            </p: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5BB589E9-2050-1126-3F19-D620F0C10653}"/>
                  </a:ext>
                </a:extLst>
              </p:cNvPr>
              <p:cNvGrpSpPr/>
              <p:nvPr/>
            </p:nvGrpSpPr>
            <p:grpSpPr>
              <a:xfrm>
                <a:off x="1414800" y="1373741"/>
                <a:ext cx="1008000" cy="434081"/>
                <a:chOff x="5769800" y="3760135"/>
                <a:chExt cx="1008000" cy="434081"/>
              </a:xfrm>
            </p:grpSpPr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B78CE92B-A82B-8B65-0EC9-3D47CDE3A64A}"/>
                    </a:ext>
                  </a:extLst>
                </p:cNvPr>
                <p:cNvSpPr/>
                <p:nvPr/>
              </p:nvSpPr>
              <p:spPr>
                <a:xfrm flipH="1">
                  <a:off x="5769800" y="3760135"/>
                  <a:ext cx="1008000" cy="434081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270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square" lIns="0" tIns="72000" rIns="0" bIns="0" rtlCol="0" anchor="t" anchorCtr="0"/>
                <a:lstStyle/>
                <a:p>
                  <a:pPr algn="ctr" defTabSz="685783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600">
                      <a:latin typeface="Consolas" panose="020B0609020204030204" pitchFamily="49" charset="0"/>
                      <a:cs typeface="Consolas" panose="020B0609020204030204" pitchFamily="49" charset="0"/>
                    </a:rPr>
                    <a:t>VLAN</a:t>
                  </a:r>
                </a:p>
                <a:p>
                  <a:pPr algn="ctr" defTabSz="685783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600">
                      <a:latin typeface="Consolas" panose="020B0609020204030204" pitchFamily="49" charset="0"/>
                      <a:cs typeface="Consolas" panose="020B0609020204030204" pitchFamily="49" charset="0"/>
                    </a:rPr>
                    <a:t>(Security isolation per Bridge Domain)</a:t>
                  </a:r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F1396EC7-6FD3-85C6-C5B9-1BFDD5C39386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5769800" y="3760135"/>
                  <a:ext cx="288000" cy="144000"/>
                </a:xfrm>
                <a:prstGeom prst="rect">
                  <a:avLst/>
                </a:prstGeom>
                <a:solidFill>
                  <a:schemeClr val="accent4">
                    <a:lumMod val="50000"/>
                  </a:schemeClr>
                </a:solidFill>
                <a:ln w="12700" cap="flat">
                  <a:noFill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none" lIns="121920" tIns="60960" rIns="121920" bIns="60960" rtlCol="0" anchor="ctr"/>
                <a:lstStyle/>
                <a:p>
                  <a:pPr algn="ctr" defTabSz="685783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600" kern="0">
                      <a:solidFill>
                        <a:schemeClr val="bg2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EPG</a:t>
                  </a:r>
                </a:p>
              </p:txBody>
            </p: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F1B94873-60EB-C737-3749-A26D2B2BBF3C}"/>
                  </a:ext>
                </a:extLst>
              </p:cNvPr>
              <p:cNvGrpSpPr/>
              <p:nvPr/>
            </p:nvGrpSpPr>
            <p:grpSpPr>
              <a:xfrm>
                <a:off x="2642721" y="1373741"/>
                <a:ext cx="1007688" cy="434081"/>
                <a:chOff x="5769800" y="3760135"/>
                <a:chExt cx="1007688" cy="434081"/>
              </a:xfrm>
            </p:grpSpPr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3973496F-648B-204C-8EB5-5337D969317B}"/>
                    </a:ext>
                  </a:extLst>
                </p:cNvPr>
                <p:cNvSpPr/>
                <p:nvPr/>
              </p:nvSpPr>
              <p:spPr>
                <a:xfrm flipH="1">
                  <a:off x="5769800" y="3760135"/>
                  <a:ext cx="1007688" cy="434081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270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square" lIns="0" tIns="72000" rIns="0" bIns="0" rtlCol="0" anchor="t" anchorCtr="0"/>
                <a:lstStyle/>
                <a:p>
                  <a:pPr algn="ctr" defTabSz="685783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600">
                      <a:latin typeface="Consolas" panose="020B0609020204030204" pitchFamily="49" charset="0"/>
                      <a:cs typeface="Consolas" panose="020B0609020204030204" pitchFamily="49" charset="0"/>
                    </a:rPr>
                    <a:t>VLAN</a:t>
                  </a:r>
                </a:p>
                <a:p>
                  <a:pPr algn="ctr" defTabSz="685783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600">
                      <a:latin typeface="Consolas" panose="020B0609020204030204" pitchFamily="49" charset="0"/>
                      <a:cs typeface="Consolas" panose="020B0609020204030204" pitchFamily="49" charset="0"/>
                    </a:rPr>
                    <a:t>(Security isolation per Bridge Domain)</a:t>
                  </a:r>
                </a:p>
              </p:txBody>
            </p:sp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107E3433-F23A-D6D1-ABF3-7771F2DF2771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5769800" y="3760135"/>
                  <a:ext cx="288000" cy="144000"/>
                </a:xfrm>
                <a:prstGeom prst="rect">
                  <a:avLst/>
                </a:prstGeom>
                <a:solidFill>
                  <a:schemeClr val="accent4">
                    <a:lumMod val="50000"/>
                  </a:schemeClr>
                </a:solidFill>
                <a:ln w="12700" cap="flat">
                  <a:noFill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none" lIns="121920" tIns="60960" rIns="121920" bIns="60960" rtlCol="0" anchor="ctr"/>
                <a:lstStyle/>
                <a:p>
                  <a:pPr algn="ctr" defTabSz="685783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600" kern="0">
                      <a:solidFill>
                        <a:schemeClr val="bg2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EPG</a:t>
                  </a:r>
                </a:p>
              </p:txBody>
            </p:sp>
          </p:grpSp>
        </p:grp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3CED3035-0956-AAB2-6AC0-B6D1FA1EE2C5}"/>
                </a:ext>
              </a:extLst>
            </p:cNvPr>
            <p:cNvSpPr txBox="1"/>
            <p:nvPr/>
          </p:nvSpPr>
          <p:spPr>
            <a:xfrm>
              <a:off x="647027" y="4496064"/>
              <a:ext cx="32013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>
                  <a:latin typeface="+mn-lt"/>
                </a:rPr>
                <a:t>Used for functions which are accessible from any Tenant</a:t>
              </a:r>
            </a:p>
          </p:txBody>
        </p:sp>
      </p:grpSp>
      <p:sp>
        <p:nvSpPr>
          <p:cNvPr id="156" name="Rounded Rectangular Callout 155">
            <a:extLst>
              <a:ext uri="{FF2B5EF4-FFF2-40B4-BE49-F238E27FC236}">
                <a16:creationId xmlns:a16="http://schemas.microsoft.com/office/drawing/2014/main" id="{B94EA2E8-0666-C9AC-79BE-F91376BE8BBD}"/>
              </a:ext>
            </a:extLst>
          </p:cNvPr>
          <p:cNvSpPr/>
          <p:nvPr/>
        </p:nvSpPr>
        <p:spPr>
          <a:xfrm flipH="1">
            <a:off x="89739" y="1183525"/>
            <a:ext cx="2448425" cy="418475"/>
          </a:xfrm>
          <a:prstGeom prst="wedgeRoundRectCallout">
            <a:avLst>
              <a:gd name="adj1" fmla="val -38482"/>
              <a:gd name="adj2" fmla="val 115365"/>
              <a:gd name="adj3" fmla="val 16667"/>
            </a:avLst>
          </a:prstGeom>
          <a:solidFill>
            <a:srgbClr val="FFFF00"/>
          </a:solidFill>
          <a:ln w="63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/>
              <a:t>Everything in the “common” Tenant is not typically seen</a:t>
            </a:r>
          </a:p>
        </p:txBody>
      </p:sp>
      <p:sp>
        <p:nvSpPr>
          <p:cNvPr id="159" name="Rounded Rectangular Callout 158">
            <a:extLst>
              <a:ext uri="{FF2B5EF4-FFF2-40B4-BE49-F238E27FC236}">
                <a16:creationId xmlns:a16="http://schemas.microsoft.com/office/drawing/2014/main" id="{0BF9D8B2-7FD9-9CAE-4672-41F29AE07A5F}"/>
              </a:ext>
            </a:extLst>
          </p:cNvPr>
          <p:cNvSpPr/>
          <p:nvPr/>
        </p:nvSpPr>
        <p:spPr>
          <a:xfrm>
            <a:off x="5684412" y="901647"/>
            <a:ext cx="2309042" cy="576000"/>
          </a:xfrm>
          <a:prstGeom prst="wedgeRoundRectCallout">
            <a:avLst>
              <a:gd name="adj1" fmla="val -38482"/>
              <a:gd name="adj2" fmla="val 115365"/>
              <a:gd name="adj3" fmla="val 16667"/>
            </a:avLst>
          </a:prstGeom>
          <a:solidFill>
            <a:srgbClr val="FFFF00"/>
          </a:solidFill>
          <a:ln w="63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/>
              <a:t>VRFs and BDs in “common” with EPGs and ESGs in the “user” tenant</a:t>
            </a:r>
          </a:p>
        </p:txBody>
      </p:sp>
      <p:sp>
        <p:nvSpPr>
          <p:cNvPr id="160" name="Rounded Rectangular Callout 159">
            <a:extLst>
              <a:ext uri="{FF2B5EF4-FFF2-40B4-BE49-F238E27FC236}">
                <a16:creationId xmlns:a16="http://schemas.microsoft.com/office/drawing/2014/main" id="{DA7E2DA3-7427-6E70-F3AD-41A682BC7B80}"/>
              </a:ext>
            </a:extLst>
          </p:cNvPr>
          <p:cNvSpPr/>
          <p:nvPr/>
        </p:nvSpPr>
        <p:spPr>
          <a:xfrm>
            <a:off x="10014259" y="901647"/>
            <a:ext cx="2088000" cy="576000"/>
          </a:xfrm>
          <a:prstGeom prst="wedgeRoundRectCallout">
            <a:avLst>
              <a:gd name="adj1" fmla="val -38482"/>
              <a:gd name="adj2" fmla="val 115365"/>
              <a:gd name="adj3" fmla="val 16667"/>
            </a:avLst>
          </a:prstGeom>
          <a:solidFill>
            <a:srgbClr val="FFFF00"/>
          </a:solidFill>
          <a:ln w="63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/>
              <a:t>VRFs in “common” with BDs, EPGs and ESGs in the “user” tenant</a:t>
            </a:r>
          </a:p>
        </p:txBody>
      </p:sp>
      <p:sp>
        <p:nvSpPr>
          <p:cNvPr id="3" name="Rounded Rectangular Callout 2">
            <a:extLst>
              <a:ext uri="{FF2B5EF4-FFF2-40B4-BE49-F238E27FC236}">
                <a16:creationId xmlns:a16="http://schemas.microsoft.com/office/drawing/2014/main" id="{1515E573-138F-6615-D013-1137A5521C1A}"/>
              </a:ext>
            </a:extLst>
          </p:cNvPr>
          <p:cNvSpPr/>
          <p:nvPr/>
        </p:nvSpPr>
        <p:spPr>
          <a:xfrm>
            <a:off x="3853212" y="2426384"/>
            <a:ext cx="2427409" cy="576000"/>
          </a:xfrm>
          <a:prstGeom prst="wedgeRoundRectCallout">
            <a:avLst>
              <a:gd name="adj1" fmla="val -1552"/>
              <a:gd name="adj2" fmla="val -90076"/>
              <a:gd name="adj3" fmla="val 16667"/>
            </a:avLst>
          </a:prstGeom>
          <a:solidFill>
            <a:srgbClr val="FFFF00"/>
          </a:solidFill>
          <a:ln w="63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/>
              <a:t>Objects in the common tenant should have unique names, e.g. common.vrf-01 </a:t>
            </a:r>
          </a:p>
        </p:txBody>
      </p:sp>
    </p:spTree>
    <p:extLst>
      <p:ext uri="{BB962C8B-B14F-4D97-AF65-F5344CB8AC3E}">
        <p14:creationId xmlns:p14="http://schemas.microsoft.com/office/powerpoint/2010/main" val="2364083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mph" presetSubtype="0" repeatCount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indefinite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3" dur="indefinite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indefinite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6" dur="indefinite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0" dur="1000" fill="hold"/>
                                        <p:tgtEl>
                                          <p:spTgt spid="2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indefinite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3" dur="indefinite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6" dur="indefinite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indefinite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9" dur="indefinite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1" dur="1000" fill="hold"/>
                                        <p:tgtEl>
                                          <p:spTgt spid="167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1" dur="1000" fill="hold"/>
                                        <p:tgtEl>
                                          <p:spTgt spid="167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5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indefinite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4" dur="indefinite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7" dur="indefinite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indefinite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60" dur="indefinite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indefinite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63" dur="indefinite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5" dur="1000" fill="hold"/>
                                        <p:tgtEl>
                                          <p:spTgt spid="168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2" dur="1000" fill="hold"/>
                                        <p:tgtEl>
                                          <p:spTgt spid="168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7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indefinite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5" dur="indefinite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7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78" dur="indefinite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mph" presetSubtype="0" grpId="2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0" dur="indefinite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81" dur="indefinite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3" dur="indefinite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84" dur="indefinite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mph" presetSubtype="0" grpId="2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6" dur="indefinite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87" dur="indefinite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9" presetClass="emph" presetSubtype="0" grpId="2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9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90" dur="indefinite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9" presetClass="emph" presetSubtype="0" grpId="2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2" dur="indefinite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93" dur="indefinite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" grpId="0" animBg="1"/>
      <p:bldP spid="156" grpId="1" animBg="1"/>
      <p:bldP spid="156" grpId="2" animBg="1"/>
      <p:bldP spid="159" grpId="0" animBg="1"/>
      <p:bldP spid="159" grpId="1" animBg="1"/>
      <p:bldP spid="159" grpId="2" animBg="1"/>
      <p:bldP spid="160" grpId="0" animBg="1"/>
      <p:bldP spid="160" grpId="1" animBg="1"/>
      <p:bldP spid="160" grpId="2" animBg="1"/>
      <p:bldP spid="3" grpId="0" animBg="1"/>
      <p:bldP spid="3" grpId="1" animBg="1"/>
      <p:bldP spid="3" grpId="2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itle 101">
            <a:extLst>
              <a:ext uri="{FF2B5EF4-FFF2-40B4-BE49-F238E27FC236}">
                <a16:creationId xmlns:a16="http://schemas.microsoft.com/office/drawing/2014/main" id="{8E7255EE-7855-FED0-5668-F57C01B16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600" y="234766"/>
            <a:ext cx="11009376" cy="975360"/>
          </a:xfrm>
        </p:spPr>
        <p:txBody>
          <a:bodyPr/>
          <a:lstStyle/>
          <a:p>
            <a:r>
              <a:rPr lang="en-US"/>
              <a:t>Design Patterns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9E2F532-0C44-CB3A-6B1C-1738E13A8AA6}"/>
              </a:ext>
            </a:extLst>
          </p:cNvPr>
          <p:cNvGrpSpPr/>
          <p:nvPr/>
        </p:nvGrpSpPr>
        <p:grpSpPr>
          <a:xfrm>
            <a:off x="536400" y="1702800"/>
            <a:ext cx="3206864" cy="3267846"/>
            <a:chOff x="2620568" y="1702800"/>
            <a:chExt cx="3206864" cy="3267846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512CD426-7040-B46A-6B95-21D5A357819F}"/>
                </a:ext>
              </a:extLst>
            </p:cNvPr>
            <p:cNvGrpSpPr/>
            <p:nvPr/>
          </p:nvGrpSpPr>
          <p:grpSpPr>
            <a:xfrm>
              <a:off x="2620800" y="1702800"/>
              <a:ext cx="3206632" cy="2797176"/>
              <a:chOff x="728781" y="91736"/>
              <a:chExt cx="3206632" cy="2797176"/>
            </a:xfrm>
          </p:grpSpPr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ED4E23DC-1697-3640-B333-E154F1EC549A}"/>
                  </a:ext>
                </a:extLst>
              </p:cNvPr>
              <p:cNvGrpSpPr/>
              <p:nvPr/>
            </p:nvGrpSpPr>
            <p:grpSpPr>
              <a:xfrm>
                <a:off x="1346400" y="512423"/>
                <a:ext cx="1147100" cy="2232026"/>
                <a:chOff x="7680323" y="3602038"/>
                <a:chExt cx="1147100" cy="2232026"/>
              </a:xfrm>
            </p:grpSpPr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A926A63B-C283-0B5B-BDAB-58E4DA9225A4}"/>
                    </a:ext>
                  </a:extLst>
                </p:cNvPr>
                <p:cNvSpPr/>
                <p:nvPr/>
              </p:nvSpPr>
              <p:spPr>
                <a:xfrm flipH="1">
                  <a:off x="7680323" y="3602038"/>
                  <a:ext cx="1147100" cy="2232026"/>
                </a:xfrm>
                <a:prstGeom prst="rect">
                  <a:avLst/>
                </a:prstGeom>
                <a:solidFill>
                  <a:schemeClr val="bg1">
                    <a:lumMod val="10000"/>
                    <a:lumOff val="90000"/>
                  </a:schemeClr>
                </a:solidFill>
                <a:ln w="12700">
                  <a:solidFill>
                    <a:schemeClr val="bg1">
                      <a:lumMod val="75000"/>
                      <a:lumOff val="25000"/>
                    </a:schemeClr>
                  </a:solidFill>
                  <a:prstDash val="soli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none" lIns="324000" tIns="36000" rIns="0" rtlCol="0" anchor="t" anchorCtr="0"/>
                <a:lstStyle/>
                <a:p>
                  <a:r>
                    <a:rPr lang="en-GB" sz="600">
                      <a:latin typeface="Consolas" panose="020B0609020204030204" pitchFamily="49" charset="0"/>
                      <a:cs typeface="Consolas" panose="020B0609020204030204" pitchFamily="49" charset="0"/>
                    </a:rPr>
                    <a:t>subnet(s)</a:t>
                  </a:r>
                </a:p>
              </p:txBody>
            </p:sp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9D5F77EB-A564-1773-F109-5604891843A3}"/>
                    </a:ext>
                  </a:extLst>
                </p:cNvPr>
                <p:cNvSpPr txBox="1"/>
                <p:nvPr/>
              </p:nvSpPr>
              <p:spPr>
                <a:xfrm>
                  <a:off x="7680326" y="3602038"/>
                  <a:ext cx="288000" cy="144000"/>
                </a:xfrm>
                <a:prstGeom prst="rect">
                  <a:avLst/>
                </a:prstGeom>
                <a:solidFill>
                  <a:schemeClr val="bg1">
                    <a:lumMod val="75000"/>
                    <a:lumOff val="25000"/>
                  </a:schemeClr>
                </a:solidFill>
              </p:spPr>
              <p:txBody>
                <a:bodyPr wrap="none" rtlCol="0" anchor="ctr" anchorCtr="1">
                  <a:noAutofit/>
                </a:bodyPr>
                <a:lstStyle/>
                <a:p>
                  <a:pPr algn="ctr"/>
                  <a:r>
                    <a:rPr lang="en-US" sz="600">
                      <a:solidFill>
                        <a:schemeClr val="bg2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BD</a:t>
                  </a:r>
                </a:p>
              </p:txBody>
            </p:sp>
          </p:grpSp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C208D7B1-D9EA-44C1-F85C-44AA913E1C10}"/>
                  </a:ext>
                </a:extLst>
              </p:cNvPr>
              <p:cNvGrpSpPr/>
              <p:nvPr/>
            </p:nvGrpSpPr>
            <p:grpSpPr>
              <a:xfrm>
                <a:off x="728781" y="91736"/>
                <a:ext cx="3206632" cy="2797176"/>
                <a:chOff x="7680323" y="2921000"/>
                <a:chExt cx="3206632" cy="2797176"/>
              </a:xfrm>
            </p:grpSpPr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15F76007-F2E6-D46B-C42A-4624CDB0E8A5}"/>
                    </a:ext>
                  </a:extLst>
                </p:cNvPr>
                <p:cNvSpPr/>
                <p:nvPr/>
              </p:nvSpPr>
              <p:spPr>
                <a:xfrm>
                  <a:off x="7680323" y="2921000"/>
                  <a:ext cx="3206632" cy="2797176"/>
                </a:xfrm>
                <a:prstGeom prst="rect">
                  <a:avLst/>
                </a:prstGeom>
                <a:noFill/>
                <a:ln w="12700">
                  <a:solidFill>
                    <a:schemeClr val="accent2">
                      <a:lumMod val="7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24000" tIns="36000" rtlCol="0" anchor="t" anchorCtr="0"/>
                <a:lstStyle/>
                <a:p>
                  <a:r>
                    <a:rPr lang="en-GB" sz="600">
                      <a:latin typeface="Consolas" panose="020B0609020204030204" pitchFamily="49" charset="0"/>
                      <a:cs typeface="Consolas" panose="020B0609020204030204" pitchFamily="49" charset="0"/>
                    </a:rPr>
                    <a:t>demo</a:t>
                  </a:r>
                </a:p>
              </p:txBody>
            </p:sp>
            <p:grpSp>
              <p:nvGrpSpPr>
                <p:cNvPr id="94" name="Group 93">
                  <a:extLst>
                    <a:ext uri="{FF2B5EF4-FFF2-40B4-BE49-F238E27FC236}">
                      <a16:creationId xmlns:a16="http://schemas.microsoft.com/office/drawing/2014/main" id="{45385EFB-5C18-C087-1448-2A2940ED55C6}"/>
                    </a:ext>
                  </a:extLst>
                </p:cNvPr>
                <p:cNvGrpSpPr/>
                <p:nvPr/>
              </p:nvGrpSpPr>
              <p:grpSpPr>
                <a:xfrm>
                  <a:off x="7680323" y="2921000"/>
                  <a:ext cx="288000" cy="144000"/>
                  <a:chOff x="9357407" y="4691351"/>
                  <a:chExt cx="288000" cy="144000"/>
                </a:xfrm>
              </p:grpSpPr>
              <p:sp>
                <p:nvSpPr>
                  <p:cNvPr id="95" name="Rectangle 94">
                    <a:extLst>
                      <a:ext uri="{FF2B5EF4-FFF2-40B4-BE49-F238E27FC236}">
                        <a16:creationId xmlns:a16="http://schemas.microsoft.com/office/drawing/2014/main" id="{481FC623-3AA0-2A88-1BFD-69F5666E72D6}"/>
                      </a:ext>
                    </a:extLst>
                  </p:cNvPr>
                  <p:cNvSpPr/>
                  <p:nvPr/>
                </p:nvSpPr>
                <p:spPr>
                  <a:xfrm>
                    <a:off x="9357407" y="4691351"/>
                    <a:ext cx="288000" cy="144000"/>
                  </a:xfrm>
                  <a:prstGeom prst="rect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>
                      <a:latin typeface="Consolas" panose="020B0609020204030204" pitchFamily="49" charset="0"/>
                      <a:cs typeface="Consolas" panose="020B0609020204030204" pitchFamily="49" charset="0"/>
                    </a:endParaRPr>
                  </a:p>
                </p:txBody>
              </p:sp>
              <p:grpSp>
                <p:nvGrpSpPr>
                  <p:cNvPr id="96" name="Group 95">
                    <a:extLst>
                      <a:ext uri="{FF2B5EF4-FFF2-40B4-BE49-F238E27FC236}">
                        <a16:creationId xmlns:a16="http://schemas.microsoft.com/office/drawing/2014/main" id="{E2A58993-D181-85EF-3829-0F2C91F7DEB9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9393407" y="4709853"/>
                    <a:ext cx="216000" cy="106997"/>
                    <a:chOff x="836085" y="1496592"/>
                    <a:chExt cx="538984" cy="266993"/>
                  </a:xfrm>
                </p:grpSpPr>
                <p:sp>
                  <p:nvSpPr>
                    <p:cNvPr id="97" name="Freeform 751">
                      <a:extLst>
                        <a:ext uri="{FF2B5EF4-FFF2-40B4-BE49-F238E27FC236}">
                          <a16:creationId xmlns:a16="http://schemas.microsoft.com/office/drawing/2014/main" id="{C136C415-FAB1-584B-21D4-97A612D7733C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836085" y="1647588"/>
                      <a:ext cx="538984" cy="115997"/>
                    </a:xfrm>
                    <a:custGeom>
                      <a:avLst/>
                      <a:gdLst>
                        <a:gd name="T0" fmla="*/ 204 w 228"/>
                        <a:gd name="T1" fmla="*/ 49 h 49"/>
                        <a:gd name="T2" fmla="*/ 24 w 228"/>
                        <a:gd name="T3" fmla="*/ 49 h 49"/>
                        <a:gd name="T4" fmla="*/ 0 w 228"/>
                        <a:gd name="T5" fmla="*/ 25 h 49"/>
                        <a:gd name="T6" fmla="*/ 0 w 228"/>
                        <a:gd name="T7" fmla="*/ 25 h 49"/>
                        <a:gd name="T8" fmla="*/ 24 w 228"/>
                        <a:gd name="T9" fmla="*/ 0 h 49"/>
                        <a:gd name="T10" fmla="*/ 204 w 228"/>
                        <a:gd name="T11" fmla="*/ 0 h 49"/>
                        <a:gd name="T12" fmla="*/ 228 w 228"/>
                        <a:gd name="T13" fmla="*/ 25 h 49"/>
                        <a:gd name="T14" fmla="*/ 228 w 228"/>
                        <a:gd name="T15" fmla="*/ 25 h 49"/>
                        <a:gd name="T16" fmla="*/ 204 w 228"/>
                        <a:gd name="T17" fmla="*/ 49 h 4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228" h="49">
                          <a:moveTo>
                            <a:pt x="204" y="49"/>
                          </a:moveTo>
                          <a:cubicBezTo>
                            <a:pt x="24" y="49"/>
                            <a:pt x="24" y="49"/>
                            <a:pt x="24" y="49"/>
                          </a:cubicBezTo>
                          <a:cubicBezTo>
                            <a:pt x="11" y="49"/>
                            <a:pt x="0" y="38"/>
                            <a:pt x="0" y="25"/>
                          </a:cubicBezTo>
                          <a:cubicBezTo>
                            <a:pt x="0" y="25"/>
                            <a:pt x="0" y="25"/>
                            <a:pt x="0" y="25"/>
                          </a:cubicBezTo>
                          <a:cubicBezTo>
                            <a:pt x="0" y="11"/>
                            <a:pt x="11" y="0"/>
                            <a:pt x="24" y="0"/>
                          </a:cubicBezTo>
                          <a:cubicBezTo>
                            <a:pt x="204" y="0"/>
                            <a:pt x="204" y="0"/>
                            <a:pt x="204" y="0"/>
                          </a:cubicBezTo>
                          <a:cubicBezTo>
                            <a:pt x="217" y="0"/>
                            <a:pt x="228" y="11"/>
                            <a:pt x="228" y="25"/>
                          </a:cubicBezTo>
                          <a:cubicBezTo>
                            <a:pt x="228" y="25"/>
                            <a:pt x="228" y="25"/>
                            <a:pt x="228" y="25"/>
                          </a:cubicBezTo>
                          <a:cubicBezTo>
                            <a:pt x="228" y="38"/>
                            <a:pt x="217" y="49"/>
                            <a:pt x="204" y="49"/>
                          </a:cubicBezTo>
                          <a:close/>
                        </a:path>
                      </a:pathLst>
                    </a:custGeom>
                    <a:solidFill>
                      <a:schemeClr val="bg2"/>
                    </a:solidFill>
                    <a:ln>
                      <a:noFill/>
                    </a:ln>
                  </p:spPr>
                  <p:txBody>
                    <a:bodyPr vert="horz" wrap="square" lIns="121920" tIns="60960" rIns="121920" bIns="60960" numCol="1" anchor="t" anchorCtr="1" compatLnSpc="1">
                      <a:prstTxWarp prst="textNoShape">
                        <a:avLst/>
                      </a:prstTxWarp>
                    </a:bodyPr>
                    <a:lstStyle/>
                    <a:p>
                      <a:pPr algn="ctr"/>
                      <a:endParaRPr lang="en-US" sz="4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p:txBody>
                </p:sp>
                <p:sp>
                  <p:nvSpPr>
                    <p:cNvPr id="98" name="Freeform 752">
                      <a:extLst>
                        <a:ext uri="{FF2B5EF4-FFF2-40B4-BE49-F238E27FC236}">
                          <a16:creationId xmlns:a16="http://schemas.microsoft.com/office/drawing/2014/main" id="{18673F5C-8DE7-D706-7164-13EEFB7BC5BF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955081" y="1571590"/>
                      <a:ext cx="382988" cy="115996"/>
                    </a:xfrm>
                    <a:custGeom>
                      <a:avLst/>
                      <a:gdLst>
                        <a:gd name="T0" fmla="*/ 137 w 162"/>
                        <a:gd name="T1" fmla="*/ 49 h 49"/>
                        <a:gd name="T2" fmla="*/ 24 w 162"/>
                        <a:gd name="T3" fmla="*/ 49 h 49"/>
                        <a:gd name="T4" fmla="*/ 0 w 162"/>
                        <a:gd name="T5" fmla="*/ 25 h 49"/>
                        <a:gd name="T6" fmla="*/ 0 w 162"/>
                        <a:gd name="T7" fmla="*/ 25 h 49"/>
                        <a:gd name="T8" fmla="*/ 24 w 162"/>
                        <a:gd name="T9" fmla="*/ 0 h 49"/>
                        <a:gd name="T10" fmla="*/ 137 w 162"/>
                        <a:gd name="T11" fmla="*/ 0 h 49"/>
                        <a:gd name="T12" fmla="*/ 162 w 162"/>
                        <a:gd name="T13" fmla="*/ 25 h 49"/>
                        <a:gd name="T14" fmla="*/ 162 w 162"/>
                        <a:gd name="T15" fmla="*/ 25 h 49"/>
                        <a:gd name="T16" fmla="*/ 137 w 162"/>
                        <a:gd name="T17" fmla="*/ 49 h 4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162" h="49">
                          <a:moveTo>
                            <a:pt x="137" y="49"/>
                          </a:moveTo>
                          <a:cubicBezTo>
                            <a:pt x="24" y="49"/>
                            <a:pt x="24" y="49"/>
                            <a:pt x="24" y="49"/>
                          </a:cubicBezTo>
                          <a:cubicBezTo>
                            <a:pt x="11" y="49"/>
                            <a:pt x="0" y="38"/>
                            <a:pt x="0" y="25"/>
                          </a:cubicBezTo>
                          <a:cubicBezTo>
                            <a:pt x="0" y="25"/>
                            <a:pt x="0" y="25"/>
                            <a:pt x="0" y="25"/>
                          </a:cubicBezTo>
                          <a:cubicBezTo>
                            <a:pt x="0" y="11"/>
                            <a:pt x="11" y="0"/>
                            <a:pt x="24" y="0"/>
                          </a:cubicBezTo>
                          <a:cubicBezTo>
                            <a:pt x="137" y="0"/>
                            <a:pt x="137" y="0"/>
                            <a:pt x="137" y="0"/>
                          </a:cubicBezTo>
                          <a:cubicBezTo>
                            <a:pt x="151" y="0"/>
                            <a:pt x="162" y="11"/>
                            <a:pt x="162" y="25"/>
                          </a:cubicBezTo>
                          <a:cubicBezTo>
                            <a:pt x="162" y="25"/>
                            <a:pt x="162" y="25"/>
                            <a:pt x="162" y="25"/>
                          </a:cubicBezTo>
                          <a:cubicBezTo>
                            <a:pt x="162" y="38"/>
                            <a:pt x="151" y="49"/>
                            <a:pt x="137" y="49"/>
                          </a:cubicBezTo>
                          <a:close/>
                        </a:path>
                      </a:pathLst>
                    </a:custGeom>
                    <a:solidFill>
                      <a:schemeClr val="bg2"/>
                    </a:solidFill>
                    <a:ln>
                      <a:noFill/>
                    </a:ln>
                  </p:spPr>
                  <p:txBody>
                    <a:bodyPr vert="horz" wrap="square" lIns="121920" tIns="60960" rIns="121920" bIns="609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p:txBody>
                </p:sp>
                <p:sp>
                  <p:nvSpPr>
                    <p:cNvPr id="99" name="Freeform 753">
                      <a:extLst>
                        <a:ext uri="{FF2B5EF4-FFF2-40B4-BE49-F238E27FC236}">
                          <a16:creationId xmlns:a16="http://schemas.microsoft.com/office/drawing/2014/main" id="{F746358B-ABA9-889E-A8A1-6E0BB1EFF21F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106076" y="1496592"/>
                      <a:ext cx="181994" cy="115996"/>
                    </a:xfrm>
                    <a:custGeom>
                      <a:avLst/>
                      <a:gdLst>
                        <a:gd name="T0" fmla="*/ 52 w 77"/>
                        <a:gd name="T1" fmla="*/ 49 h 49"/>
                        <a:gd name="T2" fmla="*/ 24 w 77"/>
                        <a:gd name="T3" fmla="*/ 49 h 49"/>
                        <a:gd name="T4" fmla="*/ 0 w 77"/>
                        <a:gd name="T5" fmla="*/ 24 h 49"/>
                        <a:gd name="T6" fmla="*/ 0 w 77"/>
                        <a:gd name="T7" fmla="*/ 24 h 49"/>
                        <a:gd name="T8" fmla="*/ 24 w 77"/>
                        <a:gd name="T9" fmla="*/ 0 h 49"/>
                        <a:gd name="T10" fmla="*/ 52 w 77"/>
                        <a:gd name="T11" fmla="*/ 0 h 49"/>
                        <a:gd name="T12" fmla="*/ 77 w 77"/>
                        <a:gd name="T13" fmla="*/ 24 h 49"/>
                        <a:gd name="T14" fmla="*/ 77 w 77"/>
                        <a:gd name="T15" fmla="*/ 24 h 49"/>
                        <a:gd name="T16" fmla="*/ 52 w 77"/>
                        <a:gd name="T17" fmla="*/ 49 h 4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7" h="49">
                          <a:moveTo>
                            <a:pt x="52" y="49"/>
                          </a:moveTo>
                          <a:cubicBezTo>
                            <a:pt x="24" y="49"/>
                            <a:pt x="24" y="49"/>
                            <a:pt x="24" y="49"/>
                          </a:cubicBezTo>
                          <a:cubicBezTo>
                            <a:pt x="11" y="49"/>
                            <a:pt x="0" y="38"/>
                            <a:pt x="0" y="24"/>
                          </a:cubicBezTo>
                          <a:cubicBezTo>
                            <a:pt x="0" y="24"/>
                            <a:pt x="0" y="24"/>
                            <a:pt x="0" y="24"/>
                          </a:cubicBezTo>
                          <a:cubicBezTo>
                            <a:pt x="0" y="11"/>
                            <a:pt x="11" y="0"/>
                            <a:pt x="24" y="0"/>
                          </a:cubicBezTo>
                          <a:cubicBezTo>
                            <a:pt x="52" y="0"/>
                            <a:pt x="52" y="0"/>
                            <a:pt x="52" y="0"/>
                          </a:cubicBezTo>
                          <a:cubicBezTo>
                            <a:pt x="66" y="0"/>
                            <a:pt x="77" y="11"/>
                            <a:pt x="77" y="24"/>
                          </a:cubicBezTo>
                          <a:cubicBezTo>
                            <a:pt x="77" y="24"/>
                            <a:pt x="77" y="24"/>
                            <a:pt x="77" y="24"/>
                          </a:cubicBezTo>
                          <a:cubicBezTo>
                            <a:pt x="77" y="38"/>
                            <a:pt x="66" y="49"/>
                            <a:pt x="52" y="49"/>
                          </a:cubicBezTo>
                          <a:close/>
                        </a:path>
                      </a:pathLst>
                    </a:custGeom>
                    <a:solidFill>
                      <a:schemeClr val="bg2"/>
                    </a:solidFill>
                    <a:ln>
                      <a:noFill/>
                    </a:ln>
                  </p:spPr>
                  <p:txBody>
                    <a:bodyPr vert="horz" wrap="square" lIns="121920" tIns="60960" rIns="121920" bIns="609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p:txBody>
                </p:sp>
              </p:grpSp>
            </p:grpSp>
          </p:grpSp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58E92845-11CA-0898-C145-3CD90B435C49}"/>
                  </a:ext>
                </a:extLst>
              </p:cNvPr>
              <p:cNvGrpSpPr/>
              <p:nvPr/>
            </p:nvGrpSpPr>
            <p:grpSpPr>
              <a:xfrm>
                <a:off x="1274878" y="296523"/>
                <a:ext cx="2590559" cy="2519364"/>
                <a:chOff x="7680319" y="3615879"/>
                <a:chExt cx="2590559" cy="2519364"/>
              </a:xfrm>
            </p:grpSpPr>
            <p:sp>
              <p:nvSpPr>
                <p:cNvPr id="89" name="Rectangle 88">
                  <a:extLst>
                    <a:ext uri="{FF2B5EF4-FFF2-40B4-BE49-F238E27FC236}">
                      <a16:creationId xmlns:a16="http://schemas.microsoft.com/office/drawing/2014/main" id="{5EA0E8CD-FCA6-FBC4-50F2-4FE86BEB5786}"/>
                    </a:ext>
                  </a:extLst>
                </p:cNvPr>
                <p:cNvSpPr/>
                <p:nvPr/>
              </p:nvSpPr>
              <p:spPr>
                <a:xfrm flipH="1">
                  <a:off x="7680319" y="3615879"/>
                  <a:ext cx="2590559" cy="2519364"/>
                </a:xfrm>
                <a:prstGeom prst="rect">
                  <a:avLst/>
                </a:prstGeom>
                <a:noFill/>
                <a:ln w="12700">
                  <a:solidFill>
                    <a:schemeClr val="accent5"/>
                  </a:solidFill>
                  <a:prstDash val="soli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324000" tIns="36000" rtlCol="0" anchor="t" anchorCtr="0"/>
                <a:lstStyle/>
                <a:p>
                  <a:r>
                    <a:rPr lang="en-GB" sz="600">
                      <a:latin typeface="Consolas" panose="020B0609020204030204" pitchFamily="49" charset="0"/>
                      <a:cs typeface="Consolas" panose="020B0609020204030204" pitchFamily="49" charset="0"/>
                    </a:rPr>
                    <a:t>vrf-01</a:t>
                  </a:r>
                </a:p>
              </p:txBody>
            </p:sp>
            <p:grpSp>
              <p:nvGrpSpPr>
                <p:cNvPr id="90" name="Group 89">
                  <a:extLst>
                    <a:ext uri="{FF2B5EF4-FFF2-40B4-BE49-F238E27FC236}">
                      <a16:creationId xmlns:a16="http://schemas.microsoft.com/office/drawing/2014/main" id="{D69D9EB8-0C05-E64F-D2B7-4899D04824EE}"/>
                    </a:ext>
                  </a:extLst>
                </p:cNvPr>
                <p:cNvGrpSpPr/>
                <p:nvPr/>
              </p:nvGrpSpPr>
              <p:grpSpPr>
                <a:xfrm>
                  <a:off x="7680323" y="3615879"/>
                  <a:ext cx="288000" cy="144000"/>
                  <a:chOff x="9199253" y="3748281"/>
                  <a:chExt cx="288000" cy="144000"/>
                </a:xfrm>
              </p:grpSpPr>
              <p:sp>
                <p:nvSpPr>
                  <p:cNvPr id="91" name="Rectangle 90">
                    <a:extLst>
                      <a:ext uri="{FF2B5EF4-FFF2-40B4-BE49-F238E27FC236}">
                        <a16:creationId xmlns:a16="http://schemas.microsoft.com/office/drawing/2014/main" id="{25142015-7FE3-2304-EC80-FE15C6217295}"/>
                      </a:ext>
                    </a:extLst>
                  </p:cNvPr>
                  <p:cNvSpPr/>
                  <p:nvPr/>
                </p:nvSpPr>
                <p:spPr>
                  <a:xfrm flipH="1">
                    <a:off x="9199253" y="3748281"/>
                    <a:ext cx="288000" cy="144000"/>
                  </a:xfrm>
                  <a:prstGeom prst="rect">
                    <a:avLst/>
                  </a:prstGeom>
                  <a:solidFill>
                    <a:schemeClr val="accent5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>
                      <a:latin typeface="Consolas" panose="020B0609020204030204" pitchFamily="49" charset="0"/>
                      <a:cs typeface="Consolas" panose="020B0609020204030204" pitchFamily="49" charset="0"/>
                    </a:endParaRPr>
                  </a:p>
                </p:txBody>
              </p:sp>
              <p:pic>
                <p:nvPicPr>
                  <p:cNvPr id="92" name="Picture 6" descr="C:\Users\ecoffey\AppData\Local\Temp\Rar$DRa0.583\Cisco Icons November\30067_Device_router_3057\Png_256\30067_Device_router_3057_unknown_256.png">
                    <a:extLst>
                      <a:ext uri="{FF2B5EF4-FFF2-40B4-BE49-F238E27FC236}">
                        <a16:creationId xmlns:a16="http://schemas.microsoft.com/office/drawing/2014/main" id="{7799515D-354E-2F9A-62A6-7623D7063C97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9235747" y="3759469"/>
                    <a:ext cx="215012" cy="121625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</p:grpSp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71E696B1-A445-B61B-A6E4-623A1257693D}"/>
                  </a:ext>
                </a:extLst>
              </p:cNvPr>
              <p:cNvGrpSpPr/>
              <p:nvPr/>
            </p:nvGrpSpPr>
            <p:grpSpPr>
              <a:xfrm>
                <a:off x="1414800" y="871197"/>
                <a:ext cx="1008063" cy="434081"/>
                <a:chOff x="5769799" y="3760135"/>
                <a:chExt cx="1008063" cy="434081"/>
              </a:xfrm>
            </p:grpSpPr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C90A0169-2A41-72C4-683F-0409F3788566}"/>
                    </a:ext>
                  </a:extLst>
                </p:cNvPr>
                <p:cNvSpPr/>
                <p:nvPr/>
              </p:nvSpPr>
              <p:spPr>
                <a:xfrm flipH="1">
                  <a:off x="5769799" y="3760135"/>
                  <a:ext cx="1008063" cy="434081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270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square" lIns="0" tIns="72000" rIns="0" bIns="0" rtlCol="0" anchor="t" anchorCtr="0"/>
                <a:lstStyle/>
                <a:p>
                  <a:pPr algn="ctr" defTabSz="685783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600">
                      <a:latin typeface="Consolas" panose="020B0609020204030204" pitchFamily="49" charset="0"/>
                      <a:cs typeface="Consolas" panose="020B0609020204030204" pitchFamily="49" charset="0"/>
                    </a:rPr>
                    <a:t>VLAN</a:t>
                  </a:r>
                </a:p>
                <a:p>
                  <a:pPr algn="ctr" defTabSz="685783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600">
                      <a:latin typeface="Consolas" panose="020B0609020204030204" pitchFamily="49" charset="0"/>
                      <a:cs typeface="Consolas" panose="020B0609020204030204" pitchFamily="49" charset="0"/>
                    </a:rPr>
                    <a:t>(Security isolation per Bridge Domain)</a:t>
                  </a:r>
                </a:p>
              </p:txBody>
            </p:sp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6940A5F4-0D74-96FF-4A1A-F01628E80177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5769800" y="3760135"/>
                  <a:ext cx="288000" cy="144000"/>
                </a:xfrm>
                <a:prstGeom prst="rect">
                  <a:avLst/>
                </a:prstGeom>
                <a:solidFill>
                  <a:schemeClr val="accent4">
                    <a:lumMod val="50000"/>
                  </a:schemeClr>
                </a:solidFill>
                <a:ln w="12700" cap="flat">
                  <a:noFill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none" lIns="121920" tIns="60960" rIns="121920" bIns="60960" rtlCol="0" anchor="ctr"/>
                <a:lstStyle/>
                <a:p>
                  <a:pPr algn="ctr" defTabSz="685783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600" kern="0">
                      <a:solidFill>
                        <a:schemeClr val="bg2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EPG</a:t>
                  </a:r>
                </a:p>
              </p:txBody>
            </p:sp>
          </p:grpSp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064FAD7C-529D-9C93-FCC6-207B2C648ECA}"/>
                  </a:ext>
                </a:extLst>
              </p:cNvPr>
              <p:cNvGrpSpPr/>
              <p:nvPr/>
            </p:nvGrpSpPr>
            <p:grpSpPr>
              <a:xfrm>
                <a:off x="2570400" y="512423"/>
                <a:ext cx="1147100" cy="2232026"/>
                <a:chOff x="7680323" y="3602038"/>
                <a:chExt cx="1147100" cy="2232026"/>
              </a:xfrm>
            </p:grpSpPr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D41BFF15-E2D9-9455-1884-AA8D25F9AA54}"/>
                    </a:ext>
                  </a:extLst>
                </p:cNvPr>
                <p:cNvSpPr/>
                <p:nvPr/>
              </p:nvSpPr>
              <p:spPr>
                <a:xfrm flipH="1">
                  <a:off x="7680323" y="3602038"/>
                  <a:ext cx="1147100" cy="2232026"/>
                </a:xfrm>
                <a:prstGeom prst="rect">
                  <a:avLst/>
                </a:prstGeom>
                <a:solidFill>
                  <a:schemeClr val="bg1">
                    <a:lumMod val="10000"/>
                    <a:lumOff val="90000"/>
                  </a:schemeClr>
                </a:solidFill>
                <a:ln w="12700">
                  <a:solidFill>
                    <a:schemeClr val="bg1">
                      <a:lumMod val="75000"/>
                      <a:lumOff val="25000"/>
                    </a:schemeClr>
                  </a:solidFill>
                  <a:prstDash val="soli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none" lIns="324000" tIns="36000" rIns="0" rtlCol="0" anchor="t" anchorCtr="0"/>
                <a:lstStyle/>
                <a:p>
                  <a:r>
                    <a:rPr lang="en-GB" sz="600">
                      <a:latin typeface="Consolas" panose="020B0609020204030204" pitchFamily="49" charset="0"/>
                      <a:cs typeface="Consolas" panose="020B0609020204030204" pitchFamily="49" charset="0"/>
                    </a:rPr>
                    <a:t>subnet(s)</a:t>
                  </a:r>
                </a:p>
              </p:txBody>
            </p:sp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3B12B7CB-41BE-AC86-A969-82EF499C7DE6}"/>
                    </a:ext>
                  </a:extLst>
                </p:cNvPr>
                <p:cNvSpPr txBox="1"/>
                <p:nvPr/>
              </p:nvSpPr>
              <p:spPr>
                <a:xfrm>
                  <a:off x="7680326" y="3602038"/>
                  <a:ext cx="288000" cy="144000"/>
                </a:xfrm>
                <a:prstGeom prst="rect">
                  <a:avLst/>
                </a:prstGeom>
                <a:solidFill>
                  <a:schemeClr val="bg1">
                    <a:lumMod val="75000"/>
                    <a:lumOff val="25000"/>
                  </a:schemeClr>
                </a:solidFill>
              </p:spPr>
              <p:txBody>
                <a:bodyPr wrap="none" rtlCol="0" anchor="ctr" anchorCtr="1">
                  <a:noAutofit/>
                </a:bodyPr>
                <a:lstStyle/>
                <a:p>
                  <a:pPr algn="ctr"/>
                  <a:r>
                    <a:rPr lang="en-US" sz="600">
                      <a:solidFill>
                        <a:schemeClr val="bg2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BD</a:t>
                  </a:r>
                </a:p>
              </p:txBody>
            </p:sp>
          </p:grpSp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F12DFB79-D222-E7F5-22BC-0321A4801808}"/>
                  </a:ext>
                </a:extLst>
              </p:cNvPr>
              <p:cNvGrpSpPr/>
              <p:nvPr/>
            </p:nvGrpSpPr>
            <p:grpSpPr>
              <a:xfrm>
                <a:off x="2643933" y="871197"/>
                <a:ext cx="1006475" cy="434081"/>
                <a:chOff x="5769799" y="3760135"/>
                <a:chExt cx="1006475" cy="434081"/>
              </a:xfrm>
            </p:grpSpPr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6C994B8F-C799-4FA6-320E-AC6A2F583651}"/>
                    </a:ext>
                  </a:extLst>
                </p:cNvPr>
                <p:cNvSpPr/>
                <p:nvPr/>
              </p:nvSpPr>
              <p:spPr>
                <a:xfrm flipH="1">
                  <a:off x="5769799" y="3760135"/>
                  <a:ext cx="1006475" cy="434081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270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square" lIns="0" tIns="72000" rIns="0" bIns="0" rtlCol="0" anchor="t" anchorCtr="0"/>
                <a:lstStyle/>
                <a:p>
                  <a:pPr algn="ctr" defTabSz="685783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600">
                      <a:latin typeface="Consolas" panose="020B0609020204030204" pitchFamily="49" charset="0"/>
                      <a:cs typeface="Consolas" panose="020B0609020204030204" pitchFamily="49" charset="0"/>
                    </a:rPr>
                    <a:t>VLAN</a:t>
                  </a:r>
                </a:p>
                <a:p>
                  <a:pPr algn="ctr" defTabSz="685783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600">
                      <a:latin typeface="Consolas" panose="020B0609020204030204" pitchFamily="49" charset="0"/>
                      <a:cs typeface="Consolas" panose="020B0609020204030204" pitchFamily="49" charset="0"/>
                    </a:rPr>
                    <a:t>(Security isolation per Bridge Domain)</a:t>
                  </a:r>
                </a:p>
              </p:txBody>
            </p:sp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35A13991-DE82-F952-AABE-7CB8C1CD3599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5769800" y="3760135"/>
                  <a:ext cx="288000" cy="144000"/>
                </a:xfrm>
                <a:prstGeom prst="rect">
                  <a:avLst/>
                </a:prstGeom>
                <a:solidFill>
                  <a:schemeClr val="accent4">
                    <a:lumMod val="50000"/>
                  </a:schemeClr>
                </a:solidFill>
                <a:ln w="12700" cap="flat">
                  <a:noFill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none" lIns="121920" tIns="60960" rIns="121920" bIns="60960" rtlCol="0" anchor="ctr"/>
                <a:lstStyle/>
                <a:p>
                  <a:pPr algn="ctr" defTabSz="685783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600" kern="0">
                      <a:solidFill>
                        <a:schemeClr val="bg2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EPG</a:t>
                  </a:r>
                </a:p>
              </p:txBody>
            </p:sp>
          </p:grp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122EEB13-5BF0-FF77-15A2-3B8809581654}"/>
                  </a:ext>
                </a:extLst>
              </p:cNvPr>
              <p:cNvGrpSpPr/>
              <p:nvPr/>
            </p:nvGrpSpPr>
            <p:grpSpPr>
              <a:xfrm>
                <a:off x="803269" y="732450"/>
                <a:ext cx="2987677" cy="1146811"/>
                <a:chOff x="7680318" y="3602038"/>
                <a:chExt cx="2987677" cy="1146811"/>
              </a:xfrm>
            </p:grpSpPr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D499002D-5833-D84C-681C-64A654ED425E}"/>
                    </a:ext>
                  </a:extLst>
                </p:cNvPr>
                <p:cNvSpPr/>
                <p:nvPr/>
              </p:nvSpPr>
              <p:spPr>
                <a:xfrm flipH="1">
                  <a:off x="7680318" y="3602038"/>
                  <a:ext cx="2987677" cy="1146811"/>
                </a:xfrm>
                <a:prstGeom prst="rect">
                  <a:avLst/>
                </a:prstGeom>
                <a:noFill/>
                <a:ln w="12700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none" lIns="36000" tIns="180000" rtlCol="0" anchor="t" anchorCtr="0"/>
                <a:lstStyle/>
                <a:p>
                  <a:r>
                    <a:rPr lang="en-GB" sz="600">
                      <a:latin typeface="Consolas" panose="020B0609020204030204" pitchFamily="49" charset="0"/>
                      <a:cs typeface="Consolas" panose="020B0609020204030204" pitchFamily="49" charset="0"/>
                    </a:rPr>
                    <a:t>Network</a:t>
                  </a:r>
                </a:p>
                <a:p>
                  <a:r>
                    <a:rPr lang="en-GB" sz="600">
                      <a:latin typeface="Consolas" panose="020B0609020204030204" pitchFamily="49" charset="0"/>
                      <a:cs typeface="Consolas" panose="020B0609020204030204" pitchFamily="49" charset="0"/>
                    </a:rPr>
                    <a:t>Segments</a:t>
                  </a:r>
                </a:p>
              </p:txBody>
            </p:sp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9271BCDE-9A6D-1BA4-0ECF-D54662F850E4}"/>
                    </a:ext>
                  </a:extLst>
                </p:cNvPr>
                <p:cNvSpPr txBox="1"/>
                <p:nvPr/>
              </p:nvSpPr>
              <p:spPr>
                <a:xfrm>
                  <a:off x="7680326" y="3602038"/>
                  <a:ext cx="288000" cy="1440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txBody>
                <a:bodyPr wrap="none" rtlCol="0" anchor="ctr" anchorCtr="1">
                  <a:noAutofit/>
                </a:bodyPr>
                <a:lstStyle/>
                <a:p>
                  <a:pPr algn="ctr"/>
                  <a:r>
                    <a:rPr lang="en-US" sz="600">
                      <a:solidFill>
                        <a:schemeClr val="bg2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AP</a:t>
                  </a:r>
                </a:p>
              </p:txBody>
            </p:sp>
          </p:grpSp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46E24DC1-CFA0-D6AD-B362-0B55EB43CA6D}"/>
                  </a:ext>
                </a:extLst>
              </p:cNvPr>
              <p:cNvGrpSpPr/>
              <p:nvPr/>
            </p:nvGrpSpPr>
            <p:grpSpPr>
              <a:xfrm>
                <a:off x="803267" y="2023723"/>
                <a:ext cx="2987677" cy="647700"/>
                <a:chOff x="7680319" y="3602038"/>
                <a:chExt cx="2987677" cy="647700"/>
              </a:xfrm>
            </p:grpSpPr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B776714D-9679-907B-1800-79A9A0CCF92C}"/>
                    </a:ext>
                  </a:extLst>
                </p:cNvPr>
                <p:cNvSpPr/>
                <p:nvPr/>
              </p:nvSpPr>
              <p:spPr>
                <a:xfrm flipH="1">
                  <a:off x="7680319" y="3602038"/>
                  <a:ext cx="2987677" cy="647700"/>
                </a:xfrm>
                <a:prstGeom prst="rect">
                  <a:avLst/>
                </a:prstGeom>
                <a:noFill/>
                <a:ln w="12700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none" lIns="36000" tIns="180000" rtlCol="0" anchor="t" anchorCtr="0"/>
                <a:lstStyle/>
                <a:p>
                  <a:r>
                    <a:rPr lang="en-GB" sz="600">
                      <a:latin typeface="Consolas" panose="020B0609020204030204" pitchFamily="49" charset="0"/>
                      <a:cs typeface="Consolas" panose="020B0609020204030204" pitchFamily="49" charset="0"/>
                    </a:rPr>
                    <a:t>Apps</a:t>
                  </a:r>
                </a:p>
                <a:p>
                  <a:r>
                    <a:rPr lang="en-GB" sz="600">
                      <a:latin typeface="Consolas" panose="020B0609020204030204" pitchFamily="49" charset="0"/>
                      <a:cs typeface="Consolas" panose="020B0609020204030204" pitchFamily="49" charset="0"/>
                    </a:rPr>
                    <a:t>(Optional)</a:t>
                  </a:r>
                </a:p>
              </p:txBody>
            </p:sp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0ACB004A-4947-2AE3-D598-5429B999DE98}"/>
                    </a:ext>
                  </a:extLst>
                </p:cNvPr>
                <p:cNvSpPr txBox="1"/>
                <p:nvPr/>
              </p:nvSpPr>
              <p:spPr>
                <a:xfrm>
                  <a:off x="7680326" y="3602038"/>
                  <a:ext cx="288000" cy="1440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txBody>
                <a:bodyPr wrap="none" rtlCol="0" anchor="ctr" anchorCtr="1">
                  <a:noAutofit/>
                </a:bodyPr>
                <a:lstStyle/>
                <a:p>
                  <a:pPr algn="ctr"/>
                  <a:r>
                    <a:rPr lang="en-US" sz="600">
                      <a:solidFill>
                        <a:schemeClr val="bg2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AP</a:t>
                  </a:r>
                </a:p>
              </p:txBody>
            </p:sp>
          </p:grp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A23F502F-B34B-940A-77F2-DDC708611595}"/>
                  </a:ext>
                </a:extLst>
              </p:cNvPr>
              <p:cNvGrpSpPr/>
              <p:nvPr/>
            </p:nvGrpSpPr>
            <p:grpSpPr>
              <a:xfrm>
                <a:off x="1414129" y="2171188"/>
                <a:ext cx="2231687" cy="428799"/>
                <a:chOff x="5769126" y="3760135"/>
                <a:chExt cx="2231687" cy="428799"/>
              </a:xfrm>
            </p:grpSpPr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6D5DE987-FC7E-F366-20CD-4A8663F5B048}"/>
                    </a:ext>
                  </a:extLst>
                </p:cNvPr>
                <p:cNvSpPr/>
                <p:nvPr/>
              </p:nvSpPr>
              <p:spPr>
                <a:xfrm flipH="1">
                  <a:off x="5769126" y="3760136"/>
                  <a:ext cx="2231687" cy="428798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 cap="flat">
                  <a:solidFill>
                    <a:schemeClr val="accent2">
                      <a:lumMod val="75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square" lIns="0" tIns="0" rIns="0" bIns="0" rtlCol="0" anchor="ctr" anchorCtr="1"/>
                <a:lstStyle/>
                <a:p>
                  <a:pPr algn="ctr" defTabSz="685783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600">
                      <a:latin typeface="Consolas" panose="020B0609020204030204" pitchFamily="49" charset="0"/>
                      <a:cs typeface="Consolas" panose="020B0609020204030204" pitchFamily="49" charset="0"/>
                    </a:rPr>
                    <a:t>Security isolation across Bridge Domains</a:t>
                  </a:r>
                </a:p>
              </p:txBody>
            </p:sp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D35806DA-70C3-18F8-34CE-5C6071932AA9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5769800" y="3760135"/>
                  <a:ext cx="288000" cy="144000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 w="12700" cap="flat">
                  <a:noFill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none" lIns="121920" tIns="60960" rIns="121920" bIns="60960" rtlCol="0" anchor="ctr"/>
                <a:lstStyle/>
                <a:p>
                  <a:pPr algn="ctr" defTabSz="685783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600" kern="0">
                      <a:solidFill>
                        <a:schemeClr val="bg2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ESG</a:t>
                  </a:r>
                </a:p>
              </p:txBody>
            </p:sp>
          </p:grpSp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8D8B7687-7095-8337-5AEF-0528F76DF278}"/>
                  </a:ext>
                </a:extLst>
              </p:cNvPr>
              <p:cNvGrpSpPr/>
              <p:nvPr/>
            </p:nvGrpSpPr>
            <p:grpSpPr>
              <a:xfrm>
                <a:off x="1414800" y="1373741"/>
                <a:ext cx="1008000" cy="434081"/>
                <a:chOff x="5769800" y="3760135"/>
                <a:chExt cx="1008000" cy="434081"/>
              </a:xfrm>
            </p:grpSpPr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08044913-7A66-FC68-339A-15F66AB7BABE}"/>
                    </a:ext>
                  </a:extLst>
                </p:cNvPr>
                <p:cNvSpPr/>
                <p:nvPr/>
              </p:nvSpPr>
              <p:spPr>
                <a:xfrm flipH="1">
                  <a:off x="5769800" y="3760135"/>
                  <a:ext cx="1008000" cy="434081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270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square" lIns="0" tIns="72000" rIns="0" bIns="0" rtlCol="0" anchor="t" anchorCtr="0"/>
                <a:lstStyle/>
                <a:p>
                  <a:pPr algn="ctr" defTabSz="685783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600">
                      <a:latin typeface="Consolas" panose="020B0609020204030204" pitchFamily="49" charset="0"/>
                      <a:cs typeface="Consolas" panose="020B0609020204030204" pitchFamily="49" charset="0"/>
                    </a:rPr>
                    <a:t>VLAN</a:t>
                  </a:r>
                </a:p>
                <a:p>
                  <a:pPr algn="ctr" defTabSz="685783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600">
                      <a:latin typeface="Consolas" panose="020B0609020204030204" pitchFamily="49" charset="0"/>
                      <a:cs typeface="Consolas" panose="020B0609020204030204" pitchFamily="49" charset="0"/>
                    </a:rPr>
                    <a:t>(Security isolation per Bridge Domain)</a:t>
                  </a:r>
                </a:p>
              </p:txBody>
            </p:sp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F64C59D9-46B0-55B7-993F-7726B9CAC2BF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5769800" y="3760135"/>
                  <a:ext cx="288000" cy="144000"/>
                </a:xfrm>
                <a:prstGeom prst="rect">
                  <a:avLst/>
                </a:prstGeom>
                <a:solidFill>
                  <a:schemeClr val="accent4">
                    <a:lumMod val="50000"/>
                  </a:schemeClr>
                </a:solidFill>
                <a:ln w="12700" cap="flat">
                  <a:noFill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none" lIns="121920" tIns="60960" rIns="121920" bIns="60960" rtlCol="0" anchor="ctr"/>
                <a:lstStyle/>
                <a:p>
                  <a:pPr algn="ctr" defTabSz="685783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600" kern="0">
                      <a:solidFill>
                        <a:schemeClr val="bg2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EPG</a:t>
                  </a:r>
                </a:p>
              </p:txBody>
            </p:sp>
          </p:grpSp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3F7F1371-B970-63D6-56C4-D07C62A0BE4E}"/>
                  </a:ext>
                </a:extLst>
              </p:cNvPr>
              <p:cNvGrpSpPr/>
              <p:nvPr/>
            </p:nvGrpSpPr>
            <p:grpSpPr>
              <a:xfrm>
                <a:off x="2642721" y="1373741"/>
                <a:ext cx="1007688" cy="434081"/>
                <a:chOff x="5769800" y="3760135"/>
                <a:chExt cx="1007688" cy="434081"/>
              </a:xfrm>
            </p:grpSpPr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CF6E2CD1-4B3B-2292-6ADF-1E7B54E30F87}"/>
                    </a:ext>
                  </a:extLst>
                </p:cNvPr>
                <p:cNvSpPr/>
                <p:nvPr/>
              </p:nvSpPr>
              <p:spPr>
                <a:xfrm flipH="1">
                  <a:off x="5769800" y="3760135"/>
                  <a:ext cx="1007688" cy="434081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270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square" lIns="0" tIns="72000" rIns="0" bIns="0" rtlCol="0" anchor="t" anchorCtr="0"/>
                <a:lstStyle/>
                <a:p>
                  <a:pPr algn="ctr" defTabSz="685783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600">
                      <a:latin typeface="Consolas" panose="020B0609020204030204" pitchFamily="49" charset="0"/>
                      <a:cs typeface="Consolas" panose="020B0609020204030204" pitchFamily="49" charset="0"/>
                    </a:rPr>
                    <a:t>VLAN</a:t>
                  </a:r>
                </a:p>
                <a:p>
                  <a:pPr algn="ctr" defTabSz="685783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600">
                      <a:latin typeface="Consolas" panose="020B0609020204030204" pitchFamily="49" charset="0"/>
                      <a:cs typeface="Consolas" panose="020B0609020204030204" pitchFamily="49" charset="0"/>
                    </a:rPr>
                    <a:t>(Security isolation per Bridge Domain)</a:t>
                  </a:r>
                </a:p>
              </p:txBody>
            </p:sp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2AC3C133-3B26-85F0-2CBA-392DBBF9944A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5769800" y="3760135"/>
                  <a:ext cx="288000" cy="144000"/>
                </a:xfrm>
                <a:prstGeom prst="rect">
                  <a:avLst/>
                </a:prstGeom>
                <a:solidFill>
                  <a:schemeClr val="accent4">
                    <a:lumMod val="50000"/>
                  </a:schemeClr>
                </a:solidFill>
                <a:ln w="12700" cap="flat">
                  <a:noFill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none" lIns="121920" tIns="60960" rIns="121920" bIns="60960" rtlCol="0" anchor="ctr"/>
                <a:lstStyle/>
                <a:p>
                  <a:pPr algn="ctr" defTabSz="685783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600" kern="0">
                      <a:solidFill>
                        <a:schemeClr val="bg2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EPG</a:t>
                  </a:r>
                </a:p>
              </p:txBody>
            </p:sp>
          </p:grpSp>
        </p:grp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73221E60-6D88-1D56-8EAA-1D04248167C8}"/>
                </a:ext>
              </a:extLst>
            </p:cNvPr>
            <p:cNvSpPr txBox="1"/>
            <p:nvPr/>
          </p:nvSpPr>
          <p:spPr>
            <a:xfrm>
              <a:off x="2620568" y="4508981"/>
              <a:ext cx="32066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>
                  <a:latin typeface="+mn-lt"/>
                </a:rPr>
                <a:t>Dedicated VRFs and subnets for each Tenant with Dedicated L3outs</a:t>
              </a:r>
            </a:p>
          </p:txBody>
        </p:sp>
      </p:grpSp>
      <p:grpSp>
        <p:nvGrpSpPr>
          <p:cNvPr id="281" name="Group 280">
            <a:extLst>
              <a:ext uri="{FF2B5EF4-FFF2-40B4-BE49-F238E27FC236}">
                <a16:creationId xmlns:a16="http://schemas.microsoft.com/office/drawing/2014/main" id="{AA7BF3A3-8FD3-7FEF-529E-A3149241F6D2}"/>
              </a:ext>
            </a:extLst>
          </p:cNvPr>
          <p:cNvGrpSpPr/>
          <p:nvPr/>
        </p:nvGrpSpPr>
        <p:grpSpPr>
          <a:xfrm>
            <a:off x="4492800" y="1702800"/>
            <a:ext cx="3206699" cy="3963754"/>
            <a:chOff x="4492800" y="1702800"/>
            <a:chExt cx="3206699" cy="3963754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EE55534-487D-3691-A3DC-DEB375A5FAEF}"/>
                </a:ext>
              </a:extLst>
            </p:cNvPr>
            <p:cNvGrpSpPr/>
            <p:nvPr/>
          </p:nvGrpSpPr>
          <p:grpSpPr>
            <a:xfrm>
              <a:off x="4492867" y="1702800"/>
              <a:ext cx="3206632" cy="561971"/>
              <a:chOff x="6838360" y="914961"/>
              <a:chExt cx="3206632" cy="561971"/>
            </a:xfrm>
          </p:grpSpPr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BF6EEB41-9F61-8FE1-F893-096DD5E4604E}"/>
                  </a:ext>
                </a:extLst>
              </p:cNvPr>
              <p:cNvGrpSpPr/>
              <p:nvPr/>
            </p:nvGrpSpPr>
            <p:grpSpPr>
              <a:xfrm>
                <a:off x="6838360" y="914961"/>
                <a:ext cx="3206632" cy="561971"/>
                <a:chOff x="7680323" y="2920999"/>
                <a:chExt cx="3206632" cy="561971"/>
              </a:xfrm>
            </p:grpSpPr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C8D64DEF-38E1-64C6-5F80-AB11308B9A05}"/>
                    </a:ext>
                  </a:extLst>
                </p:cNvPr>
                <p:cNvSpPr/>
                <p:nvPr/>
              </p:nvSpPr>
              <p:spPr>
                <a:xfrm>
                  <a:off x="7680323" y="2920999"/>
                  <a:ext cx="3206632" cy="561971"/>
                </a:xfrm>
                <a:prstGeom prst="rect">
                  <a:avLst/>
                </a:prstGeom>
                <a:noFill/>
                <a:ln w="12700">
                  <a:solidFill>
                    <a:schemeClr val="accent2">
                      <a:lumMod val="7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24000" tIns="36000" rtlCol="0" anchor="t" anchorCtr="0"/>
                <a:lstStyle/>
                <a:p>
                  <a:r>
                    <a:rPr lang="en-GB" sz="600">
                      <a:latin typeface="Consolas" panose="020B0609020204030204" pitchFamily="49" charset="0"/>
                      <a:cs typeface="Consolas" panose="020B0609020204030204" pitchFamily="49" charset="0"/>
                    </a:rPr>
                    <a:t>shared-services</a:t>
                  </a:r>
                </a:p>
              </p:txBody>
            </p:sp>
            <p:grpSp>
              <p:nvGrpSpPr>
                <p:cNvPr id="55" name="Group 54">
                  <a:extLst>
                    <a:ext uri="{FF2B5EF4-FFF2-40B4-BE49-F238E27FC236}">
                      <a16:creationId xmlns:a16="http://schemas.microsoft.com/office/drawing/2014/main" id="{9E51D0CE-2EB9-EDE0-AC07-65A133E7BB87}"/>
                    </a:ext>
                  </a:extLst>
                </p:cNvPr>
                <p:cNvGrpSpPr/>
                <p:nvPr/>
              </p:nvGrpSpPr>
              <p:grpSpPr>
                <a:xfrm>
                  <a:off x="7680323" y="2921000"/>
                  <a:ext cx="288000" cy="144000"/>
                  <a:chOff x="9357407" y="4691351"/>
                  <a:chExt cx="288000" cy="144000"/>
                </a:xfrm>
              </p:grpSpPr>
              <p:sp>
                <p:nvSpPr>
                  <p:cNvPr id="56" name="Rectangle 55">
                    <a:extLst>
                      <a:ext uri="{FF2B5EF4-FFF2-40B4-BE49-F238E27FC236}">
                        <a16:creationId xmlns:a16="http://schemas.microsoft.com/office/drawing/2014/main" id="{4ED6CB8E-3CDE-DCD0-5D77-379669A036C8}"/>
                      </a:ext>
                    </a:extLst>
                  </p:cNvPr>
                  <p:cNvSpPr/>
                  <p:nvPr/>
                </p:nvSpPr>
                <p:spPr>
                  <a:xfrm>
                    <a:off x="9357407" y="4691351"/>
                    <a:ext cx="288000" cy="144000"/>
                  </a:xfrm>
                  <a:prstGeom prst="rect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>
                      <a:latin typeface="Consolas" panose="020B0609020204030204" pitchFamily="49" charset="0"/>
                      <a:cs typeface="Consolas" panose="020B0609020204030204" pitchFamily="49" charset="0"/>
                    </a:endParaRPr>
                  </a:p>
                </p:txBody>
              </p:sp>
              <p:grpSp>
                <p:nvGrpSpPr>
                  <p:cNvPr id="57" name="Group 56">
                    <a:extLst>
                      <a:ext uri="{FF2B5EF4-FFF2-40B4-BE49-F238E27FC236}">
                        <a16:creationId xmlns:a16="http://schemas.microsoft.com/office/drawing/2014/main" id="{1F230889-7E48-56E4-7C43-01568E14717E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9393407" y="4709853"/>
                    <a:ext cx="216000" cy="106997"/>
                    <a:chOff x="836085" y="1496592"/>
                    <a:chExt cx="538984" cy="266993"/>
                  </a:xfrm>
                </p:grpSpPr>
                <p:sp>
                  <p:nvSpPr>
                    <p:cNvPr id="58" name="Freeform 751">
                      <a:extLst>
                        <a:ext uri="{FF2B5EF4-FFF2-40B4-BE49-F238E27FC236}">
                          <a16:creationId xmlns:a16="http://schemas.microsoft.com/office/drawing/2014/main" id="{089195EC-4B49-E0DA-8A4C-CFE2CBE00D15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836085" y="1647588"/>
                      <a:ext cx="538984" cy="115997"/>
                    </a:xfrm>
                    <a:custGeom>
                      <a:avLst/>
                      <a:gdLst>
                        <a:gd name="T0" fmla="*/ 204 w 228"/>
                        <a:gd name="T1" fmla="*/ 49 h 49"/>
                        <a:gd name="T2" fmla="*/ 24 w 228"/>
                        <a:gd name="T3" fmla="*/ 49 h 49"/>
                        <a:gd name="T4" fmla="*/ 0 w 228"/>
                        <a:gd name="T5" fmla="*/ 25 h 49"/>
                        <a:gd name="T6" fmla="*/ 0 w 228"/>
                        <a:gd name="T7" fmla="*/ 25 h 49"/>
                        <a:gd name="T8" fmla="*/ 24 w 228"/>
                        <a:gd name="T9" fmla="*/ 0 h 49"/>
                        <a:gd name="T10" fmla="*/ 204 w 228"/>
                        <a:gd name="T11" fmla="*/ 0 h 49"/>
                        <a:gd name="T12" fmla="*/ 228 w 228"/>
                        <a:gd name="T13" fmla="*/ 25 h 49"/>
                        <a:gd name="T14" fmla="*/ 228 w 228"/>
                        <a:gd name="T15" fmla="*/ 25 h 49"/>
                        <a:gd name="T16" fmla="*/ 204 w 228"/>
                        <a:gd name="T17" fmla="*/ 49 h 4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228" h="49">
                          <a:moveTo>
                            <a:pt x="204" y="49"/>
                          </a:moveTo>
                          <a:cubicBezTo>
                            <a:pt x="24" y="49"/>
                            <a:pt x="24" y="49"/>
                            <a:pt x="24" y="49"/>
                          </a:cubicBezTo>
                          <a:cubicBezTo>
                            <a:pt x="11" y="49"/>
                            <a:pt x="0" y="38"/>
                            <a:pt x="0" y="25"/>
                          </a:cubicBezTo>
                          <a:cubicBezTo>
                            <a:pt x="0" y="25"/>
                            <a:pt x="0" y="25"/>
                            <a:pt x="0" y="25"/>
                          </a:cubicBezTo>
                          <a:cubicBezTo>
                            <a:pt x="0" y="11"/>
                            <a:pt x="11" y="0"/>
                            <a:pt x="24" y="0"/>
                          </a:cubicBezTo>
                          <a:cubicBezTo>
                            <a:pt x="204" y="0"/>
                            <a:pt x="204" y="0"/>
                            <a:pt x="204" y="0"/>
                          </a:cubicBezTo>
                          <a:cubicBezTo>
                            <a:pt x="217" y="0"/>
                            <a:pt x="228" y="11"/>
                            <a:pt x="228" y="25"/>
                          </a:cubicBezTo>
                          <a:cubicBezTo>
                            <a:pt x="228" y="25"/>
                            <a:pt x="228" y="25"/>
                            <a:pt x="228" y="25"/>
                          </a:cubicBezTo>
                          <a:cubicBezTo>
                            <a:pt x="228" y="38"/>
                            <a:pt x="217" y="49"/>
                            <a:pt x="204" y="49"/>
                          </a:cubicBezTo>
                          <a:close/>
                        </a:path>
                      </a:pathLst>
                    </a:custGeom>
                    <a:solidFill>
                      <a:schemeClr val="bg2"/>
                    </a:solidFill>
                    <a:ln>
                      <a:noFill/>
                    </a:ln>
                  </p:spPr>
                  <p:txBody>
                    <a:bodyPr vert="horz" wrap="square" lIns="121920" tIns="60960" rIns="121920" bIns="60960" numCol="1" anchor="t" anchorCtr="1" compatLnSpc="1">
                      <a:prstTxWarp prst="textNoShape">
                        <a:avLst/>
                      </a:prstTxWarp>
                    </a:bodyPr>
                    <a:lstStyle/>
                    <a:p>
                      <a:pPr algn="ctr"/>
                      <a:endParaRPr lang="en-US" sz="4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p:txBody>
                </p:sp>
                <p:sp>
                  <p:nvSpPr>
                    <p:cNvPr id="59" name="Freeform 752">
                      <a:extLst>
                        <a:ext uri="{FF2B5EF4-FFF2-40B4-BE49-F238E27FC236}">
                          <a16:creationId xmlns:a16="http://schemas.microsoft.com/office/drawing/2014/main" id="{4183A2F9-595C-5AED-C62C-A1B8713D70AF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955081" y="1571590"/>
                      <a:ext cx="382988" cy="115996"/>
                    </a:xfrm>
                    <a:custGeom>
                      <a:avLst/>
                      <a:gdLst>
                        <a:gd name="T0" fmla="*/ 137 w 162"/>
                        <a:gd name="T1" fmla="*/ 49 h 49"/>
                        <a:gd name="T2" fmla="*/ 24 w 162"/>
                        <a:gd name="T3" fmla="*/ 49 h 49"/>
                        <a:gd name="T4" fmla="*/ 0 w 162"/>
                        <a:gd name="T5" fmla="*/ 25 h 49"/>
                        <a:gd name="T6" fmla="*/ 0 w 162"/>
                        <a:gd name="T7" fmla="*/ 25 h 49"/>
                        <a:gd name="T8" fmla="*/ 24 w 162"/>
                        <a:gd name="T9" fmla="*/ 0 h 49"/>
                        <a:gd name="T10" fmla="*/ 137 w 162"/>
                        <a:gd name="T11" fmla="*/ 0 h 49"/>
                        <a:gd name="T12" fmla="*/ 162 w 162"/>
                        <a:gd name="T13" fmla="*/ 25 h 49"/>
                        <a:gd name="T14" fmla="*/ 162 w 162"/>
                        <a:gd name="T15" fmla="*/ 25 h 49"/>
                        <a:gd name="T16" fmla="*/ 137 w 162"/>
                        <a:gd name="T17" fmla="*/ 49 h 4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162" h="49">
                          <a:moveTo>
                            <a:pt x="137" y="49"/>
                          </a:moveTo>
                          <a:cubicBezTo>
                            <a:pt x="24" y="49"/>
                            <a:pt x="24" y="49"/>
                            <a:pt x="24" y="49"/>
                          </a:cubicBezTo>
                          <a:cubicBezTo>
                            <a:pt x="11" y="49"/>
                            <a:pt x="0" y="38"/>
                            <a:pt x="0" y="25"/>
                          </a:cubicBezTo>
                          <a:cubicBezTo>
                            <a:pt x="0" y="25"/>
                            <a:pt x="0" y="25"/>
                            <a:pt x="0" y="25"/>
                          </a:cubicBezTo>
                          <a:cubicBezTo>
                            <a:pt x="0" y="11"/>
                            <a:pt x="11" y="0"/>
                            <a:pt x="24" y="0"/>
                          </a:cubicBezTo>
                          <a:cubicBezTo>
                            <a:pt x="137" y="0"/>
                            <a:pt x="137" y="0"/>
                            <a:pt x="137" y="0"/>
                          </a:cubicBezTo>
                          <a:cubicBezTo>
                            <a:pt x="151" y="0"/>
                            <a:pt x="162" y="11"/>
                            <a:pt x="162" y="25"/>
                          </a:cubicBezTo>
                          <a:cubicBezTo>
                            <a:pt x="162" y="25"/>
                            <a:pt x="162" y="25"/>
                            <a:pt x="162" y="25"/>
                          </a:cubicBezTo>
                          <a:cubicBezTo>
                            <a:pt x="162" y="38"/>
                            <a:pt x="151" y="49"/>
                            <a:pt x="137" y="49"/>
                          </a:cubicBezTo>
                          <a:close/>
                        </a:path>
                      </a:pathLst>
                    </a:custGeom>
                    <a:solidFill>
                      <a:schemeClr val="bg2"/>
                    </a:solidFill>
                    <a:ln>
                      <a:noFill/>
                    </a:ln>
                  </p:spPr>
                  <p:txBody>
                    <a:bodyPr vert="horz" wrap="square" lIns="121920" tIns="60960" rIns="121920" bIns="609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p:txBody>
                </p:sp>
                <p:sp>
                  <p:nvSpPr>
                    <p:cNvPr id="60" name="Freeform 753">
                      <a:extLst>
                        <a:ext uri="{FF2B5EF4-FFF2-40B4-BE49-F238E27FC236}">
                          <a16:creationId xmlns:a16="http://schemas.microsoft.com/office/drawing/2014/main" id="{632E4F0A-C121-2246-026F-5DC1FC2DC387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106076" y="1496592"/>
                      <a:ext cx="181994" cy="115996"/>
                    </a:xfrm>
                    <a:custGeom>
                      <a:avLst/>
                      <a:gdLst>
                        <a:gd name="T0" fmla="*/ 52 w 77"/>
                        <a:gd name="T1" fmla="*/ 49 h 49"/>
                        <a:gd name="T2" fmla="*/ 24 w 77"/>
                        <a:gd name="T3" fmla="*/ 49 h 49"/>
                        <a:gd name="T4" fmla="*/ 0 w 77"/>
                        <a:gd name="T5" fmla="*/ 24 h 49"/>
                        <a:gd name="T6" fmla="*/ 0 w 77"/>
                        <a:gd name="T7" fmla="*/ 24 h 49"/>
                        <a:gd name="T8" fmla="*/ 24 w 77"/>
                        <a:gd name="T9" fmla="*/ 0 h 49"/>
                        <a:gd name="T10" fmla="*/ 52 w 77"/>
                        <a:gd name="T11" fmla="*/ 0 h 49"/>
                        <a:gd name="T12" fmla="*/ 77 w 77"/>
                        <a:gd name="T13" fmla="*/ 24 h 49"/>
                        <a:gd name="T14" fmla="*/ 77 w 77"/>
                        <a:gd name="T15" fmla="*/ 24 h 49"/>
                        <a:gd name="T16" fmla="*/ 52 w 77"/>
                        <a:gd name="T17" fmla="*/ 49 h 4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7" h="49">
                          <a:moveTo>
                            <a:pt x="52" y="49"/>
                          </a:moveTo>
                          <a:cubicBezTo>
                            <a:pt x="24" y="49"/>
                            <a:pt x="24" y="49"/>
                            <a:pt x="24" y="49"/>
                          </a:cubicBezTo>
                          <a:cubicBezTo>
                            <a:pt x="11" y="49"/>
                            <a:pt x="0" y="38"/>
                            <a:pt x="0" y="24"/>
                          </a:cubicBezTo>
                          <a:cubicBezTo>
                            <a:pt x="0" y="24"/>
                            <a:pt x="0" y="24"/>
                            <a:pt x="0" y="24"/>
                          </a:cubicBezTo>
                          <a:cubicBezTo>
                            <a:pt x="0" y="11"/>
                            <a:pt x="11" y="0"/>
                            <a:pt x="24" y="0"/>
                          </a:cubicBezTo>
                          <a:cubicBezTo>
                            <a:pt x="52" y="0"/>
                            <a:pt x="52" y="0"/>
                            <a:pt x="52" y="0"/>
                          </a:cubicBezTo>
                          <a:cubicBezTo>
                            <a:pt x="66" y="0"/>
                            <a:pt x="77" y="11"/>
                            <a:pt x="77" y="24"/>
                          </a:cubicBezTo>
                          <a:cubicBezTo>
                            <a:pt x="77" y="24"/>
                            <a:pt x="77" y="24"/>
                            <a:pt x="77" y="24"/>
                          </a:cubicBezTo>
                          <a:cubicBezTo>
                            <a:pt x="77" y="38"/>
                            <a:pt x="66" y="49"/>
                            <a:pt x="52" y="49"/>
                          </a:cubicBezTo>
                          <a:close/>
                        </a:path>
                      </a:pathLst>
                    </a:custGeom>
                    <a:solidFill>
                      <a:schemeClr val="bg2"/>
                    </a:solidFill>
                    <a:ln>
                      <a:noFill/>
                    </a:ln>
                  </p:spPr>
                  <p:txBody>
                    <a:bodyPr vert="horz" wrap="square" lIns="121920" tIns="60960" rIns="121920" bIns="609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p:txBody>
                </p:sp>
              </p:grpSp>
            </p:grpSp>
          </p:grp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D9F6766B-74A1-61DF-D6AD-1A3F98AC6D8A}"/>
                  </a:ext>
                </a:extLst>
              </p:cNvPr>
              <p:cNvGrpSpPr/>
              <p:nvPr/>
            </p:nvGrpSpPr>
            <p:grpSpPr>
              <a:xfrm>
                <a:off x="7384454" y="1119749"/>
                <a:ext cx="2590559" cy="289873"/>
                <a:chOff x="7680316" y="3615879"/>
                <a:chExt cx="2590559" cy="289873"/>
              </a:xfrm>
            </p:grpSpPr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A913CFD9-2BF5-CFB3-6F88-A0E799029D2F}"/>
                    </a:ext>
                  </a:extLst>
                </p:cNvPr>
                <p:cNvSpPr/>
                <p:nvPr/>
              </p:nvSpPr>
              <p:spPr>
                <a:xfrm flipH="1">
                  <a:off x="7680316" y="3615879"/>
                  <a:ext cx="2590559" cy="289873"/>
                </a:xfrm>
                <a:prstGeom prst="rect">
                  <a:avLst/>
                </a:prstGeom>
                <a:noFill/>
                <a:ln w="12700">
                  <a:solidFill>
                    <a:schemeClr val="accent5"/>
                  </a:solidFill>
                  <a:prstDash val="soli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324000" tIns="36000" rtlCol="0" anchor="t" anchorCtr="0"/>
                <a:lstStyle/>
                <a:p>
                  <a:r>
                    <a:rPr lang="en-GB" sz="600">
                      <a:latin typeface="Consolas" panose="020B0609020204030204" pitchFamily="49" charset="0"/>
                      <a:cs typeface="Consolas" panose="020B0609020204030204" pitchFamily="49" charset="0"/>
                    </a:rPr>
                    <a:t>vrf-01</a:t>
                  </a:r>
                </a:p>
              </p:txBody>
            </p:sp>
            <p:grpSp>
              <p:nvGrpSpPr>
                <p:cNvPr id="51" name="Group 50">
                  <a:extLst>
                    <a:ext uri="{FF2B5EF4-FFF2-40B4-BE49-F238E27FC236}">
                      <a16:creationId xmlns:a16="http://schemas.microsoft.com/office/drawing/2014/main" id="{AE2BFF9E-2CB1-CB62-6986-D19D162A8C16}"/>
                    </a:ext>
                  </a:extLst>
                </p:cNvPr>
                <p:cNvGrpSpPr/>
                <p:nvPr/>
              </p:nvGrpSpPr>
              <p:grpSpPr>
                <a:xfrm>
                  <a:off x="7680323" y="3615879"/>
                  <a:ext cx="288000" cy="144000"/>
                  <a:chOff x="9199253" y="3748281"/>
                  <a:chExt cx="288000" cy="144000"/>
                </a:xfrm>
              </p:grpSpPr>
              <p:sp>
                <p:nvSpPr>
                  <p:cNvPr id="52" name="Rectangle 51">
                    <a:extLst>
                      <a:ext uri="{FF2B5EF4-FFF2-40B4-BE49-F238E27FC236}">
                        <a16:creationId xmlns:a16="http://schemas.microsoft.com/office/drawing/2014/main" id="{F6A7787E-E00D-39E5-E064-57B2C8CF3AD9}"/>
                      </a:ext>
                    </a:extLst>
                  </p:cNvPr>
                  <p:cNvSpPr/>
                  <p:nvPr/>
                </p:nvSpPr>
                <p:spPr>
                  <a:xfrm flipH="1">
                    <a:off x="9199253" y="3748281"/>
                    <a:ext cx="288000" cy="144000"/>
                  </a:xfrm>
                  <a:prstGeom prst="rect">
                    <a:avLst/>
                  </a:prstGeom>
                  <a:solidFill>
                    <a:schemeClr val="accent5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>
                      <a:latin typeface="Consolas" panose="020B0609020204030204" pitchFamily="49" charset="0"/>
                      <a:cs typeface="Consolas" panose="020B0609020204030204" pitchFamily="49" charset="0"/>
                    </a:endParaRPr>
                  </a:p>
                </p:txBody>
              </p:sp>
              <p:pic>
                <p:nvPicPr>
                  <p:cNvPr id="53" name="Picture 6" descr="C:\Users\ecoffey\AppData\Local\Temp\Rar$DRa0.583\Cisco Icons November\30067_Device_router_3057\Png_256\30067_Device_router_3057_unknown_256.png">
                    <a:extLst>
                      <a:ext uri="{FF2B5EF4-FFF2-40B4-BE49-F238E27FC236}">
                        <a16:creationId xmlns:a16="http://schemas.microsoft.com/office/drawing/2014/main" id="{A371DF26-02EB-E456-9F26-B56ECA685179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9235747" y="3759469"/>
                    <a:ext cx="215012" cy="121625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</p:grpSp>
        </p:grp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CC979392-ACEE-BC83-C95F-B91CA9FC51A6}"/>
                </a:ext>
              </a:extLst>
            </p:cNvPr>
            <p:cNvCxnSpPr>
              <a:stCxn id="50" idx="2"/>
              <a:endCxn id="35" idx="0"/>
            </p:cNvCxnSpPr>
            <p:nvPr/>
          </p:nvCxnSpPr>
          <p:spPr>
            <a:xfrm flipH="1">
              <a:off x="6334176" y="2197461"/>
              <a:ext cx="64" cy="404926"/>
            </a:xfrm>
            <a:prstGeom prst="straightConnector1">
              <a:avLst/>
            </a:prstGeom>
            <a:ln>
              <a:solidFill>
                <a:schemeClr val="bg1">
                  <a:lumMod val="75000"/>
                  <a:lumOff val="2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8" name="Group 277">
              <a:extLst>
                <a:ext uri="{FF2B5EF4-FFF2-40B4-BE49-F238E27FC236}">
                  <a16:creationId xmlns:a16="http://schemas.microsoft.com/office/drawing/2014/main" id="{5C749660-5F9C-F997-227B-D08668B63C98}"/>
                </a:ext>
              </a:extLst>
            </p:cNvPr>
            <p:cNvGrpSpPr/>
            <p:nvPr/>
          </p:nvGrpSpPr>
          <p:grpSpPr>
            <a:xfrm>
              <a:off x="4492800" y="2397600"/>
              <a:ext cx="3206632" cy="3268954"/>
              <a:chOff x="4492800" y="2630283"/>
              <a:chExt cx="3206632" cy="3268954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5976D6F3-0801-828D-EC7D-EE94B65257EE}"/>
                  </a:ext>
                </a:extLst>
              </p:cNvPr>
              <p:cNvGrpSpPr/>
              <p:nvPr/>
            </p:nvGrpSpPr>
            <p:grpSpPr>
              <a:xfrm>
                <a:off x="4492800" y="2630283"/>
                <a:ext cx="3206632" cy="2797176"/>
                <a:chOff x="728781" y="91736"/>
                <a:chExt cx="3206632" cy="2797176"/>
              </a:xfrm>
            </p:grpSpPr>
            <p:grpSp>
              <p:nvGrpSpPr>
                <p:cNvPr id="8" name="Group 7">
                  <a:extLst>
                    <a:ext uri="{FF2B5EF4-FFF2-40B4-BE49-F238E27FC236}">
                      <a16:creationId xmlns:a16="http://schemas.microsoft.com/office/drawing/2014/main" id="{6E756B22-B89D-82D9-D905-33D461768FDB}"/>
                    </a:ext>
                  </a:extLst>
                </p:cNvPr>
                <p:cNvGrpSpPr/>
                <p:nvPr/>
              </p:nvGrpSpPr>
              <p:grpSpPr>
                <a:xfrm>
                  <a:off x="1346400" y="512423"/>
                  <a:ext cx="1147100" cy="2232026"/>
                  <a:chOff x="7680323" y="3602038"/>
                  <a:chExt cx="1147100" cy="2232026"/>
                </a:xfrm>
              </p:grpSpPr>
              <p:sp>
                <p:nvSpPr>
                  <p:cNvPr id="46" name="Rectangle 45">
                    <a:extLst>
                      <a:ext uri="{FF2B5EF4-FFF2-40B4-BE49-F238E27FC236}">
                        <a16:creationId xmlns:a16="http://schemas.microsoft.com/office/drawing/2014/main" id="{3235816A-DB39-4761-DACD-D2EECC75DBCC}"/>
                      </a:ext>
                    </a:extLst>
                  </p:cNvPr>
                  <p:cNvSpPr/>
                  <p:nvPr/>
                </p:nvSpPr>
                <p:spPr>
                  <a:xfrm flipH="1">
                    <a:off x="7680323" y="3602038"/>
                    <a:ext cx="1147100" cy="2232026"/>
                  </a:xfrm>
                  <a:prstGeom prst="rect">
                    <a:avLst/>
                  </a:prstGeom>
                  <a:solidFill>
                    <a:schemeClr val="bg1">
                      <a:lumMod val="10000"/>
                      <a:lumOff val="90000"/>
                    </a:schemeClr>
                  </a:solidFill>
                  <a:ln w="12700">
                    <a:solidFill>
                      <a:schemeClr val="bg1">
                        <a:lumMod val="75000"/>
                        <a:lumOff val="25000"/>
                      </a:schemeClr>
                    </a:solidFill>
                    <a:prstDash val="solid"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none" lIns="324000" tIns="36000" rIns="0" rtlCol="0" anchor="t" anchorCtr="0"/>
                  <a:lstStyle/>
                  <a:p>
                    <a:r>
                      <a:rPr lang="en-GB" sz="600"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subnet(s)</a:t>
                    </a:r>
                  </a:p>
                </p:txBody>
              </p:sp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363650ED-A6FA-BAEE-8049-19B531E3E62E}"/>
                      </a:ext>
                    </a:extLst>
                  </p:cNvPr>
                  <p:cNvSpPr txBox="1"/>
                  <p:nvPr/>
                </p:nvSpPr>
                <p:spPr>
                  <a:xfrm>
                    <a:off x="7680326" y="3602038"/>
                    <a:ext cx="288000" cy="144000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  <a:lumOff val="25000"/>
                    </a:schemeClr>
                  </a:solidFill>
                </p:spPr>
                <p:txBody>
                  <a:bodyPr wrap="none" rtlCol="0" anchor="ctr" anchorCtr="1">
                    <a:noAutofit/>
                  </a:bodyPr>
                  <a:lstStyle/>
                  <a:p>
                    <a:pPr algn="ctr"/>
                    <a:r>
                      <a:rPr lang="en-US" sz="600">
                        <a:solidFill>
                          <a:schemeClr val="bg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BD</a:t>
                    </a:r>
                  </a:p>
                </p:txBody>
              </p:sp>
            </p:grpSp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FDCDE20A-0B53-C0A0-A3BA-C64F048CC4F0}"/>
                    </a:ext>
                  </a:extLst>
                </p:cNvPr>
                <p:cNvGrpSpPr/>
                <p:nvPr/>
              </p:nvGrpSpPr>
              <p:grpSpPr>
                <a:xfrm>
                  <a:off x="728781" y="91736"/>
                  <a:ext cx="3206632" cy="2797176"/>
                  <a:chOff x="7680323" y="2921000"/>
                  <a:chExt cx="3206632" cy="2797176"/>
                </a:xfrm>
              </p:grpSpPr>
              <p:sp>
                <p:nvSpPr>
                  <p:cNvPr id="39" name="Rectangle 38">
                    <a:extLst>
                      <a:ext uri="{FF2B5EF4-FFF2-40B4-BE49-F238E27FC236}">
                        <a16:creationId xmlns:a16="http://schemas.microsoft.com/office/drawing/2014/main" id="{8CBC0B78-2CDA-0D5E-18E4-B4D5E55C39DD}"/>
                      </a:ext>
                    </a:extLst>
                  </p:cNvPr>
                  <p:cNvSpPr/>
                  <p:nvPr/>
                </p:nvSpPr>
                <p:spPr>
                  <a:xfrm>
                    <a:off x="7680323" y="2921000"/>
                    <a:ext cx="3206632" cy="2797176"/>
                  </a:xfrm>
                  <a:prstGeom prst="rect">
                    <a:avLst/>
                  </a:prstGeom>
                  <a:noFill/>
                  <a:ln w="12700">
                    <a:solidFill>
                      <a:schemeClr val="accent2">
                        <a:lumMod val="75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24000" tIns="36000" rtlCol="0" anchor="t" anchorCtr="0"/>
                  <a:lstStyle/>
                  <a:p>
                    <a:r>
                      <a:rPr lang="en-GB" sz="600"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demo</a:t>
                    </a:r>
                  </a:p>
                </p:txBody>
              </p:sp>
              <p:grpSp>
                <p:nvGrpSpPr>
                  <p:cNvPr id="40" name="Group 39">
                    <a:extLst>
                      <a:ext uri="{FF2B5EF4-FFF2-40B4-BE49-F238E27FC236}">
                        <a16:creationId xmlns:a16="http://schemas.microsoft.com/office/drawing/2014/main" id="{16DDC8DC-77B3-B13E-9E8D-B0C6B7032FA0}"/>
                      </a:ext>
                    </a:extLst>
                  </p:cNvPr>
                  <p:cNvGrpSpPr/>
                  <p:nvPr/>
                </p:nvGrpSpPr>
                <p:grpSpPr>
                  <a:xfrm>
                    <a:off x="7680323" y="2921000"/>
                    <a:ext cx="288000" cy="144000"/>
                    <a:chOff x="9357407" y="4691351"/>
                    <a:chExt cx="288000" cy="144000"/>
                  </a:xfrm>
                </p:grpSpPr>
                <p:sp>
                  <p:nvSpPr>
                    <p:cNvPr id="41" name="Rectangle 40">
                      <a:extLst>
                        <a:ext uri="{FF2B5EF4-FFF2-40B4-BE49-F238E27FC236}">
                          <a16:creationId xmlns:a16="http://schemas.microsoft.com/office/drawing/2014/main" id="{5DABF8DD-4442-EEAE-D095-C1575217994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57407" y="4691351"/>
                      <a:ext cx="288000" cy="144000"/>
                    </a:xfrm>
                    <a:prstGeom prst="rect">
                      <a:avLst/>
                    </a:prstGeom>
                    <a:solidFill>
                      <a:schemeClr val="accent2">
                        <a:lumMod val="75000"/>
                      </a:schemeClr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p:txBody>
                </p:sp>
                <p:grpSp>
                  <p:nvGrpSpPr>
                    <p:cNvPr id="42" name="Group 41">
                      <a:extLst>
                        <a:ext uri="{FF2B5EF4-FFF2-40B4-BE49-F238E27FC236}">
                          <a16:creationId xmlns:a16="http://schemas.microsoft.com/office/drawing/2014/main" id="{30172E23-3D98-7CF9-CC9E-7480A30F1D10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9393407" y="4709853"/>
                      <a:ext cx="216000" cy="106997"/>
                      <a:chOff x="836085" y="1496592"/>
                      <a:chExt cx="538984" cy="266993"/>
                    </a:xfrm>
                  </p:grpSpPr>
                  <p:sp>
                    <p:nvSpPr>
                      <p:cNvPr id="43" name="Freeform 751">
                        <a:extLst>
                          <a:ext uri="{FF2B5EF4-FFF2-40B4-BE49-F238E27FC236}">
                            <a16:creationId xmlns:a16="http://schemas.microsoft.com/office/drawing/2014/main" id="{3A24BD21-C65C-23B6-F7DF-23EC8385CA6D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836085" y="1647588"/>
                        <a:ext cx="538984" cy="115997"/>
                      </a:xfrm>
                      <a:custGeom>
                        <a:avLst/>
                        <a:gdLst>
                          <a:gd name="T0" fmla="*/ 204 w 228"/>
                          <a:gd name="T1" fmla="*/ 49 h 49"/>
                          <a:gd name="T2" fmla="*/ 24 w 228"/>
                          <a:gd name="T3" fmla="*/ 49 h 49"/>
                          <a:gd name="T4" fmla="*/ 0 w 228"/>
                          <a:gd name="T5" fmla="*/ 25 h 49"/>
                          <a:gd name="T6" fmla="*/ 0 w 228"/>
                          <a:gd name="T7" fmla="*/ 25 h 49"/>
                          <a:gd name="T8" fmla="*/ 24 w 228"/>
                          <a:gd name="T9" fmla="*/ 0 h 49"/>
                          <a:gd name="T10" fmla="*/ 204 w 228"/>
                          <a:gd name="T11" fmla="*/ 0 h 49"/>
                          <a:gd name="T12" fmla="*/ 228 w 228"/>
                          <a:gd name="T13" fmla="*/ 25 h 49"/>
                          <a:gd name="T14" fmla="*/ 228 w 228"/>
                          <a:gd name="T15" fmla="*/ 25 h 49"/>
                          <a:gd name="T16" fmla="*/ 204 w 228"/>
                          <a:gd name="T17" fmla="*/ 49 h 4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228" h="49">
                            <a:moveTo>
                              <a:pt x="204" y="49"/>
                            </a:moveTo>
                            <a:cubicBezTo>
                              <a:pt x="24" y="49"/>
                              <a:pt x="24" y="49"/>
                              <a:pt x="24" y="49"/>
                            </a:cubicBezTo>
                            <a:cubicBezTo>
                              <a:pt x="11" y="49"/>
                              <a:pt x="0" y="38"/>
                              <a:pt x="0" y="25"/>
                            </a:cubicBezTo>
                            <a:cubicBezTo>
                              <a:pt x="0" y="25"/>
                              <a:pt x="0" y="25"/>
                              <a:pt x="0" y="25"/>
                            </a:cubicBezTo>
                            <a:cubicBezTo>
                              <a:pt x="0" y="11"/>
                              <a:pt x="11" y="0"/>
                              <a:pt x="24" y="0"/>
                            </a:cubicBezTo>
                            <a:cubicBezTo>
                              <a:pt x="204" y="0"/>
                              <a:pt x="204" y="0"/>
                              <a:pt x="204" y="0"/>
                            </a:cubicBezTo>
                            <a:cubicBezTo>
                              <a:pt x="217" y="0"/>
                              <a:pt x="228" y="11"/>
                              <a:pt x="228" y="25"/>
                            </a:cubicBezTo>
                            <a:cubicBezTo>
                              <a:pt x="228" y="25"/>
                              <a:pt x="228" y="25"/>
                              <a:pt x="228" y="25"/>
                            </a:cubicBezTo>
                            <a:cubicBezTo>
                              <a:pt x="228" y="38"/>
                              <a:pt x="217" y="49"/>
                              <a:pt x="204" y="49"/>
                            </a:cubicBezTo>
                            <a:close/>
                          </a:path>
                        </a:pathLst>
                      </a:custGeom>
                      <a:solidFill>
                        <a:schemeClr val="bg2"/>
                      </a:solidFill>
                      <a:ln>
                        <a:noFill/>
                      </a:ln>
                    </p:spPr>
                    <p:txBody>
                      <a:bodyPr vert="horz" wrap="square" lIns="121920" tIns="60960" rIns="121920" bIns="60960" numCol="1" anchor="t" anchorCtr="1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algn="ctr"/>
                        <a:endParaRPr lang="en-US" sz="400">
                          <a:latin typeface="Consolas" panose="020B0609020204030204" pitchFamily="49" charset="0"/>
                          <a:cs typeface="Consolas" panose="020B0609020204030204" pitchFamily="49" charset="0"/>
                        </a:endParaRPr>
                      </a:p>
                    </p:txBody>
                  </p:sp>
                  <p:sp>
                    <p:nvSpPr>
                      <p:cNvPr id="44" name="Freeform 752">
                        <a:extLst>
                          <a:ext uri="{FF2B5EF4-FFF2-40B4-BE49-F238E27FC236}">
                            <a16:creationId xmlns:a16="http://schemas.microsoft.com/office/drawing/2014/main" id="{4E3472D1-3F89-9FD2-83B8-B380EA7C60D3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55081" y="1571590"/>
                        <a:ext cx="382988" cy="115996"/>
                      </a:xfrm>
                      <a:custGeom>
                        <a:avLst/>
                        <a:gdLst>
                          <a:gd name="T0" fmla="*/ 137 w 162"/>
                          <a:gd name="T1" fmla="*/ 49 h 49"/>
                          <a:gd name="T2" fmla="*/ 24 w 162"/>
                          <a:gd name="T3" fmla="*/ 49 h 49"/>
                          <a:gd name="T4" fmla="*/ 0 w 162"/>
                          <a:gd name="T5" fmla="*/ 25 h 49"/>
                          <a:gd name="T6" fmla="*/ 0 w 162"/>
                          <a:gd name="T7" fmla="*/ 25 h 49"/>
                          <a:gd name="T8" fmla="*/ 24 w 162"/>
                          <a:gd name="T9" fmla="*/ 0 h 49"/>
                          <a:gd name="T10" fmla="*/ 137 w 162"/>
                          <a:gd name="T11" fmla="*/ 0 h 49"/>
                          <a:gd name="T12" fmla="*/ 162 w 162"/>
                          <a:gd name="T13" fmla="*/ 25 h 49"/>
                          <a:gd name="T14" fmla="*/ 162 w 162"/>
                          <a:gd name="T15" fmla="*/ 25 h 49"/>
                          <a:gd name="T16" fmla="*/ 137 w 162"/>
                          <a:gd name="T17" fmla="*/ 49 h 4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162" h="49">
                            <a:moveTo>
                              <a:pt x="137" y="49"/>
                            </a:moveTo>
                            <a:cubicBezTo>
                              <a:pt x="24" y="49"/>
                              <a:pt x="24" y="49"/>
                              <a:pt x="24" y="49"/>
                            </a:cubicBezTo>
                            <a:cubicBezTo>
                              <a:pt x="11" y="49"/>
                              <a:pt x="0" y="38"/>
                              <a:pt x="0" y="25"/>
                            </a:cubicBezTo>
                            <a:cubicBezTo>
                              <a:pt x="0" y="25"/>
                              <a:pt x="0" y="25"/>
                              <a:pt x="0" y="25"/>
                            </a:cubicBezTo>
                            <a:cubicBezTo>
                              <a:pt x="0" y="11"/>
                              <a:pt x="11" y="0"/>
                              <a:pt x="24" y="0"/>
                            </a:cubicBezTo>
                            <a:cubicBezTo>
                              <a:pt x="137" y="0"/>
                              <a:pt x="137" y="0"/>
                              <a:pt x="137" y="0"/>
                            </a:cubicBezTo>
                            <a:cubicBezTo>
                              <a:pt x="151" y="0"/>
                              <a:pt x="162" y="11"/>
                              <a:pt x="162" y="25"/>
                            </a:cubicBezTo>
                            <a:cubicBezTo>
                              <a:pt x="162" y="25"/>
                              <a:pt x="162" y="25"/>
                              <a:pt x="162" y="25"/>
                            </a:cubicBezTo>
                            <a:cubicBezTo>
                              <a:pt x="162" y="38"/>
                              <a:pt x="151" y="49"/>
                              <a:pt x="137" y="49"/>
                            </a:cubicBezTo>
                            <a:close/>
                          </a:path>
                        </a:pathLst>
                      </a:custGeom>
                      <a:solidFill>
                        <a:schemeClr val="bg2"/>
                      </a:solidFill>
                      <a:ln>
                        <a:noFill/>
                      </a:ln>
                    </p:spPr>
                    <p:txBody>
                      <a:bodyPr vert="horz" wrap="square" lIns="121920" tIns="60960" rIns="121920" bIns="6096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>
                          <a:latin typeface="Consolas" panose="020B0609020204030204" pitchFamily="49" charset="0"/>
                          <a:cs typeface="Consolas" panose="020B0609020204030204" pitchFamily="49" charset="0"/>
                        </a:endParaRPr>
                      </a:p>
                    </p:txBody>
                  </p:sp>
                  <p:sp>
                    <p:nvSpPr>
                      <p:cNvPr id="45" name="Freeform 753">
                        <a:extLst>
                          <a:ext uri="{FF2B5EF4-FFF2-40B4-BE49-F238E27FC236}">
                            <a16:creationId xmlns:a16="http://schemas.microsoft.com/office/drawing/2014/main" id="{A254F813-0DCD-E0F7-8B35-2B8FCF4142AD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106076" y="1496592"/>
                        <a:ext cx="181994" cy="115996"/>
                      </a:xfrm>
                      <a:custGeom>
                        <a:avLst/>
                        <a:gdLst>
                          <a:gd name="T0" fmla="*/ 52 w 77"/>
                          <a:gd name="T1" fmla="*/ 49 h 49"/>
                          <a:gd name="T2" fmla="*/ 24 w 77"/>
                          <a:gd name="T3" fmla="*/ 49 h 49"/>
                          <a:gd name="T4" fmla="*/ 0 w 77"/>
                          <a:gd name="T5" fmla="*/ 24 h 49"/>
                          <a:gd name="T6" fmla="*/ 0 w 77"/>
                          <a:gd name="T7" fmla="*/ 24 h 49"/>
                          <a:gd name="T8" fmla="*/ 24 w 77"/>
                          <a:gd name="T9" fmla="*/ 0 h 49"/>
                          <a:gd name="T10" fmla="*/ 52 w 77"/>
                          <a:gd name="T11" fmla="*/ 0 h 49"/>
                          <a:gd name="T12" fmla="*/ 77 w 77"/>
                          <a:gd name="T13" fmla="*/ 24 h 49"/>
                          <a:gd name="T14" fmla="*/ 77 w 77"/>
                          <a:gd name="T15" fmla="*/ 24 h 49"/>
                          <a:gd name="T16" fmla="*/ 52 w 77"/>
                          <a:gd name="T17" fmla="*/ 49 h 4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77" h="49">
                            <a:moveTo>
                              <a:pt x="52" y="49"/>
                            </a:moveTo>
                            <a:cubicBezTo>
                              <a:pt x="24" y="49"/>
                              <a:pt x="24" y="49"/>
                              <a:pt x="24" y="49"/>
                            </a:cubicBezTo>
                            <a:cubicBezTo>
                              <a:pt x="11" y="49"/>
                              <a:pt x="0" y="38"/>
                              <a:pt x="0" y="24"/>
                            </a:cubicBezTo>
                            <a:cubicBezTo>
                              <a:pt x="0" y="24"/>
                              <a:pt x="0" y="24"/>
                              <a:pt x="0" y="24"/>
                            </a:cubicBezTo>
                            <a:cubicBezTo>
                              <a:pt x="0" y="11"/>
                              <a:pt x="11" y="0"/>
                              <a:pt x="24" y="0"/>
                            </a:cubicBezTo>
                            <a:cubicBezTo>
                              <a:pt x="52" y="0"/>
                              <a:pt x="52" y="0"/>
                              <a:pt x="52" y="0"/>
                            </a:cubicBezTo>
                            <a:cubicBezTo>
                              <a:pt x="66" y="0"/>
                              <a:pt x="77" y="11"/>
                              <a:pt x="77" y="24"/>
                            </a:cubicBezTo>
                            <a:cubicBezTo>
                              <a:pt x="77" y="24"/>
                              <a:pt x="77" y="24"/>
                              <a:pt x="77" y="24"/>
                            </a:cubicBezTo>
                            <a:cubicBezTo>
                              <a:pt x="77" y="38"/>
                              <a:pt x="66" y="49"/>
                              <a:pt x="52" y="49"/>
                            </a:cubicBezTo>
                            <a:close/>
                          </a:path>
                        </a:pathLst>
                      </a:custGeom>
                      <a:solidFill>
                        <a:schemeClr val="bg2"/>
                      </a:solidFill>
                      <a:ln>
                        <a:noFill/>
                      </a:ln>
                    </p:spPr>
                    <p:txBody>
                      <a:bodyPr vert="horz" wrap="square" lIns="121920" tIns="60960" rIns="121920" bIns="6096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>
                          <a:latin typeface="Consolas" panose="020B0609020204030204" pitchFamily="49" charset="0"/>
                          <a:cs typeface="Consolas" panose="020B0609020204030204" pitchFamily="49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10" name="Group 9">
                  <a:extLst>
                    <a:ext uri="{FF2B5EF4-FFF2-40B4-BE49-F238E27FC236}">
                      <a16:creationId xmlns:a16="http://schemas.microsoft.com/office/drawing/2014/main" id="{AE3357A7-093A-CF17-EBA4-6312F34458B8}"/>
                    </a:ext>
                  </a:extLst>
                </p:cNvPr>
                <p:cNvGrpSpPr/>
                <p:nvPr/>
              </p:nvGrpSpPr>
              <p:grpSpPr>
                <a:xfrm>
                  <a:off x="1274878" y="296523"/>
                  <a:ext cx="2590559" cy="2519364"/>
                  <a:chOff x="7680319" y="3615879"/>
                  <a:chExt cx="2590559" cy="2519364"/>
                </a:xfrm>
              </p:grpSpPr>
              <p:sp>
                <p:nvSpPr>
                  <p:cNvPr id="35" name="Rectangle 34">
                    <a:extLst>
                      <a:ext uri="{FF2B5EF4-FFF2-40B4-BE49-F238E27FC236}">
                        <a16:creationId xmlns:a16="http://schemas.microsoft.com/office/drawing/2014/main" id="{C73AFAA2-68EB-36F6-6941-7E5FEE3F87B4}"/>
                      </a:ext>
                    </a:extLst>
                  </p:cNvPr>
                  <p:cNvSpPr/>
                  <p:nvPr/>
                </p:nvSpPr>
                <p:spPr>
                  <a:xfrm flipH="1">
                    <a:off x="7680319" y="3615879"/>
                    <a:ext cx="2590559" cy="2519364"/>
                  </a:xfrm>
                  <a:prstGeom prst="rect">
                    <a:avLst/>
                  </a:prstGeom>
                  <a:noFill/>
                  <a:ln w="12700">
                    <a:solidFill>
                      <a:schemeClr val="accent5"/>
                    </a:solidFill>
                    <a:prstDash val="solid"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324000" tIns="36000" rtlCol="0" anchor="t" anchorCtr="0"/>
                  <a:lstStyle/>
                  <a:p>
                    <a:r>
                      <a:rPr lang="en-GB" sz="600"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vrf-01</a:t>
                    </a:r>
                  </a:p>
                </p:txBody>
              </p:sp>
              <p:grpSp>
                <p:nvGrpSpPr>
                  <p:cNvPr id="36" name="Group 35">
                    <a:extLst>
                      <a:ext uri="{FF2B5EF4-FFF2-40B4-BE49-F238E27FC236}">
                        <a16:creationId xmlns:a16="http://schemas.microsoft.com/office/drawing/2014/main" id="{C0EB6EC2-C7C3-E316-ED65-09B88A4D0F17}"/>
                      </a:ext>
                    </a:extLst>
                  </p:cNvPr>
                  <p:cNvGrpSpPr/>
                  <p:nvPr/>
                </p:nvGrpSpPr>
                <p:grpSpPr>
                  <a:xfrm>
                    <a:off x="7680323" y="3615879"/>
                    <a:ext cx="288000" cy="144000"/>
                    <a:chOff x="9199253" y="3748281"/>
                    <a:chExt cx="288000" cy="144000"/>
                  </a:xfrm>
                </p:grpSpPr>
                <p:sp>
                  <p:nvSpPr>
                    <p:cNvPr id="37" name="Rectangle 36">
                      <a:extLst>
                        <a:ext uri="{FF2B5EF4-FFF2-40B4-BE49-F238E27FC236}">
                          <a16:creationId xmlns:a16="http://schemas.microsoft.com/office/drawing/2014/main" id="{C3B54CFC-A724-DCF3-E5B1-FF996C220F53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9199253" y="3748281"/>
                      <a:ext cx="288000" cy="144000"/>
                    </a:xfrm>
                    <a:prstGeom prst="rect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p:txBody>
                </p:sp>
                <p:pic>
                  <p:nvPicPr>
                    <p:cNvPr id="38" name="Picture 6" descr="C:\Users\ecoffey\AppData\Local\Temp\Rar$DRa0.583\Cisco Icons November\30067_Device_router_3057\Png_256\30067_Device_router_3057_unknown_256.png">
                      <a:extLst>
                        <a:ext uri="{FF2B5EF4-FFF2-40B4-BE49-F238E27FC236}">
                          <a16:creationId xmlns:a16="http://schemas.microsoft.com/office/drawing/2014/main" id="{750B26B6-83D5-6EDD-00B5-3E9E1BD59907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 flipH="1">
                      <a:off x="9235747" y="3759469"/>
                      <a:ext cx="215012" cy="121625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</p:grpSp>
            <p:grpSp>
              <p:nvGrpSpPr>
                <p:cNvPr id="11" name="Group 10">
                  <a:extLst>
                    <a:ext uri="{FF2B5EF4-FFF2-40B4-BE49-F238E27FC236}">
                      <a16:creationId xmlns:a16="http://schemas.microsoft.com/office/drawing/2014/main" id="{68F2D14A-C061-35AE-764D-D215EE5AE856}"/>
                    </a:ext>
                  </a:extLst>
                </p:cNvPr>
                <p:cNvGrpSpPr/>
                <p:nvPr/>
              </p:nvGrpSpPr>
              <p:grpSpPr>
                <a:xfrm>
                  <a:off x="1414800" y="871197"/>
                  <a:ext cx="1008063" cy="434081"/>
                  <a:chOff x="5769799" y="3760135"/>
                  <a:chExt cx="1008063" cy="434081"/>
                </a:xfrm>
              </p:grpSpPr>
              <p:sp>
                <p:nvSpPr>
                  <p:cNvPr id="33" name="Rectangle 32">
                    <a:extLst>
                      <a:ext uri="{FF2B5EF4-FFF2-40B4-BE49-F238E27FC236}">
                        <a16:creationId xmlns:a16="http://schemas.microsoft.com/office/drawing/2014/main" id="{562280B7-D443-13D6-3FB1-887CA23109BD}"/>
                      </a:ext>
                    </a:extLst>
                  </p:cNvPr>
                  <p:cNvSpPr/>
                  <p:nvPr/>
                </p:nvSpPr>
                <p:spPr>
                  <a:xfrm flipH="1">
                    <a:off x="5769799" y="3760135"/>
                    <a:ext cx="1008063" cy="434081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12700" cap="flat">
                    <a:solidFill>
                      <a:schemeClr val="accent4">
                        <a:lumMod val="5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wrap="square" lIns="0" tIns="72000" rIns="0" bIns="0" rtlCol="0" anchor="t" anchorCtr="0"/>
                  <a:lstStyle/>
                  <a:p>
                    <a:pPr algn="ctr" defTabSz="685783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GB" sz="600"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VLAN</a:t>
                    </a:r>
                  </a:p>
                  <a:p>
                    <a:pPr algn="ctr" defTabSz="685783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GB" sz="600"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(Security isolation per Bridge Domain)</a:t>
                    </a:r>
                  </a:p>
                </p:txBody>
              </p:sp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id="{E8EDDD00-8723-2E68-73CE-B997485A2A34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5769800" y="3760135"/>
                    <a:ext cx="288000" cy="144000"/>
                  </a:xfrm>
                  <a:prstGeom prst="rect">
                    <a:avLst/>
                  </a:prstGeom>
                  <a:solidFill>
                    <a:schemeClr val="accent4">
                      <a:lumMod val="50000"/>
                    </a:schemeClr>
                  </a:solidFill>
                  <a:ln w="12700" cap="flat">
                    <a:noFill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lIns="121920" tIns="60960" rIns="121920" bIns="60960" rtlCol="0" anchor="ctr"/>
                  <a:lstStyle/>
                  <a:p>
                    <a:pPr algn="ctr" defTabSz="685783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GB" sz="600" kern="0">
                        <a:solidFill>
                          <a:schemeClr val="bg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EPG</a:t>
                    </a:r>
                  </a:p>
                </p:txBody>
              </p:sp>
            </p:grpSp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DD487950-B2DD-1F8A-7EF8-E37BB2C1C874}"/>
                    </a:ext>
                  </a:extLst>
                </p:cNvPr>
                <p:cNvGrpSpPr/>
                <p:nvPr/>
              </p:nvGrpSpPr>
              <p:grpSpPr>
                <a:xfrm>
                  <a:off x="2570400" y="512423"/>
                  <a:ext cx="1147100" cy="2232026"/>
                  <a:chOff x="7680323" y="3602038"/>
                  <a:chExt cx="1147100" cy="2232026"/>
                </a:xfrm>
              </p:grpSpPr>
              <p:sp>
                <p:nvSpPr>
                  <p:cNvPr id="31" name="Rectangle 30">
                    <a:extLst>
                      <a:ext uri="{FF2B5EF4-FFF2-40B4-BE49-F238E27FC236}">
                        <a16:creationId xmlns:a16="http://schemas.microsoft.com/office/drawing/2014/main" id="{DD56CCE8-B5D2-3892-FD71-04B58807536F}"/>
                      </a:ext>
                    </a:extLst>
                  </p:cNvPr>
                  <p:cNvSpPr/>
                  <p:nvPr/>
                </p:nvSpPr>
                <p:spPr>
                  <a:xfrm flipH="1">
                    <a:off x="7680323" y="3602038"/>
                    <a:ext cx="1147100" cy="2232026"/>
                  </a:xfrm>
                  <a:prstGeom prst="rect">
                    <a:avLst/>
                  </a:prstGeom>
                  <a:solidFill>
                    <a:schemeClr val="bg1">
                      <a:lumMod val="10000"/>
                      <a:lumOff val="90000"/>
                    </a:schemeClr>
                  </a:solidFill>
                  <a:ln w="12700">
                    <a:solidFill>
                      <a:schemeClr val="bg1">
                        <a:lumMod val="75000"/>
                        <a:lumOff val="25000"/>
                      </a:schemeClr>
                    </a:solidFill>
                    <a:prstDash val="solid"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none" lIns="324000" tIns="36000" rIns="0" rtlCol="0" anchor="t" anchorCtr="0"/>
                  <a:lstStyle/>
                  <a:p>
                    <a:r>
                      <a:rPr lang="en-GB" sz="600"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subnet(s)</a:t>
                    </a:r>
                  </a:p>
                </p:txBody>
              </p:sp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605A8C22-C510-7030-4051-E40CAA64DAF4}"/>
                      </a:ext>
                    </a:extLst>
                  </p:cNvPr>
                  <p:cNvSpPr txBox="1"/>
                  <p:nvPr/>
                </p:nvSpPr>
                <p:spPr>
                  <a:xfrm>
                    <a:off x="7680326" y="3602038"/>
                    <a:ext cx="288000" cy="144000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  <a:lumOff val="25000"/>
                    </a:schemeClr>
                  </a:solidFill>
                </p:spPr>
                <p:txBody>
                  <a:bodyPr wrap="none" rtlCol="0" anchor="ctr" anchorCtr="1">
                    <a:noAutofit/>
                  </a:bodyPr>
                  <a:lstStyle/>
                  <a:p>
                    <a:pPr algn="ctr"/>
                    <a:r>
                      <a:rPr lang="en-US" sz="600">
                        <a:solidFill>
                          <a:schemeClr val="bg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BD</a:t>
                    </a:r>
                  </a:p>
                </p:txBody>
              </p:sp>
            </p:grpSp>
            <p:grpSp>
              <p:nvGrpSpPr>
                <p:cNvPr id="13" name="Group 12">
                  <a:extLst>
                    <a:ext uri="{FF2B5EF4-FFF2-40B4-BE49-F238E27FC236}">
                      <a16:creationId xmlns:a16="http://schemas.microsoft.com/office/drawing/2014/main" id="{161BCE49-ED12-D526-658A-DFBC8ECFD3B5}"/>
                    </a:ext>
                  </a:extLst>
                </p:cNvPr>
                <p:cNvGrpSpPr/>
                <p:nvPr/>
              </p:nvGrpSpPr>
              <p:grpSpPr>
                <a:xfrm>
                  <a:off x="2643933" y="871197"/>
                  <a:ext cx="1006475" cy="434081"/>
                  <a:chOff x="5769799" y="3760135"/>
                  <a:chExt cx="1006475" cy="434081"/>
                </a:xfrm>
              </p:grpSpPr>
              <p:sp>
                <p:nvSpPr>
                  <p:cNvPr id="29" name="Rectangle 28">
                    <a:extLst>
                      <a:ext uri="{FF2B5EF4-FFF2-40B4-BE49-F238E27FC236}">
                        <a16:creationId xmlns:a16="http://schemas.microsoft.com/office/drawing/2014/main" id="{89D6EBD4-2BFD-67BB-3212-C722300A533E}"/>
                      </a:ext>
                    </a:extLst>
                  </p:cNvPr>
                  <p:cNvSpPr/>
                  <p:nvPr/>
                </p:nvSpPr>
                <p:spPr>
                  <a:xfrm flipH="1">
                    <a:off x="5769799" y="3760135"/>
                    <a:ext cx="1006475" cy="434081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12700" cap="flat">
                    <a:solidFill>
                      <a:schemeClr val="accent4">
                        <a:lumMod val="5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wrap="square" lIns="0" tIns="72000" rIns="0" bIns="0" rtlCol="0" anchor="t" anchorCtr="0"/>
                  <a:lstStyle/>
                  <a:p>
                    <a:pPr algn="ctr" defTabSz="685783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GB" sz="600"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VLAN</a:t>
                    </a:r>
                  </a:p>
                  <a:p>
                    <a:pPr algn="ctr" defTabSz="685783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GB" sz="600"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(Security isolation per Bridge Domain)</a:t>
                    </a:r>
                  </a:p>
                </p:txBody>
              </p:sp>
              <p:sp>
                <p:nvSpPr>
                  <p:cNvPr id="30" name="Rectangle 29">
                    <a:extLst>
                      <a:ext uri="{FF2B5EF4-FFF2-40B4-BE49-F238E27FC236}">
                        <a16:creationId xmlns:a16="http://schemas.microsoft.com/office/drawing/2014/main" id="{8A4B5BC0-4C07-66B0-9E7E-280F4EDCCE53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5769800" y="3760135"/>
                    <a:ext cx="288000" cy="144000"/>
                  </a:xfrm>
                  <a:prstGeom prst="rect">
                    <a:avLst/>
                  </a:prstGeom>
                  <a:solidFill>
                    <a:schemeClr val="accent4">
                      <a:lumMod val="50000"/>
                    </a:schemeClr>
                  </a:solidFill>
                  <a:ln w="12700" cap="flat">
                    <a:noFill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lIns="121920" tIns="60960" rIns="121920" bIns="60960" rtlCol="0" anchor="ctr"/>
                  <a:lstStyle/>
                  <a:p>
                    <a:pPr algn="ctr" defTabSz="685783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GB" sz="600" kern="0">
                        <a:solidFill>
                          <a:schemeClr val="bg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EPG</a:t>
                    </a:r>
                  </a:p>
                </p:txBody>
              </p:sp>
            </p:grpSp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98D4944E-7C50-27C9-B240-04478BA74C42}"/>
                    </a:ext>
                  </a:extLst>
                </p:cNvPr>
                <p:cNvGrpSpPr/>
                <p:nvPr/>
              </p:nvGrpSpPr>
              <p:grpSpPr>
                <a:xfrm>
                  <a:off x="803269" y="732450"/>
                  <a:ext cx="2987677" cy="1146811"/>
                  <a:chOff x="7680318" y="3602038"/>
                  <a:chExt cx="2987677" cy="1146811"/>
                </a:xfrm>
              </p:grpSpPr>
              <p:sp>
                <p:nvSpPr>
                  <p:cNvPr id="27" name="Rectangle 26">
                    <a:extLst>
                      <a:ext uri="{FF2B5EF4-FFF2-40B4-BE49-F238E27FC236}">
                        <a16:creationId xmlns:a16="http://schemas.microsoft.com/office/drawing/2014/main" id="{35227B28-21F5-FB46-EA5A-F13668DD6A9D}"/>
                      </a:ext>
                    </a:extLst>
                  </p:cNvPr>
                  <p:cNvSpPr/>
                  <p:nvPr/>
                </p:nvSpPr>
                <p:spPr>
                  <a:xfrm flipH="1">
                    <a:off x="7680318" y="3602038"/>
                    <a:ext cx="2987677" cy="1146811"/>
                  </a:xfrm>
                  <a:prstGeom prst="rect">
                    <a:avLst/>
                  </a:prstGeom>
                  <a:noFill/>
                  <a:ln w="12700">
                    <a:solidFill>
                      <a:schemeClr val="accent6">
                        <a:lumMod val="75000"/>
                      </a:schemeClr>
                    </a:solidFill>
                    <a:prstDash val="solid"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none" lIns="36000" tIns="180000" rtlCol="0" anchor="t" anchorCtr="0"/>
                  <a:lstStyle/>
                  <a:p>
                    <a:r>
                      <a:rPr lang="en-GB" sz="600"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Network</a:t>
                    </a:r>
                  </a:p>
                  <a:p>
                    <a:r>
                      <a:rPr lang="en-GB" sz="600"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Segments</a:t>
                    </a:r>
                  </a:p>
                </p:txBody>
              </p:sp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F62513EB-55D1-A7DB-A514-42AEF5CF1A80}"/>
                      </a:ext>
                    </a:extLst>
                  </p:cNvPr>
                  <p:cNvSpPr txBox="1"/>
                  <p:nvPr/>
                </p:nvSpPr>
                <p:spPr>
                  <a:xfrm>
                    <a:off x="7680326" y="3602038"/>
                    <a:ext cx="288000" cy="1440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txBody>
                  <a:bodyPr wrap="none" rtlCol="0" anchor="ctr" anchorCtr="1">
                    <a:noAutofit/>
                  </a:bodyPr>
                  <a:lstStyle/>
                  <a:p>
                    <a:pPr algn="ctr"/>
                    <a:r>
                      <a:rPr lang="en-US" sz="600">
                        <a:solidFill>
                          <a:schemeClr val="bg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AP</a:t>
                    </a:r>
                  </a:p>
                </p:txBody>
              </p:sp>
            </p:grpSp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28C99A8B-8943-A136-FA73-51375B8B53EC}"/>
                    </a:ext>
                  </a:extLst>
                </p:cNvPr>
                <p:cNvGrpSpPr/>
                <p:nvPr/>
              </p:nvGrpSpPr>
              <p:grpSpPr>
                <a:xfrm>
                  <a:off x="803267" y="2023723"/>
                  <a:ext cx="2987677" cy="647700"/>
                  <a:chOff x="7680319" y="3602038"/>
                  <a:chExt cx="2987677" cy="647700"/>
                </a:xfrm>
              </p:grpSpPr>
              <p:sp>
                <p:nvSpPr>
                  <p:cNvPr id="25" name="Rectangle 24">
                    <a:extLst>
                      <a:ext uri="{FF2B5EF4-FFF2-40B4-BE49-F238E27FC236}">
                        <a16:creationId xmlns:a16="http://schemas.microsoft.com/office/drawing/2014/main" id="{12742110-954D-76D1-F0C0-77B769143AE8}"/>
                      </a:ext>
                    </a:extLst>
                  </p:cNvPr>
                  <p:cNvSpPr/>
                  <p:nvPr/>
                </p:nvSpPr>
                <p:spPr>
                  <a:xfrm flipH="1">
                    <a:off x="7680319" y="3602038"/>
                    <a:ext cx="2987677" cy="647700"/>
                  </a:xfrm>
                  <a:prstGeom prst="rect">
                    <a:avLst/>
                  </a:prstGeom>
                  <a:noFill/>
                  <a:ln w="12700">
                    <a:solidFill>
                      <a:schemeClr val="accent6">
                        <a:lumMod val="75000"/>
                      </a:schemeClr>
                    </a:solidFill>
                    <a:prstDash val="solid"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none" lIns="36000" tIns="180000" rtlCol="0" anchor="t" anchorCtr="0"/>
                  <a:lstStyle/>
                  <a:p>
                    <a:r>
                      <a:rPr lang="en-GB" sz="600"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Apps</a:t>
                    </a:r>
                  </a:p>
                  <a:p>
                    <a:r>
                      <a:rPr lang="en-GB" sz="600"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(Optional)</a:t>
                    </a:r>
                  </a:p>
                </p:txBody>
              </p:sp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55CBA719-E97D-A9EB-075D-C82565A75AAC}"/>
                      </a:ext>
                    </a:extLst>
                  </p:cNvPr>
                  <p:cNvSpPr txBox="1"/>
                  <p:nvPr/>
                </p:nvSpPr>
                <p:spPr>
                  <a:xfrm>
                    <a:off x="7680326" y="3602038"/>
                    <a:ext cx="288000" cy="1440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txBody>
                  <a:bodyPr wrap="none" rtlCol="0" anchor="ctr" anchorCtr="1">
                    <a:noAutofit/>
                  </a:bodyPr>
                  <a:lstStyle/>
                  <a:p>
                    <a:pPr algn="ctr"/>
                    <a:r>
                      <a:rPr lang="en-US" sz="600">
                        <a:solidFill>
                          <a:schemeClr val="bg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AP</a:t>
                    </a:r>
                  </a:p>
                </p:txBody>
              </p:sp>
            </p:grpSp>
            <p:grpSp>
              <p:nvGrpSpPr>
                <p:cNvPr id="16" name="Group 15">
                  <a:extLst>
                    <a:ext uri="{FF2B5EF4-FFF2-40B4-BE49-F238E27FC236}">
                      <a16:creationId xmlns:a16="http://schemas.microsoft.com/office/drawing/2014/main" id="{512A6467-F940-7E1B-BCBC-4581D6E67839}"/>
                    </a:ext>
                  </a:extLst>
                </p:cNvPr>
                <p:cNvGrpSpPr/>
                <p:nvPr/>
              </p:nvGrpSpPr>
              <p:grpSpPr>
                <a:xfrm>
                  <a:off x="1414800" y="2171188"/>
                  <a:ext cx="2231687" cy="428799"/>
                  <a:chOff x="5769797" y="3760135"/>
                  <a:chExt cx="2231687" cy="428799"/>
                </a:xfrm>
              </p:grpSpPr>
              <p:sp>
                <p:nvSpPr>
                  <p:cNvPr id="23" name="Rectangle 22">
                    <a:extLst>
                      <a:ext uri="{FF2B5EF4-FFF2-40B4-BE49-F238E27FC236}">
                        <a16:creationId xmlns:a16="http://schemas.microsoft.com/office/drawing/2014/main" id="{B2844DD1-3A29-93B8-93C7-C490DC41238B}"/>
                      </a:ext>
                    </a:extLst>
                  </p:cNvPr>
                  <p:cNvSpPr/>
                  <p:nvPr/>
                </p:nvSpPr>
                <p:spPr>
                  <a:xfrm flipH="1">
                    <a:off x="5769797" y="3760136"/>
                    <a:ext cx="2231687" cy="428798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 w="12700" cap="flat">
                    <a:solidFill>
                      <a:schemeClr val="accent2">
                        <a:lumMod val="75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wrap="square" lIns="0" tIns="0" rIns="0" bIns="0" rtlCol="0" anchor="ctr" anchorCtr="1"/>
                  <a:lstStyle/>
                  <a:p>
                    <a:pPr algn="ctr" defTabSz="685783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GB" sz="600"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Security isolation across Bridge Domains</a:t>
                    </a:r>
                  </a:p>
                </p:txBody>
              </p:sp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071A2D78-B124-7753-3D77-E9D6571ABC37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5769800" y="3760135"/>
                    <a:ext cx="288000" cy="144000"/>
                  </a:xfrm>
                  <a:prstGeom prst="rect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 w="12700" cap="flat">
                    <a:noFill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lIns="121920" tIns="60960" rIns="121920" bIns="60960" rtlCol="0" anchor="ctr"/>
                  <a:lstStyle/>
                  <a:p>
                    <a:pPr algn="ctr" defTabSz="685783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GB" sz="600" kern="0">
                        <a:solidFill>
                          <a:schemeClr val="bg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ESG</a:t>
                    </a:r>
                  </a:p>
                </p:txBody>
              </p:sp>
            </p:grpSp>
            <p:grpSp>
              <p:nvGrpSpPr>
                <p:cNvPr id="17" name="Group 16">
                  <a:extLst>
                    <a:ext uri="{FF2B5EF4-FFF2-40B4-BE49-F238E27FC236}">
                      <a16:creationId xmlns:a16="http://schemas.microsoft.com/office/drawing/2014/main" id="{A5EDEE77-121D-780F-9B04-841D5942F5E7}"/>
                    </a:ext>
                  </a:extLst>
                </p:cNvPr>
                <p:cNvGrpSpPr/>
                <p:nvPr/>
              </p:nvGrpSpPr>
              <p:grpSpPr>
                <a:xfrm>
                  <a:off x="1414800" y="1373741"/>
                  <a:ext cx="1008000" cy="434081"/>
                  <a:chOff x="5769800" y="3760135"/>
                  <a:chExt cx="1008000" cy="434081"/>
                </a:xfrm>
              </p:grpSpPr>
              <p:sp>
                <p:nvSpPr>
                  <p:cNvPr id="21" name="Rectangle 20">
                    <a:extLst>
                      <a:ext uri="{FF2B5EF4-FFF2-40B4-BE49-F238E27FC236}">
                        <a16:creationId xmlns:a16="http://schemas.microsoft.com/office/drawing/2014/main" id="{AD8FAAA9-14EC-D971-C0E9-DD2F5C8224F3}"/>
                      </a:ext>
                    </a:extLst>
                  </p:cNvPr>
                  <p:cNvSpPr/>
                  <p:nvPr/>
                </p:nvSpPr>
                <p:spPr>
                  <a:xfrm flipH="1">
                    <a:off x="5769800" y="3760135"/>
                    <a:ext cx="1008000" cy="434081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12700" cap="flat">
                    <a:solidFill>
                      <a:schemeClr val="accent4">
                        <a:lumMod val="5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wrap="square" lIns="0" tIns="72000" rIns="0" bIns="0" rtlCol="0" anchor="t" anchorCtr="0"/>
                  <a:lstStyle/>
                  <a:p>
                    <a:pPr algn="ctr" defTabSz="685783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GB" sz="600"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VLAN</a:t>
                    </a:r>
                  </a:p>
                  <a:p>
                    <a:pPr algn="ctr" defTabSz="685783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GB" sz="600"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(Security isolation per Bridge Domain)</a:t>
                    </a:r>
                  </a:p>
                </p:txBody>
              </p:sp>
              <p:sp>
                <p:nvSpPr>
                  <p:cNvPr id="22" name="Rectangle 21">
                    <a:extLst>
                      <a:ext uri="{FF2B5EF4-FFF2-40B4-BE49-F238E27FC236}">
                        <a16:creationId xmlns:a16="http://schemas.microsoft.com/office/drawing/2014/main" id="{2919BF94-0652-6C1E-838E-37A9C95B64EB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5769800" y="3760135"/>
                    <a:ext cx="288000" cy="144000"/>
                  </a:xfrm>
                  <a:prstGeom prst="rect">
                    <a:avLst/>
                  </a:prstGeom>
                  <a:solidFill>
                    <a:schemeClr val="accent4">
                      <a:lumMod val="50000"/>
                    </a:schemeClr>
                  </a:solidFill>
                  <a:ln w="12700" cap="flat">
                    <a:noFill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lIns="121920" tIns="60960" rIns="121920" bIns="60960" rtlCol="0" anchor="ctr"/>
                  <a:lstStyle/>
                  <a:p>
                    <a:pPr algn="ctr" defTabSz="685783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GB" sz="600" kern="0">
                        <a:solidFill>
                          <a:schemeClr val="bg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EPG</a:t>
                    </a:r>
                  </a:p>
                </p:txBody>
              </p:sp>
            </p:grpSp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81F6D279-DC85-1DE2-C1C2-8F0D2A706A7F}"/>
                    </a:ext>
                  </a:extLst>
                </p:cNvPr>
                <p:cNvGrpSpPr/>
                <p:nvPr/>
              </p:nvGrpSpPr>
              <p:grpSpPr>
                <a:xfrm>
                  <a:off x="2642721" y="1373741"/>
                  <a:ext cx="1007688" cy="434081"/>
                  <a:chOff x="5769800" y="3760135"/>
                  <a:chExt cx="1007688" cy="434081"/>
                </a:xfrm>
              </p:grpSpPr>
              <p:sp>
                <p:nvSpPr>
                  <p:cNvPr id="19" name="Rectangle 18">
                    <a:extLst>
                      <a:ext uri="{FF2B5EF4-FFF2-40B4-BE49-F238E27FC236}">
                        <a16:creationId xmlns:a16="http://schemas.microsoft.com/office/drawing/2014/main" id="{9A319D43-DAEA-73A4-B4BF-4B2A1B6CFA05}"/>
                      </a:ext>
                    </a:extLst>
                  </p:cNvPr>
                  <p:cNvSpPr/>
                  <p:nvPr/>
                </p:nvSpPr>
                <p:spPr>
                  <a:xfrm flipH="1">
                    <a:off x="5769800" y="3760135"/>
                    <a:ext cx="1007688" cy="434081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12700" cap="flat">
                    <a:solidFill>
                      <a:schemeClr val="accent4">
                        <a:lumMod val="5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wrap="square" lIns="0" tIns="72000" rIns="0" bIns="0" rtlCol="0" anchor="t" anchorCtr="0"/>
                  <a:lstStyle/>
                  <a:p>
                    <a:pPr algn="ctr" defTabSz="685783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GB" sz="600"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VLAN</a:t>
                    </a:r>
                  </a:p>
                  <a:p>
                    <a:pPr algn="ctr" defTabSz="685783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GB" sz="600"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(Security isolation per Bridge Domain)</a:t>
                    </a:r>
                  </a:p>
                </p:txBody>
              </p:sp>
              <p:sp>
                <p:nvSpPr>
                  <p:cNvPr id="20" name="Rectangle 19">
                    <a:extLst>
                      <a:ext uri="{FF2B5EF4-FFF2-40B4-BE49-F238E27FC236}">
                        <a16:creationId xmlns:a16="http://schemas.microsoft.com/office/drawing/2014/main" id="{D5C4F4C1-58E7-5CD4-45FC-46BB070310FE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5769800" y="3760135"/>
                    <a:ext cx="288000" cy="144000"/>
                  </a:xfrm>
                  <a:prstGeom prst="rect">
                    <a:avLst/>
                  </a:prstGeom>
                  <a:solidFill>
                    <a:schemeClr val="accent4">
                      <a:lumMod val="50000"/>
                    </a:schemeClr>
                  </a:solidFill>
                  <a:ln w="12700" cap="flat">
                    <a:noFill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lIns="121920" tIns="60960" rIns="121920" bIns="60960" rtlCol="0" anchor="ctr"/>
                  <a:lstStyle/>
                  <a:p>
                    <a:pPr algn="ctr" defTabSz="685783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GB" sz="600" kern="0">
                        <a:solidFill>
                          <a:schemeClr val="bg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EPG</a:t>
                    </a:r>
                  </a:p>
                </p:txBody>
              </p:sp>
            </p:grpSp>
          </p:grp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35C5E264-32E7-1E2A-35CB-407F044CA7FB}"/>
                  </a:ext>
                </a:extLst>
              </p:cNvPr>
              <p:cNvSpPr txBox="1"/>
              <p:nvPr/>
            </p:nvSpPr>
            <p:spPr>
              <a:xfrm>
                <a:off x="4492800" y="5437572"/>
                <a:ext cx="320663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>
                    <a:latin typeface="+mn-lt"/>
                  </a:rPr>
                  <a:t>Dedicated VRFs and subnets for each Tenant with Shared L3out</a:t>
                </a:r>
              </a:p>
            </p:txBody>
          </p:sp>
        </p:grp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707969E9-884B-36AF-5A0D-8DB237672AFC}"/>
              </a:ext>
            </a:extLst>
          </p:cNvPr>
          <p:cNvGrpSpPr/>
          <p:nvPr/>
        </p:nvGrpSpPr>
        <p:grpSpPr>
          <a:xfrm>
            <a:off x="8377600" y="1702800"/>
            <a:ext cx="3358800" cy="4666018"/>
            <a:chOff x="8377600" y="1702800"/>
            <a:chExt cx="3358800" cy="466601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C8D8CEE-F328-5934-1639-51D3ADAEFC46}"/>
                </a:ext>
              </a:extLst>
            </p:cNvPr>
            <p:cNvGrpSpPr/>
            <p:nvPr/>
          </p:nvGrpSpPr>
          <p:grpSpPr>
            <a:xfrm>
              <a:off x="8377600" y="3485934"/>
              <a:ext cx="3358800" cy="2227404"/>
              <a:chOff x="8326800" y="3485934"/>
              <a:chExt cx="3358800" cy="2227404"/>
            </a:xfrm>
          </p:grpSpPr>
          <p:grpSp>
            <p:nvGrpSpPr>
              <p:cNvPr id="113" name="Group 112">
                <a:extLst>
                  <a:ext uri="{FF2B5EF4-FFF2-40B4-BE49-F238E27FC236}">
                    <a16:creationId xmlns:a16="http://schemas.microsoft.com/office/drawing/2014/main" id="{D6308E7A-9E0E-9C3C-8442-77EA7F45BDC8}"/>
                  </a:ext>
                </a:extLst>
              </p:cNvPr>
              <p:cNvGrpSpPr/>
              <p:nvPr/>
            </p:nvGrpSpPr>
            <p:grpSpPr>
              <a:xfrm>
                <a:off x="8326800" y="3485934"/>
                <a:ext cx="1656000" cy="2227263"/>
                <a:chOff x="1416050" y="2822575"/>
                <a:chExt cx="1656000" cy="2227263"/>
              </a:xfrm>
            </p:grpSpPr>
            <p:grpSp>
              <p:nvGrpSpPr>
                <p:cNvPr id="170" name="Group 169">
                  <a:extLst>
                    <a:ext uri="{FF2B5EF4-FFF2-40B4-BE49-F238E27FC236}">
                      <a16:creationId xmlns:a16="http://schemas.microsoft.com/office/drawing/2014/main" id="{88A52BE0-8A97-67AF-522B-B42ABA85BD34}"/>
                    </a:ext>
                  </a:extLst>
                </p:cNvPr>
                <p:cNvGrpSpPr/>
                <p:nvPr/>
              </p:nvGrpSpPr>
              <p:grpSpPr>
                <a:xfrm>
                  <a:off x="1416050" y="2822575"/>
                  <a:ext cx="1656000" cy="2227263"/>
                  <a:chOff x="7680323" y="2921000"/>
                  <a:chExt cx="1656000" cy="2227263"/>
                </a:xfrm>
              </p:grpSpPr>
              <p:sp>
                <p:nvSpPr>
                  <p:cNvPr id="186" name="Rectangle 185">
                    <a:extLst>
                      <a:ext uri="{FF2B5EF4-FFF2-40B4-BE49-F238E27FC236}">
                        <a16:creationId xmlns:a16="http://schemas.microsoft.com/office/drawing/2014/main" id="{E2AFA7B2-D1C7-4613-1D78-9D6BEBD7817A}"/>
                      </a:ext>
                    </a:extLst>
                  </p:cNvPr>
                  <p:cNvSpPr/>
                  <p:nvPr/>
                </p:nvSpPr>
                <p:spPr>
                  <a:xfrm>
                    <a:off x="7680324" y="2921000"/>
                    <a:ext cx="1655999" cy="2227263"/>
                  </a:xfrm>
                  <a:prstGeom prst="rect">
                    <a:avLst/>
                  </a:prstGeom>
                  <a:noFill/>
                  <a:ln w="12700">
                    <a:solidFill>
                      <a:schemeClr val="accent2">
                        <a:lumMod val="75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24000" tIns="36000" rtlCol="0" anchor="t" anchorCtr="0"/>
                  <a:lstStyle/>
                  <a:p>
                    <a:r>
                      <a:rPr lang="en-GB" sz="600"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demo</a:t>
                    </a:r>
                  </a:p>
                </p:txBody>
              </p:sp>
              <p:grpSp>
                <p:nvGrpSpPr>
                  <p:cNvPr id="187" name="Group 186">
                    <a:extLst>
                      <a:ext uri="{FF2B5EF4-FFF2-40B4-BE49-F238E27FC236}">
                        <a16:creationId xmlns:a16="http://schemas.microsoft.com/office/drawing/2014/main" id="{66112A1F-424E-A01E-4141-7DA4ED4BA320}"/>
                      </a:ext>
                    </a:extLst>
                  </p:cNvPr>
                  <p:cNvGrpSpPr/>
                  <p:nvPr/>
                </p:nvGrpSpPr>
                <p:grpSpPr>
                  <a:xfrm>
                    <a:off x="7680323" y="2921000"/>
                    <a:ext cx="288000" cy="144000"/>
                    <a:chOff x="9357407" y="4691351"/>
                    <a:chExt cx="288000" cy="144000"/>
                  </a:xfrm>
                </p:grpSpPr>
                <p:sp>
                  <p:nvSpPr>
                    <p:cNvPr id="188" name="Rectangle 187">
                      <a:extLst>
                        <a:ext uri="{FF2B5EF4-FFF2-40B4-BE49-F238E27FC236}">
                          <a16:creationId xmlns:a16="http://schemas.microsoft.com/office/drawing/2014/main" id="{DACCC2FB-A6FF-2632-312F-9133520D6FC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57407" y="4691351"/>
                      <a:ext cx="288000" cy="144000"/>
                    </a:xfrm>
                    <a:prstGeom prst="rect">
                      <a:avLst/>
                    </a:prstGeom>
                    <a:solidFill>
                      <a:schemeClr val="accent2">
                        <a:lumMod val="75000"/>
                      </a:schemeClr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p:txBody>
                </p:sp>
                <p:grpSp>
                  <p:nvGrpSpPr>
                    <p:cNvPr id="189" name="Group 188">
                      <a:extLst>
                        <a:ext uri="{FF2B5EF4-FFF2-40B4-BE49-F238E27FC236}">
                          <a16:creationId xmlns:a16="http://schemas.microsoft.com/office/drawing/2014/main" id="{65A34D3E-84BD-0A5F-DC2B-87AC8436CAD0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9393407" y="4709853"/>
                      <a:ext cx="216000" cy="106997"/>
                      <a:chOff x="836085" y="1496592"/>
                      <a:chExt cx="538984" cy="266993"/>
                    </a:xfrm>
                  </p:grpSpPr>
                  <p:sp>
                    <p:nvSpPr>
                      <p:cNvPr id="190" name="Freeform 751">
                        <a:extLst>
                          <a:ext uri="{FF2B5EF4-FFF2-40B4-BE49-F238E27FC236}">
                            <a16:creationId xmlns:a16="http://schemas.microsoft.com/office/drawing/2014/main" id="{51D37911-FDE2-0669-3B9C-59359C32686F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836085" y="1647588"/>
                        <a:ext cx="538984" cy="115997"/>
                      </a:xfrm>
                      <a:custGeom>
                        <a:avLst/>
                        <a:gdLst>
                          <a:gd name="T0" fmla="*/ 204 w 228"/>
                          <a:gd name="T1" fmla="*/ 49 h 49"/>
                          <a:gd name="T2" fmla="*/ 24 w 228"/>
                          <a:gd name="T3" fmla="*/ 49 h 49"/>
                          <a:gd name="T4" fmla="*/ 0 w 228"/>
                          <a:gd name="T5" fmla="*/ 25 h 49"/>
                          <a:gd name="T6" fmla="*/ 0 w 228"/>
                          <a:gd name="T7" fmla="*/ 25 h 49"/>
                          <a:gd name="T8" fmla="*/ 24 w 228"/>
                          <a:gd name="T9" fmla="*/ 0 h 49"/>
                          <a:gd name="T10" fmla="*/ 204 w 228"/>
                          <a:gd name="T11" fmla="*/ 0 h 49"/>
                          <a:gd name="T12" fmla="*/ 228 w 228"/>
                          <a:gd name="T13" fmla="*/ 25 h 49"/>
                          <a:gd name="T14" fmla="*/ 228 w 228"/>
                          <a:gd name="T15" fmla="*/ 25 h 49"/>
                          <a:gd name="T16" fmla="*/ 204 w 228"/>
                          <a:gd name="T17" fmla="*/ 49 h 4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228" h="49">
                            <a:moveTo>
                              <a:pt x="204" y="49"/>
                            </a:moveTo>
                            <a:cubicBezTo>
                              <a:pt x="24" y="49"/>
                              <a:pt x="24" y="49"/>
                              <a:pt x="24" y="49"/>
                            </a:cubicBezTo>
                            <a:cubicBezTo>
                              <a:pt x="11" y="49"/>
                              <a:pt x="0" y="38"/>
                              <a:pt x="0" y="25"/>
                            </a:cubicBezTo>
                            <a:cubicBezTo>
                              <a:pt x="0" y="25"/>
                              <a:pt x="0" y="25"/>
                              <a:pt x="0" y="25"/>
                            </a:cubicBezTo>
                            <a:cubicBezTo>
                              <a:pt x="0" y="11"/>
                              <a:pt x="11" y="0"/>
                              <a:pt x="24" y="0"/>
                            </a:cubicBezTo>
                            <a:cubicBezTo>
                              <a:pt x="204" y="0"/>
                              <a:pt x="204" y="0"/>
                              <a:pt x="204" y="0"/>
                            </a:cubicBezTo>
                            <a:cubicBezTo>
                              <a:pt x="217" y="0"/>
                              <a:pt x="228" y="11"/>
                              <a:pt x="228" y="25"/>
                            </a:cubicBezTo>
                            <a:cubicBezTo>
                              <a:pt x="228" y="25"/>
                              <a:pt x="228" y="25"/>
                              <a:pt x="228" y="25"/>
                            </a:cubicBezTo>
                            <a:cubicBezTo>
                              <a:pt x="228" y="38"/>
                              <a:pt x="217" y="49"/>
                              <a:pt x="204" y="49"/>
                            </a:cubicBezTo>
                            <a:close/>
                          </a:path>
                        </a:pathLst>
                      </a:custGeom>
                      <a:solidFill>
                        <a:schemeClr val="bg2"/>
                      </a:solidFill>
                      <a:ln>
                        <a:noFill/>
                      </a:ln>
                    </p:spPr>
                    <p:txBody>
                      <a:bodyPr vert="horz" wrap="square" lIns="121920" tIns="60960" rIns="121920" bIns="60960" numCol="1" anchor="t" anchorCtr="1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algn="ctr"/>
                        <a:endParaRPr lang="en-US" sz="400">
                          <a:latin typeface="Consolas" panose="020B0609020204030204" pitchFamily="49" charset="0"/>
                          <a:cs typeface="Consolas" panose="020B0609020204030204" pitchFamily="49" charset="0"/>
                        </a:endParaRPr>
                      </a:p>
                    </p:txBody>
                  </p:sp>
                  <p:sp>
                    <p:nvSpPr>
                      <p:cNvPr id="191" name="Freeform 752">
                        <a:extLst>
                          <a:ext uri="{FF2B5EF4-FFF2-40B4-BE49-F238E27FC236}">
                            <a16:creationId xmlns:a16="http://schemas.microsoft.com/office/drawing/2014/main" id="{4E75B153-A467-1B5D-2F82-D65974A62FA8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55081" y="1571590"/>
                        <a:ext cx="382988" cy="115996"/>
                      </a:xfrm>
                      <a:custGeom>
                        <a:avLst/>
                        <a:gdLst>
                          <a:gd name="T0" fmla="*/ 137 w 162"/>
                          <a:gd name="T1" fmla="*/ 49 h 49"/>
                          <a:gd name="T2" fmla="*/ 24 w 162"/>
                          <a:gd name="T3" fmla="*/ 49 h 49"/>
                          <a:gd name="T4" fmla="*/ 0 w 162"/>
                          <a:gd name="T5" fmla="*/ 25 h 49"/>
                          <a:gd name="T6" fmla="*/ 0 w 162"/>
                          <a:gd name="T7" fmla="*/ 25 h 49"/>
                          <a:gd name="T8" fmla="*/ 24 w 162"/>
                          <a:gd name="T9" fmla="*/ 0 h 49"/>
                          <a:gd name="T10" fmla="*/ 137 w 162"/>
                          <a:gd name="T11" fmla="*/ 0 h 49"/>
                          <a:gd name="T12" fmla="*/ 162 w 162"/>
                          <a:gd name="T13" fmla="*/ 25 h 49"/>
                          <a:gd name="T14" fmla="*/ 162 w 162"/>
                          <a:gd name="T15" fmla="*/ 25 h 49"/>
                          <a:gd name="T16" fmla="*/ 137 w 162"/>
                          <a:gd name="T17" fmla="*/ 49 h 4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162" h="49">
                            <a:moveTo>
                              <a:pt x="137" y="49"/>
                            </a:moveTo>
                            <a:cubicBezTo>
                              <a:pt x="24" y="49"/>
                              <a:pt x="24" y="49"/>
                              <a:pt x="24" y="49"/>
                            </a:cubicBezTo>
                            <a:cubicBezTo>
                              <a:pt x="11" y="49"/>
                              <a:pt x="0" y="38"/>
                              <a:pt x="0" y="25"/>
                            </a:cubicBezTo>
                            <a:cubicBezTo>
                              <a:pt x="0" y="25"/>
                              <a:pt x="0" y="25"/>
                              <a:pt x="0" y="25"/>
                            </a:cubicBezTo>
                            <a:cubicBezTo>
                              <a:pt x="0" y="11"/>
                              <a:pt x="11" y="0"/>
                              <a:pt x="24" y="0"/>
                            </a:cubicBezTo>
                            <a:cubicBezTo>
                              <a:pt x="137" y="0"/>
                              <a:pt x="137" y="0"/>
                              <a:pt x="137" y="0"/>
                            </a:cubicBezTo>
                            <a:cubicBezTo>
                              <a:pt x="151" y="0"/>
                              <a:pt x="162" y="11"/>
                              <a:pt x="162" y="25"/>
                            </a:cubicBezTo>
                            <a:cubicBezTo>
                              <a:pt x="162" y="25"/>
                              <a:pt x="162" y="25"/>
                              <a:pt x="162" y="25"/>
                            </a:cubicBezTo>
                            <a:cubicBezTo>
                              <a:pt x="162" y="38"/>
                              <a:pt x="151" y="49"/>
                              <a:pt x="137" y="49"/>
                            </a:cubicBezTo>
                            <a:close/>
                          </a:path>
                        </a:pathLst>
                      </a:custGeom>
                      <a:solidFill>
                        <a:schemeClr val="bg2"/>
                      </a:solidFill>
                      <a:ln>
                        <a:noFill/>
                      </a:ln>
                    </p:spPr>
                    <p:txBody>
                      <a:bodyPr vert="horz" wrap="square" lIns="121920" tIns="60960" rIns="121920" bIns="6096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>
                          <a:latin typeface="Consolas" panose="020B0609020204030204" pitchFamily="49" charset="0"/>
                          <a:cs typeface="Consolas" panose="020B0609020204030204" pitchFamily="49" charset="0"/>
                        </a:endParaRPr>
                      </a:p>
                    </p:txBody>
                  </p:sp>
                  <p:sp>
                    <p:nvSpPr>
                      <p:cNvPr id="192" name="Freeform 753">
                        <a:extLst>
                          <a:ext uri="{FF2B5EF4-FFF2-40B4-BE49-F238E27FC236}">
                            <a16:creationId xmlns:a16="http://schemas.microsoft.com/office/drawing/2014/main" id="{1D2D79AA-7086-8981-DD60-6F11FC91F5FA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106076" y="1496592"/>
                        <a:ext cx="181994" cy="115996"/>
                      </a:xfrm>
                      <a:custGeom>
                        <a:avLst/>
                        <a:gdLst>
                          <a:gd name="T0" fmla="*/ 52 w 77"/>
                          <a:gd name="T1" fmla="*/ 49 h 49"/>
                          <a:gd name="T2" fmla="*/ 24 w 77"/>
                          <a:gd name="T3" fmla="*/ 49 h 49"/>
                          <a:gd name="T4" fmla="*/ 0 w 77"/>
                          <a:gd name="T5" fmla="*/ 24 h 49"/>
                          <a:gd name="T6" fmla="*/ 0 w 77"/>
                          <a:gd name="T7" fmla="*/ 24 h 49"/>
                          <a:gd name="T8" fmla="*/ 24 w 77"/>
                          <a:gd name="T9" fmla="*/ 0 h 49"/>
                          <a:gd name="T10" fmla="*/ 52 w 77"/>
                          <a:gd name="T11" fmla="*/ 0 h 49"/>
                          <a:gd name="T12" fmla="*/ 77 w 77"/>
                          <a:gd name="T13" fmla="*/ 24 h 49"/>
                          <a:gd name="T14" fmla="*/ 77 w 77"/>
                          <a:gd name="T15" fmla="*/ 24 h 49"/>
                          <a:gd name="T16" fmla="*/ 52 w 77"/>
                          <a:gd name="T17" fmla="*/ 49 h 4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77" h="49">
                            <a:moveTo>
                              <a:pt x="52" y="49"/>
                            </a:moveTo>
                            <a:cubicBezTo>
                              <a:pt x="24" y="49"/>
                              <a:pt x="24" y="49"/>
                              <a:pt x="24" y="49"/>
                            </a:cubicBezTo>
                            <a:cubicBezTo>
                              <a:pt x="11" y="49"/>
                              <a:pt x="0" y="38"/>
                              <a:pt x="0" y="24"/>
                            </a:cubicBezTo>
                            <a:cubicBezTo>
                              <a:pt x="0" y="24"/>
                              <a:pt x="0" y="24"/>
                              <a:pt x="0" y="24"/>
                            </a:cubicBezTo>
                            <a:cubicBezTo>
                              <a:pt x="0" y="11"/>
                              <a:pt x="11" y="0"/>
                              <a:pt x="24" y="0"/>
                            </a:cubicBezTo>
                            <a:cubicBezTo>
                              <a:pt x="52" y="0"/>
                              <a:pt x="52" y="0"/>
                              <a:pt x="52" y="0"/>
                            </a:cubicBezTo>
                            <a:cubicBezTo>
                              <a:pt x="66" y="0"/>
                              <a:pt x="77" y="11"/>
                              <a:pt x="77" y="24"/>
                            </a:cubicBezTo>
                            <a:cubicBezTo>
                              <a:pt x="77" y="24"/>
                              <a:pt x="77" y="24"/>
                              <a:pt x="77" y="24"/>
                            </a:cubicBezTo>
                            <a:cubicBezTo>
                              <a:pt x="77" y="38"/>
                              <a:pt x="66" y="49"/>
                              <a:pt x="52" y="49"/>
                            </a:cubicBezTo>
                            <a:close/>
                          </a:path>
                        </a:pathLst>
                      </a:custGeom>
                      <a:solidFill>
                        <a:schemeClr val="bg2"/>
                      </a:solidFill>
                      <a:ln>
                        <a:noFill/>
                      </a:ln>
                    </p:spPr>
                    <p:txBody>
                      <a:bodyPr vert="horz" wrap="square" lIns="121920" tIns="60960" rIns="121920" bIns="6096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>
                          <a:latin typeface="Consolas" panose="020B0609020204030204" pitchFamily="49" charset="0"/>
                          <a:cs typeface="Consolas" panose="020B0609020204030204" pitchFamily="49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171" name="Group 170">
                  <a:extLst>
                    <a:ext uri="{FF2B5EF4-FFF2-40B4-BE49-F238E27FC236}">
                      <a16:creationId xmlns:a16="http://schemas.microsoft.com/office/drawing/2014/main" id="{C8051C55-B0C7-6FE6-A2EF-22AD2E52211E}"/>
                    </a:ext>
                  </a:extLst>
                </p:cNvPr>
                <p:cNvGrpSpPr/>
                <p:nvPr/>
              </p:nvGrpSpPr>
              <p:grpSpPr>
                <a:xfrm>
                  <a:off x="1927250" y="3173411"/>
                  <a:ext cx="1008321" cy="434081"/>
                  <a:chOff x="5593399" y="3760135"/>
                  <a:chExt cx="1008321" cy="434081"/>
                </a:xfrm>
              </p:grpSpPr>
              <p:sp>
                <p:nvSpPr>
                  <p:cNvPr id="184" name="Rectangle 183">
                    <a:extLst>
                      <a:ext uri="{FF2B5EF4-FFF2-40B4-BE49-F238E27FC236}">
                        <a16:creationId xmlns:a16="http://schemas.microsoft.com/office/drawing/2014/main" id="{A07F89B3-5501-4329-1391-28BF7A4C4241}"/>
                      </a:ext>
                    </a:extLst>
                  </p:cNvPr>
                  <p:cNvSpPr/>
                  <p:nvPr/>
                </p:nvSpPr>
                <p:spPr>
                  <a:xfrm flipH="1">
                    <a:off x="5593399" y="3760135"/>
                    <a:ext cx="1008321" cy="434081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12700" cap="flat">
                    <a:solidFill>
                      <a:schemeClr val="accent4">
                        <a:lumMod val="5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wrap="square" lIns="0" tIns="72000" rIns="0" bIns="0" rtlCol="0" anchor="t" anchorCtr="0"/>
                  <a:lstStyle/>
                  <a:p>
                    <a:pPr algn="ctr" defTabSz="685783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GB" sz="600"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VLAN</a:t>
                    </a:r>
                  </a:p>
                  <a:p>
                    <a:pPr algn="ctr" defTabSz="685783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GB" sz="600"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(Security isolation per Bridge Domain)</a:t>
                    </a:r>
                  </a:p>
                </p:txBody>
              </p:sp>
              <p:sp>
                <p:nvSpPr>
                  <p:cNvPr id="185" name="Rectangle 184">
                    <a:extLst>
                      <a:ext uri="{FF2B5EF4-FFF2-40B4-BE49-F238E27FC236}">
                        <a16:creationId xmlns:a16="http://schemas.microsoft.com/office/drawing/2014/main" id="{AA54288F-26AB-783B-D154-4B86DABD95DE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5593399" y="3760135"/>
                    <a:ext cx="288000" cy="144000"/>
                  </a:xfrm>
                  <a:prstGeom prst="rect">
                    <a:avLst/>
                  </a:prstGeom>
                  <a:solidFill>
                    <a:schemeClr val="accent4">
                      <a:lumMod val="50000"/>
                    </a:schemeClr>
                  </a:solidFill>
                  <a:ln w="12700" cap="flat">
                    <a:noFill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lIns="121920" tIns="60960" rIns="121920" bIns="60960" rtlCol="0" anchor="ctr"/>
                  <a:lstStyle/>
                  <a:p>
                    <a:pPr algn="ctr" defTabSz="685783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GB" sz="600" kern="0">
                        <a:solidFill>
                          <a:schemeClr val="bg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EPG</a:t>
                    </a:r>
                  </a:p>
                </p:txBody>
              </p:sp>
            </p:grpSp>
            <p:grpSp>
              <p:nvGrpSpPr>
                <p:cNvPr id="172" name="Group 171">
                  <a:extLst>
                    <a:ext uri="{FF2B5EF4-FFF2-40B4-BE49-F238E27FC236}">
                      <a16:creationId xmlns:a16="http://schemas.microsoft.com/office/drawing/2014/main" id="{5267B716-4A80-32B8-1EFB-55B6A8040457}"/>
                    </a:ext>
                  </a:extLst>
                </p:cNvPr>
                <p:cNvGrpSpPr/>
                <p:nvPr/>
              </p:nvGrpSpPr>
              <p:grpSpPr>
                <a:xfrm>
                  <a:off x="1483744" y="3034664"/>
                  <a:ext cx="1519906" cy="1146811"/>
                  <a:chOff x="7680326" y="3602038"/>
                  <a:chExt cx="1519906" cy="1146811"/>
                </a:xfrm>
              </p:grpSpPr>
              <p:sp>
                <p:nvSpPr>
                  <p:cNvPr id="182" name="Rectangle 181">
                    <a:extLst>
                      <a:ext uri="{FF2B5EF4-FFF2-40B4-BE49-F238E27FC236}">
                        <a16:creationId xmlns:a16="http://schemas.microsoft.com/office/drawing/2014/main" id="{42E3F365-1A3A-8EBC-FC4A-E33992EBEFBC}"/>
                      </a:ext>
                    </a:extLst>
                  </p:cNvPr>
                  <p:cNvSpPr/>
                  <p:nvPr/>
                </p:nvSpPr>
                <p:spPr>
                  <a:xfrm flipH="1">
                    <a:off x="7681032" y="3602038"/>
                    <a:ext cx="1519200" cy="1146811"/>
                  </a:xfrm>
                  <a:prstGeom prst="rect">
                    <a:avLst/>
                  </a:prstGeom>
                  <a:noFill/>
                  <a:ln w="12700">
                    <a:solidFill>
                      <a:schemeClr val="accent6">
                        <a:lumMod val="75000"/>
                      </a:schemeClr>
                    </a:solidFill>
                    <a:prstDash val="solid"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none" lIns="36000" tIns="180000" rtlCol="0" anchor="t" anchorCtr="0"/>
                  <a:lstStyle/>
                  <a:p>
                    <a:r>
                      <a:rPr lang="en-GB" sz="600"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Network</a:t>
                    </a:r>
                  </a:p>
                  <a:p>
                    <a:r>
                      <a:rPr lang="en-GB" sz="600"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Segments</a:t>
                    </a:r>
                  </a:p>
                </p:txBody>
              </p:sp>
              <p:sp>
                <p:nvSpPr>
                  <p:cNvPr id="183" name="TextBox 182">
                    <a:extLst>
                      <a:ext uri="{FF2B5EF4-FFF2-40B4-BE49-F238E27FC236}">
                        <a16:creationId xmlns:a16="http://schemas.microsoft.com/office/drawing/2014/main" id="{752062D1-B51A-5066-7D05-D7B1C823C39C}"/>
                      </a:ext>
                    </a:extLst>
                  </p:cNvPr>
                  <p:cNvSpPr txBox="1"/>
                  <p:nvPr/>
                </p:nvSpPr>
                <p:spPr>
                  <a:xfrm>
                    <a:off x="7680326" y="3602038"/>
                    <a:ext cx="288000" cy="1440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txBody>
                  <a:bodyPr wrap="none" rtlCol="0" anchor="ctr" anchorCtr="1">
                    <a:noAutofit/>
                  </a:bodyPr>
                  <a:lstStyle/>
                  <a:p>
                    <a:pPr algn="ctr"/>
                    <a:r>
                      <a:rPr lang="en-US" sz="600">
                        <a:solidFill>
                          <a:schemeClr val="bg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AP</a:t>
                    </a:r>
                  </a:p>
                </p:txBody>
              </p:sp>
            </p:grpSp>
            <p:grpSp>
              <p:nvGrpSpPr>
                <p:cNvPr id="173" name="Group 172">
                  <a:extLst>
                    <a:ext uri="{FF2B5EF4-FFF2-40B4-BE49-F238E27FC236}">
                      <a16:creationId xmlns:a16="http://schemas.microsoft.com/office/drawing/2014/main" id="{6F6E6816-E263-76DE-8AF0-FD57DFBA6B1E}"/>
                    </a:ext>
                  </a:extLst>
                </p:cNvPr>
                <p:cNvGrpSpPr/>
                <p:nvPr/>
              </p:nvGrpSpPr>
              <p:grpSpPr>
                <a:xfrm>
                  <a:off x="1483733" y="4325937"/>
                  <a:ext cx="1519200" cy="647700"/>
                  <a:chOff x="7680318" y="3602038"/>
                  <a:chExt cx="1519200" cy="647700"/>
                </a:xfrm>
              </p:grpSpPr>
              <p:sp>
                <p:nvSpPr>
                  <p:cNvPr id="180" name="Rectangle 179">
                    <a:extLst>
                      <a:ext uri="{FF2B5EF4-FFF2-40B4-BE49-F238E27FC236}">
                        <a16:creationId xmlns:a16="http://schemas.microsoft.com/office/drawing/2014/main" id="{762CC2BC-34B4-DF2A-ACB8-C591B37578C0}"/>
                      </a:ext>
                    </a:extLst>
                  </p:cNvPr>
                  <p:cNvSpPr/>
                  <p:nvPr/>
                </p:nvSpPr>
                <p:spPr>
                  <a:xfrm flipH="1">
                    <a:off x="7680318" y="3602038"/>
                    <a:ext cx="1519200" cy="647700"/>
                  </a:xfrm>
                  <a:prstGeom prst="rect">
                    <a:avLst/>
                  </a:prstGeom>
                  <a:noFill/>
                  <a:ln w="12700">
                    <a:solidFill>
                      <a:schemeClr val="accent6">
                        <a:lumMod val="75000"/>
                      </a:schemeClr>
                    </a:solidFill>
                    <a:prstDash val="solid"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none" lIns="36000" tIns="180000" rtlCol="0" anchor="t" anchorCtr="0"/>
                  <a:lstStyle/>
                  <a:p>
                    <a:r>
                      <a:rPr lang="en-GB" sz="600"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Apps</a:t>
                    </a:r>
                  </a:p>
                  <a:p>
                    <a:r>
                      <a:rPr lang="en-GB" sz="600"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(Optional)</a:t>
                    </a:r>
                  </a:p>
                </p:txBody>
              </p:sp>
              <p:sp>
                <p:nvSpPr>
                  <p:cNvPr id="181" name="TextBox 180">
                    <a:extLst>
                      <a:ext uri="{FF2B5EF4-FFF2-40B4-BE49-F238E27FC236}">
                        <a16:creationId xmlns:a16="http://schemas.microsoft.com/office/drawing/2014/main" id="{6967B0B1-31BB-ECC8-C9DB-7A1DFC36B06E}"/>
                      </a:ext>
                    </a:extLst>
                  </p:cNvPr>
                  <p:cNvSpPr txBox="1"/>
                  <p:nvPr/>
                </p:nvSpPr>
                <p:spPr>
                  <a:xfrm>
                    <a:off x="7680326" y="3602038"/>
                    <a:ext cx="288000" cy="1440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txBody>
                  <a:bodyPr wrap="none" rtlCol="0" anchor="ctr" anchorCtr="1">
                    <a:noAutofit/>
                  </a:bodyPr>
                  <a:lstStyle/>
                  <a:p>
                    <a:pPr algn="ctr"/>
                    <a:r>
                      <a:rPr lang="en-US" sz="600">
                        <a:solidFill>
                          <a:schemeClr val="bg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AP</a:t>
                    </a:r>
                  </a:p>
                </p:txBody>
              </p:sp>
            </p:grpSp>
            <p:grpSp>
              <p:nvGrpSpPr>
                <p:cNvPr id="174" name="Group 173">
                  <a:extLst>
                    <a:ext uri="{FF2B5EF4-FFF2-40B4-BE49-F238E27FC236}">
                      <a16:creationId xmlns:a16="http://schemas.microsoft.com/office/drawing/2014/main" id="{D2115B9E-9FF3-55D7-B25F-23923E4EF648}"/>
                    </a:ext>
                  </a:extLst>
                </p:cNvPr>
                <p:cNvGrpSpPr/>
                <p:nvPr/>
              </p:nvGrpSpPr>
              <p:grpSpPr>
                <a:xfrm>
                  <a:off x="1927250" y="4473402"/>
                  <a:ext cx="1008320" cy="428799"/>
                  <a:chOff x="5593397" y="3760135"/>
                  <a:chExt cx="1008320" cy="428799"/>
                </a:xfrm>
              </p:grpSpPr>
              <p:sp>
                <p:nvSpPr>
                  <p:cNvPr id="178" name="Rectangle 177">
                    <a:extLst>
                      <a:ext uri="{FF2B5EF4-FFF2-40B4-BE49-F238E27FC236}">
                        <a16:creationId xmlns:a16="http://schemas.microsoft.com/office/drawing/2014/main" id="{E68A0001-3013-3807-F313-1711E764A91B}"/>
                      </a:ext>
                    </a:extLst>
                  </p:cNvPr>
                  <p:cNvSpPr/>
                  <p:nvPr/>
                </p:nvSpPr>
                <p:spPr>
                  <a:xfrm flipH="1">
                    <a:off x="5593397" y="3760136"/>
                    <a:ext cx="1008320" cy="428798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 w="12700" cap="flat">
                    <a:solidFill>
                      <a:schemeClr val="accent2">
                        <a:lumMod val="75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wrap="square" lIns="0" tIns="72000" rIns="0" bIns="0" rtlCol="0" anchor="ctr" anchorCtr="1"/>
                  <a:lstStyle/>
                  <a:p>
                    <a:pPr algn="ctr" defTabSz="685783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GB" sz="600"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Security isolation across Bridge Domains</a:t>
                    </a:r>
                  </a:p>
                </p:txBody>
              </p:sp>
              <p:sp>
                <p:nvSpPr>
                  <p:cNvPr id="179" name="Rectangle 178">
                    <a:extLst>
                      <a:ext uri="{FF2B5EF4-FFF2-40B4-BE49-F238E27FC236}">
                        <a16:creationId xmlns:a16="http://schemas.microsoft.com/office/drawing/2014/main" id="{637364BB-1780-8FFF-3657-1C8D327D9160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5593397" y="3760135"/>
                    <a:ext cx="288000" cy="144000"/>
                  </a:xfrm>
                  <a:prstGeom prst="rect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 w="12700" cap="flat">
                    <a:noFill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lIns="121920" tIns="60960" rIns="121920" bIns="60960" rtlCol="0" anchor="ctr"/>
                  <a:lstStyle/>
                  <a:p>
                    <a:pPr algn="ctr" defTabSz="685783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GB" sz="600" kern="0">
                        <a:solidFill>
                          <a:schemeClr val="bg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ESG</a:t>
                    </a:r>
                  </a:p>
                </p:txBody>
              </p:sp>
            </p:grpSp>
            <p:grpSp>
              <p:nvGrpSpPr>
                <p:cNvPr id="175" name="Group 174">
                  <a:extLst>
                    <a:ext uri="{FF2B5EF4-FFF2-40B4-BE49-F238E27FC236}">
                      <a16:creationId xmlns:a16="http://schemas.microsoft.com/office/drawing/2014/main" id="{02AE10EA-9E61-3E80-491D-34CB81C7E43A}"/>
                    </a:ext>
                  </a:extLst>
                </p:cNvPr>
                <p:cNvGrpSpPr/>
                <p:nvPr/>
              </p:nvGrpSpPr>
              <p:grpSpPr>
                <a:xfrm>
                  <a:off x="1927250" y="3675955"/>
                  <a:ext cx="1008320" cy="434081"/>
                  <a:chOff x="5593400" y="3760135"/>
                  <a:chExt cx="1008320" cy="434081"/>
                </a:xfrm>
              </p:grpSpPr>
              <p:sp>
                <p:nvSpPr>
                  <p:cNvPr id="176" name="Rectangle 175">
                    <a:extLst>
                      <a:ext uri="{FF2B5EF4-FFF2-40B4-BE49-F238E27FC236}">
                        <a16:creationId xmlns:a16="http://schemas.microsoft.com/office/drawing/2014/main" id="{E49C4A83-6E4A-11A7-47F5-749D76028127}"/>
                      </a:ext>
                    </a:extLst>
                  </p:cNvPr>
                  <p:cNvSpPr/>
                  <p:nvPr/>
                </p:nvSpPr>
                <p:spPr>
                  <a:xfrm flipH="1">
                    <a:off x="5593400" y="3760135"/>
                    <a:ext cx="1008320" cy="434081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12700" cap="flat">
                    <a:solidFill>
                      <a:schemeClr val="accent4">
                        <a:lumMod val="5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wrap="square" lIns="0" tIns="72000" rIns="0" bIns="0" rtlCol="0" anchor="t" anchorCtr="0"/>
                  <a:lstStyle/>
                  <a:p>
                    <a:pPr algn="ctr" defTabSz="685783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GB" sz="600"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VLAN</a:t>
                    </a:r>
                  </a:p>
                  <a:p>
                    <a:pPr algn="ctr" defTabSz="685783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GB" sz="600"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(Security isolation per Bridge Domain)</a:t>
                    </a:r>
                  </a:p>
                </p:txBody>
              </p:sp>
              <p:sp>
                <p:nvSpPr>
                  <p:cNvPr id="177" name="Rectangle 176">
                    <a:extLst>
                      <a:ext uri="{FF2B5EF4-FFF2-40B4-BE49-F238E27FC236}">
                        <a16:creationId xmlns:a16="http://schemas.microsoft.com/office/drawing/2014/main" id="{18F25114-8FC3-1C30-935A-D3F7EAD8C58B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5593400" y="3760135"/>
                    <a:ext cx="288000" cy="144000"/>
                  </a:xfrm>
                  <a:prstGeom prst="rect">
                    <a:avLst/>
                  </a:prstGeom>
                  <a:solidFill>
                    <a:schemeClr val="accent4">
                      <a:lumMod val="50000"/>
                    </a:schemeClr>
                  </a:solidFill>
                  <a:ln w="12700" cap="flat">
                    <a:noFill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lIns="121920" tIns="60960" rIns="121920" bIns="60960" rtlCol="0" anchor="ctr"/>
                  <a:lstStyle/>
                  <a:p>
                    <a:pPr algn="ctr" defTabSz="685783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GB" sz="600" kern="0">
                        <a:solidFill>
                          <a:schemeClr val="bg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EPG</a:t>
                    </a:r>
                  </a:p>
                </p:txBody>
              </p:sp>
            </p:grpSp>
          </p:grpSp>
          <p:grpSp>
            <p:nvGrpSpPr>
              <p:cNvPr id="242" name="Group 241">
                <a:extLst>
                  <a:ext uri="{FF2B5EF4-FFF2-40B4-BE49-F238E27FC236}">
                    <a16:creationId xmlns:a16="http://schemas.microsoft.com/office/drawing/2014/main" id="{14D60F0F-64D9-AD80-F8AF-94DDBECAFD27}"/>
                  </a:ext>
                </a:extLst>
              </p:cNvPr>
              <p:cNvGrpSpPr/>
              <p:nvPr/>
            </p:nvGrpSpPr>
            <p:grpSpPr>
              <a:xfrm>
                <a:off x="10029600" y="3486075"/>
                <a:ext cx="1656000" cy="2227263"/>
                <a:chOff x="1416050" y="2822575"/>
                <a:chExt cx="1656000" cy="2227263"/>
              </a:xfrm>
            </p:grpSpPr>
            <p:grpSp>
              <p:nvGrpSpPr>
                <p:cNvPr id="243" name="Group 242">
                  <a:extLst>
                    <a:ext uri="{FF2B5EF4-FFF2-40B4-BE49-F238E27FC236}">
                      <a16:creationId xmlns:a16="http://schemas.microsoft.com/office/drawing/2014/main" id="{BA1F19F7-7BEE-592C-0BEC-45C61BD39508}"/>
                    </a:ext>
                  </a:extLst>
                </p:cNvPr>
                <p:cNvGrpSpPr/>
                <p:nvPr/>
              </p:nvGrpSpPr>
              <p:grpSpPr>
                <a:xfrm>
                  <a:off x="1416050" y="2822575"/>
                  <a:ext cx="1656000" cy="2227263"/>
                  <a:chOff x="7680323" y="2921000"/>
                  <a:chExt cx="1656000" cy="2227263"/>
                </a:xfrm>
              </p:grpSpPr>
              <p:sp>
                <p:nvSpPr>
                  <p:cNvPr id="259" name="Rectangle 258">
                    <a:extLst>
                      <a:ext uri="{FF2B5EF4-FFF2-40B4-BE49-F238E27FC236}">
                        <a16:creationId xmlns:a16="http://schemas.microsoft.com/office/drawing/2014/main" id="{EC8D1687-E006-749C-FA1E-2D31AA052247}"/>
                      </a:ext>
                    </a:extLst>
                  </p:cNvPr>
                  <p:cNvSpPr/>
                  <p:nvPr/>
                </p:nvSpPr>
                <p:spPr>
                  <a:xfrm>
                    <a:off x="7680324" y="2921000"/>
                    <a:ext cx="1655999" cy="2227263"/>
                  </a:xfrm>
                  <a:prstGeom prst="rect">
                    <a:avLst/>
                  </a:prstGeom>
                  <a:noFill/>
                  <a:ln w="12700">
                    <a:solidFill>
                      <a:schemeClr val="accent2">
                        <a:lumMod val="75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24000" tIns="36000" rtlCol="0" anchor="t" anchorCtr="0"/>
                  <a:lstStyle/>
                  <a:p>
                    <a:r>
                      <a:rPr lang="en-GB" sz="600"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test</a:t>
                    </a:r>
                  </a:p>
                </p:txBody>
              </p:sp>
              <p:grpSp>
                <p:nvGrpSpPr>
                  <p:cNvPr id="260" name="Group 259">
                    <a:extLst>
                      <a:ext uri="{FF2B5EF4-FFF2-40B4-BE49-F238E27FC236}">
                        <a16:creationId xmlns:a16="http://schemas.microsoft.com/office/drawing/2014/main" id="{4F183890-4D0A-209A-68E1-99B4E458E24C}"/>
                      </a:ext>
                    </a:extLst>
                  </p:cNvPr>
                  <p:cNvGrpSpPr/>
                  <p:nvPr/>
                </p:nvGrpSpPr>
                <p:grpSpPr>
                  <a:xfrm>
                    <a:off x="7680323" y="2921000"/>
                    <a:ext cx="288000" cy="144000"/>
                    <a:chOff x="9357407" y="4691351"/>
                    <a:chExt cx="288000" cy="144000"/>
                  </a:xfrm>
                </p:grpSpPr>
                <p:sp>
                  <p:nvSpPr>
                    <p:cNvPr id="261" name="Rectangle 260">
                      <a:extLst>
                        <a:ext uri="{FF2B5EF4-FFF2-40B4-BE49-F238E27FC236}">
                          <a16:creationId xmlns:a16="http://schemas.microsoft.com/office/drawing/2014/main" id="{27AADE6F-3392-1F79-E5FC-EBE4A8F647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57407" y="4691351"/>
                      <a:ext cx="288000" cy="144000"/>
                    </a:xfrm>
                    <a:prstGeom prst="rect">
                      <a:avLst/>
                    </a:prstGeom>
                    <a:solidFill>
                      <a:schemeClr val="accent2">
                        <a:lumMod val="75000"/>
                      </a:schemeClr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p:txBody>
                </p:sp>
                <p:grpSp>
                  <p:nvGrpSpPr>
                    <p:cNvPr id="262" name="Group 261">
                      <a:extLst>
                        <a:ext uri="{FF2B5EF4-FFF2-40B4-BE49-F238E27FC236}">
                          <a16:creationId xmlns:a16="http://schemas.microsoft.com/office/drawing/2014/main" id="{7265A1B7-0686-A837-54B4-BBF1D9577E71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9393407" y="4709853"/>
                      <a:ext cx="216000" cy="106997"/>
                      <a:chOff x="836085" y="1496592"/>
                      <a:chExt cx="538984" cy="266993"/>
                    </a:xfrm>
                  </p:grpSpPr>
                  <p:sp>
                    <p:nvSpPr>
                      <p:cNvPr id="263" name="Freeform 751">
                        <a:extLst>
                          <a:ext uri="{FF2B5EF4-FFF2-40B4-BE49-F238E27FC236}">
                            <a16:creationId xmlns:a16="http://schemas.microsoft.com/office/drawing/2014/main" id="{FD52D6CB-08BA-C173-5259-84900267CC22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836085" y="1647588"/>
                        <a:ext cx="538984" cy="115997"/>
                      </a:xfrm>
                      <a:custGeom>
                        <a:avLst/>
                        <a:gdLst>
                          <a:gd name="T0" fmla="*/ 204 w 228"/>
                          <a:gd name="T1" fmla="*/ 49 h 49"/>
                          <a:gd name="T2" fmla="*/ 24 w 228"/>
                          <a:gd name="T3" fmla="*/ 49 h 49"/>
                          <a:gd name="T4" fmla="*/ 0 w 228"/>
                          <a:gd name="T5" fmla="*/ 25 h 49"/>
                          <a:gd name="T6" fmla="*/ 0 w 228"/>
                          <a:gd name="T7" fmla="*/ 25 h 49"/>
                          <a:gd name="T8" fmla="*/ 24 w 228"/>
                          <a:gd name="T9" fmla="*/ 0 h 49"/>
                          <a:gd name="T10" fmla="*/ 204 w 228"/>
                          <a:gd name="T11" fmla="*/ 0 h 49"/>
                          <a:gd name="T12" fmla="*/ 228 w 228"/>
                          <a:gd name="T13" fmla="*/ 25 h 49"/>
                          <a:gd name="T14" fmla="*/ 228 w 228"/>
                          <a:gd name="T15" fmla="*/ 25 h 49"/>
                          <a:gd name="T16" fmla="*/ 204 w 228"/>
                          <a:gd name="T17" fmla="*/ 49 h 4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228" h="49">
                            <a:moveTo>
                              <a:pt x="204" y="49"/>
                            </a:moveTo>
                            <a:cubicBezTo>
                              <a:pt x="24" y="49"/>
                              <a:pt x="24" y="49"/>
                              <a:pt x="24" y="49"/>
                            </a:cubicBezTo>
                            <a:cubicBezTo>
                              <a:pt x="11" y="49"/>
                              <a:pt x="0" y="38"/>
                              <a:pt x="0" y="25"/>
                            </a:cubicBezTo>
                            <a:cubicBezTo>
                              <a:pt x="0" y="25"/>
                              <a:pt x="0" y="25"/>
                              <a:pt x="0" y="25"/>
                            </a:cubicBezTo>
                            <a:cubicBezTo>
                              <a:pt x="0" y="11"/>
                              <a:pt x="11" y="0"/>
                              <a:pt x="24" y="0"/>
                            </a:cubicBezTo>
                            <a:cubicBezTo>
                              <a:pt x="204" y="0"/>
                              <a:pt x="204" y="0"/>
                              <a:pt x="204" y="0"/>
                            </a:cubicBezTo>
                            <a:cubicBezTo>
                              <a:pt x="217" y="0"/>
                              <a:pt x="228" y="11"/>
                              <a:pt x="228" y="25"/>
                            </a:cubicBezTo>
                            <a:cubicBezTo>
                              <a:pt x="228" y="25"/>
                              <a:pt x="228" y="25"/>
                              <a:pt x="228" y="25"/>
                            </a:cubicBezTo>
                            <a:cubicBezTo>
                              <a:pt x="228" y="38"/>
                              <a:pt x="217" y="49"/>
                              <a:pt x="204" y="49"/>
                            </a:cubicBezTo>
                            <a:close/>
                          </a:path>
                        </a:pathLst>
                      </a:custGeom>
                      <a:solidFill>
                        <a:schemeClr val="bg2"/>
                      </a:solidFill>
                      <a:ln>
                        <a:noFill/>
                      </a:ln>
                    </p:spPr>
                    <p:txBody>
                      <a:bodyPr vert="horz" wrap="square" lIns="121920" tIns="60960" rIns="121920" bIns="60960" numCol="1" anchor="t" anchorCtr="1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algn="ctr"/>
                        <a:endParaRPr lang="en-US" sz="400">
                          <a:latin typeface="Consolas" panose="020B0609020204030204" pitchFamily="49" charset="0"/>
                          <a:cs typeface="Consolas" panose="020B0609020204030204" pitchFamily="49" charset="0"/>
                        </a:endParaRPr>
                      </a:p>
                    </p:txBody>
                  </p:sp>
                  <p:sp>
                    <p:nvSpPr>
                      <p:cNvPr id="264" name="Freeform 752">
                        <a:extLst>
                          <a:ext uri="{FF2B5EF4-FFF2-40B4-BE49-F238E27FC236}">
                            <a16:creationId xmlns:a16="http://schemas.microsoft.com/office/drawing/2014/main" id="{9C0B0362-5B28-8398-87AD-EAE74B3F18BE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55081" y="1571590"/>
                        <a:ext cx="382988" cy="115996"/>
                      </a:xfrm>
                      <a:custGeom>
                        <a:avLst/>
                        <a:gdLst>
                          <a:gd name="T0" fmla="*/ 137 w 162"/>
                          <a:gd name="T1" fmla="*/ 49 h 49"/>
                          <a:gd name="T2" fmla="*/ 24 w 162"/>
                          <a:gd name="T3" fmla="*/ 49 h 49"/>
                          <a:gd name="T4" fmla="*/ 0 w 162"/>
                          <a:gd name="T5" fmla="*/ 25 h 49"/>
                          <a:gd name="T6" fmla="*/ 0 w 162"/>
                          <a:gd name="T7" fmla="*/ 25 h 49"/>
                          <a:gd name="T8" fmla="*/ 24 w 162"/>
                          <a:gd name="T9" fmla="*/ 0 h 49"/>
                          <a:gd name="T10" fmla="*/ 137 w 162"/>
                          <a:gd name="T11" fmla="*/ 0 h 49"/>
                          <a:gd name="T12" fmla="*/ 162 w 162"/>
                          <a:gd name="T13" fmla="*/ 25 h 49"/>
                          <a:gd name="T14" fmla="*/ 162 w 162"/>
                          <a:gd name="T15" fmla="*/ 25 h 49"/>
                          <a:gd name="T16" fmla="*/ 137 w 162"/>
                          <a:gd name="T17" fmla="*/ 49 h 4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162" h="49">
                            <a:moveTo>
                              <a:pt x="137" y="49"/>
                            </a:moveTo>
                            <a:cubicBezTo>
                              <a:pt x="24" y="49"/>
                              <a:pt x="24" y="49"/>
                              <a:pt x="24" y="49"/>
                            </a:cubicBezTo>
                            <a:cubicBezTo>
                              <a:pt x="11" y="49"/>
                              <a:pt x="0" y="38"/>
                              <a:pt x="0" y="25"/>
                            </a:cubicBezTo>
                            <a:cubicBezTo>
                              <a:pt x="0" y="25"/>
                              <a:pt x="0" y="25"/>
                              <a:pt x="0" y="25"/>
                            </a:cubicBezTo>
                            <a:cubicBezTo>
                              <a:pt x="0" y="11"/>
                              <a:pt x="11" y="0"/>
                              <a:pt x="24" y="0"/>
                            </a:cubicBezTo>
                            <a:cubicBezTo>
                              <a:pt x="137" y="0"/>
                              <a:pt x="137" y="0"/>
                              <a:pt x="137" y="0"/>
                            </a:cubicBezTo>
                            <a:cubicBezTo>
                              <a:pt x="151" y="0"/>
                              <a:pt x="162" y="11"/>
                              <a:pt x="162" y="25"/>
                            </a:cubicBezTo>
                            <a:cubicBezTo>
                              <a:pt x="162" y="25"/>
                              <a:pt x="162" y="25"/>
                              <a:pt x="162" y="25"/>
                            </a:cubicBezTo>
                            <a:cubicBezTo>
                              <a:pt x="162" y="38"/>
                              <a:pt x="151" y="49"/>
                              <a:pt x="137" y="49"/>
                            </a:cubicBezTo>
                            <a:close/>
                          </a:path>
                        </a:pathLst>
                      </a:custGeom>
                      <a:solidFill>
                        <a:schemeClr val="bg2"/>
                      </a:solidFill>
                      <a:ln>
                        <a:noFill/>
                      </a:ln>
                    </p:spPr>
                    <p:txBody>
                      <a:bodyPr vert="horz" wrap="square" lIns="121920" tIns="60960" rIns="121920" bIns="6096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>
                          <a:latin typeface="Consolas" panose="020B0609020204030204" pitchFamily="49" charset="0"/>
                          <a:cs typeface="Consolas" panose="020B0609020204030204" pitchFamily="49" charset="0"/>
                        </a:endParaRPr>
                      </a:p>
                    </p:txBody>
                  </p:sp>
                  <p:sp>
                    <p:nvSpPr>
                      <p:cNvPr id="265" name="Freeform 753">
                        <a:extLst>
                          <a:ext uri="{FF2B5EF4-FFF2-40B4-BE49-F238E27FC236}">
                            <a16:creationId xmlns:a16="http://schemas.microsoft.com/office/drawing/2014/main" id="{6422C979-542B-90A0-BBB1-47D726756703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106076" y="1496592"/>
                        <a:ext cx="181994" cy="115996"/>
                      </a:xfrm>
                      <a:custGeom>
                        <a:avLst/>
                        <a:gdLst>
                          <a:gd name="T0" fmla="*/ 52 w 77"/>
                          <a:gd name="T1" fmla="*/ 49 h 49"/>
                          <a:gd name="T2" fmla="*/ 24 w 77"/>
                          <a:gd name="T3" fmla="*/ 49 h 49"/>
                          <a:gd name="T4" fmla="*/ 0 w 77"/>
                          <a:gd name="T5" fmla="*/ 24 h 49"/>
                          <a:gd name="T6" fmla="*/ 0 w 77"/>
                          <a:gd name="T7" fmla="*/ 24 h 49"/>
                          <a:gd name="T8" fmla="*/ 24 w 77"/>
                          <a:gd name="T9" fmla="*/ 0 h 49"/>
                          <a:gd name="T10" fmla="*/ 52 w 77"/>
                          <a:gd name="T11" fmla="*/ 0 h 49"/>
                          <a:gd name="T12" fmla="*/ 77 w 77"/>
                          <a:gd name="T13" fmla="*/ 24 h 49"/>
                          <a:gd name="T14" fmla="*/ 77 w 77"/>
                          <a:gd name="T15" fmla="*/ 24 h 49"/>
                          <a:gd name="T16" fmla="*/ 52 w 77"/>
                          <a:gd name="T17" fmla="*/ 49 h 4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77" h="49">
                            <a:moveTo>
                              <a:pt x="52" y="49"/>
                            </a:moveTo>
                            <a:cubicBezTo>
                              <a:pt x="24" y="49"/>
                              <a:pt x="24" y="49"/>
                              <a:pt x="24" y="49"/>
                            </a:cubicBezTo>
                            <a:cubicBezTo>
                              <a:pt x="11" y="49"/>
                              <a:pt x="0" y="38"/>
                              <a:pt x="0" y="24"/>
                            </a:cubicBezTo>
                            <a:cubicBezTo>
                              <a:pt x="0" y="24"/>
                              <a:pt x="0" y="24"/>
                              <a:pt x="0" y="24"/>
                            </a:cubicBezTo>
                            <a:cubicBezTo>
                              <a:pt x="0" y="11"/>
                              <a:pt x="11" y="0"/>
                              <a:pt x="24" y="0"/>
                            </a:cubicBezTo>
                            <a:cubicBezTo>
                              <a:pt x="52" y="0"/>
                              <a:pt x="52" y="0"/>
                              <a:pt x="52" y="0"/>
                            </a:cubicBezTo>
                            <a:cubicBezTo>
                              <a:pt x="66" y="0"/>
                              <a:pt x="77" y="11"/>
                              <a:pt x="77" y="24"/>
                            </a:cubicBezTo>
                            <a:cubicBezTo>
                              <a:pt x="77" y="24"/>
                              <a:pt x="77" y="24"/>
                              <a:pt x="77" y="24"/>
                            </a:cubicBezTo>
                            <a:cubicBezTo>
                              <a:pt x="77" y="38"/>
                              <a:pt x="66" y="49"/>
                              <a:pt x="52" y="49"/>
                            </a:cubicBezTo>
                            <a:close/>
                          </a:path>
                        </a:pathLst>
                      </a:custGeom>
                      <a:solidFill>
                        <a:schemeClr val="bg2"/>
                      </a:solidFill>
                      <a:ln>
                        <a:noFill/>
                      </a:ln>
                    </p:spPr>
                    <p:txBody>
                      <a:bodyPr vert="horz" wrap="square" lIns="121920" tIns="60960" rIns="121920" bIns="6096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>
                          <a:latin typeface="Consolas" panose="020B0609020204030204" pitchFamily="49" charset="0"/>
                          <a:cs typeface="Consolas" panose="020B0609020204030204" pitchFamily="49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244" name="Group 243">
                  <a:extLst>
                    <a:ext uri="{FF2B5EF4-FFF2-40B4-BE49-F238E27FC236}">
                      <a16:creationId xmlns:a16="http://schemas.microsoft.com/office/drawing/2014/main" id="{1F37C28C-E4C6-376A-AF4E-5B2F6C27FC17}"/>
                    </a:ext>
                  </a:extLst>
                </p:cNvPr>
                <p:cNvGrpSpPr/>
                <p:nvPr/>
              </p:nvGrpSpPr>
              <p:grpSpPr>
                <a:xfrm>
                  <a:off x="1928037" y="3173411"/>
                  <a:ext cx="1008321" cy="434081"/>
                  <a:chOff x="5594186" y="3760135"/>
                  <a:chExt cx="1008321" cy="434081"/>
                </a:xfrm>
              </p:grpSpPr>
              <p:sp>
                <p:nvSpPr>
                  <p:cNvPr id="257" name="Rectangle 256">
                    <a:extLst>
                      <a:ext uri="{FF2B5EF4-FFF2-40B4-BE49-F238E27FC236}">
                        <a16:creationId xmlns:a16="http://schemas.microsoft.com/office/drawing/2014/main" id="{E30EBC82-0687-B58A-95B9-63E49668F0FA}"/>
                      </a:ext>
                    </a:extLst>
                  </p:cNvPr>
                  <p:cNvSpPr/>
                  <p:nvPr/>
                </p:nvSpPr>
                <p:spPr>
                  <a:xfrm flipH="1">
                    <a:off x="5594186" y="3760135"/>
                    <a:ext cx="1008321" cy="434081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12700" cap="flat">
                    <a:solidFill>
                      <a:schemeClr val="accent4">
                        <a:lumMod val="5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wrap="square" lIns="0" tIns="72000" rIns="0" bIns="0" rtlCol="0" anchor="t" anchorCtr="0"/>
                  <a:lstStyle/>
                  <a:p>
                    <a:pPr algn="ctr" defTabSz="685783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GB" sz="600"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VLAN</a:t>
                    </a:r>
                  </a:p>
                  <a:p>
                    <a:pPr algn="ctr" defTabSz="685783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GB" sz="600"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(Security isolation per Bridge Domain)</a:t>
                    </a:r>
                  </a:p>
                </p:txBody>
              </p:sp>
              <p:sp>
                <p:nvSpPr>
                  <p:cNvPr id="258" name="Rectangle 257">
                    <a:extLst>
                      <a:ext uri="{FF2B5EF4-FFF2-40B4-BE49-F238E27FC236}">
                        <a16:creationId xmlns:a16="http://schemas.microsoft.com/office/drawing/2014/main" id="{271E4565-62D3-C93A-7EAB-73AA9B07CF2D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5594186" y="3760135"/>
                    <a:ext cx="288000" cy="144000"/>
                  </a:xfrm>
                  <a:prstGeom prst="rect">
                    <a:avLst/>
                  </a:prstGeom>
                  <a:solidFill>
                    <a:schemeClr val="accent4">
                      <a:lumMod val="50000"/>
                    </a:schemeClr>
                  </a:solidFill>
                  <a:ln w="12700" cap="flat">
                    <a:noFill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lIns="121920" tIns="60960" rIns="121920" bIns="60960" rtlCol="0" anchor="ctr"/>
                  <a:lstStyle/>
                  <a:p>
                    <a:pPr algn="ctr" defTabSz="685783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GB" sz="600" kern="0">
                        <a:solidFill>
                          <a:schemeClr val="bg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EPG</a:t>
                    </a:r>
                  </a:p>
                </p:txBody>
              </p:sp>
            </p:grpSp>
            <p:grpSp>
              <p:nvGrpSpPr>
                <p:cNvPr id="245" name="Group 244">
                  <a:extLst>
                    <a:ext uri="{FF2B5EF4-FFF2-40B4-BE49-F238E27FC236}">
                      <a16:creationId xmlns:a16="http://schemas.microsoft.com/office/drawing/2014/main" id="{439CC959-BA5C-D6EE-348C-AAE0AAB9868C}"/>
                    </a:ext>
                  </a:extLst>
                </p:cNvPr>
                <p:cNvGrpSpPr/>
                <p:nvPr/>
              </p:nvGrpSpPr>
              <p:grpSpPr>
                <a:xfrm>
                  <a:off x="1483733" y="3034664"/>
                  <a:ext cx="1519200" cy="1146811"/>
                  <a:chOff x="7680315" y="3602038"/>
                  <a:chExt cx="1519200" cy="1146811"/>
                </a:xfrm>
              </p:grpSpPr>
              <p:sp>
                <p:nvSpPr>
                  <p:cNvPr id="255" name="Rectangle 254">
                    <a:extLst>
                      <a:ext uri="{FF2B5EF4-FFF2-40B4-BE49-F238E27FC236}">
                        <a16:creationId xmlns:a16="http://schemas.microsoft.com/office/drawing/2014/main" id="{6989BEA0-8879-5C4D-4FC8-CB3CFB9F2965}"/>
                      </a:ext>
                    </a:extLst>
                  </p:cNvPr>
                  <p:cNvSpPr/>
                  <p:nvPr/>
                </p:nvSpPr>
                <p:spPr>
                  <a:xfrm flipH="1">
                    <a:off x="7680315" y="3602038"/>
                    <a:ext cx="1519200" cy="1146811"/>
                  </a:xfrm>
                  <a:prstGeom prst="rect">
                    <a:avLst/>
                  </a:prstGeom>
                  <a:noFill/>
                  <a:ln w="12700">
                    <a:solidFill>
                      <a:schemeClr val="accent6">
                        <a:lumMod val="75000"/>
                      </a:schemeClr>
                    </a:solidFill>
                    <a:prstDash val="solid"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none" lIns="36000" tIns="180000" rtlCol="0" anchor="t" anchorCtr="0"/>
                  <a:lstStyle/>
                  <a:p>
                    <a:r>
                      <a:rPr lang="en-GB" sz="600"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Network</a:t>
                    </a:r>
                  </a:p>
                  <a:p>
                    <a:r>
                      <a:rPr lang="en-GB" sz="600"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Segments</a:t>
                    </a:r>
                  </a:p>
                </p:txBody>
              </p:sp>
              <p:sp>
                <p:nvSpPr>
                  <p:cNvPr id="256" name="TextBox 255">
                    <a:extLst>
                      <a:ext uri="{FF2B5EF4-FFF2-40B4-BE49-F238E27FC236}">
                        <a16:creationId xmlns:a16="http://schemas.microsoft.com/office/drawing/2014/main" id="{562ABD78-BF35-F579-74D1-4ACABC425255}"/>
                      </a:ext>
                    </a:extLst>
                  </p:cNvPr>
                  <p:cNvSpPr txBox="1"/>
                  <p:nvPr/>
                </p:nvSpPr>
                <p:spPr>
                  <a:xfrm>
                    <a:off x="7680326" y="3602038"/>
                    <a:ext cx="288000" cy="1440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txBody>
                  <a:bodyPr wrap="none" rtlCol="0" anchor="ctr" anchorCtr="1">
                    <a:noAutofit/>
                  </a:bodyPr>
                  <a:lstStyle/>
                  <a:p>
                    <a:pPr algn="ctr"/>
                    <a:r>
                      <a:rPr lang="en-US" sz="600">
                        <a:solidFill>
                          <a:schemeClr val="bg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AP</a:t>
                    </a:r>
                  </a:p>
                </p:txBody>
              </p:sp>
            </p:grpSp>
            <p:grpSp>
              <p:nvGrpSpPr>
                <p:cNvPr id="246" name="Group 245">
                  <a:extLst>
                    <a:ext uri="{FF2B5EF4-FFF2-40B4-BE49-F238E27FC236}">
                      <a16:creationId xmlns:a16="http://schemas.microsoft.com/office/drawing/2014/main" id="{A3E4A2F3-06C9-F783-17C4-AF9535EB83BF}"/>
                    </a:ext>
                  </a:extLst>
                </p:cNvPr>
                <p:cNvGrpSpPr/>
                <p:nvPr/>
              </p:nvGrpSpPr>
              <p:grpSpPr>
                <a:xfrm>
                  <a:off x="1483733" y="4325937"/>
                  <a:ext cx="1519200" cy="647700"/>
                  <a:chOff x="7680318" y="3602038"/>
                  <a:chExt cx="1519200" cy="647700"/>
                </a:xfrm>
              </p:grpSpPr>
              <p:sp>
                <p:nvSpPr>
                  <p:cNvPr id="253" name="Rectangle 252">
                    <a:extLst>
                      <a:ext uri="{FF2B5EF4-FFF2-40B4-BE49-F238E27FC236}">
                        <a16:creationId xmlns:a16="http://schemas.microsoft.com/office/drawing/2014/main" id="{1CF47ADC-0C31-3F6C-3E60-C1169B35AB2A}"/>
                      </a:ext>
                    </a:extLst>
                  </p:cNvPr>
                  <p:cNvSpPr/>
                  <p:nvPr/>
                </p:nvSpPr>
                <p:spPr>
                  <a:xfrm flipH="1">
                    <a:off x="7680318" y="3602038"/>
                    <a:ext cx="1519200" cy="647700"/>
                  </a:xfrm>
                  <a:prstGeom prst="rect">
                    <a:avLst/>
                  </a:prstGeom>
                  <a:noFill/>
                  <a:ln w="12700">
                    <a:solidFill>
                      <a:schemeClr val="accent6">
                        <a:lumMod val="75000"/>
                      </a:schemeClr>
                    </a:solidFill>
                    <a:prstDash val="solid"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none" lIns="36000" tIns="180000" rtlCol="0" anchor="t" anchorCtr="0"/>
                  <a:lstStyle/>
                  <a:p>
                    <a:r>
                      <a:rPr lang="en-GB" sz="600"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Apps</a:t>
                    </a:r>
                  </a:p>
                  <a:p>
                    <a:r>
                      <a:rPr lang="en-GB" sz="600"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(Optional)</a:t>
                    </a:r>
                  </a:p>
                </p:txBody>
              </p:sp>
              <p:sp>
                <p:nvSpPr>
                  <p:cNvPr id="254" name="TextBox 253">
                    <a:extLst>
                      <a:ext uri="{FF2B5EF4-FFF2-40B4-BE49-F238E27FC236}">
                        <a16:creationId xmlns:a16="http://schemas.microsoft.com/office/drawing/2014/main" id="{193B144E-551B-CD3B-EBE2-F88498B305FA}"/>
                      </a:ext>
                    </a:extLst>
                  </p:cNvPr>
                  <p:cNvSpPr txBox="1"/>
                  <p:nvPr/>
                </p:nvSpPr>
                <p:spPr>
                  <a:xfrm>
                    <a:off x="7680326" y="3602038"/>
                    <a:ext cx="288000" cy="1440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txBody>
                  <a:bodyPr wrap="none" rtlCol="0" anchor="ctr" anchorCtr="1">
                    <a:noAutofit/>
                  </a:bodyPr>
                  <a:lstStyle/>
                  <a:p>
                    <a:pPr algn="ctr"/>
                    <a:r>
                      <a:rPr lang="en-US" sz="600">
                        <a:solidFill>
                          <a:schemeClr val="bg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AP</a:t>
                    </a:r>
                  </a:p>
                </p:txBody>
              </p:sp>
            </p:grpSp>
            <p:grpSp>
              <p:nvGrpSpPr>
                <p:cNvPr id="247" name="Group 246">
                  <a:extLst>
                    <a:ext uri="{FF2B5EF4-FFF2-40B4-BE49-F238E27FC236}">
                      <a16:creationId xmlns:a16="http://schemas.microsoft.com/office/drawing/2014/main" id="{155E179C-6DE5-055D-837C-EFAFE57F93F8}"/>
                    </a:ext>
                  </a:extLst>
                </p:cNvPr>
                <p:cNvGrpSpPr/>
                <p:nvPr/>
              </p:nvGrpSpPr>
              <p:grpSpPr>
                <a:xfrm>
                  <a:off x="1928037" y="4473402"/>
                  <a:ext cx="1008320" cy="428799"/>
                  <a:chOff x="5594184" y="3760135"/>
                  <a:chExt cx="1008320" cy="428799"/>
                </a:xfrm>
              </p:grpSpPr>
              <p:sp>
                <p:nvSpPr>
                  <p:cNvPr id="251" name="Rectangle 250">
                    <a:extLst>
                      <a:ext uri="{FF2B5EF4-FFF2-40B4-BE49-F238E27FC236}">
                        <a16:creationId xmlns:a16="http://schemas.microsoft.com/office/drawing/2014/main" id="{60A080D0-FD0D-C592-E714-D8153B2DD79F}"/>
                      </a:ext>
                    </a:extLst>
                  </p:cNvPr>
                  <p:cNvSpPr/>
                  <p:nvPr/>
                </p:nvSpPr>
                <p:spPr>
                  <a:xfrm flipH="1">
                    <a:off x="5594184" y="3760136"/>
                    <a:ext cx="1008320" cy="428798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 w="12700" cap="flat">
                    <a:solidFill>
                      <a:schemeClr val="accent2">
                        <a:lumMod val="75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wrap="square" lIns="0" tIns="72000" rIns="0" bIns="0" rtlCol="0" anchor="ctr" anchorCtr="1"/>
                  <a:lstStyle/>
                  <a:p>
                    <a:pPr algn="ctr" defTabSz="685783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GB" sz="600"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Security isolation across Bridge Domains</a:t>
                    </a:r>
                  </a:p>
                </p:txBody>
              </p:sp>
              <p:sp>
                <p:nvSpPr>
                  <p:cNvPr id="252" name="Rectangle 251">
                    <a:extLst>
                      <a:ext uri="{FF2B5EF4-FFF2-40B4-BE49-F238E27FC236}">
                        <a16:creationId xmlns:a16="http://schemas.microsoft.com/office/drawing/2014/main" id="{C435009D-21A1-C699-298B-76E39D7B5D8F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5594184" y="3760135"/>
                    <a:ext cx="288000" cy="144000"/>
                  </a:xfrm>
                  <a:prstGeom prst="rect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 w="12700" cap="flat">
                    <a:noFill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lIns="121920" tIns="60960" rIns="121920" bIns="60960" rtlCol="0" anchor="ctr"/>
                  <a:lstStyle/>
                  <a:p>
                    <a:pPr algn="ctr" defTabSz="685783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GB" sz="600" kern="0">
                        <a:solidFill>
                          <a:schemeClr val="bg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ESG</a:t>
                    </a:r>
                  </a:p>
                </p:txBody>
              </p:sp>
            </p:grpSp>
            <p:grpSp>
              <p:nvGrpSpPr>
                <p:cNvPr id="248" name="Group 247">
                  <a:extLst>
                    <a:ext uri="{FF2B5EF4-FFF2-40B4-BE49-F238E27FC236}">
                      <a16:creationId xmlns:a16="http://schemas.microsoft.com/office/drawing/2014/main" id="{0EFCA081-E091-91E2-75C0-9E99345E6A89}"/>
                    </a:ext>
                  </a:extLst>
                </p:cNvPr>
                <p:cNvGrpSpPr/>
                <p:nvPr/>
              </p:nvGrpSpPr>
              <p:grpSpPr>
                <a:xfrm>
                  <a:off x="1928037" y="3675955"/>
                  <a:ext cx="1008320" cy="434081"/>
                  <a:chOff x="5594187" y="3760135"/>
                  <a:chExt cx="1008320" cy="434081"/>
                </a:xfrm>
              </p:grpSpPr>
              <p:sp>
                <p:nvSpPr>
                  <p:cNvPr id="249" name="Rectangle 248">
                    <a:extLst>
                      <a:ext uri="{FF2B5EF4-FFF2-40B4-BE49-F238E27FC236}">
                        <a16:creationId xmlns:a16="http://schemas.microsoft.com/office/drawing/2014/main" id="{6DC4F36A-C6F5-E8C6-F838-6604E1024184}"/>
                      </a:ext>
                    </a:extLst>
                  </p:cNvPr>
                  <p:cNvSpPr/>
                  <p:nvPr/>
                </p:nvSpPr>
                <p:spPr>
                  <a:xfrm flipH="1">
                    <a:off x="5594187" y="3760135"/>
                    <a:ext cx="1008320" cy="434081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12700" cap="flat">
                    <a:solidFill>
                      <a:schemeClr val="accent4">
                        <a:lumMod val="5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wrap="square" lIns="0" tIns="72000" rIns="0" bIns="0" rtlCol="0" anchor="t" anchorCtr="0"/>
                  <a:lstStyle/>
                  <a:p>
                    <a:pPr algn="ctr" defTabSz="685783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GB" sz="600"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VLAN</a:t>
                    </a:r>
                  </a:p>
                  <a:p>
                    <a:pPr algn="ctr" defTabSz="685783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GB" sz="600"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(Security isolation per Bridge Domain)</a:t>
                    </a:r>
                  </a:p>
                </p:txBody>
              </p:sp>
              <p:sp>
                <p:nvSpPr>
                  <p:cNvPr id="250" name="Rectangle 249">
                    <a:extLst>
                      <a:ext uri="{FF2B5EF4-FFF2-40B4-BE49-F238E27FC236}">
                        <a16:creationId xmlns:a16="http://schemas.microsoft.com/office/drawing/2014/main" id="{4718E7CC-4CDD-2BBA-09D2-1D4BEB4D414D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5594187" y="3760135"/>
                    <a:ext cx="288000" cy="144000"/>
                  </a:xfrm>
                  <a:prstGeom prst="rect">
                    <a:avLst/>
                  </a:prstGeom>
                  <a:solidFill>
                    <a:schemeClr val="accent4">
                      <a:lumMod val="50000"/>
                    </a:schemeClr>
                  </a:solidFill>
                  <a:ln w="12700" cap="flat">
                    <a:noFill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lIns="121920" tIns="60960" rIns="121920" bIns="60960" rtlCol="0" anchor="ctr"/>
                  <a:lstStyle/>
                  <a:p>
                    <a:pPr algn="ctr" defTabSz="685783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GB" sz="600" kern="0">
                        <a:solidFill>
                          <a:schemeClr val="bg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EPG</a:t>
                    </a:r>
                  </a:p>
                </p:txBody>
              </p:sp>
            </p:grpSp>
          </p:grpSp>
        </p:grp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0329EC7B-3D15-D5CB-81E7-A1D8C423795D}"/>
                </a:ext>
              </a:extLst>
            </p:cNvPr>
            <p:cNvGrpSpPr/>
            <p:nvPr/>
          </p:nvGrpSpPr>
          <p:grpSpPr>
            <a:xfrm>
              <a:off x="8384400" y="1702800"/>
              <a:ext cx="3348000" cy="4666018"/>
              <a:chOff x="8384400" y="1702800"/>
              <a:chExt cx="3348000" cy="4666018"/>
            </a:xfrm>
          </p:grpSpPr>
          <p:cxnSp>
            <p:nvCxnSpPr>
              <p:cNvPr id="111" name="Elbow Connector 110">
                <a:extLst>
                  <a:ext uri="{FF2B5EF4-FFF2-40B4-BE49-F238E27FC236}">
                    <a16:creationId xmlns:a16="http://schemas.microsoft.com/office/drawing/2014/main" id="{A53F21C7-41EE-53B0-3690-E259FAF75EE9}"/>
                  </a:ext>
                </a:extLst>
              </p:cNvPr>
              <p:cNvCxnSpPr>
                <a:cxnSpLocks/>
                <a:stCxn id="157" idx="3"/>
                <a:endCxn id="178" idx="3"/>
              </p:cNvCxnSpPr>
              <p:nvPr/>
            </p:nvCxnSpPr>
            <p:spPr>
              <a:xfrm rot="10800000" flipV="1">
                <a:off x="8888801" y="2927617"/>
                <a:ext cx="106495" cy="2423543"/>
              </a:xfrm>
              <a:prstGeom prst="bentConnector3">
                <a:avLst>
                  <a:gd name="adj1" fmla="val 314658"/>
                </a:avLst>
              </a:prstGeom>
              <a:ln>
                <a:solidFill>
                  <a:schemeClr val="bg1">
                    <a:lumMod val="75000"/>
                    <a:lumOff val="25000"/>
                  </a:schemeClr>
                </a:solidFill>
                <a:prstDash val="sys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Arrow Connector 111">
                <a:extLst>
                  <a:ext uri="{FF2B5EF4-FFF2-40B4-BE49-F238E27FC236}">
                    <a16:creationId xmlns:a16="http://schemas.microsoft.com/office/drawing/2014/main" id="{CD755E48-097E-F013-DD47-566BD0A8633D}"/>
                  </a:ext>
                </a:extLst>
              </p:cNvPr>
              <p:cNvCxnSpPr>
                <a:cxnSpLocks/>
                <a:stCxn id="120" idx="2"/>
                <a:endCxn id="157" idx="0"/>
              </p:cNvCxnSpPr>
              <p:nvPr/>
            </p:nvCxnSpPr>
            <p:spPr>
              <a:xfrm>
                <a:off x="10290573" y="2197461"/>
                <a:ext cx="1" cy="406307"/>
              </a:xfrm>
              <a:prstGeom prst="straightConnector1">
                <a:avLst/>
              </a:prstGeom>
              <a:ln>
                <a:solidFill>
                  <a:schemeClr val="bg1">
                    <a:lumMod val="75000"/>
                    <a:lumOff val="25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739B0120-E62B-4539-6FCA-DC2F96A702AC}"/>
                  </a:ext>
                </a:extLst>
              </p:cNvPr>
              <p:cNvGrpSpPr/>
              <p:nvPr/>
            </p:nvGrpSpPr>
            <p:grpSpPr>
              <a:xfrm>
                <a:off x="8449200" y="2398980"/>
                <a:ext cx="3206632" cy="923461"/>
                <a:chOff x="2967369" y="1760061"/>
                <a:chExt cx="3206632" cy="923461"/>
              </a:xfrm>
            </p:grpSpPr>
            <p:grpSp>
              <p:nvGrpSpPr>
                <p:cNvPr id="154" name="Group 153">
                  <a:extLst>
                    <a:ext uri="{FF2B5EF4-FFF2-40B4-BE49-F238E27FC236}">
                      <a16:creationId xmlns:a16="http://schemas.microsoft.com/office/drawing/2014/main" id="{B51329EA-069D-5DB1-6FC7-9C33D12FF922}"/>
                    </a:ext>
                  </a:extLst>
                </p:cNvPr>
                <p:cNvGrpSpPr/>
                <p:nvPr/>
              </p:nvGrpSpPr>
              <p:grpSpPr>
                <a:xfrm>
                  <a:off x="3587037" y="2180749"/>
                  <a:ext cx="2371988" cy="358773"/>
                  <a:chOff x="7680323" y="3602038"/>
                  <a:chExt cx="2371988" cy="358773"/>
                </a:xfrm>
              </p:grpSpPr>
              <p:sp>
                <p:nvSpPr>
                  <p:cNvPr id="168" name="Rectangle 167">
                    <a:extLst>
                      <a:ext uri="{FF2B5EF4-FFF2-40B4-BE49-F238E27FC236}">
                        <a16:creationId xmlns:a16="http://schemas.microsoft.com/office/drawing/2014/main" id="{3221907D-A485-C22A-96A3-E037A43FA057}"/>
                      </a:ext>
                    </a:extLst>
                  </p:cNvPr>
                  <p:cNvSpPr/>
                  <p:nvPr/>
                </p:nvSpPr>
                <p:spPr>
                  <a:xfrm flipH="1">
                    <a:off x="7680323" y="3602038"/>
                    <a:ext cx="2371988" cy="358773"/>
                  </a:xfrm>
                  <a:prstGeom prst="rect">
                    <a:avLst/>
                  </a:prstGeom>
                  <a:solidFill>
                    <a:schemeClr val="bg1">
                      <a:lumMod val="10000"/>
                      <a:lumOff val="90000"/>
                    </a:schemeClr>
                  </a:solidFill>
                  <a:ln w="12700">
                    <a:solidFill>
                      <a:schemeClr val="bg1">
                        <a:lumMod val="75000"/>
                        <a:lumOff val="25000"/>
                      </a:schemeClr>
                    </a:solidFill>
                    <a:prstDash val="solid"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none" lIns="324000" tIns="36000" rIns="0" rtlCol="0" anchor="t" anchorCtr="0"/>
                  <a:lstStyle/>
                  <a:p>
                    <a:r>
                      <a:rPr lang="en-GB" sz="600"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subnet(s)</a:t>
                    </a:r>
                  </a:p>
                </p:txBody>
              </p:sp>
              <p:sp>
                <p:nvSpPr>
                  <p:cNvPr id="169" name="TextBox 168">
                    <a:extLst>
                      <a:ext uri="{FF2B5EF4-FFF2-40B4-BE49-F238E27FC236}">
                        <a16:creationId xmlns:a16="http://schemas.microsoft.com/office/drawing/2014/main" id="{21C1F28B-A52A-2DEE-87BD-AA1767B87768}"/>
                      </a:ext>
                    </a:extLst>
                  </p:cNvPr>
                  <p:cNvSpPr txBox="1"/>
                  <p:nvPr/>
                </p:nvSpPr>
                <p:spPr>
                  <a:xfrm>
                    <a:off x="7680326" y="3602038"/>
                    <a:ext cx="288000" cy="144000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  <a:lumOff val="25000"/>
                    </a:schemeClr>
                  </a:solidFill>
                </p:spPr>
                <p:txBody>
                  <a:bodyPr wrap="none" rtlCol="0" anchor="ctr" anchorCtr="1">
                    <a:noAutofit/>
                  </a:bodyPr>
                  <a:lstStyle/>
                  <a:p>
                    <a:pPr algn="ctr"/>
                    <a:r>
                      <a:rPr lang="en-US" sz="600">
                        <a:solidFill>
                          <a:schemeClr val="bg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BD</a:t>
                    </a:r>
                  </a:p>
                </p:txBody>
              </p:sp>
            </p:grpSp>
            <p:grpSp>
              <p:nvGrpSpPr>
                <p:cNvPr id="155" name="Group 154">
                  <a:extLst>
                    <a:ext uri="{FF2B5EF4-FFF2-40B4-BE49-F238E27FC236}">
                      <a16:creationId xmlns:a16="http://schemas.microsoft.com/office/drawing/2014/main" id="{47462FEF-5B36-0590-984C-01039D49A9DD}"/>
                    </a:ext>
                  </a:extLst>
                </p:cNvPr>
                <p:cNvGrpSpPr/>
                <p:nvPr/>
              </p:nvGrpSpPr>
              <p:grpSpPr>
                <a:xfrm>
                  <a:off x="2967369" y="1760061"/>
                  <a:ext cx="3206632" cy="923461"/>
                  <a:chOff x="7680323" y="2920999"/>
                  <a:chExt cx="3206632" cy="923461"/>
                </a:xfrm>
              </p:grpSpPr>
              <p:sp>
                <p:nvSpPr>
                  <p:cNvPr id="161" name="Rectangle 160">
                    <a:extLst>
                      <a:ext uri="{FF2B5EF4-FFF2-40B4-BE49-F238E27FC236}">
                        <a16:creationId xmlns:a16="http://schemas.microsoft.com/office/drawing/2014/main" id="{3E5F6F69-0DBD-FDEC-AC02-613B6C5D89C6}"/>
                      </a:ext>
                    </a:extLst>
                  </p:cNvPr>
                  <p:cNvSpPr/>
                  <p:nvPr/>
                </p:nvSpPr>
                <p:spPr>
                  <a:xfrm>
                    <a:off x="7680323" y="2920999"/>
                    <a:ext cx="3206632" cy="923461"/>
                  </a:xfrm>
                  <a:prstGeom prst="rect">
                    <a:avLst/>
                  </a:prstGeom>
                  <a:noFill/>
                  <a:ln w="12700">
                    <a:solidFill>
                      <a:schemeClr val="accent2">
                        <a:lumMod val="75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24000" tIns="36000" rtlCol="0" anchor="t" anchorCtr="0"/>
                  <a:lstStyle/>
                  <a:p>
                    <a:r>
                      <a:rPr lang="en-GB" sz="600"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common</a:t>
                    </a:r>
                  </a:p>
                </p:txBody>
              </p:sp>
              <p:grpSp>
                <p:nvGrpSpPr>
                  <p:cNvPr id="162" name="Group 161">
                    <a:extLst>
                      <a:ext uri="{FF2B5EF4-FFF2-40B4-BE49-F238E27FC236}">
                        <a16:creationId xmlns:a16="http://schemas.microsoft.com/office/drawing/2014/main" id="{3869FC0E-57AC-49E8-CFE9-B37202044CDD}"/>
                      </a:ext>
                    </a:extLst>
                  </p:cNvPr>
                  <p:cNvGrpSpPr/>
                  <p:nvPr/>
                </p:nvGrpSpPr>
                <p:grpSpPr>
                  <a:xfrm>
                    <a:off x="7680323" y="2921000"/>
                    <a:ext cx="288000" cy="144000"/>
                    <a:chOff x="9357407" y="4691351"/>
                    <a:chExt cx="288000" cy="144000"/>
                  </a:xfrm>
                </p:grpSpPr>
                <p:sp>
                  <p:nvSpPr>
                    <p:cNvPr id="163" name="Rectangle 162">
                      <a:extLst>
                        <a:ext uri="{FF2B5EF4-FFF2-40B4-BE49-F238E27FC236}">
                          <a16:creationId xmlns:a16="http://schemas.microsoft.com/office/drawing/2014/main" id="{D65CCB47-6781-2CE4-8499-07907998096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57407" y="4691351"/>
                      <a:ext cx="288000" cy="144000"/>
                    </a:xfrm>
                    <a:prstGeom prst="rect">
                      <a:avLst/>
                    </a:prstGeom>
                    <a:solidFill>
                      <a:schemeClr val="accent2">
                        <a:lumMod val="75000"/>
                      </a:schemeClr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p:txBody>
                </p:sp>
                <p:grpSp>
                  <p:nvGrpSpPr>
                    <p:cNvPr id="164" name="Group 163">
                      <a:extLst>
                        <a:ext uri="{FF2B5EF4-FFF2-40B4-BE49-F238E27FC236}">
                          <a16:creationId xmlns:a16="http://schemas.microsoft.com/office/drawing/2014/main" id="{10946521-0138-4DEF-C6AF-EA1AB850264B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9393407" y="4709853"/>
                      <a:ext cx="216000" cy="106997"/>
                      <a:chOff x="836085" y="1496592"/>
                      <a:chExt cx="538984" cy="266993"/>
                    </a:xfrm>
                  </p:grpSpPr>
                  <p:sp>
                    <p:nvSpPr>
                      <p:cNvPr id="165" name="Freeform 751">
                        <a:extLst>
                          <a:ext uri="{FF2B5EF4-FFF2-40B4-BE49-F238E27FC236}">
                            <a16:creationId xmlns:a16="http://schemas.microsoft.com/office/drawing/2014/main" id="{889E8398-158E-E2E7-05B1-5D55EE6D0CB0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836085" y="1647588"/>
                        <a:ext cx="538984" cy="115997"/>
                      </a:xfrm>
                      <a:custGeom>
                        <a:avLst/>
                        <a:gdLst>
                          <a:gd name="T0" fmla="*/ 204 w 228"/>
                          <a:gd name="T1" fmla="*/ 49 h 49"/>
                          <a:gd name="T2" fmla="*/ 24 w 228"/>
                          <a:gd name="T3" fmla="*/ 49 h 49"/>
                          <a:gd name="T4" fmla="*/ 0 w 228"/>
                          <a:gd name="T5" fmla="*/ 25 h 49"/>
                          <a:gd name="T6" fmla="*/ 0 w 228"/>
                          <a:gd name="T7" fmla="*/ 25 h 49"/>
                          <a:gd name="T8" fmla="*/ 24 w 228"/>
                          <a:gd name="T9" fmla="*/ 0 h 49"/>
                          <a:gd name="T10" fmla="*/ 204 w 228"/>
                          <a:gd name="T11" fmla="*/ 0 h 49"/>
                          <a:gd name="T12" fmla="*/ 228 w 228"/>
                          <a:gd name="T13" fmla="*/ 25 h 49"/>
                          <a:gd name="T14" fmla="*/ 228 w 228"/>
                          <a:gd name="T15" fmla="*/ 25 h 49"/>
                          <a:gd name="T16" fmla="*/ 204 w 228"/>
                          <a:gd name="T17" fmla="*/ 49 h 4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228" h="49">
                            <a:moveTo>
                              <a:pt x="204" y="49"/>
                            </a:moveTo>
                            <a:cubicBezTo>
                              <a:pt x="24" y="49"/>
                              <a:pt x="24" y="49"/>
                              <a:pt x="24" y="49"/>
                            </a:cubicBezTo>
                            <a:cubicBezTo>
                              <a:pt x="11" y="49"/>
                              <a:pt x="0" y="38"/>
                              <a:pt x="0" y="25"/>
                            </a:cubicBezTo>
                            <a:cubicBezTo>
                              <a:pt x="0" y="25"/>
                              <a:pt x="0" y="25"/>
                              <a:pt x="0" y="25"/>
                            </a:cubicBezTo>
                            <a:cubicBezTo>
                              <a:pt x="0" y="11"/>
                              <a:pt x="11" y="0"/>
                              <a:pt x="24" y="0"/>
                            </a:cubicBezTo>
                            <a:cubicBezTo>
                              <a:pt x="204" y="0"/>
                              <a:pt x="204" y="0"/>
                              <a:pt x="204" y="0"/>
                            </a:cubicBezTo>
                            <a:cubicBezTo>
                              <a:pt x="217" y="0"/>
                              <a:pt x="228" y="11"/>
                              <a:pt x="228" y="25"/>
                            </a:cubicBezTo>
                            <a:cubicBezTo>
                              <a:pt x="228" y="25"/>
                              <a:pt x="228" y="25"/>
                              <a:pt x="228" y="25"/>
                            </a:cubicBezTo>
                            <a:cubicBezTo>
                              <a:pt x="228" y="38"/>
                              <a:pt x="217" y="49"/>
                              <a:pt x="204" y="49"/>
                            </a:cubicBezTo>
                            <a:close/>
                          </a:path>
                        </a:pathLst>
                      </a:custGeom>
                      <a:solidFill>
                        <a:schemeClr val="bg2"/>
                      </a:solidFill>
                      <a:ln>
                        <a:noFill/>
                      </a:ln>
                    </p:spPr>
                    <p:txBody>
                      <a:bodyPr vert="horz" wrap="square" lIns="121920" tIns="60960" rIns="121920" bIns="60960" numCol="1" anchor="t" anchorCtr="1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algn="ctr"/>
                        <a:endParaRPr lang="en-US" sz="400">
                          <a:latin typeface="Consolas" panose="020B0609020204030204" pitchFamily="49" charset="0"/>
                          <a:cs typeface="Consolas" panose="020B0609020204030204" pitchFamily="49" charset="0"/>
                        </a:endParaRPr>
                      </a:p>
                    </p:txBody>
                  </p:sp>
                  <p:sp>
                    <p:nvSpPr>
                      <p:cNvPr id="166" name="Freeform 752">
                        <a:extLst>
                          <a:ext uri="{FF2B5EF4-FFF2-40B4-BE49-F238E27FC236}">
                            <a16:creationId xmlns:a16="http://schemas.microsoft.com/office/drawing/2014/main" id="{00DFC2E9-D1DA-EB36-F7C3-F0C7D3DE6251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55081" y="1571590"/>
                        <a:ext cx="382988" cy="115996"/>
                      </a:xfrm>
                      <a:custGeom>
                        <a:avLst/>
                        <a:gdLst>
                          <a:gd name="T0" fmla="*/ 137 w 162"/>
                          <a:gd name="T1" fmla="*/ 49 h 49"/>
                          <a:gd name="T2" fmla="*/ 24 w 162"/>
                          <a:gd name="T3" fmla="*/ 49 h 49"/>
                          <a:gd name="T4" fmla="*/ 0 w 162"/>
                          <a:gd name="T5" fmla="*/ 25 h 49"/>
                          <a:gd name="T6" fmla="*/ 0 w 162"/>
                          <a:gd name="T7" fmla="*/ 25 h 49"/>
                          <a:gd name="T8" fmla="*/ 24 w 162"/>
                          <a:gd name="T9" fmla="*/ 0 h 49"/>
                          <a:gd name="T10" fmla="*/ 137 w 162"/>
                          <a:gd name="T11" fmla="*/ 0 h 49"/>
                          <a:gd name="T12" fmla="*/ 162 w 162"/>
                          <a:gd name="T13" fmla="*/ 25 h 49"/>
                          <a:gd name="T14" fmla="*/ 162 w 162"/>
                          <a:gd name="T15" fmla="*/ 25 h 49"/>
                          <a:gd name="T16" fmla="*/ 137 w 162"/>
                          <a:gd name="T17" fmla="*/ 49 h 4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162" h="49">
                            <a:moveTo>
                              <a:pt x="137" y="49"/>
                            </a:moveTo>
                            <a:cubicBezTo>
                              <a:pt x="24" y="49"/>
                              <a:pt x="24" y="49"/>
                              <a:pt x="24" y="49"/>
                            </a:cubicBezTo>
                            <a:cubicBezTo>
                              <a:pt x="11" y="49"/>
                              <a:pt x="0" y="38"/>
                              <a:pt x="0" y="25"/>
                            </a:cubicBezTo>
                            <a:cubicBezTo>
                              <a:pt x="0" y="25"/>
                              <a:pt x="0" y="25"/>
                              <a:pt x="0" y="25"/>
                            </a:cubicBezTo>
                            <a:cubicBezTo>
                              <a:pt x="0" y="11"/>
                              <a:pt x="11" y="0"/>
                              <a:pt x="24" y="0"/>
                            </a:cubicBezTo>
                            <a:cubicBezTo>
                              <a:pt x="137" y="0"/>
                              <a:pt x="137" y="0"/>
                              <a:pt x="137" y="0"/>
                            </a:cubicBezTo>
                            <a:cubicBezTo>
                              <a:pt x="151" y="0"/>
                              <a:pt x="162" y="11"/>
                              <a:pt x="162" y="25"/>
                            </a:cubicBezTo>
                            <a:cubicBezTo>
                              <a:pt x="162" y="25"/>
                              <a:pt x="162" y="25"/>
                              <a:pt x="162" y="25"/>
                            </a:cubicBezTo>
                            <a:cubicBezTo>
                              <a:pt x="162" y="38"/>
                              <a:pt x="151" y="49"/>
                              <a:pt x="137" y="49"/>
                            </a:cubicBezTo>
                            <a:close/>
                          </a:path>
                        </a:pathLst>
                      </a:custGeom>
                      <a:solidFill>
                        <a:schemeClr val="bg2"/>
                      </a:solidFill>
                      <a:ln>
                        <a:noFill/>
                      </a:ln>
                    </p:spPr>
                    <p:txBody>
                      <a:bodyPr vert="horz" wrap="square" lIns="121920" tIns="60960" rIns="121920" bIns="6096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>
                          <a:latin typeface="Consolas" panose="020B0609020204030204" pitchFamily="49" charset="0"/>
                          <a:cs typeface="Consolas" panose="020B0609020204030204" pitchFamily="49" charset="0"/>
                        </a:endParaRPr>
                      </a:p>
                    </p:txBody>
                  </p:sp>
                  <p:sp>
                    <p:nvSpPr>
                      <p:cNvPr id="167" name="Freeform 753">
                        <a:extLst>
                          <a:ext uri="{FF2B5EF4-FFF2-40B4-BE49-F238E27FC236}">
                            <a16:creationId xmlns:a16="http://schemas.microsoft.com/office/drawing/2014/main" id="{654B1E3F-BE3A-E28B-5002-F3F3AD43027B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106076" y="1496592"/>
                        <a:ext cx="181994" cy="115996"/>
                      </a:xfrm>
                      <a:custGeom>
                        <a:avLst/>
                        <a:gdLst>
                          <a:gd name="T0" fmla="*/ 52 w 77"/>
                          <a:gd name="T1" fmla="*/ 49 h 49"/>
                          <a:gd name="T2" fmla="*/ 24 w 77"/>
                          <a:gd name="T3" fmla="*/ 49 h 49"/>
                          <a:gd name="T4" fmla="*/ 0 w 77"/>
                          <a:gd name="T5" fmla="*/ 24 h 49"/>
                          <a:gd name="T6" fmla="*/ 0 w 77"/>
                          <a:gd name="T7" fmla="*/ 24 h 49"/>
                          <a:gd name="T8" fmla="*/ 24 w 77"/>
                          <a:gd name="T9" fmla="*/ 0 h 49"/>
                          <a:gd name="T10" fmla="*/ 52 w 77"/>
                          <a:gd name="T11" fmla="*/ 0 h 49"/>
                          <a:gd name="T12" fmla="*/ 77 w 77"/>
                          <a:gd name="T13" fmla="*/ 24 h 49"/>
                          <a:gd name="T14" fmla="*/ 77 w 77"/>
                          <a:gd name="T15" fmla="*/ 24 h 49"/>
                          <a:gd name="T16" fmla="*/ 52 w 77"/>
                          <a:gd name="T17" fmla="*/ 49 h 4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77" h="49">
                            <a:moveTo>
                              <a:pt x="52" y="49"/>
                            </a:moveTo>
                            <a:cubicBezTo>
                              <a:pt x="24" y="49"/>
                              <a:pt x="24" y="49"/>
                              <a:pt x="24" y="49"/>
                            </a:cubicBezTo>
                            <a:cubicBezTo>
                              <a:pt x="11" y="49"/>
                              <a:pt x="0" y="38"/>
                              <a:pt x="0" y="24"/>
                            </a:cubicBezTo>
                            <a:cubicBezTo>
                              <a:pt x="0" y="24"/>
                              <a:pt x="0" y="24"/>
                              <a:pt x="0" y="24"/>
                            </a:cubicBezTo>
                            <a:cubicBezTo>
                              <a:pt x="0" y="11"/>
                              <a:pt x="11" y="0"/>
                              <a:pt x="24" y="0"/>
                            </a:cubicBezTo>
                            <a:cubicBezTo>
                              <a:pt x="52" y="0"/>
                              <a:pt x="52" y="0"/>
                              <a:pt x="52" y="0"/>
                            </a:cubicBezTo>
                            <a:cubicBezTo>
                              <a:pt x="66" y="0"/>
                              <a:pt x="77" y="11"/>
                              <a:pt x="77" y="24"/>
                            </a:cubicBezTo>
                            <a:cubicBezTo>
                              <a:pt x="77" y="24"/>
                              <a:pt x="77" y="24"/>
                              <a:pt x="77" y="24"/>
                            </a:cubicBezTo>
                            <a:cubicBezTo>
                              <a:pt x="77" y="38"/>
                              <a:pt x="66" y="49"/>
                              <a:pt x="52" y="49"/>
                            </a:cubicBezTo>
                            <a:close/>
                          </a:path>
                        </a:pathLst>
                      </a:custGeom>
                      <a:solidFill>
                        <a:schemeClr val="bg2"/>
                      </a:solidFill>
                      <a:ln>
                        <a:noFill/>
                      </a:ln>
                    </p:spPr>
                    <p:txBody>
                      <a:bodyPr vert="horz" wrap="square" lIns="121920" tIns="60960" rIns="121920" bIns="6096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>
                          <a:latin typeface="Consolas" panose="020B0609020204030204" pitchFamily="49" charset="0"/>
                          <a:cs typeface="Consolas" panose="020B0609020204030204" pitchFamily="49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156" name="Group 155">
                  <a:extLst>
                    <a:ext uri="{FF2B5EF4-FFF2-40B4-BE49-F238E27FC236}">
                      <a16:creationId xmlns:a16="http://schemas.microsoft.com/office/drawing/2014/main" id="{E3DAB761-03D5-1B4F-0425-062AF8B1BCAA}"/>
                    </a:ext>
                  </a:extLst>
                </p:cNvPr>
                <p:cNvGrpSpPr/>
                <p:nvPr/>
              </p:nvGrpSpPr>
              <p:grpSpPr>
                <a:xfrm>
                  <a:off x="3513464" y="1964849"/>
                  <a:ext cx="2590559" cy="647700"/>
                  <a:chOff x="7680317" y="3615879"/>
                  <a:chExt cx="2590559" cy="647700"/>
                </a:xfrm>
              </p:grpSpPr>
              <p:sp>
                <p:nvSpPr>
                  <p:cNvPr id="157" name="Rectangle 156">
                    <a:extLst>
                      <a:ext uri="{FF2B5EF4-FFF2-40B4-BE49-F238E27FC236}">
                        <a16:creationId xmlns:a16="http://schemas.microsoft.com/office/drawing/2014/main" id="{5D4C9CE6-FC2D-853C-18C1-08FB7770012B}"/>
                      </a:ext>
                    </a:extLst>
                  </p:cNvPr>
                  <p:cNvSpPr/>
                  <p:nvPr/>
                </p:nvSpPr>
                <p:spPr>
                  <a:xfrm flipH="1">
                    <a:off x="7680317" y="3615879"/>
                    <a:ext cx="2590559" cy="647700"/>
                  </a:xfrm>
                  <a:prstGeom prst="rect">
                    <a:avLst/>
                  </a:prstGeom>
                  <a:noFill/>
                  <a:ln w="12700">
                    <a:solidFill>
                      <a:schemeClr val="accent5"/>
                    </a:solidFill>
                    <a:prstDash val="solid"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324000" tIns="36000" rtlCol="0" anchor="t" anchorCtr="0"/>
                  <a:lstStyle/>
                  <a:p>
                    <a:r>
                      <a:rPr lang="en-GB" sz="600"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common.vrf-01</a:t>
                    </a:r>
                  </a:p>
                </p:txBody>
              </p:sp>
              <p:grpSp>
                <p:nvGrpSpPr>
                  <p:cNvPr id="158" name="Group 157">
                    <a:extLst>
                      <a:ext uri="{FF2B5EF4-FFF2-40B4-BE49-F238E27FC236}">
                        <a16:creationId xmlns:a16="http://schemas.microsoft.com/office/drawing/2014/main" id="{FF692400-3786-BADB-FC32-A60FB1811238}"/>
                      </a:ext>
                    </a:extLst>
                  </p:cNvPr>
                  <p:cNvGrpSpPr/>
                  <p:nvPr/>
                </p:nvGrpSpPr>
                <p:grpSpPr>
                  <a:xfrm>
                    <a:off x="7680323" y="3615879"/>
                    <a:ext cx="288000" cy="144000"/>
                    <a:chOff x="9199253" y="3748281"/>
                    <a:chExt cx="288000" cy="144000"/>
                  </a:xfrm>
                </p:grpSpPr>
                <p:sp>
                  <p:nvSpPr>
                    <p:cNvPr id="159" name="Rectangle 158">
                      <a:extLst>
                        <a:ext uri="{FF2B5EF4-FFF2-40B4-BE49-F238E27FC236}">
                          <a16:creationId xmlns:a16="http://schemas.microsoft.com/office/drawing/2014/main" id="{356C0535-5AF4-3F42-40C2-D1524913BF23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9199253" y="3748281"/>
                      <a:ext cx="288000" cy="144000"/>
                    </a:xfrm>
                    <a:prstGeom prst="rect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p:txBody>
                </p:sp>
                <p:pic>
                  <p:nvPicPr>
                    <p:cNvPr id="160" name="Picture 6" descr="C:\Users\ecoffey\AppData\Local\Temp\Rar$DRa0.583\Cisco Icons November\30067_Device_router_3057\Png_256\30067_Device_router_3057_unknown_256.png">
                      <a:extLst>
                        <a:ext uri="{FF2B5EF4-FFF2-40B4-BE49-F238E27FC236}">
                          <a16:creationId xmlns:a16="http://schemas.microsoft.com/office/drawing/2014/main" id="{33CC5171-DD6D-C212-84D5-C96A3A91D8FA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 flipH="1">
                      <a:off x="9235747" y="3759469"/>
                      <a:ext cx="215012" cy="121625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</p:grpSp>
          </p:grpSp>
          <p:cxnSp>
            <p:nvCxnSpPr>
              <p:cNvPr id="116" name="Elbow Connector 115">
                <a:extLst>
                  <a:ext uri="{FF2B5EF4-FFF2-40B4-BE49-F238E27FC236}">
                    <a16:creationId xmlns:a16="http://schemas.microsoft.com/office/drawing/2014/main" id="{C3B8D398-C8E7-B25B-BD27-BA59459B1E1F}"/>
                  </a:ext>
                </a:extLst>
              </p:cNvPr>
              <p:cNvCxnSpPr>
                <a:cxnSpLocks/>
                <a:stCxn id="168" idx="1"/>
                <a:endCxn id="251" idx="1"/>
              </p:cNvCxnSpPr>
              <p:nvPr/>
            </p:nvCxnSpPr>
            <p:spPr>
              <a:xfrm>
                <a:off x="11440856" y="2999055"/>
                <a:ext cx="159851" cy="2352247"/>
              </a:xfrm>
              <a:prstGeom prst="bentConnector3">
                <a:avLst>
                  <a:gd name="adj1" fmla="val 243008"/>
                </a:avLst>
              </a:prstGeom>
              <a:ln>
                <a:solidFill>
                  <a:schemeClr val="bg1">
                    <a:lumMod val="75000"/>
                    <a:lumOff val="25000"/>
                  </a:schemeClr>
                </a:solidFill>
                <a:prstDash val="sys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7" name="Group 116">
                <a:extLst>
                  <a:ext uri="{FF2B5EF4-FFF2-40B4-BE49-F238E27FC236}">
                    <a16:creationId xmlns:a16="http://schemas.microsoft.com/office/drawing/2014/main" id="{07ACC078-353C-839E-889E-0392F8C50BCF}"/>
                  </a:ext>
                </a:extLst>
              </p:cNvPr>
              <p:cNvGrpSpPr/>
              <p:nvPr/>
            </p:nvGrpSpPr>
            <p:grpSpPr>
              <a:xfrm>
                <a:off x="8449200" y="1702800"/>
                <a:ext cx="3206632" cy="561971"/>
                <a:chOff x="6838360" y="914961"/>
                <a:chExt cx="3206632" cy="561971"/>
              </a:xfrm>
            </p:grpSpPr>
            <p:grpSp>
              <p:nvGrpSpPr>
                <p:cNvPr id="118" name="Group 117">
                  <a:extLst>
                    <a:ext uri="{FF2B5EF4-FFF2-40B4-BE49-F238E27FC236}">
                      <a16:creationId xmlns:a16="http://schemas.microsoft.com/office/drawing/2014/main" id="{78282909-C817-EB6D-77EA-F6AB54BA839C}"/>
                    </a:ext>
                  </a:extLst>
                </p:cNvPr>
                <p:cNvGrpSpPr/>
                <p:nvPr/>
              </p:nvGrpSpPr>
              <p:grpSpPr>
                <a:xfrm>
                  <a:off x="6838360" y="914961"/>
                  <a:ext cx="3206632" cy="561971"/>
                  <a:chOff x="7680323" y="2920999"/>
                  <a:chExt cx="3206632" cy="561971"/>
                </a:xfrm>
              </p:grpSpPr>
              <p:sp>
                <p:nvSpPr>
                  <p:cNvPr id="124" name="Rectangle 123">
                    <a:extLst>
                      <a:ext uri="{FF2B5EF4-FFF2-40B4-BE49-F238E27FC236}">
                        <a16:creationId xmlns:a16="http://schemas.microsoft.com/office/drawing/2014/main" id="{76F3D732-21AF-1BFD-CF15-70FD428D4124}"/>
                      </a:ext>
                    </a:extLst>
                  </p:cNvPr>
                  <p:cNvSpPr/>
                  <p:nvPr/>
                </p:nvSpPr>
                <p:spPr>
                  <a:xfrm>
                    <a:off x="7680323" y="2920999"/>
                    <a:ext cx="3206632" cy="561971"/>
                  </a:xfrm>
                  <a:prstGeom prst="rect">
                    <a:avLst/>
                  </a:prstGeom>
                  <a:noFill/>
                  <a:ln w="12700">
                    <a:solidFill>
                      <a:schemeClr val="accent2">
                        <a:lumMod val="75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24000" tIns="36000" rtlCol="0" anchor="t" anchorCtr="0"/>
                  <a:lstStyle/>
                  <a:p>
                    <a:r>
                      <a:rPr lang="en-GB" sz="600"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shared-services</a:t>
                    </a:r>
                  </a:p>
                </p:txBody>
              </p:sp>
              <p:grpSp>
                <p:nvGrpSpPr>
                  <p:cNvPr id="125" name="Group 124">
                    <a:extLst>
                      <a:ext uri="{FF2B5EF4-FFF2-40B4-BE49-F238E27FC236}">
                        <a16:creationId xmlns:a16="http://schemas.microsoft.com/office/drawing/2014/main" id="{092CBE93-7E5B-9AA1-E98D-26453BBDF041}"/>
                      </a:ext>
                    </a:extLst>
                  </p:cNvPr>
                  <p:cNvGrpSpPr/>
                  <p:nvPr/>
                </p:nvGrpSpPr>
                <p:grpSpPr>
                  <a:xfrm>
                    <a:off x="7680323" y="2921000"/>
                    <a:ext cx="288000" cy="144000"/>
                    <a:chOff x="9357407" y="4691351"/>
                    <a:chExt cx="288000" cy="144000"/>
                  </a:xfrm>
                </p:grpSpPr>
                <p:sp>
                  <p:nvSpPr>
                    <p:cNvPr id="126" name="Rectangle 125">
                      <a:extLst>
                        <a:ext uri="{FF2B5EF4-FFF2-40B4-BE49-F238E27FC236}">
                          <a16:creationId xmlns:a16="http://schemas.microsoft.com/office/drawing/2014/main" id="{5662CA2A-F92D-1EB1-1B18-D05FCB1F876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57407" y="4691351"/>
                      <a:ext cx="288000" cy="144000"/>
                    </a:xfrm>
                    <a:prstGeom prst="rect">
                      <a:avLst/>
                    </a:prstGeom>
                    <a:solidFill>
                      <a:schemeClr val="accent2">
                        <a:lumMod val="75000"/>
                      </a:schemeClr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p:txBody>
                </p:sp>
                <p:grpSp>
                  <p:nvGrpSpPr>
                    <p:cNvPr id="127" name="Group 126">
                      <a:extLst>
                        <a:ext uri="{FF2B5EF4-FFF2-40B4-BE49-F238E27FC236}">
                          <a16:creationId xmlns:a16="http://schemas.microsoft.com/office/drawing/2014/main" id="{C2474ED2-B571-77B4-2B3E-8A8FC23171F2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9393407" y="4709853"/>
                      <a:ext cx="216000" cy="106997"/>
                      <a:chOff x="836085" y="1496592"/>
                      <a:chExt cx="538984" cy="266993"/>
                    </a:xfrm>
                  </p:grpSpPr>
                  <p:sp>
                    <p:nvSpPr>
                      <p:cNvPr id="128" name="Freeform 751">
                        <a:extLst>
                          <a:ext uri="{FF2B5EF4-FFF2-40B4-BE49-F238E27FC236}">
                            <a16:creationId xmlns:a16="http://schemas.microsoft.com/office/drawing/2014/main" id="{01F849A6-C8E3-4F54-49A7-E25DF1ECE3FC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836085" y="1647588"/>
                        <a:ext cx="538984" cy="115997"/>
                      </a:xfrm>
                      <a:custGeom>
                        <a:avLst/>
                        <a:gdLst>
                          <a:gd name="T0" fmla="*/ 204 w 228"/>
                          <a:gd name="T1" fmla="*/ 49 h 49"/>
                          <a:gd name="T2" fmla="*/ 24 w 228"/>
                          <a:gd name="T3" fmla="*/ 49 h 49"/>
                          <a:gd name="T4" fmla="*/ 0 w 228"/>
                          <a:gd name="T5" fmla="*/ 25 h 49"/>
                          <a:gd name="T6" fmla="*/ 0 w 228"/>
                          <a:gd name="T7" fmla="*/ 25 h 49"/>
                          <a:gd name="T8" fmla="*/ 24 w 228"/>
                          <a:gd name="T9" fmla="*/ 0 h 49"/>
                          <a:gd name="T10" fmla="*/ 204 w 228"/>
                          <a:gd name="T11" fmla="*/ 0 h 49"/>
                          <a:gd name="T12" fmla="*/ 228 w 228"/>
                          <a:gd name="T13" fmla="*/ 25 h 49"/>
                          <a:gd name="T14" fmla="*/ 228 w 228"/>
                          <a:gd name="T15" fmla="*/ 25 h 49"/>
                          <a:gd name="T16" fmla="*/ 204 w 228"/>
                          <a:gd name="T17" fmla="*/ 49 h 4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228" h="49">
                            <a:moveTo>
                              <a:pt x="204" y="49"/>
                            </a:moveTo>
                            <a:cubicBezTo>
                              <a:pt x="24" y="49"/>
                              <a:pt x="24" y="49"/>
                              <a:pt x="24" y="49"/>
                            </a:cubicBezTo>
                            <a:cubicBezTo>
                              <a:pt x="11" y="49"/>
                              <a:pt x="0" y="38"/>
                              <a:pt x="0" y="25"/>
                            </a:cubicBezTo>
                            <a:cubicBezTo>
                              <a:pt x="0" y="25"/>
                              <a:pt x="0" y="25"/>
                              <a:pt x="0" y="25"/>
                            </a:cubicBezTo>
                            <a:cubicBezTo>
                              <a:pt x="0" y="11"/>
                              <a:pt x="11" y="0"/>
                              <a:pt x="24" y="0"/>
                            </a:cubicBezTo>
                            <a:cubicBezTo>
                              <a:pt x="204" y="0"/>
                              <a:pt x="204" y="0"/>
                              <a:pt x="204" y="0"/>
                            </a:cubicBezTo>
                            <a:cubicBezTo>
                              <a:pt x="217" y="0"/>
                              <a:pt x="228" y="11"/>
                              <a:pt x="228" y="25"/>
                            </a:cubicBezTo>
                            <a:cubicBezTo>
                              <a:pt x="228" y="25"/>
                              <a:pt x="228" y="25"/>
                              <a:pt x="228" y="25"/>
                            </a:cubicBezTo>
                            <a:cubicBezTo>
                              <a:pt x="228" y="38"/>
                              <a:pt x="217" y="49"/>
                              <a:pt x="204" y="49"/>
                            </a:cubicBezTo>
                            <a:close/>
                          </a:path>
                        </a:pathLst>
                      </a:custGeom>
                      <a:solidFill>
                        <a:schemeClr val="bg2"/>
                      </a:solidFill>
                      <a:ln>
                        <a:noFill/>
                      </a:ln>
                    </p:spPr>
                    <p:txBody>
                      <a:bodyPr vert="horz" wrap="square" lIns="121920" tIns="60960" rIns="121920" bIns="60960" numCol="1" anchor="t" anchorCtr="1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algn="ctr"/>
                        <a:endParaRPr lang="en-US" sz="400">
                          <a:latin typeface="Consolas" panose="020B0609020204030204" pitchFamily="49" charset="0"/>
                          <a:cs typeface="Consolas" panose="020B0609020204030204" pitchFamily="49" charset="0"/>
                        </a:endParaRPr>
                      </a:p>
                    </p:txBody>
                  </p:sp>
                  <p:sp>
                    <p:nvSpPr>
                      <p:cNvPr id="129" name="Freeform 752">
                        <a:extLst>
                          <a:ext uri="{FF2B5EF4-FFF2-40B4-BE49-F238E27FC236}">
                            <a16:creationId xmlns:a16="http://schemas.microsoft.com/office/drawing/2014/main" id="{014AFB64-3E97-E33A-25ED-E68A87FDDC3B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55081" y="1571590"/>
                        <a:ext cx="382988" cy="115996"/>
                      </a:xfrm>
                      <a:custGeom>
                        <a:avLst/>
                        <a:gdLst>
                          <a:gd name="T0" fmla="*/ 137 w 162"/>
                          <a:gd name="T1" fmla="*/ 49 h 49"/>
                          <a:gd name="T2" fmla="*/ 24 w 162"/>
                          <a:gd name="T3" fmla="*/ 49 h 49"/>
                          <a:gd name="T4" fmla="*/ 0 w 162"/>
                          <a:gd name="T5" fmla="*/ 25 h 49"/>
                          <a:gd name="T6" fmla="*/ 0 w 162"/>
                          <a:gd name="T7" fmla="*/ 25 h 49"/>
                          <a:gd name="T8" fmla="*/ 24 w 162"/>
                          <a:gd name="T9" fmla="*/ 0 h 49"/>
                          <a:gd name="T10" fmla="*/ 137 w 162"/>
                          <a:gd name="T11" fmla="*/ 0 h 49"/>
                          <a:gd name="T12" fmla="*/ 162 w 162"/>
                          <a:gd name="T13" fmla="*/ 25 h 49"/>
                          <a:gd name="T14" fmla="*/ 162 w 162"/>
                          <a:gd name="T15" fmla="*/ 25 h 49"/>
                          <a:gd name="T16" fmla="*/ 137 w 162"/>
                          <a:gd name="T17" fmla="*/ 49 h 4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162" h="49">
                            <a:moveTo>
                              <a:pt x="137" y="49"/>
                            </a:moveTo>
                            <a:cubicBezTo>
                              <a:pt x="24" y="49"/>
                              <a:pt x="24" y="49"/>
                              <a:pt x="24" y="49"/>
                            </a:cubicBezTo>
                            <a:cubicBezTo>
                              <a:pt x="11" y="49"/>
                              <a:pt x="0" y="38"/>
                              <a:pt x="0" y="25"/>
                            </a:cubicBezTo>
                            <a:cubicBezTo>
                              <a:pt x="0" y="25"/>
                              <a:pt x="0" y="25"/>
                              <a:pt x="0" y="25"/>
                            </a:cubicBezTo>
                            <a:cubicBezTo>
                              <a:pt x="0" y="11"/>
                              <a:pt x="11" y="0"/>
                              <a:pt x="24" y="0"/>
                            </a:cubicBezTo>
                            <a:cubicBezTo>
                              <a:pt x="137" y="0"/>
                              <a:pt x="137" y="0"/>
                              <a:pt x="137" y="0"/>
                            </a:cubicBezTo>
                            <a:cubicBezTo>
                              <a:pt x="151" y="0"/>
                              <a:pt x="162" y="11"/>
                              <a:pt x="162" y="25"/>
                            </a:cubicBezTo>
                            <a:cubicBezTo>
                              <a:pt x="162" y="25"/>
                              <a:pt x="162" y="25"/>
                              <a:pt x="162" y="25"/>
                            </a:cubicBezTo>
                            <a:cubicBezTo>
                              <a:pt x="162" y="38"/>
                              <a:pt x="151" y="49"/>
                              <a:pt x="137" y="49"/>
                            </a:cubicBezTo>
                            <a:close/>
                          </a:path>
                        </a:pathLst>
                      </a:custGeom>
                      <a:solidFill>
                        <a:schemeClr val="bg2"/>
                      </a:solidFill>
                      <a:ln>
                        <a:noFill/>
                      </a:ln>
                    </p:spPr>
                    <p:txBody>
                      <a:bodyPr vert="horz" wrap="square" lIns="121920" tIns="60960" rIns="121920" bIns="6096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>
                          <a:latin typeface="Consolas" panose="020B0609020204030204" pitchFamily="49" charset="0"/>
                          <a:cs typeface="Consolas" panose="020B0609020204030204" pitchFamily="49" charset="0"/>
                        </a:endParaRPr>
                      </a:p>
                    </p:txBody>
                  </p:sp>
                  <p:sp>
                    <p:nvSpPr>
                      <p:cNvPr id="130" name="Freeform 753">
                        <a:extLst>
                          <a:ext uri="{FF2B5EF4-FFF2-40B4-BE49-F238E27FC236}">
                            <a16:creationId xmlns:a16="http://schemas.microsoft.com/office/drawing/2014/main" id="{9A70F82F-BB3A-7446-C2F7-FA8E0D3438C9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106076" y="1496592"/>
                        <a:ext cx="181994" cy="115996"/>
                      </a:xfrm>
                      <a:custGeom>
                        <a:avLst/>
                        <a:gdLst>
                          <a:gd name="T0" fmla="*/ 52 w 77"/>
                          <a:gd name="T1" fmla="*/ 49 h 49"/>
                          <a:gd name="T2" fmla="*/ 24 w 77"/>
                          <a:gd name="T3" fmla="*/ 49 h 49"/>
                          <a:gd name="T4" fmla="*/ 0 w 77"/>
                          <a:gd name="T5" fmla="*/ 24 h 49"/>
                          <a:gd name="T6" fmla="*/ 0 w 77"/>
                          <a:gd name="T7" fmla="*/ 24 h 49"/>
                          <a:gd name="T8" fmla="*/ 24 w 77"/>
                          <a:gd name="T9" fmla="*/ 0 h 49"/>
                          <a:gd name="T10" fmla="*/ 52 w 77"/>
                          <a:gd name="T11" fmla="*/ 0 h 49"/>
                          <a:gd name="T12" fmla="*/ 77 w 77"/>
                          <a:gd name="T13" fmla="*/ 24 h 49"/>
                          <a:gd name="T14" fmla="*/ 77 w 77"/>
                          <a:gd name="T15" fmla="*/ 24 h 49"/>
                          <a:gd name="T16" fmla="*/ 52 w 77"/>
                          <a:gd name="T17" fmla="*/ 49 h 4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77" h="49">
                            <a:moveTo>
                              <a:pt x="52" y="49"/>
                            </a:moveTo>
                            <a:cubicBezTo>
                              <a:pt x="24" y="49"/>
                              <a:pt x="24" y="49"/>
                              <a:pt x="24" y="49"/>
                            </a:cubicBezTo>
                            <a:cubicBezTo>
                              <a:pt x="11" y="49"/>
                              <a:pt x="0" y="38"/>
                              <a:pt x="0" y="24"/>
                            </a:cubicBezTo>
                            <a:cubicBezTo>
                              <a:pt x="0" y="24"/>
                              <a:pt x="0" y="24"/>
                              <a:pt x="0" y="24"/>
                            </a:cubicBezTo>
                            <a:cubicBezTo>
                              <a:pt x="0" y="11"/>
                              <a:pt x="11" y="0"/>
                              <a:pt x="24" y="0"/>
                            </a:cubicBezTo>
                            <a:cubicBezTo>
                              <a:pt x="52" y="0"/>
                              <a:pt x="52" y="0"/>
                              <a:pt x="52" y="0"/>
                            </a:cubicBezTo>
                            <a:cubicBezTo>
                              <a:pt x="66" y="0"/>
                              <a:pt x="77" y="11"/>
                              <a:pt x="77" y="24"/>
                            </a:cubicBezTo>
                            <a:cubicBezTo>
                              <a:pt x="77" y="24"/>
                              <a:pt x="77" y="24"/>
                              <a:pt x="77" y="24"/>
                            </a:cubicBezTo>
                            <a:cubicBezTo>
                              <a:pt x="77" y="38"/>
                              <a:pt x="66" y="49"/>
                              <a:pt x="52" y="49"/>
                            </a:cubicBezTo>
                            <a:close/>
                          </a:path>
                        </a:pathLst>
                      </a:custGeom>
                      <a:solidFill>
                        <a:schemeClr val="bg2"/>
                      </a:solidFill>
                      <a:ln>
                        <a:noFill/>
                      </a:ln>
                    </p:spPr>
                    <p:txBody>
                      <a:bodyPr vert="horz" wrap="square" lIns="121920" tIns="60960" rIns="121920" bIns="6096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>
                          <a:latin typeface="Consolas" panose="020B0609020204030204" pitchFamily="49" charset="0"/>
                          <a:cs typeface="Consolas" panose="020B0609020204030204" pitchFamily="49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119" name="Group 118">
                  <a:extLst>
                    <a:ext uri="{FF2B5EF4-FFF2-40B4-BE49-F238E27FC236}">
                      <a16:creationId xmlns:a16="http://schemas.microsoft.com/office/drawing/2014/main" id="{3FCEC8EA-7245-B27E-BF72-9283787F4865}"/>
                    </a:ext>
                  </a:extLst>
                </p:cNvPr>
                <p:cNvGrpSpPr/>
                <p:nvPr/>
              </p:nvGrpSpPr>
              <p:grpSpPr>
                <a:xfrm>
                  <a:off x="7384454" y="1119749"/>
                  <a:ext cx="2590559" cy="289873"/>
                  <a:chOff x="7680316" y="3615879"/>
                  <a:chExt cx="2590559" cy="289873"/>
                </a:xfrm>
              </p:grpSpPr>
              <p:sp>
                <p:nvSpPr>
                  <p:cNvPr id="120" name="Rectangle 119">
                    <a:extLst>
                      <a:ext uri="{FF2B5EF4-FFF2-40B4-BE49-F238E27FC236}">
                        <a16:creationId xmlns:a16="http://schemas.microsoft.com/office/drawing/2014/main" id="{99C34203-A307-BDB9-5E6F-65D40BAFC8E8}"/>
                      </a:ext>
                    </a:extLst>
                  </p:cNvPr>
                  <p:cNvSpPr/>
                  <p:nvPr/>
                </p:nvSpPr>
                <p:spPr>
                  <a:xfrm flipH="1">
                    <a:off x="7680316" y="3615879"/>
                    <a:ext cx="2590559" cy="289873"/>
                  </a:xfrm>
                  <a:prstGeom prst="rect">
                    <a:avLst/>
                  </a:prstGeom>
                  <a:noFill/>
                  <a:ln w="12700">
                    <a:solidFill>
                      <a:schemeClr val="accent5"/>
                    </a:solidFill>
                    <a:prstDash val="solid"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324000" tIns="36000" rtlCol="0" anchor="t" anchorCtr="0"/>
                  <a:lstStyle/>
                  <a:p>
                    <a:r>
                      <a:rPr lang="en-GB" sz="600"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vrf-01</a:t>
                    </a:r>
                  </a:p>
                </p:txBody>
              </p:sp>
              <p:grpSp>
                <p:nvGrpSpPr>
                  <p:cNvPr id="121" name="Group 120">
                    <a:extLst>
                      <a:ext uri="{FF2B5EF4-FFF2-40B4-BE49-F238E27FC236}">
                        <a16:creationId xmlns:a16="http://schemas.microsoft.com/office/drawing/2014/main" id="{3940D5CD-47E6-C076-6841-483080AC7820}"/>
                      </a:ext>
                    </a:extLst>
                  </p:cNvPr>
                  <p:cNvGrpSpPr/>
                  <p:nvPr/>
                </p:nvGrpSpPr>
                <p:grpSpPr>
                  <a:xfrm>
                    <a:off x="7680323" y="3615879"/>
                    <a:ext cx="288000" cy="144000"/>
                    <a:chOff x="9199253" y="3748281"/>
                    <a:chExt cx="288000" cy="144000"/>
                  </a:xfrm>
                </p:grpSpPr>
                <p:sp>
                  <p:nvSpPr>
                    <p:cNvPr id="122" name="Rectangle 121">
                      <a:extLst>
                        <a:ext uri="{FF2B5EF4-FFF2-40B4-BE49-F238E27FC236}">
                          <a16:creationId xmlns:a16="http://schemas.microsoft.com/office/drawing/2014/main" id="{F3A8E260-A679-9D9D-5BB1-7E4E2FE43F4D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9199253" y="3748281"/>
                      <a:ext cx="288000" cy="144000"/>
                    </a:xfrm>
                    <a:prstGeom prst="rect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p:txBody>
                </p:sp>
                <p:pic>
                  <p:nvPicPr>
                    <p:cNvPr id="123" name="Picture 6" descr="C:\Users\ecoffey\AppData\Local\Temp\Rar$DRa0.583\Cisco Icons November\30067_Device_router_3057\Png_256\30067_Device_router_3057_unknown_256.png">
                      <a:extLst>
                        <a:ext uri="{FF2B5EF4-FFF2-40B4-BE49-F238E27FC236}">
                          <a16:creationId xmlns:a16="http://schemas.microsoft.com/office/drawing/2014/main" id="{2E953B80-9C6F-2C91-3C9F-05279F91DB3C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 flipH="1">
                      <a:off x="9235747" y="3759469"/>
                      <a:ext cx="215012" cy="121625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</p:grpSp>
          </p:grp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020287AA-1F9D-B2A2-D422-F44C2524C094}"/>
                  </a:ext>
                </a:extLst>
              </p:cNvPr>
              <p:cNvSpPr txBox="1"/>
              <p:nvPr/>
            </p:nvSpPr>
            <p:spPr>
              <a:xfrm>
                <a:off x="8384400" y="5722487"/>
                <a:ext cx="3348000" cy="646331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>
                    <a:latin typeface="+mn-lt"/>
                  </a:rPr>
                  <a:t>EPG and ESG in the “user” Tenant with the VRF in the “common” Tenant, and a Shared L3out in shared-services </a:t>
                </a:r>
              </a:p>
            </p:txBody>
          </p:sp>
          <p:cxnSp>
            <p:nvCxnSpPr>
              <p:cNvPr id="268" name="Elbow Connector 267">
                <a:extLst>
                  <a:ext uri="{FF2B5EF4-FFF2-40B4-BE49-F238E27FC236}">
                    <a16:creationId xmlns:a16="http://schemas.microsoft.com/office/drawing/2014/main" id="{C0E3DC19-43B3-5647-80BC-90B74E1EE4DE}"/>
                  </a:ext>
                </a:extLst>
              </p:cNvPr>
              <p:cNvCxnSpPr>
                <a:cxnSpLocks/>
                <a:stCxn id="168" idx="2"/>
                <a:endCxn id="184" idx="0"/>
              </p:cNvCxnSpPr>
              <p:nvPr/>
            </p:nvCxnSpPr>
            <p:spPr>
              <a:xfrm rot="5400000">
                <a:off x="9494747" y="3076654"/>
                <a:ext cx="658329" cy="861902"/>
              </a:xfrm>
              <a:prstGeom prst="bentConnector3">
                <a:avLst>
                  <a:gd name="adj1" fmla="val 35531"/>
                </a:avLst>
              </a:prstGeom>
              <a:ln>
                <a:solidFill>
                  <a:schemeClr val="bg1">
                    <a:lumMod val="75000"/>
                    <a:lumOff val="25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Elbow Connector 270">
                <a:extLst>
                  <a:ext uri="{FF2B5EF4-FFF2-40B4-BE49-F238E27FC236}">
                    <a16:creationId xmlns:a16="http://schemas.microsoft.com/office/drawing/2014/main" id="{DB98E6D8-4B69-EC85-612A-436D2A7B57A1}"/>
                  </a:ext>
                </a:extLst>
              </p:cNvPr>
              <p:cNvCxnSpPr>
                <a:cxnSpLocks/>
                <a:stCxn id="168" idx="2"/>
                <a:endCxn id="257" idx="0"/>
              </p:cNvCxnSpPr>
              <p:nvPr/>
            </p:nvCxnSpPr>
            <p:spPr>
              <a:xfrm rot="16200000" flipH="1">
                <a:off x="10346469" y="3086833"/>
                <a:ext cx="658470" cy="841685"/>
              </a:xfrm>
              <a:prstGeom prst="bentConnector3">
                <a:avLst>
                  <a:gd name="adj1" fmla="val 35534"/>
                </a:avLst>
              </a:prstGeom>
              <a:ln>
                <a:solidFill>
                  <a:schemeClr val="bg1">
                    <a:lumMod val="75000"/>
                    <a:lumOff val="25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4" name="Rounded Rectangular Callout 133">
            <a:extLst>
              <a:ext uri="{FF2B5EF4-FFF2-40B4-BE49-F238E27FC236}">
                <a16:creationId xmlns:a16="http://schemas.microsoft.com/office/drawing/2014/main" id="{16B5F0C5-15B0-4E25-74AF-ED2B55D09EC6}"/>
              </a:ext>
            </a:extLst>
          </p:cNvPr>
          <p:cNvSpPr/>
          <p:nvPr/>
        </p:nvSpPr>
        <p:spPr>
          <a:xfrm>
            <a:off x="2378250" y="5005781"/>
            <a:ext cx="2376000" cy="432000"/>
          </a:xfrm>
          <a:prstGeom prst="wedgeRoundRectCallout">
            <a:avLst>
              <a:gd name="adj1" fmla="val 75908"/>
              <a:gd name="adj2" fmla="val -272657"/>
              <a:gd name="adj3" fmla="val 16667"/>
            </a:avLst>
          </a:prstGeom>
          <a:solidFill>
            <a:srgbClr val="FFFF00"/>
          </a:solidFill>
          <a:ln w="63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/>
              <a:t>Each Tenant has one or more network security groups</a:t>
            </a:r>
          </a:p>
        </p:txBody>
      </p:sp>
      <p:sp>
        <p:nvSpPr>
          <p:cNvPr id="137" name="Rounded Rectangular Callout 136">
            <a:extLst>
              <a:ext uri="{FF2B5EF4-FFF2-40B4-BE49-F238E27FC236}">
                <a16:creationId xmlns:a16="http://schemas.microsoft.com/office/drawing/2014/main" id="{80B8BDF4-23EE-65C1-786F-1D2507768A9F}"/>
              </a:ext>
            </a:extLst>
          </p:cNvPr>
          <p:cNvSpPr/>
          <p:nvPr/>
        </p:nvSpPr>
        <p:spPr>
          <a:xfrm>
            <a:off x="5814390" y="900000"/>
            <a:ext cx="2376000" cy="432000"/>
          </a:xfrm>
          <a:prstGeom prst="wedgeRoundRectCallout">
            <a:avLst>
              <a:gd name="adj1" fmla="val -22162"/>
              <a:gd name="adj2" fmla="val 138894"/>
              <a:gd name="adj3" fmla="val 16667"/>
            </a:avLst>
          </a:prstGeom>
          <a:solidFill>
            <a:srgbClr val="FFFF00"/>
          </a:solidFill>
          <a:ln w="63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/>
              <a:t>Network team controls inbound/outbound routing </a:t>
            </a:r>
          </a:p>
        </p:txBody>
      </p:sp>
      <p:sp>
        <p:nvSpPr>
          <p:cNvPr id="138" name="Rounded Rectangular Callout 137">
            <a:extLst>
              <a:ext uri="{FF2B5EF4-FFF2-40B4-BE49-F238E27FC236}">
                <a16:creationId xmlns:a16="http://schemas.microsoft.com/office/drawing/2014/main" id="{94C7B309-F343-4849-DCE0-1BFFDC77BEFB}"/>
              </a:ext>
            </a:extLst>
          </p:cNvPr>
          <p:cNvSpPr/>
          <p:nvPr/>
        </p:nvSpPr>
        <p:spPr>
          <a:xfrm flipH="1">
            <a:off x="5913783" y="5996878"/>
            <a:ext cx="2376000" cy="432000"/>
          </a:xfrm>
          <a:prstGeom prst="wedgeRoundRectCallout">
            <a:avLst>
              <a:gd name="adj1" fmla="val -78057"/>
              <a:gd name="adj2" fmla="val -154744"/>
              <a:gd name="adj3" fmla="val 16667"/>
            </a:avLst>
          </a:prstGeom>
          <a:solidFill>
            <a:srgbClr val="FFFF00"/>
          </a:solidFill>
          <a:ln w="63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/>
              <a:t>Each Tenant has one or more endpoint security groups</a:t>
            </a:r>
          </a:p>
        </p:txBody>
      </p:sp>
      <p:sp>
        <p:nvSpPr>
          <p:cNvPr id="139" name="Rounded Rectangular Callout 138">
            <a:extLst>
              <a:ext uri="{FF2B5EF4-FFF2-40B4-BE49-F238E27FC236}">
                <a16:creationId xmlns:a16="http://schemas.microsoft.com/office/drawing/2014/main" id="{E07FD4BD-77E1-58B4-9B6E-F7B257B90FE5}"/>
              </a:ext>
            </a:extLst>
          </p:cNvPr>
          <p:cNvSpPr/>
          <p:nvPr/>
        </p:nvSpPr>
        <p:spPr>
          <a:xfrm>
            <a:off x="10190973" y="900000"/>
            <a:ext cx="1922400" cy="432000"/>
          </a:xfrm>
          <a:prstGeom prst="wedgeRoundRectCallout">
            <a:avLst>
              <a:gd name="adj1" fmla="val 8190"/>
              <a:gd name="adj2" fmla="val 390475"/>
              <a:gd name="adj3" fmla="val 16667"/>
            </a:avLst>
          </a:prstGeom>
          <a:solidFill>
            <a:srgbClr val="FFFF00"/>
          </a:solidFill>
          <a:ln w="63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/>
              <a:t>Large subnets can be shared across Tenants</a:t>
            </a:r>
          </a:p>
        </p:txBody>
      </p:sp>
      <p:sp>
        <p:nvSpPr>
          <p:cNvPr id="140" name="Rounded Rectangular Callout 139">
            <a:extLst>
              <a:ext uri="{FF2B5EF4-FFF2-40B4-BE49-F238E27FC236}">
                <a16:creationId xmlns:a16="http://schemas.microsoft.com/office/drawing/2014/main" id="{E86A3C79-2A4A-A8BF-8243-FFB9EFCAD84E}"/>
              </a:ext>
            </a:extLst>
          </p:cNvPr>
          <p:cNvSpPr/>
          <p:nvPr/>
        </p:nvSpPr>
        <p:spPr>
          <a:xfrm flipH="1">
            <a:off x="89741" y="1170000"/>
            <a:ext cx="2288510" cy="432000"/>
          </a:xfrm>
          <a:prstGeom prst="wedgeRoundRectCallout">
            <a:avLst>
              <a:gd name="adj1" fmla="val -38482"/>
              <a:gd name="adj2" fmla="val 115365"/>
              <a:gd name="adj3" fmla="val 16667"/>
            </a:avLst>
          </a:prstGeom>
          <a:solidFill>
            <a:srgbClr val="FFFF00"/>
          </a:solidFill>
          <a:ln w="63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/>
              <a:t>All networking constructs contained within a Tenant</a:t>
            </a:r>
          </a:p>
        </p:txBody>
      </p:sp>
    </p:spTree>
    <p:extLst>
      <p:ext uri="{BB962C8B-B14F-4D97-AF65-F5344CB8AC3E}">
        <p14:creationId xmlns:p14="http://schemas.microsoft.com/office/powerpoint/2010/main" val="1549576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mph" presetSubtype="0" repeatCount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indefinite"/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3" dur="indefinite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indefinite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6" dur="indefinite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mp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0" dur="1000" fill="hold"/>
                                        <p:tgtEl>
                                          <p:spTgt spid="2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3" dur="indefinite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indefinite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6" dur="indefinite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indefinite"/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9" dur="indefinite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6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1" dur="1000" fill="hold"/>
                                        <p:tgtEl>
                                          <p:spTgt spid="281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6" presetClass="emp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1" dur="1000" fill="hold"/>
                                        <p:tgtEl>
                                          <p:spTgt spid="281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5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indefinite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4" dur="indefinite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indefinite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7" dur="indefinite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indefinite"/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60" dur="indefinite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indefinite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63" dur="indefinite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6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5" dur="1000" fill="hold"/>
                                        <p:tgtEl>
                                          <p:spTgt spid="131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6" presetClass="emp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5" dur="1000" fill="hold"/>
                                        <p:tgtEl>
                                          <p:spTgt spid="131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76" presetID="9" presetClass="emph" presetSubtype="0" grpId="2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7" dur="indefinite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78" dur="indefinite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0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81" dur="indefinite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mph" presetSubtype="0" grpId="2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3" dur="indefinite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84" dur="indefinite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6" dur="indefinite"/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87" dur="indefinite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9" presetClass="emph" presetSubtype="0" grpId="2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9" dur="indefinite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90" dur="indefinite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9" presetClass="emph" presetSubtype="0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2" dur="indefinite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93" dur="indefinite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5" dur="indefinite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96" dur="indefinite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9" presetClass="emph" presetSubtype="0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8" dur="indefinite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99" dur="indefinite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 animBg="1"/>
      <p:bldP spid="134" grpId="1" animBg="1"/>
      <p:bldP spid="134" grpId="2" animBg="1"/>
      <p:bldP spid="137" grpId="0" animBg="1"/>
      <p:bldP spid="137" grpId="1" animBg="1"/>
      <p:bldP spid="137" grpId="2" animBg="1"/>
      <p:bldP spid="138" grpId="0" animBg="1"/>
      <p:bldP spid="138" grpId="1" animBg="1"/>
      <p:bldP spid="139" grpId="0" animBg="1"/>
      <p:bldP spid="139" grpId="1" animBg="1"/>
      <p:bldP spid="140" grpId="0" animBg="1"/>
      <p:bldP spid="140" grpId="1" animBg="1"/>
      <p:bldP spid="140" grpId="2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992155-D090-F608-B1FA-8A94A92B11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8C38694-0301-2CC7-F311-DBF1595DB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Tenant common</a:t>
            </a:r>
          </a:p>
        </p:txBody>
      </p:sp>
      <p:sp>
        <p:nvSpPr>
          <p:cNvPr id="360" name="Rectangle 359">
            <a:extLst>
              <a:ext uri="{FF2B5EF4-FFF2-40B4-BE49-F238E27FC236}">
                <a16:creationId xmlns:a16="http://schemas.microsoft.com/office/drawing/2014/main" id="{DDE2667D-0B54-8019-C9AD-79202D20F807}"/>
              </a:ext>
            </a:extLst>
          </p:cNvPr>
          <p:cNvSpPr/>
          <p:nvPr/>
        </p:nvSpPr>
        <p:spPr>
          <a:xfrm flipH="1">
            <a:off x="8040463" y="1298555"/>
            <a:ext cx="1800000" cy="579600"/>
          </a:xfrm>
          <a:prstGeom prst="rect">
            <a:avLst/>
          </a:prstGeom>
          <a:noFill/>
          <a:ln w="31750" cap="flat">
            <a:solidFill>
              <a:srgbClr val="7030A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0" tIns="36000" rIns="0" bIns="0" rtlCol="0" anchor="ctr" anchorCtr="1"/>
          <a:lstStyle/>
          <a:p>
            <a:pPr algn="ctr" defTabSz="685750" fontAlgn="auto">
              <a:spcBef>
                <a:spcPts val="0"/>
              </a:spcBef>
              <a:spcAft>
                <a:spcPts val="0"/>
              </a:spcAft>
            </a:pP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Polices</a:t>
            </a:r>
          </a:p>
        </p:txBody>
      </p:sp>
      <p:grpSp>
        <p:nvGrpSpPr>
          <p:cNvPr id="365" name="Group 364">
            <a:extLst>
              <a:ext uri="{FF2B5EF4-FFF2-40B4-BE49-F238E27FC236}">
                <a16:creationId xmlns:a16="http://schemas.microsoft.com/office/drawing/2014/main" id="{06DB4DF7-643C-8B68-8D57-2BC7D2D4D955}"/>
              </a:ext>
            </a:extLst>
          </p:cNvPr>
          <p:cNvGrpSpPr/>
          <p:nvPr/>
        </p:nvGrpSpPr>
        <p:grpSpPr>
          <a:xfrm>
            <a:off x="5237668" y="2097828"/>
            <a:ext cx="1800000" cy="577849"/>
            <a:chOff x="6914528" y="4617244"/>
            <a:chExt cx="1350000" cy="433387"/>
          </a:xfrm>
        </p:grpSpPr>
        <p:sp>
          <p:nvSpPr>
            <p:cNvPr id="366" name="Rectangle 365">
              <a:extLst>
                <a:ext uri="{FF2B5EF4-FFF2-40B4-BE49-F238E27FC236}">
                  <a16:creationId xmlns:a16="http://schemas.microsoft.com/office/drawing/2014/main" id="{05FA47EF-135A-7F04-2E50-6776C7A48DB5}"/>
                </a:ext>
              </a:extLst>
            </p:cNvPr>
            <p:cNvSpPr/>
            <p:nvPr/>
          </p:nvSpPr>
          <p:spPr>
            <a:xfrm>
              <a:off x="6914528" y="4617244"/>
              <a:ext cx="1350000" cy="433387"/>
            </a:xfrm>
            <a:prstGeom prst="rect">
              <a:avLst/>
            </a:prstGeom>
            <a:noFill/>
            <a:ln w="31750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 anchorCtr="1"/>
            <a:lstStyle/>
            <a:p>
              <a:pPr algn="ctr"/>
              <a:r>
                <a:rPr lang="en-GB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Contracts</a:t>
              </a:r>
            </a:p>
          </p:txBody>
        </p:sp>
        <p:sp>
          <p:nvSpPr>
            <p:cNvPr id="367" name="Rectangle 366">
              <a:extLst>
                <a:ext uri="{FF2B5EF4-FFF2-40B4-BE49-F238E27FC236}">
                  <a16:creationId xmlns:a16="http://schemas.microsoft.com/office/drawing/2014/main" id="{81B6A79A-F134-C075-4EA7-410B4FF4B3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4529" y="4617244"/>
              <a:ext cx="324000" cy="162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 anchorCtr="1"/>
            <a:lstStyle/>
            <a:p>
              <a:pPr algn="ctr"/>
              <a:r>
                <a:rPr lang="en-GB" sz="800">
                  <a:solidFill>
                    <a:schemeClr val="bg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Cont</a:t>
              </a:r>
            </a:p>
          </p:txBody>
        </p:sp>
      </p:grpSp>
      <p:grpSp>
        <p:nvGrpSpPr>
          <p:cNvPr id="377" name="Group 376">
            <a:extLst>
              <a:ext uri="{FF2B5EF4-FFF2-40B4-BE49-F238E27FC236}">
                <a16:creationId xmlns:a16="http://schemas.microsoft.com/office/drawing/2014/main" id="{95FAC488-299D-44EA-592E-3CFA49AFA4D6}"/>
              </a:ext>
            </a:extLst>
          </p:cNvPr>
          <p:cNvGrpSpPr/>
          <p:nvPr/>
        </p:nvGrpSpPr>
        <p:grpSpPr>
          <a:xfrm>
            <a:off x="7433456" y="2784582"/>
            <a:ext cx="1800000" cy="577849"/>
            <a:chOff x="6914528" y="4617244"/>
            <a:chExt cx="1350000" cy="433387"/>
          </a:xfrm>
        </p:grpSpPr>
        <p:sp>
          <p:nvSpPr>
            <p:cNvPr id="378" name="Rectangle 377">
              <a:extLst>
                <a:ext uri="{FF2B5EF4-FFF2-40B4-BE49-F238E27FC236}">
                  <a16:creationId xmlns:a16="http://schemas.microsoft.com/office/drawing/2014/main" id="{7B27F9F1-907E-4527-650F-A0A56472CA2B}"/>
                </a:ext>
              </a:extLst>
            </p:cNvPr>
            <p:cNvSpPr/>
            <p:nvPr/>
          </p:nvSpPr>
          <p:spPr>
            <a:xfrm>
              <a:off x="6914528" y="4617244"/>
              <a:ext cx="1350000" cy="433387"/>
            </a:xfrm>
            <a:prstGeom prst="rect">
              <a:avLst/>
            </a:prstGeom>
            <a:noFill/>
            <a:ln w="31750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GB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Filters</a:t>
              </a:r>
            </a:p>
          </p:txBody>
        </p:sp>
        <p:sp>
          <p:nvSpPr>
            <p:cNvPr id="379" name="Rectangle 378">
              <a:extLst>
                <a:ext uri="{FF2B5EF4-FFF2-40B4-BE49-F238E27FC236}">
                  <a16:creationId xmlns:a16="http://schemas.microsoft.com/office/drawing/2014/main" id="{BEB6B0AB-56F5-C6E4-33EA-F6F7B3E4F6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4529" y="4617244"/>
              <a:ext cx="324000" cy="162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 anchorCtr="1"/>
            <a:lstStyle/>
            <a:p>
              <a:pPr algn="ctr"/>
              <a:r>
                <a:rPr lang="en-GB" sz="800" dirty="0">
                  <a:solidFill>
                    <a:schemeClr val="bg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Filt</a:t>
              </a:r>
            </a:p>
          </p:txBody>
        </p:sp>
      </p:grpSp>
      <p:grpSp>
        <p:nvGrpSpPr>
          <p:cNvPr id="380" name="Group 379">
            <a:extLst>
              <a:ext uri="{FF2B5EF4-FFF2-40B4-BE49-F238E27FC236}">
                <a16:creationId xmlns:a16="http://schemas.microsoft.com/office/drawing/2014/main" id="{C6CFF54D-44C4-EF04-773E-A4ECF167AE19}"/>
              </a:ext>
            </a:extLst>
          </p:cNvPr>
          <p:cNvGrpSpPr/>
          <p:nvPr/>
        </p:nvGrpSpPr>
        <p:grpSpPr>
          <a:xfrm>
            <a:off x="3606559" y="1280794"/>
            <a:ext cx="1800000" cy="577849"/>
            <a:chOff x="7680325" y="3602038"/>
            <a:chExt cx="1350000" cy="433387"/>
          </a:xfrm>
        </p:grpSpPr>
        <p:sp>
          <p:nvSpPr>
            <p:cNvPr id="381" name="Rectangle 380">
              <a:extLst>
                <a:ext uri="{FF2B5EF4-FFF2-40B4-BE49-F238E27FC236}">
                  <a16:creationId xmlns:a16="http://schemas.microsoft.com/office/drawing/2014/main" id="{EDDCBC2D-C6B8-7ED9-743C-C00EF2E2923A}"/>
                </a:ext>
              </a:extLst>
            </p:cNvPr>
            <p:cNvSpPr/>
            <p:nvPr/>
          </p:nvSpPr>
          <p:spPr>
            <a:xfrm flipH="1">
              <a:off x="7680325" y="3602038"/>
              <a:ext cx="1350000" cy="433387"/>
            </a:xfrm>
            <a:prstGeom prst="rect">
              <a:avLst/>
            </a:prstGeom>
            <a:noFill/>
            <a:ln w="31750">
              <a:solidFill>
                <a:schemeClr val="bg1">
                  <a:lumMod val="75000"/>
                  <a:lumOff val="25000"/>
                </a:schemeClr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tIns="36000" rIns="0" bIns="0" rtlCol="0" anchor="ctr" anchorCtr="1"/>
            <a:lstStyle/>
            <a:p>
              <a:pPr algn="ctr"/>
              <a:r>
                <a:rPr lang="en-GB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L3out</a:t>
              </a:r>
            </a:p>
          </p:txBody>
        </p:sp>
        <p:sp>
          <p:nvSpPr>
            <p:cNvPr id="382" name="TextBox 381">
              <a:extLst>
                <a:ext uri="{FF2B5EF4-FFF2-40B4-BE49-F238E27FC236}">
                  <a16:creationId xmlns:a16="http://schemas.microsoft.com/office/drawing/2014/main" id="{C86922BE-FA7B-63F2-4B2A-57571600633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7680326" y="3602038"/>
              <a:ext cx="324000" cy="1620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</p:spPr>
          <p:txBody>
            <a:bodyPr wrap="none" rtlCol="0" anchor="ctr" anchorCtr="1">
              <a:noAutofit/>
            </a:bodyPr>
            <a:lstStyle/>
            <a:p>
              <a:pPr algn="ctr"/>
              <a:r>
                <a:rPr lang="en-US" sz="800">
                  <a:solidFill>
                    <a:schemeClr val="bg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L3out</a:t>
              </a:r>
            </a:p>
          </p:txBody>
        </p:sp>
      </p:grpSp>
      <p:grpSp>
        <p:nvGrpSpPr>
          <p:cNvPr id="383" name="Group 382">
            <a:extLst>
              <a:ext uri="{FF2B5EF4-FFF2-40B4-BE49-F238E27FC236}">
                <a16:creationId xmlns:a16="http://schemas.microsoft.com/office/drawing/2014/main" id="{4E549A72-405B-A84C-8344-63EB538084B0}"/>
              </a:ext>
            </a:extLst>
          </p:cNvPr>
          <p:cNvGrpSpPr/>
          <p:nvPr/>
        </p:nvGrpSpPr>
        <p:grpSpPr>
          <a:xfrm>
            <a:off x="2538546" y="2784582"/>
            <a:ext cx="1800000" cy="577849"/>
            <a:chOff x="7680325" y="3602038"/>
            <a:chExt cx="1350000" cy="433387"/>
          </a:xfrm>
        </p:grpSpPr>
        <p:sp>
          <p:nvSpPr>
            <p:cNvPr id="384" name="Rectangle 383">
              <a:extLst>
                <a:ext uri="{FF2B5EF4-FFF2-40B4-BE49-F238E27FC236}">
                  <a16:creationId xmlns:a16="http://schemas.microsoft.com/office/drawing/2014/main" id="{3E9F1C7E-AAEC-D321-1B0C-EAE8F2AAFE2E}"/>
                </a:ext>
              </a:extLst>
            </p:cNvPr>
            <p:cNvSpPr/>
            <p:nvPr/>
          </p:nvSpPr>
          <p:spPr>
            <a:xfrm flipH="1">
              <a:off x="7680325" y="3602038"/>
              <a:ext cx="1350000" cy="433387"/>
            </a:xfrm>
            <a:prstGeom prst="rect">
              <a:avLst/>
            </a:prstGeom>
            <a:noFill/>
            <a:ln w="31750">
              <a:solidFill>
                <a:schemeClr val="bg1">
                  <a:lumMod val="75000"/>
                  <a:lumOff val="25000"/>
                </a:schemeClr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0" tIns="36000" rIns="0" bIns="0" rtlCol="0" anchor="ctr" anchorCtr="1"/>
            <a:lstStyle/>
            <a:p>
              <a:pPr algn="ctr"/>
              <a:r>
                <a:rPr lang="en-GB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Bridge Domains</a:t>
              </a:r>
            </a:p>
          </p:txBody>
        </p:sp>
        <p:sp>
          <p:nvSpPr>
            <p:cNvPr id="385" name="TextBox 384">
              <a:extLst>
                <a:ext uri="{FF2B5EF4-FFF2-40B4-BE49-F238E27FC236}">
                  <a16:creationId xmlns:a16="http://schemas.microsoft.com/office/drawing/2014/main" id="{5FBE0FFC-28F7-8060-572E-C7651E86897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7680326" y="3602038"/>
              <a:ext cx="324000" cy="1620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</p:spPr>
          <p:txBody>
            <a:bodyPr wrap="none" rtlCol="0" anchor="ctr" anchorCtr="1">
              <a:noAutofit/>
            </a:bodyPr>
            <a:lstStyle/>
            <a:p>
              <a:pPr algn="ctr"/>
              <a:r>
                <a:rPr lang="en-US" sz="800">
                  <a:solidFill>
                    <a:schemeClr val="bg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BD</a:t>
              </a:r>
            </a:p>
          </p:txBody>
        </p:sp>
      </p:grpSp>
      <p:sp>
        <p:nvSpPr>
          <p:cNvPr id="386" name="Rectangle 385">
            <a:extLst>
              <a:ext uri="{FF2B5EF4-FFF2-40B4-BE49-F238E27FC236}">
                <a16:creationId xmlns:a16="http://schemas.microsoft.com/office/drawing/2014/main" id="{DF097DFB-4CAF-512E-25AA-188EE6A94196}"/>
              </a:ext>
            </a:extLst>
          </p:cNvPr>
          <p:cNvSpPr/>
          <p:nvPr/>
        </p:nvSpPr>
        <p:spPr>
          <a:xfrm flipH="1">
            <a:off x="9408995" y="2201074"/>
            <a:ext cx="1800000" cy="579600"/>
          </a:xfrm>
          <a:prstGeom prst="rect">
            <a:avLst/>
          </a:prstGeom>
          <a:noFill/>
          <a:ln w="31750" cap="flat">
            <a:solidFill>
              <a:schemeClr val="accent6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0" tIns="36000" rIns="0" bIns="0" rtlCol="0" anchor="ctr" anchorCtr="1"/>
          <a:lstStyle/>
          <a:p>
            <a:pPr algn="ctr" defTabSz="685750" fontAlgn="auto">
              <a:spcBef>
                <a:spcPts val="0"/>
              </a:spcBef>
              <a:spcAft>
                <a:spcPts val="0"/>
              </a:spcAft>
            </a:pP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L4-7 Devices</a:t>
            </a:r>
          </a:p>
        </p:txBody>
      </p:sp>
      <p:grpSp>
        <p:nvGrpSpPr>
          <p:cNvPr id="387" name="Group 386">
            <a:extLst>
              <a:ext uri="{FF2B5EF4-FFF2-40B4-BE49-F238E27FC236}">
                <a16:creationId xmlns:a16="http://schemas.microsoft.com/office/drawing/2014/main" id="{E2531105-AA55-2D91-5F80-7159FC624910}"/>
              </a:ext>
            </a:extLst>
          </p:cNvPr>
          <p:cNvGrpSpPr/>
          <p:nvPr/>
        </p:nvGrpSpPr>
        <p:grpSpPr>
          <a:xfrm>
            <a:off x="974484" y="1747738"/>
            <a:ext cx="1800000" cy="576000"/>
            <a:chOff x="7680323" y="3615879"/>
            <a:chExt cx="1350000" cy="432000"/>
          </a:xfrm>
        </p:grpSpPr>
        <p:sp>
          <p:nvSpPr>
            <p:cNvPr id="388" name="Rectangle 387">
              <a:extLst>
                <a:ext uri="{FF2B5EF4-FFF2-40B4-BE49-F238E27FC236}">
                  <a16:creationId xmlns:a16="http://schemas.microsoft.com/office/drawing/2014/main" id="{2F8A48E7-1B9E-7EBC-D31D-4EB14BF983B4}"/>
                </a:ext>
              </a:extLst>
            </p:cNvPr>
            <p:cNvSpPr/>
            <p:nvPr/>
          </p:nvSpPr>
          <p:spPr>
            <a:xfrm flipH="1">
              <a:off x="7680323" y="3615879"/>
              <a:ext cx="1350000" cy="432000"/>
            </a:xfrm>
            <a:prstGeom prst="rect">
              <a:avLst/>
            </a:prstGeom>
            <a:noFill/>
            <a:ln w="31750">
              <a:solidFill>
                <a:schemeClr val="accent5"/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288000" rIns="0" bIns="144000" rtlCol="0" anchor="ctr" anchorCtr="1"/>
            <a:lstStyle/>
            <a:p>
              <a:pPr algn="ctr"/>
              <a:r>
                <a:rPr lang="en-GB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common.vrf-01</a:t>
              </a:r>
              <a:endParaRPr lang="en-GB" sz="24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grpSp>
          <p:nvGrpSpPr>
            <p:cNvPr id="389" name="Group 388">
              <a:extLst>
                <a:ext uri="{FF2B5EF4-FFF2-40B4-BE49-F238E27FC236}">
                  <a16:creationId xmlns:a16="http://schemas.microsoft.com/office/drawing/2014/main" id="{88BCAD3F-9026-5773-9E26-54308DF6328C}"/>
                </a:ext>
              </a:extLst>
            </p:cNvPr>
            <p:cNvGrpSpPr/>
            <p:nvPr/>
          </p:nvGrpSpPr>
          <p:grpSpPr>
            <a:xfrm>
              <a:off x="7680323" y="3615879"/>
              <a:ext cx="324000" cy="162000"/>
              <a:chOff x="9199253" y="3748281"/>
              <a:chExt cx="324000" cy="162000"/>
            </a:xfrm>
          </p:grpSpPr>
          <p:sp>
            <p:nvSpPr>
              <p:cNvPr id="390" name="Rectangle 389">
                <a:extLst>
                  <a:ext uri="{FF2B5EF4-FFF2-40B4-BE49-F238E27FC236}">
                    <a16:creationId xmlns:a16="http://schemas.microsoft.com/office/drawing/2014/main" id="{5523B9A5-B979-9D34-1179-9D61985AA777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9199253" y="3748281"/>
                <a:ext cx="324000" cy="1620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pic>
            <p:nvPicPr>
              <p:cNvPr id="391" name="Picture 6" descr="C:\Users\ecoffey\AppData\Local\Temp\Rar$DRa0.583\Cisco Icons November\30067_Device_router_3057\Png_256\30067_Device_router_3057_unknown_256.png">
                <a:extLst>
                  <a:ext uri="{FF2B5EF4-FFF2-40B4-BE49-F238E27FC236}">
                    <a16:creationId xmlns:a16="http://schemas.microsoft.com/office/drawing/2014/main" id="{54A8B988-9FC6-AD2E-63DD-B4F70ACA49F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9253747" y="3768469"/>
                <a:ext cx="215012" cy="1216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400" name="Group 399">
            <a:extLst>
              <a:ext uri="{FF2B5EF4-FFF2-40B4-BE49-F238E27FC236}">
                <a16:creationId xmlns:a16="http://schemas.microsoft.com/office/drawing/2014/main" id="{BCC85D5C-006C-F51A-C8D4-FC6DF3CE2D0B}"/>
              </a:ext>
            </a:extLst>
          </p:cNvPr>
          <p:cNvGrpSpPr/>
          <p:nvPr/>
        </p:nvGrpSpPr>
        <p:grpSpPr>
          <a:xfrm>
            <a:off x="619210" y="1083908"/>
            <a:ext cx="10917579" cy="2489899"/>
            <a:chOff x="7680323" y="2921000"/>
            <a:chExt cx="8188183" cy="1867425"/>
          </a:xfrm>
        </p:grpSpPr>
        <p:sp>
          <p:nvSpPr>
            <p:cNvPr id="401" name="Rectangle 400">
              <a:extLst>
                <a:ext uri="{FF2B5EF4-FFF2-40B4-BE49-F238E27FC236}">
                  <a16:creationId xmlns:a16="http://schemas.microsoft.com/office/drawing/2014/main" id="{718F3124-4A88-73AF-2A46-A602B43D771B}"/>
                </a:ext>
              </a:extLst>
            </p:cNvPr>
            <p:cNvSpPr/>
            <p:nvPr/>
          </p:nvSpPr>
          <p:spPr>
            <a:xfrm>
              <a:off x="7680324" y="2921000"/>
              <a:ext cx="8188182" cy="1867425"/>
            </a:xfrm>
            <a:prstGeom prst="rect">
              <a:avLst/>
            </a:prstGeom>
            <a:noFill/>
            <a:ln w="31750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68000" tIns="0" rIns="216000" bIns="36000" rtlCol="0" anchor="t" anchorCtr="0"/>
            <a:lstStyle/>
            <a:p>
              <a:r>
                <a:rPr lang="en-GB" b="1" dirty="0">
                  <a:latin typeface="Consolas" panose="020B0609020204030204" pitchFamily="49" charset="0"/>
                  <a:cs typeface="Consolas" panose="020B0609020204030204" pitchFamily="49" charset="0"/>
                </a:rPr>
                <a:t>common</a:t>
              </a:r>
              <a:endParaRPr lang="en-GB" sz="14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grpSp>
          <p:nvGrpSpPr>
            <p:cNvPr id="402" name="Group 401">
              <a:extLst>
                <a:ext uri="{FF2B5EF4-FFF2-40B4-BE49-F238E27FC236}">
                  <a16:creationId xmlns:a16="http://schemas.microsoft.com/office/drawing/2014/main" id="{FE54F7FF-E61F-E479-5CC4-45C686B7FF01}"/>
                </a:ext>
              </a:extLst>
            </p:cNvPr>
            <p:cNvGrpSpPr/>
            <p:nvPr/>
          </p:nvGrpSpPr>
          <p:grpSpPr>
            <a:xfrm>
              <a:off x="7680323" y="2921000"/>
              <a:ext cx="325013" cy="162000"/>
              <a:chOff x="9357407" y="4691351"/>
              <a:chExt cx="325013" cy="162000"/>
            </a:xfrm>
          </p:grpSpPr>
          <p:sp>
            <p:nvSpPr>
              <p:cNvPr id="403" name="Rectangle 402">
                <a:extLst>
                  <a:ext uri="{FF2B5EF4-FFF2-40B4-BE49-F238E27FC236}">
                    <a16:creationId xmlns:a16="http://schemas.microsoft.com/office/drawing/2014/main" id="{B2E4D77F-9ECC-84D3-2041-905BD11CA3A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357407" y="4691351"/>
                <a:ext cx="325013" cy="162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grpSp>
            <p:nvGrpSpPr>
              <p:cNvPr id="404" name="Group 403">
                <a:extLst>
                  <a:ext uri="{FF2B5EF4-FFF2-40B4-BE49-F238E27FC236}">
                    <a16:creationId xmlns:a16="http://schemas.microsoft.com/office/drawing/2014/main" id="{7897352C-AA9D-2781-4D2A-5985B1ECFDD5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9393407" y="4709853"/>
                <a:ext cx="216000" cy="106997"/>
                <a:chOff x="836085" y="1496592"/>
                <a:chExt cx="538984" cy="266993"/>
              </a:xfrm>
            </p:grpSpPr>
            <p:sp>
              <p:nvSpPr>
                <p:cNvPr id="405" name="Freeform 751">
                  <a:extLst>
                    <a:ext uri="{FF2B5EF4-FFF2-40B4-BE49-F238E27FC236}">
                      <a16:creationId xmlns:a16="http://schemas.microsoft.com/office/drawing/2014/main" id="{7CECE9AF-DBCB-4A81-805D-9F96E4EBE21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36085" y="1647588"/>
                  <a:ext cx="538984" cy="115997"/>
                </a:xfrm>
                <a:custGeom>
                  <a:avLst/>
                  <a:gdLst>
                    <a:gd name="T0" fmla="*/ 204 w 228"/>
                    <a:gd name="T1" fmla="*/ 49 h 49"/>
                    <a:gd name="T2" fmla="*/ 24 w 228"/>
                    <a:gd name="T3" fmla="*/ 49 h 49"/>
                    <a:gd name="T4" fmla="*/ 0 w 228"/>
                    <a:gd name="T5" fmla="*/ 25 h 49"/>
                    <a:gd name="T6" fmla="*/ 0 w 228"/>
                    <a:gd name="T7" fmla="*/ 25 h 49"/>
                    <a:gd name="T8" fmla="*/ 24 w 228"/>
                    <a:gd name="T9" fmla="*/ 0 h 49"/>
                    <a:gd name="T10" fmla="*/ 204 w 228"/>
                    <a:gd name="T11" fmla="*/ 0 h 49"/>
                    <a:gd name="T12" fmla="*/ 228 w 228"/>
                    <a:gd name="T13" fmla="*/ 25 h 49"/>
                    <a:gd name="T14" fmla="*/ 228 w 228"/>
                    <a:gd name="T15" fmla="*/ 25 h 49"/>
                    <a:gd name="T16" fmla="*/ 204 w 228"/>
                    <a:gd name="T17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28" h="49">
                      <a:moveTo>
                        <a:pt x="204" y="49"/>
                      </a:moveTo>
                      <a:cubicBezTo>
                        <a:pt x="24" y="49"/>
                        <a:pt x="24" y="49"/>
                        <a:pt x="24" y="49"/>
                      </a:cubicBezTo>
                      <a:cubicBezTo>
                        <a:pt x="11" y="49"/>
                        <a:pt x="0" y="38"/>
                        <a:pt x="0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11"/>
                        <a:pt x="11" y="0"/>
                        <a:pt x="24" y="0"/>
                      </a:cubicBezTo>
                      <a:cubicBezTo>
                        <a:pt x="204" y="0"/>
                        <a:pt x="204" y="0"/>
                        <a:pt x="204" y="0"/>
                      </a:cubicBezTo>
                      <a:cubicBezTo>
                        <a:pt x="217" y="0"/>
                        <a:pt x="228" y="11"/>
                        <a:pt x="228" y="25"/>
                      </a:cubicBezTo>
                      <a:cubicBezTo>
                        <a:pt x="228" y="25"/>
                        <a:pt x="228" y="25"/>
                        <a:pt x="228" y="25"/>
                      </a:cubicBezTo>
                      <a:cubicBezTo>
                        <a:pt x="228" y="38"/>
                        <a:pt x="217" y="49"/>
                        <a:pt x="204" y="49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</p:spPr>
              <p:txBody>
                <a:bodyPr vert="horz" wrap="square" lIns="162560" tIns="81280" rIns="162560" bIns="81280" numCol="1" anchor="t" anchorCtr="1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 sz="533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406" name="Freeform 752">
                  <a:extLst>
                    <a:ext uri="{FF2B5EF4-FFF2-40B4-BE49-F238E27FC236}">
                      <a16:creationId xmlns:a16="http://schemas.microsoft.com/office/drawing/2014/main" id="{CFCD42CD-6341-DFD5-7019-CF1ADD5C9D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55081" y="1571590"/>
                  <a:ext cx="382988" cy="115996"/>
                </a:xfrm>
                <a:custGeom>
                  <a:avLst/>
                  <a:gdLst>
                    <a:gd name="T0" fmla="*/ 137 w 162"/>
                    <a:gd name="T1" fmla="*/ 49 h 49"/>
                    <a:gd name="T2" fmla="*/ 24 w 162"/>
                    <a:gd name="T3" fmla="*/ 49 h 49"/>
                    <a:gd name="T4" fmla="*/ 0 w 162"/>
                    <a:gd name="T5" fmla="*/ 25 h 49"/>
                    <a:gd name="T6" fmla="*/ 0 w 162"/>
                    <a:gd name="T7" fmla="*/ 25 h 49"/>
                    <a:gd name="T8" fmla="*/ 24 w 162"/>
                    <a:gd name="T9" fmla="*/ 0 h 49"/>
                    <a:gd name="T10" fmla="*/ 137 w 162"/>
                    <a:gd name="T11" fmla="*/ 0 h 49"/>
                    <a:gd name="T12" fmla="*/ 162 w 162"/>
                    <a:gd name="T13" fmla="*/ 25 h 49"/>
                    <a:gd name="T14" fmla="*/ 162 w 162"/>
                    <a:gd name="T15" fmla="*/ 25 h 49"/>
                    <a:gd name="T16" fmla="*/ 137 w 162"/>
                    <a:gd name="T17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62" h="49">
                      <a:moveTo>
                        <a:pt x="137" y="49"/>
                      </a:moveTo>
                      <a:cubicBezTo>
                        <a:pt x="24" y="49"/>
                        <a:pt x="24" y="49"/>
                        <a:pt x="24" y="49"/>
                      </a:cubicBezTo>
                      <a:cubicBezTo>
                        <a:pt x="11" y="49"/>
                        <a:pt x="0" y="38"/>
                        <a:pt x="0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11"/>
                        <a:pt x="11" y="0"/>
                        <a:pt x="24" y="0"/>
                      </a:cubicBezTo>
                      <a:cubicBezTo>
                        <a:pt x="137" y="0"/>
                        <a:pt x="137" y="0"/>
                        <a:pt x="137" y="0"/>
                      </a:cubicBezTo>
                      <a:cubicBezTo>
                        <a:pt x="151" y="0"/>
                        <a:pt x="162" y="11"/>
                        <a:pt x="162" y="25"/>
                      </a:cubicBezTo>
                      <a:cubicBezTo>
                        <a:pt x="162" y="25"/>
                        <a:pt x="162" y="25"/>
                        <a:pt x="162" y="25"/>
                      </a:cubicBezTo>
                      <a:cubicBezTo>
                        <a:pt x="162" y="38"/>
                        <a:pt x="151" y="49"/>
                        <a:pt x="137" y="49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</p:spPr>
              <p:txBody>
                <a:bodyPr vert="horz" wrap="square" lIns="162560" tIns="81280" rIns="162560" bIns="812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407" name="Freeform 753">
                  <a:extLst>
                    <a:ext uri="{FF2B5EF4-FFF2-40B4-BE49-F238E27FC236}">
                      <a16:creationId xmlns:a16="http://schemas.microsoft.com/office/drawing/2014/main" id="{3A822BA8-36BF-C07B-158E-6D944B20CB4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06076" y="1496592"/>
                  <a:ext cx="181994" cy="115996"/>
                </a:xfrm>
                <a:custGeom>
                  <a:avLst/>
                  <a:gdLst>
                    <a:gd name="T0" fmla="*/ 52 w 77"/>
                    <a:gd name="T1" fmla="*/ 49 h 49"/>
                    <a:gd name="T2" fmla="*/ 24 w 77"/>
                    <a:gd name="T3" fmla="*/ 49 h 49"/>
                    <a:gd name="T4" fmla="*/ 0 w 77"/>
                    <a:gd name="T5" fmla="*/ 24 h 49"/>
                    <a:gd name="T6" fmla="*/ 0 w 77"/>
                    <a:gd name="T7" fmla="*/ 24 h 49"/>
                    <a:gd name="T8" fmla="*/ 24 w 77"/>
                    <a:gd name="T9" fmla="*/ 0 h 49"/>
                    <a:gd name="T10" fmla="*/ 52 w 77"/>
                    <a:gd name="T11" fmla="*/ 0 h 49"/>
                    <a:gd name="T12" fmla="*/ 77 w 77"/>
                    <a:gd name="T13" fmla="*/ 24 h 49"/>
                    <a:gd name="T14" fmla="*/ 77 w 77"/>
                    <a:gd name="T15" fmla="*/ 24 h 49"/>
                    <a:gd name="T16" fmla="*/ 52 w 77"/>
                    <a:gd name="T17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7" h="49">
                      <a:moveTo>
                        <a:pt x="52" y="49"/>
                      </a:moveTo>
                      <a:cubicBezTo>
                        <a:pt x="24" y="49"/>
                        <a:pt x="24" y="49"/>
                        <a:pt x="24" y="49"/>
                      </a:cubicBezTo>
                      <a:cubicBezTo>
                        <a:pt x="11" y="49"/>
                        <a:pt x="0" y="38"/>
                        <a:pt x="0" y="24"/>
                      </a:cubicBezTo>
                      <a:cubicBezTo>
                        <a:pt x="0" y="24"/>
                        <a:pt x="0" y="24"/>
                        <a:pt x="0" y="24"/>
                      </a:cubicBezTo>
                      <a:cubicBezTo>
                        <a:pt x="0" y="11"/>
                        <a:pt x="11" y="0"/>
                        <a:pt x="24" y="0"/>
                      </a:cubicBezTo>
                      <a:cubicBezTo>
                        <a:pt x="52" y="0"/>
                        <a:pt x="52" y="0"/>
                        <a:pt x="52" y="0"/>
                      </a:cubicBezTo>
                      <a:cubicBezTo>
                        <a:pt x="66" y="0"/>
                        <a:pt x="77" y="11"/>
                        <a:pt x="77" y="24"/>
                      </a:cubicBezTo>
                      <a:cubicBezTo>
                        <a:pt x="77" y="24"/>
                        <a:pt x="77" y="24"/>
                        <a:pt x="77" y="24"/>
                      </a:cubicBezTo>
                      <a:cubicBezTo>
                        <a:pt x="77" y="38"/>
                        <a:pt x="66" y="49"/>
                        <a:pt x="52" y="49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</p:spPr>
              <p:txBody>
                <a:bodyPr vert="horz" wrap="square" lIns="162560" tIns="81280" rIns="162560" bIns="812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p:grpSp>
        </p:grp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CB6A433-2B92-18E1-82AE-524938292406}"/>
              </a:ext>
            </a:extLst>
          </p:cNvPr>
          <p:cNvGrpSpPr/>
          <p:nvPr/>
        </p:nvGrpSpPr>
        <p:grpSpPr>
          <a:xfrm>
            <a:off x="637207" y="3806709"/>
            <a:ext cx="3456000" cy="2489899"/>
            <a:chOff x="637207" y="3756605"/>
            <a:chExt cx="3456000" cy="2489899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57488EB8-46C2-2733-9DC8-4B676C216E65}"/>
                </a:ext>
              </a:extLst>
            </p:cNvPr>
            <p:cNvGrpSpPr/>
            <p:nvPr/>
          </p:nvGrpSpPr>
          <p:grpSpPr>
            <a:xfrm>
              <a:off x="637207" y="3756605"/>
              <a:ext cx="3456000" cy="2489899"/>
              <a:chOff x="7680322" y="2921000"/>
              <a:chExt cx="2592000" cy="1867425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F748AD89-DD0F-BDE5-7649-53CEBEDDF550}"/>
                  </a:ext>
                </a:extLst>
              </p:cNvPr>
              <p:cNvSpPr/>
              <p:nvPr/>
            </p:nvSpPr>
            <p:spPr>
              <a:xfrm>
                <a:off x="7680322" y="2921000"/>
                <a:ext cx="2592000" cy="1867425"/>
              </a:xfrm>
              <a:prstGeom prst="rect">
                <a:avLst/>
              </a:prstGeom>
              <a:noFill/>
              <a:ln w="31750">
                <a:solidFill>
                  <a:schemeClr val="accent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68000" tIns="0" rIns="216000" bIns="36000" rtlCol="0" anchor="t" anchorCtr="0"/>
              <a:lstStyle/>
              <a:p>
                <a:r>
                  <a:rPr lang="en-GB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shared-services</a:t>
                </a:r>
                <a:endParaRPr lang="en-GB" sz="1400" b="1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5E3F9CD2-8210-D919-6D8A-92A6394B7FB2}"/>
                  </a:ext>
                </a:extLst>
              </p:cNvPr>
              <p:cNvGrpSpPr/>
              <p:nvPr/>
            </p:nvGrpSpPr>
            <p:grpSpPr>
              <a:xfrm>
                <a:off x="7680323" y="2921000"/>
                <a:ext cx="325013" cy="162000"/>
                <a:chOff x="9357407" y="4691351"/>
                <a:chExt cx="325013" cy="162000"/>
              </a:xfrm>
            </p:grpSpPr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902A8DE2-A610-BDF6-B4E7-F01768535A8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357407" y="4691351"/>
                  <a:ext cx="325013" cy="162000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grpSp>
              <p:nvGrpSpPr>
                <p:cNvPr id="7" name="Group 6">
                  <a:extLst>
                    <a:ext uri="{FF2B5EF4-FFF2-40B4-BE49-F238E27FC236}">
                      <a16:creationId xmlns:a16="http://schemas.microsoft.com/office/drawing/2014/main" id="{4662D4CA-C755-80D0-FE1F-ECB76E5575CE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9393407" y="4709853"/>
                  <a:ext cx="216000" cy="106997"/>
                  <a:chOff x="836085" y="1496592"/>
                  <a:chExt cx="538984" cy="266993"/>
                </a:xfrm>
              </p:grpSpPr>
              <p:sp>
                <p:nvSpPr>
                  <p:cNvPr id="8" name="Freeform 751">
                    <a:extLst>
                      <a:ext uri="{FF2B5EF4-FFF2-40B4-BE49-F238E27FC236}">
                        <a16:creationId xmlns:a16="http://schemas.microsoft.com/office/drawing/2014/main" id="{CFED548B-FD92-3408-2C48-0F20F5ADEA8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36085" y="1647588"/>
                    <a:ext cx="538984" cy="115997"/>
                  </a:xfrm>
                  <a:custGeom>
                    <a:avLst/>
                    <a:gdLst>
                      <a:gd name="T0" fmla="*/ 204 w 228"/>
                      <a:gd name="T1" fmla="*/ 49 h 49"/>
                      <a:gd name="T2" fmla="*/ 24 w 228"/>
                      <a:gd name="T3" fmla="*/ 49 h 49"/>
                      <a:gd name="T4" fmla="*/ 0 w 228"/>
                      <a:gd name="T5" fmla="*/ 25 h 49"/>
                      <a:gd name="T6" fmla="*/ 0 w 228"/>
                      <a:gd name="T7" fmla="*/ 25 h 49"/>
                      <a:gd name="T8" fmla="*/ 24 w 228"/>
                      <a:gd name="T9" fmla="*/ 0 h 49"/>
                      <a:gd name="T10" fmla="*/ 204 w 228"/>
                      <a:gd name="T11" fmla="*/ 0 h 49"/>
                      <a:gd name="T12" fmla="*/ 228 w 228"/>
                      <a:gd name="T13" fmla="*/ 25 h 49"/>
                      <a:gd name="T14" fmla="*/ 228 w 228"/>
                      <a:gd name="T15" fmla="*/ 25 h 49"/>
                      <a:gd name="T16" fmla="*/ 204 w 228"/>
                      <a:gd name="T17" fmla="*/ 49 h 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28" h="49">
                        <a:moveTo>
                          <a:pt x="204" y="49"/>
                        </a:moveTo>
                        <a:cubicBezTo>
                          <a:pt x="24" y="49"/>
                          <a:pt x="24" y="49"/>
                          <a:pt x="24" y="49"/>
                        </a:cubicBezTo>
                        <a:cubicBezTo>
                          <a:pt x="11" y="49"/>
                          <a:pt x="0" y="38"/>
                          <a:pt x="0" y="25"/>
                        </a:cubicBezTo>
                        <a:cubicBezTo>
                          <a:pt x="0" y="25"/>
                          <a:pt x="0" y="25"/>
                          <a:pt x="0" y="25"/>
                        </a:cubicBezTo>
                        <a:cubicBezTo>
                          <a:pt x="0" y="11"/>
                          <a:pt x="11" y="0"/>
                          <a:pt x="24" y="0"/>
                        </a:cubicBezTo>
                        <a:cubicBezTo>
                          <a:pt x="204" y="0"/>
                          <a:pt x="204" y="0"/>
                          <a:pt x="204" y="0"/>
                        </a:cubicBezTo>
                        <a:cubicBezTo>
                          <a:pt x="217" y="0"/>
                          <a:pt x="228" y="11"/>
                          <a:pt x="228" y="25"/>
                        </a:cubicBezTo>
                        <a:cubicBezTo>
                          <a:pt x="228" y="25"/>
                          <a:pt x="228" y="25"/>
                          <a:pt x="228" y="25"/>
                        </a:cubicBezTo>
                        <a:cubicBezTo>
                          <a:pt x="228" y="38"/>
                          <a:pt x="217" y="49"/>
                          <a:pt x="204" y="49"/>
                        </a:cubicBezTo>
                        <a:close/>
                      </a:path>
                    </a:pathLst>
                  </a:custGeom>
                  <a:solidFill>
                    <a:schemeClr val="bg2"/>
                  </a:solidFill>
                  <a:ln>
                    <a:noFill/>
                  </a:ln>
                </p:spPr>
                <p:txBody>
                  <a:bodyPr vert="horz" wrap="square" lIns="162560" tIns="81280" rIns="162560" bIns="81280" numCol="1" anchor="t" anchorCtr="1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en-US" sz="533">
                      <a:latin typeface="Consolas" panose="020B0609020204030204" pitchFamily="49" charset="0"/>
                      <a:cs typeface="Consolas" panose="020B0609020204030204" pitchFamily="49" charset="0"/>
                    </a:endParaRPr>
                  </a:p>
                </p:txBody>
              </p:sp>
              <p:sp>
                <p:nvSpPr>
                  <p:cNvPr id="9" name="Freeform 752">
                    <a:extLst>
                      <a:ext uri="{FF2B5EF4-FFF2-40B4-BE49-F238E27FC236}">
                        <a16:creationId xmlns:a16="http://schemas.microsoft.com/office/drawing/2014/main" id="{5BF80E59-A277-C650-24A6-D13A790B134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55081" y="1571590"/>
                    <a:ext cx="382988" cy="115996"/>
                  </a:xfrm>
                  <a:custGeom>
                    <a:avLst/>
                    <a:gdLst>
                      <a:gd name="T0" fmla="*/ 137 w 162"/>
                      <a:gd name="T1" fmla="*/ 49 h 49"/>
                      <a:gd name="T2" fmla="*/ 24 w 162"/>
                      <a:gd name="T3" fmla="*/ 49 h 49"/>
                      <a:gd name="T4" fmla="*/ 0 w 162"/>
                      <a:gd name="T5" fmla="*/ 25 h 49"/>
                      <a:gd name="T6" fmla="*/ 0 w 162"/>
                      <a:gd name="T7" fmla="*/ 25 h 49"/>
                      <a:gd name="T8" fmla="*/ 24 w 162"/>
                      <a:gd name="T9" fmla="*/ 0 h 49"/>
                      <a:gd name="T10" fmla="*/ 137 w 162"/>
                      <a:gd name="T11" fmla="*/ 0 h 49"/>
                      <a:gd name="T12" fmla="*/ 162 w 162"/>
                      <a:gd name="T13" fmla="*/ 25 h 49"/>
                      <a:gd name="T14" fmla="*/ 162 w 162"/>
                      <a:gd name="T15" fmla="*/ 25 h 49"/>
                      <a:gd name="T16" fmla="*/ 137 w 162"/>
                      <a:gd name="T17" fmla="*/ 49 h 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62" h="49">
                        <a:moveTo>
                          <a:pt x="137" y="49"/>
                        </a:moveTo>
                        <a:cubicBezTo>
                          <a:pt x="24" y="49"/>
                          <a:pt x="24" y="49"/>
                          <a:pt x="24" y="49"/>
                        </a:cubicBezTo>
                        <a:cubicBezTo>
                          <a:pt x="11" y="49"/>
                          <a:pt x="0" y="38"/>
                          <a:pt x="0" y="25"/>
                        </a:cubicBezTo>
                        <a:cubicBezTo>
                          <a:pt x="0" y="25"/>
                          <a:pt x="0" y="25"/>
                          <a:pt x="0" y="25"/>
                        </a:cubicBezTo>
                        <a:cubicBezTo>
                          <a:pt x="0" y="11"/>
                          <a:pt x="11" y="0"/>
                          <a:pt x="24" y="0"/>
                        </a:cubicBezTo>
                        <a:cubicBezTo>
                          <a:pt x="137" y="0"/>
                          <a:pt x="137" y="0"/>
                          <a:pt x="137" y="0"/>
                        </a:cubicBezTo>
                        <a:cubicBezTo>
                          <a:pt x="151" y="0"/>
                          <a:pt x="162" y="11"/>
                          <a:pt x="162" y="25"/>
                        </a:cubicBezTo>
                        <a:cubicBezTo>
                          <a:pt x="162" y="25"/>
                          <a:pt x="162" y="25"/>
                          <a:pt x="162" y="25"/>
                        </a:cubicBezTo>
                        <a:cubicBezTo>
                          <a:pt x="162" y="38"/>
                          <a:pt x="151" y="49"/>
                          <a:pt x="137" y="49"/>
                        </a:cubicBezTo>
                        <a:close/>
                      </a:path>
                    </a:pathLst>
                  </a:custGeom>
                  <a:solidFill>
                    <a:schemeClr val="bg2"/>
                  </a:solidFill>
                  <a:ln>
                    <a:noFill/>
                  </a:ln>
                </p:spPr>
                <p:txBody>
                  <a:bodyPr vert="horz" wrap="square" lIns="162560" tIns="81280" rIns="162560" bIns="8128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latin typeface="Consolas" panose="020B0609020204030204" pitchFamily="49" charset="0"/>
                      <a:cs typeface="Consolas" panose="020B0609020204030204" pitchFamily="49" charset="0"/>
                    </a:endParaRPr>
                  </a:p>
                </p:txBody>
              </p:sp>
              <p:sp>
                <p:nvSpPr>
                  <p:cNvPr id="10" name="Freeform 753">
                    <a:extLst>
                      <a:ext uri="{FF2B5EF4-FFF2-40B4-BE49-F238E27FC236}">
                        <a16:creationId xmlns:a16="http://schemas.microsoft.com/office/drawing/2014/main" id="{3C888752-651F-38D5-9455-7AF5D27DD44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106076" y="1496592"/>
                    <a:ext cx="181994" cy="115996"/>
                  </a:xfrm>
                  <a:custGeom>
                    <a:avLst/>
                    <a:gdLst>
                      <a:gd name="T0" fmla="*/ 52 w 77"/>
                      <a:gd name="T1" fmla="*/ 49 h 49"/>
                      <a:gd name="T2" fmla="*/ 24 w 77"/>
                      <a:gd name="T3" fmla="*/ 49 h 49"/>
                      <a:gd name="T4" fmla="*/ 0 w 77"/>
                      <a:gd name="T5" fmla="*/ 24 h 49"/>
                      <a:gd name="T6" fmla="*/ 0 w 77"/>
                      <a:gd name="T7" fmla="*/ 24 h 49"/>
                      <a:gd name="T8" fmla="*/ 24 w 77"/>
                      <a:gd name="T9" fmla="*/ 0 h 49"/>
                      <a:gd name="T10" fmla="*/ 52 w 77"/>
                      <a:gd name="T11" fmla="*/ 0 h 49"/>
                      <a:gd name="T12" fmla="*/ 77 w 77"/>
                      <a:gd name="T13" fmla="*/ 24 h 49"/>
                      <a:gd name="T14" fmla="*/ 77 w 77"/>
                      <a:gd name="T15" fmla="*/ 24 h 49"/>
                      <a:gd name="T16" fmla="*/ 52 w 77"/>
                      <a:gd name="T17" fmla="*/ 49 h 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7" h="49">
                        <a:moveTo>
                          <a:pt x="52" y="49"/>
                        </a:moveTo>
                        <a:cubicBezTo>
                          <a:pt x="24" y="49"/>
                          <a:pt x="24" y="49"/>
                          <a:pt x="24" y="49"/>
                        </a:cubicBezTo>
                        <a:cubicBezTo>
                          <a:pt x="11" y="49"/>
                          <a:pt x="0" y="38"/>
                          <a:pt x="0" y="24"/>
                        </a:cubicBezTo>
                        <a:cubicBezTo>
                          <a:pt x="0" y="24"/>
                          <a:pt x="0" y="24"/>
                          <a:pt x="0" y="24"/>
                        </a:cubicBezTo>
                        <a:cubicBezTo>
                          <a:pt x="0" y="11"/>
                          <a:pt x="11" y="0"/>
                          <a:pt x="24" y="0"/>
                        </a:cubicBezTo>
                        <a:cubicBezTo>
                          <a:pt x="52" y="0"/>
                          <a:pt x="52" y="0"/>
                          <a:pt x="52" y="0"/>
                        </a:cubicBezTo>
                        <a:cubicBezTo>
                          <a:pt x="66" y="0"/>
                          <a:pt x="77" y="11"/>
                          <a:pt x="77" y="24"/>
                        </a:cubicBezTo>
                        <a:cubicBezTo>
                          <a:pt x="77" y="24"/>
                          <a:pt x="77" y="24"/>
                          <a:pt x="77" y="24"/>
                        </a:cubicBezTo>
                        <a:cubicBezTo>
                          <a:pt x="77" y="38"/>
                          <a:pt x="66" y="49"/>
                          <a:pt x="52" y="49"/>
                        </a:cubicBezTo>
                        <a:close/>
                      </a:path>
                    </a:pathLst>
                  </a:custGeom>
                  <a:solidFill>
                    <a:schemeClr val="bg2"/>
                  </a:solidFill>
                  <a:ln>
                    <a:noFill/>
                  </a:ln>
                </p:spPr>
                <p:txBody>
                  <a:bodyPr vert="horz" wrap="square" lIns="162560" tIns="81280" rIns="162560" bIns="8128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latin typeface="Consolas" panose="020B0609020204030204" pitchFamily="49" charset="0"/>
                      <a:cs typeface="Consolas" panose="020B0609020204030204" pitchFamily="49" charset="0"/>
                    </a:endParaRPr>
                  </a:p>
                </p:txBody>
              </p:sp>
            </p:grpSp>
          </p:grp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16AC645-08F5-242D-A239-697047C87966}"/>
                </a:ext>
              </a:extLst>
            </p:cNvPr>
            <p:cNvGrpSpPr/>
            <p:nvPr/>
          </p:nvGrpSpPr>
          <p:grpSpPr>
            <a:xfrm>
              <a:off x="745207" y="4117714"/>
              <a:ext cx="3240000" cy="2014764"/>
              <a:chOff x="7680322" y="3615879"/>
              <a:chExt cx="2430000" cy="1511073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AF91205B-D2BD-72C0-50BA-CBFC0EA21B59}"/>
                  </a:ext>
                </a:extLst>
              </p:cNvPr>
              <p:cNvSpPr/>
              <p:nvPr/>
            </p:nvSpPr>
            <p:spPr>
              <a:xfrm flipH="1">
                <a:off x="7680322" y="3615879"/>
                <a:ext cx="2430000" cy="1511073"/>
              </a:xfrm>
              <a:prstGeom prst="rect">
                <a:avLst/>
              </a:prstGeom>
              <a:noFill/>
              <a:ln w="31750">
                <a:solidFill>
                  <a:schemeClr val="accent5"/>
                </a:solidFill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468000" tIns="0" rIns="216000" bIns="144000" rtlCol="0" anchor="t" anchorCtr="0"/>
              <a:lstStyle/>
              <a:p>
                <a:r>
                  <a:rPr lang="en-GB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vrf-01</a:t>
                </a:r>
                <a:endParaRPr lang="en-GB" sz="2800" b="1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D6C8B4F3-D979-C8C3-BAA1-3F9A16A1774F}"/>
                  </a:ext>
                </a:extLst>
              </p:cNvPr>
              <p:cNvGrpSpPr/>
              <p:nvPr/>
            </p:nvGrpSpPr>
            <p:grpSpPr>
              <a:xfrm>
                <a:off x="7680323" y="3615879"/>
                <a:ext cx="324000" cy="162000"/>
                <a:chOff x="9199253" y="3748281"/>
                <a:chExt cx="324000" cy="162000"/>
              </a:xfrm>
            </p:grpSpPr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3E8A6506-2109-63C1-5F50-21B119948BA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H="1">
                  <a:off x="9199253" y="3748281"/>
                  <a:ext cx="324000" cy="162000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pic>
              <p:nvPicPr>
                <p:cNvPr id="15" name="Picture 6" descr="C:\Users\ecoffey\AppData\Local\Temp\Rar$DRa0.583\Cisco Icons November\30067_Device_router_3057\Png_256\30067_Device_router_3057_unknown_256.png">
                  <a:extLst>
                    <a:ext uri="{FF2B5EF4-FFF2-40B4-BE49-F238E27FC236}">
                      <a16:creationId xmlns:a16="http://schemas.microsoft.com/office/drawing/2014/main" id="{C8A7100B-7F0B-99DE-1729-46C72A2F84B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9253747" y="3768469"/>
                  <a:ext cx="215012" cy="12162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5B1BF04-95B5-AE63-1BAA-70B789BB5592}"/>
              </a:ext>
            </a:extLst>
          </p:cNvPr>
          <p:cNvGrpSpPr/>
          <p:nvPr/>
        </p:nvGrpSpPr>
        <p:grpSpPr>
          <a:xfrm>
            <a:off x="8080789" y="3806709"/>
            <a:ext cx="3456000" cy="2489899"/>
            <a:chOff x="7680322" y="2921000"/>
            <a:chExt cx="2592000" cy="1867425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39BD113-4622-725D-191F-5EB57A0A2AAD}"/>
                </a:ext>
              </a:extLst>
            </p:cNvPr>
            <p:cNvSpPr/>
            <p:nvPr/>
          </p:nvSpPr>
          <p:spPr>
            <a:xfrm>
              <a:off x="7680322" y="2921000"/>
              <a:ext cx="2592000" cy="1867425"/>
            </a:xfrm>
            <a:prstGeom prst="rect">
              <a:avLst/>
            </a:prstGeom>
            <a:noFill/>
            <a:ln w="31750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68000" tIns="0" rIns="216000" bIns="36000" rtlCol="0" anchor="t" anchorCtr="0"/>
            <a:lstStyle/>
            <a:p>
              <a:r>
                <a:rPr lang="en-GB" b="1" dirty="0">
                  <a:latin typeface="Consolas" panose="020B0609020204030204" pitchFamily="49" charset="0"/>
                  <a:cs typeface="Consolas" panose="020B0609020204030204" pitchFamily="49" charset="0"/>
                </a:rPr>
                <a:t>demo-02</a:t>
              </a:r>
              <a:endParaRPr lang="en-GB" sz="14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C2D45F51-A598-B51E-BF05-06C4C71273A4}"/>
                </a:ext>
              </a:extLst>
            </p:cNvPr>
            <p:cNvGrpSpPr/>
            <p:nvPr/>
          </p:nvGrpSpPr>
          <p:grpSpPr>
            <a:xfrm>
              <a:off x="7680323" y="2921000"/>
              <a:ext cx="325013" cy="162000"/>
              <a:chOff x="9357407" y="4691351"/>
              <a:chExt cx="325013" cy="162000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9EB15E0B-F264-0E1C-FA65-C5BC47F7E8F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357407" y="4691351"/>
                <a:ext cx="325013" cy="162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FD743D7D-F676-3860-01F8-90356908655B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9393407" y="4709853"/>
                <a:ext cx="216000" cy="106997"/>
                <a:chOff x="836085" y="1496592"/>
                <a:chExt cx="538984" cy="266993"/>
              </a:xfrm>
            </p:grpSpPr>
            <p:sp>
              <p:nvSpPr>
                <p:cNvPr id="28" name="Freeform 751">
                  <a:extLst>
                    <a:ext uri="{FF2B5EF4-FFF2-40B4-BE49-F238E27FC236}">
                      <a16:creationId xmlns:a16="http://schemas.microsoft.com/office/drawing/2014/main" id="{30BF955C-EFAA-21D7-F886-F9892DEB639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36085" y="1647588"/>
                  <a:ext cx="538984" cy="115997"/>
                </a:xfrm>
                <a:custGeom>
                  <a:avLst/>
                  <a:gdLst>
                    <a:gd name="T0" fmla="*/ 204 w 228"/>
                    <a:gd name="T1" fmla="*/ 49 h 49"/>
                    <a:gd name="T2" fmla="*/ 24 w 228"/>
                    <a:gd name="T3" fmla="*/ 49 h 49"/>
                    <a:gd name="T4" fmla="*/ 0 w 228"/>
                    <a:gd name="T5" fmla="*/ 25 h 49"/>
                    <a:gd name="T6" fmla="*/ 0 w 228"/>
                    <a:gd name="T7" fmla="*/ 25 h 49"/>
                    <a:gd name="T8" fmla="*/ 24 w 228"/>
                    <a:gd name="T9" fmla="*/ 0 h 49"/>
                    <a:gd name="T10" fmla="*/ 204 w 228"/>
                    <a:gd name="T11" fmla="*/ 0 h 49"/>
                    <a:gd name="T12" fmla="*/ 228 w 228"/>
                    <a:gd name="T13" fmla="*/ 25 h 49"/>
                    <a:gd name="T14" fmla="*/ 228 w 228"/>
                    <a:gd name="T15" fmla="*/ 25 h 49"/>
                    <a:gd name="T16" fmla="*/ 204 w 228"/>
                    <a:gd name="T17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28" h="49">
                      <a:moveTo>
                        <a:pt x="204" y="49"/>
                      </a:moveTo>
                      <a:cubicBezTo>
                        <a:pt x="24" y="49"/>
                        <a:pt x="24" y="49"/>
                        <a:pt x="24" y="49"/>
                      </a:cubicBezTo>
                      <a:cubicBezTo>
                        <a:pt x="11" y="49"/>
                        <a:pt x="0" y="38"/>
                        <a:pt x="0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11"/>
                        <a:pt x="11" y="0"/>
                        <a:pt x="24" y="0"/>
                      </a:cubicBezTo>
                      <a:cubicBezTo>
                        <a:pt x="204" y="0"/>
                        <a:pt x="204" y="0"/>
                        <a:pt x="204" y="0"/>
                      </a:cubicBezTo>
                      <a:cubicBezTo>
                        <a:pt x="217" y="0"/>
                        <a:pt x="228" y="11"/>
                        <a:pt x="228" y="25"/>
                      </a:cubicBezTo>
                      <a:cubicBezTo>
                        <a:pt x="228" y="25"/>
                        <a:pt x="228" y="25"/>
                        <a:pt x="228" y="25"/>
                      </a:cubicBezTo>
                      <a:cubicBezTo>
                        <a:pt x="228" y="38"/>
                        <a:pt x="217" y="49"/>
                        <a:pt x="204" y="49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</p:spPr>
              <p:txBody>
                <a:bodyPr vert="horz" wrap="square" lIns="162560" tIns="81280" rIns="162560" bIns="81280" numCol="1" anchor="t" anchorCtr="1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 sz="533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29" name="Freeform 752">
                  <a:extLst>
                    <a:ext uri="{FF2B5EF4-FFF2-40B4-BE49-F238E27FC236}">
                      <a16:creationId xmlns:a16="http://schemas.microsoft.com/office/drawing/2014/main" id="{764CE997-1B2A-10D7-8256-739C73C822D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55081" y="1571590"/>
                  <a:ext cx="382988" cy="115996"/>
                </a:xfrm>
                <a:custGeom>
                  <a:avLst/>
                  <a:gdLst>
                    <a:gd name="T0" fmla="*/ 137 w 162"/>
                    <a:gd name="T1" fmla="*/ 49 h 49"/>
                    <a:gd name="T2" fmla="*/ 24 w 162"/>
                    <a:gd name="T3" fmla="*/ 49 h 49"/>
                    <a:gd name="T4" fmla="*/ 0 w 162"/>
                    <a:gd name="T5" fmla="*/ 25 h 49"/>
                    <a:gd name="T6" fmla="*/ 0 w 162"/>
                    <a:gd name="T7" fmla="*/ 25 h 49"/>
                    <a:gd name="T8" fmla="*/ 24 w 162"/>
                    <a:gd name="T9" fmla="*/ 0 h 49"/>
                    <a:gd name="T10" fmla="*/ 137 w 162"/>
                    <a:gd name="T11" fmla="*/ 0 h 49"/>
                    <a:gd name="T12" fmla="*/ 162 w 162"/>
                    <a:gd name="T13" fmla="*/ 25 h 49"/>
                    <a:gd name="T14" fmla="*/ 162 w 162"/>
                    <a:gd name="T15" fmla="*/ 25 h 49"/>
                    <a:gd name="T16" fmla="*/ 137 w 162"/>
                    <a:gd name="T17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62" h="49">
                      <a:moveTo>
                        <a:pt x="137" y="49"/>
                      </a:moveTo>
                      <a:cubicBezTo>
                        <a:pt x="24" y="49"/>
                        <a:pt x="24" y="49"/>
                        <a:pt x="24" y="49"/>
                      </a:cubicBezTo>
                      <a:cubicBezTo>
                        <a:pt x="11" y="49"/>
                        <a:pt x="0" y="38"/>
                        <a:pt x="0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11"/>
                        <a:pt x="11" y="0"/>
                        <a:pt x="24" y="0"/>
                      </a:cubicBezTo>
                      <a:cubicBezTo>
                        <a:pt x="137" y="0"/>
                        <a:pt x="137" y="0"/>
                        <a:pt x="137" y="0"/>
                      </a:cubicBezTo>
                      <a:cubicBezTo>
                        <a:pt x="151" y="0"/>
                        <a:pt x="162" y="11"/>
                        <a:pt x="162" y="25"/>
                      </a:cubicBezTo>
                      <a:cubicBezTo>
                        <a:pt x="162" y="25"/>
                        <a:pt x="162" y="25"/>
                        <a:pt x="162" y="25"/>
                      </a:cubicBezTo>
                      <a:cubicBezTo>
                        <a:pt x="162" y="38"/>
                        <a:pt x="151" y="49"/>
                        <a:pt x="137" y="49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</p:spPr>
              <p:txBody>
                <a:bodyPr vert="horz" wrap="square" lIns="162560" tIns="81280" rIns="162560" bIns="812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30" name="Freeform 753">
                  <a:extLst>
                    <a:ext uri="{FF2B5EF4-FFF2-40B4-BE49-F238E27FC236}">
                      <a16:creationId xmlns:a16="http://schemas.microsoft.com/office/drawing/2014/main" id="{697B7327-0030-E908-0514-DBDC460B55B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06076" y="1496592"/>
                  <a:ext cx="181994" cy="115996"/>
                </a:xfrm>
                <a:custGeom>
                  <a:avLst/>
                  <a:gdLst>
                    <a:gd name="T0" fmla="*/ 52 w 77"/>
                    <a:gd name="T1" fmla="*/ 49 h 49"/>
                    <a:gd name="T2" fmla="*/ 24 w 77"/>
                    <a:gd name="T3" fmla="*/ 49 h 49"/>
                    <a:gd name="T4" fmla="*/ 0 w 77"/>
                    <a:gd name="T5" fmla="*/ 24 h 49"/>
                    <a:gd name="T6" fmla="*/ 0 w 77"/>
                    <a:gd name="T7" fmla="*/ 24 h 49"/>
                    <a:gd name="T8" fmla="*/ 24 w 77"/>
                    <a:gd name="T9" fmla="*/ 0 h 49"/>
                    <a:gd name="T10" fmla="*/ 52 w 77"/>
                    <a:gd name="T11" fmla="*/ 0 h 49"/>
                    <a:gd name="T12" fmla="*/ 77 w 77"/>
                    <a:gd name="T13" fmla="*/ 24 h 49"/>
                    <a:gd name="T14" fmla="*/ 77 w 77"/>
                    <a:gd name="T15" fmla="*/ 24 h 49"/>
                    <a:gd name="T16" fmla="*/ 52 w 77"/>
                    <a:gd name="T17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7" h="49">
                      <a:moveTo>
                        <a:pt x="52" y="49"/>
                      </a:moveTo>
                      <a:cubicBezTo>
                        <a:pt x="24" y="49"/>
                        <a:pt x="24" y="49"/>
                        <a:pt x="24" y="49"/>
                      </a:cubicBezTo>
                      <a:cubicBezTo>
                        <a:pt x="11" y="49"/>
                        <a:pt x="0" y="38"/>
                        <a:pt x="0" y="24"/>
                      </a:cubicBezTo>
                      <a:cubicBezTo>
                        <a:pt x="0" y="24"/>
                        <a:pt x="0" y="24"/>
                        <a:pt x="0" y="24"/>
                      </a:cubicBezTo>
                      <a:cubicBezTo>
                        <a:pt x="0" y="11"/>
                        <a:pt x="11" y="0"/>
                        <a:pt x="24" y="0"/>
                      </a:cubicBezTo>
                      <a:cubicBezTo>
                        <a:pt x="52" y="0"/>
                        <a:pt x="52" y="0"/>
                        <a:pt x="52" y="0"/>
                      </a:cubicBezTo>
                      <a:cubicBezTo>
                        <a:pt x="66" y="0"/>
                        <a:pt x="77" y="11"/>
                        <a:pt x="77" y="24"/>
                      </a:cubicBezTo>
                      <a:cubicBezTo>
                        <a:pt x="77" y="24"/>
                        <a:pt x="77" y="24"/>
                        <a:pt x="77" y="24"/>
                      </a:cubicBezTo>
                      <a:cubicBezTo>
                        <a:pt x="77" y="38"/>
                        <a:pt x="66" y="49"/>
                        <a:pt x="52" y="49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</p:spPr>
              <p:txBody>
                <a:bodyPr vert="horz" wrap="square" lIns="162560" tIns="81280" rIns="162560" bIns="812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p:grpSp>
        </p:grp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2D9027E-AB87-1F57-80B4-EEC73010D6FB}"/>
              </a:ext>
            </a:extLst>
          </p:cNvPr>
          <p:cNvGrpSpPr/>
          <p:nvPr/>
        </p:nvGrpSpPr>
        <p:grpSpPr>
          <a:xfrm>
            <a:off x="4333619" y="3806709"/>
            <a:ext cx="3456000" cy="2489899"/>
            <a:chOff x="637207" y="3756605"/>
            <a:chExt cx="3456000" cy="2489899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ED37D0EC-CFF9-24B6-4D6C-EF595D329402}"/>
                </a:ext>
              </a:extLst>
            </p:cNvPr>
            <p:cNvGrpSpPr/>
            <p:nvPr/>
          </p:nvGrpSpPr>
          <p:grpSpPr>
            <a:xfrm>
              <a:off x="637207" y="3756605"/>
              <a:ext cx="3456000" cy="2489899"/>
              <a:chOff x="7680322" y="2921000"/>
              <a:chExt cx="2592000" cy="1867425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7E8E5231-D039-3C34-9AF7-91E80A8D1155}"/>
                  </a:ext>
                </a:extLst>
              </p:cNvPr>
              <p:cNvSpPr/>
              <p:nvPr/>
            </p:nvSpPr>
            <p:spPr>
              <a:xfrm>
                <a:off x="7680322" y="2921000"/>
                <a:ext cx="2592000" cy="1867425"/>
              </a:xfrm>
              <a:prstGeom prst="rect">
                <a:avLst/>
              </a:prstGeom>
              <a:noFill/>
              <a:ln w="31750">
                <a:solidFill>
                  <a:schemeClr val="accent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68000" tIns="0" rIns="216000" bIns="36000" rtlCol="0" anchor="t" anchorCtr="0"/>
              <a:lstStyle/>
              <a:p>
                <a:r>
                  <a:rPr lang="en-GB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demo-01</a:t>
                </a:r>
                <a:endParaRPr lang="en-GB" sz="1400" b="1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10F42B17-9E6E-6E09-C26D-4E09E06F635A}"/>
                  </a:ext>
                </a:extLst>
              </p:cNvPr>
              <p:cNvGrpSpPr/>
              <p:nvPr/>
            </p:nvGrpSpPr>
            <p:grpSpPr>
              <a:xfrm>
                <a:off x="7680323" y="2921000"/>
                <a:ext cx="325013" cy="162000"/>
                <a:chOff x="9357407" y="4691351"/>
                <a:chExt cx="325013" cy="162000"/>
              </a:xfrm>
            </p:grpSpPr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76E86999-9794-DD9B-297A-979CED0C848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357407" y="4691351"/>
                  <a:ext cx="325013" cy="162000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58C81887-9D60-53B0-C83D-DB1CFCAD7999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9393407" y="4709853"/>
                  <a:ext cx="216000" cy="106997"/>
                  <a:chOff x="836085" y="1496592"/>
                  <a:chExt cx="538984" cy="266993"/>
                </a:xfrm>
              </p:grpSpPr>
              <p:sp>
                <p:nvSpPr>
                  <p:cNvPr id="42" name="Freeform 751">
                    <a:extLst>
                      <a:ext uri="{FF2B5EF4-FFF2-40B4-BE49-F238E27FC236}">
                        <a16:creationId xmlns:a16="http://schemas.microsoft.com/office/drawing/2014/main" id="{B423C3DB-BA87-725E-C928-8AAF554EC7C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36085" y="1647588"/>
                    <a:ext cx="538984" cy="115997"/>
                  </a:xfrm>
                  <a:custGeom>
                    <a:avLst/>
                    <a:gdLst>
                      <a:gd name="T0" fmla="*/ 204 w 228"/>
                      <a:gd name="T1" fmla="*/ 49 h 49"/>
                      <a:gd name="T2" fmla="*/ 24 w 228"/>
                      <a:gd name="T3" fmla="*/ 49 h 49"/>
                      <a:gd name="T4" fmla="*/ 0 w 228"/>
                      <a:gd name="T5" fmla="*/ 25 h 49"/>
                      <a:gd name="T6" fmla="*/ 0 w 228"/>
                      <a:gd name="T7" fmla="*/ 25 h 49"/>
                      <a:gd name="T8" fmla="*/ 24 w 228"/>
                      <a:gd name="T9" fmla="*/ 0 h 49"/>
                      <a:gd name="T10" fmla="*/ 204 w 228"/>
                      <a:gd name="T11" fmla="*/ 0 h 49"/>
                      <a:gd name="T12" fmla="*/ 228 w 228"/>
                      <a:gd name="T13" fmla="*/ 25 h 49"/>
                      <a:gd name="T14" fmla="*/ 228 w 228"/>
                      <a:gd name="T15" fmla="*/ 25 h 49"/>
                      <a:gd name="T16" fmla="*/ 204 w 228"/>
                      <a:gd name="T17" fmla="*/ 49 h 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28" h="49">
                        <a:moveTo>
                          <a:pt x="204" y="49"/>
                        </a:moveTo>
                        <a:cubicBezTo>
                          <a:pt x="24" y="49"/>
                          <a:pt x="24" y="49"/>
                          <a:pt x="24" y="49"/>
                        </a:cubicBezTo>
                        <a:cubicBezTo>
                          <a:pt x="11" y="49"/>
                          <a:pt x="0" y="38"/>
                          <a:pt x="0" y="25"/>
                        </a:cubicBezTo>
                        <a:cubicBezTo>
                          <a:pt x="0" y="25"/>
                          <a:pt x="0" y="25"/>
                          <a:pt x="0" y="25"/>
                        </a:cubicBezTo>
                        <a:cubicBezTo>
                          <a:pt x="0" y="11"/>
                          <a:pt x="11" y="0"/>
                          <a:pt x="24" y="0"/>
                        </a:cubicBezTo>
                        <a:cubicBezTo>
                          <a:pt x="204" y="0"/>
                          <a:pt x="204" y="0"/>
                          <a:pt x="204" y="0"/>
                        </a:cubicBezTo>
                        <a:cubicBezTo>
                          <a:pt x="217" y="0"/>
                          <a:pt x="228" y="11"/>
                          <a:pt x="228" y="25"/>
                        </a:cubicBezTo>
                        <a:cubicBezTo>
                          <a:pt x="228" y="25"/>
                          <a:pt x="228" y="25"/>
                          <a:pt x="228" y="25"/>
                        </a:cubicBezTo>
                        <a:cubicBezTo>
                          <a:pt x="228" y="38"/>
                          <a:pt x="217" y="49"/>
                          <a:pt x="204" y="49"/>
                        </a:cubicBezTo>
                        <a:close/>
                      </a:path>
                    </a:pathLst>
                  </a:custGeom>
                  <a:solidFill>
                    <a:schemeClr val="bg2"/>
                  </a:solidFill>
                  <a:ln>
                    <a:noFill/>
                  </a:ln>
                </p:spPr>
                <p:txBody>
                  <a:bodyPr vert="horz" wrap="square" lIns="162560" tIns="81280" rIns="162560" bIns="81280" numCol="1" anchor="t" anchorCtr="1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en-US" sz="533">
                      <a:latin typeface="Consolas" panose="020B0609020204030204" pitchFamily="49" charset="0"/>
                      <a:cs typeface="Consolas" panose="020B0609020204030204" pitchFamily="49" charset="0"/>
                    </a:endParaRPr>
                  </a:p>
                </p:txBody>
              </p:sp>
              <p:sp>
                <p:nvSpPr>
                  <p:cNvPr id="43" name="Freeform 752">
                    <a:extLst>
                      <a:ext uri="{FF2B5EF4-FFF2-40B4-BE49-F238E27FC236}">
                        <a16:creationId xmlns:a16="http://schemas.microsoft.com/office/drawing/2014/main" id="{FC3E9514-7621-BFCC-C4EC-E3ADFD37755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55081" y="1571590"/>
                    <a:ext cx="382988" cy="115996"/>
                  </a:xfrm>
                  <a:custGeom>
                    <a:avLst/>
                    <a:gdLst>
                      <a:gd name="T0" fmla="*/ 137 w 162"/>
                      <a:gd name="T1" fmla="*/ 49 h 49"/>
                      <a:gd name="T2" fmla="*/ 24 w 162"/>
                      <a:gd name="T3" fmla="*/ 49 h 49"/>
                      <a:gd name="T4" fmla="*/ 0 w 162"/>
                      <a:gd name="T5" fmla="*/ 25 h 49"/>
                      <a:gd name="T6" fmla="*/ 0 w 162"/>
                      <a:gd name="T7" fmla="*/ 25 h 49"/>
                      <a:gd name="T8" fmla="*/ 24 w 162"/>
                      <a:gd name="T9" fmla="*/ 0 h 49"/>
                      <a:gd name="T10" fmla="*/ 137 w 162"/>
                      <a:gd name="T11" fmla="*/ 0 h 49"/>
                      <a:gd name="T12" fmla="*/ 162 w 162"/>
                      <a:gd name="T13" fmla="*/ 25 h 49"/>
                      <a:gd name="T14" fmla="*/ 162 w 162"/>
                      <a:gd name="T15" fmla="*/ 25 h 49"/>
                      <a:gd name="T16" fmla="*/ 137 w 162"/>
                      <a:gd name="T17" fmla="*/ 49 h 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62" h="49">
                        <a:moveTo>
                          <a:pt x="137" y="49"/>
                        </a:moveTo>
                        <a:cubicBezTo>
                          <a:pt x="24" y="49"/>
                          <a:pt x="24" y="49"/>
                          <a:pt x="24" y="49"/>
                        </a:cubicBezTo>
                        <a:cubicBezTo>
                          <a:pt x="11" y="49"/>
                          <a:pt x="0" y="38"/>
                          <a:pt x="0" y="25"/>
                        </a:cubicBezTo>
                        <a:cubicBezTo>
                          <a:pt x="0" y="25"/>
                          <a:pt x="0" y="25"/>
                          <a:pt x="0" y="25"/>
                        </a:cubicBezTo>
                        <a:cubicBezTo>
                          <a:pt x="0" y="11"/>
                          <a:pt x="11" y="0"/>
                          <a:pt x="24" y="0"/>
                        </a:cubicBezTo>
                        <a:cubicBezTo>
                          <a:pt x="137" y="0"/>
                          <a:pt x="137" y="0"/>
                          <a:pt x="137" y="0"/>
                        </a:cubicBezTo>
                        <a:cubicBezTo>
                          <a:pt x="151" y="0"/>
                          <a:pt x="162" y="11"/>
                          <a:pt x="162" y="25"/>
                        </a:cubicBezTo>
                        <a:cubicBezTo>
                          <a:pt x="162" y="25"/>
                          <a:pt x="162" y="25"/>
                          <a:pt x="162" y="25"/>
                        </a:cubicBezTo>
                        <a:cubicBezTo>
                          <a:pt x="162" y="38"/>
                          <a:pt x="151" y="49"/>
                          <a:pt x="137" y="49"/>
                        </a:cubicBezTo>
                        <a:close/>
                      </a:path>
                    </a:pathLst>
                  </a:custGeom>
                  <a:solidFill>
                    <a:schemeClr val="bg2"/>
                  </a:solidFill>
                  <a:ln>
                    <a:noFill/>
                  </a:ln>
                </p:spPr>
                <p:txBody>
                  <a:bodyPr vert="horz" wrap="square" lIns="162560" tIns="81280" rIns="162560" bIns="8128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latin typeface="Consolas" panose="020B0609020204030204" pitchFamily="49" charset="0"/>
                      <a:cs typeface="Consolas" panose="020B0609020204030204" pitchFamily="49" charset="0"/>
                    </a:endParaRPr>
                  </a:p>
                </p:txBody>
              </p:sp>
              <p:sp>
                <p:nvSpPr>
                  <p:cNvPr id="44" name="Freeform 753">
                    <a:extLst>
                      <a:ext uri="{FF2B5EF4-FFF2-40B4-BE49-F238E27FC236}">
                        <a16:creationId xmlns:a16="http://schemas.microsoft.com/office/drawing/2014/main" id="{4D004699-C316-471F-44EE-BC8FC133707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106076" y="1496592"/>
                    <a:ext cx="181994" cy="115996"/>
                  </a:xfrm>
                  <a:custGeom>
                    <a:avLst/>
                    <a:gdLst>
                      <a:gd name="T0" fmla="*/ 52 w 77"/>
                      <a:gd name="T1" fmla="*/ 49 h 49"/>
                      <a:gd name="T2" fmla="*/ 24 w 77"/>
                      <a:gd name="T3" fmla="*/ 49 h 49"/>
                      <a:gd name="T4" fmla="*/ 0 w 77"/>
                      <a:gd name="T5" fmla="*/ 24 h 49"/>
                      <a:gd name="T6" fmla="*/ 0 w 77"/>
                      <a:gd name="T7" fmla="*/ 24 h 49"/>
                      <a:gd name="T8" fmla="*/ 24 w 77"/>
                      <a:gd name="T9" fmla="*/ 0 h 49"/>
                      <a:gd name="T10" fmla="*/ 52 w 77"/>
                      <a:gd name="T11" fmla="*/ 0 h 49"/>
                      <a:gd name="T12" fmla="*/ 77 w 77"/>
                      <a:gd name="T13" fmla="*/ 24 h 49"/>
                      <a:gd name="T14" fmla="*/ 77 w 77"/>
                      <a:gd name="T15" fmla="*/ 24 h 49"/>
                      <a:gd name="T16" fmla="*/ 52 w 77"/>
                      <a:gd name="T17" fmla="*/ 49 h 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7" h="49">
                        <a:moveTo>
                          <a:pt x="52" y="49"/>
                        </a:moveTo>
                        <a:cubicBezTo>
                          <a:pt x="24" y="49"/>
                          <a:pt x="24" y="49"/>
                          <a:pt x="24" y="49"/>
                        </a:cubicBezTo>
                        <a:cubicBezTo>
                          <a:pt x="11" y="49"/>
                          <a:pt x="0" y="38"/>
                          <a:pt x="0" y="24"/>
                        </a:cubicBezTo>
                        <a:cubicBezTo>
                          <a:pt x="0" y="24"/>
                          <a:pt x="0" y="24"/>
                          <a:pt x="0" y="24"/>
                        </a:cubicBezTo>
                        <a:cubicBezTo>
                          <a:pt x="0" y="11"/>
                          <a:pt x="11" y="0"/>
                          <a:pt x="24" y="0"/>
                        </a:cubicBezTo>
                        <a:cubicBezTo>
                          <a:pt x="52" y="0"/>
                          <a:pt x="52" y="0"/>
                          <a:pt x="52" y="0"/>
                        </a:cubicBezTo>
                        <a:cubicBezTo>
                          <a:pt x="66" y="0"/>
                          <a:pt x="77" y="11"/>
                          <a:pt x="77" y="24"/>
                        </a:cubicBezTo>
                        <a:cubicBezTo>
                          <a:pt x="77" y="24"/>
                          <a:pt x="77" y="24"/>
                          <a:pt x="77" y="24"/>
                        </a:cubicBezTo>
                        <a:cubicBezTo>
                          <a:pt x="77" y="38"/>
                          <a:pt x="66" y="49"/>
                          <a:pt x="52" y="49"/>
                        </a:cubicBezTo>
                        <a:close/>
                      </a:path>
                    </a:pathLst>
                  </a:custGeom>
                  <a:solidFill>
                    <a:schemeClr val="bg2"/>
                  </a:solidFill>
                  <a:ln>
                    <a:noFill/>
                  </a:ln>
                </p:spPr>
                <p:txBody>
                  <a:bodyPr vert="horz" wrap="square" lIns="162560" tIns="81280" rIns="162560" bIns="8128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latin typeface="Consolas" panose="020B0609020204030204" pitchFamily="49" charset="0"/>
                      <a:cs typeface="Consolas" panose="020B0609020204030204" pitchFamily="49" charset="0"/>
                    </a:endParaRPr>
                  </a:p>
                </p:txBody>
              </p:sp>
            </p:grpSp>
          </p:grp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78328461-4986-C7F1-AB55-3641E74D2A8E}"/>
                </a:ext>
              </a:extLst>
            </p:cNvPr>
            <p:cNvGrpSpPr/>
            <p:nvPr/>
          </p:nvGrpSpPr>
          <p:grpSpPr>
            <a:xfrm>
              <a:off x="745207" y="4117714"/>
              <a:ext cx="3240000" cy="2014764"/>
              <a:chOff x="7680322" y="3615879"/>
              <a:chExt cx="2430000" cy="1511073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D39C1B60-BB43-5974-CF61-BD094EF52136}"/>
                  </a:ext>
                </a:extLst>
              </p:cNvPr>
              <p:cNvSpPr/>
              <p:nvPr/>
            </p:nvSpPr>
            <p:spPr>
              <a:xfrm flipH="1">
                <a:off x="7680322" y="3615879"/>
                <a:ext cx="2430000" cy="1511073"/>
              </a:xfrm>
              <a:prstGeom prst="rect">
                <a:avLst/>
              </a:prstGeom>
              <a:noFill/>
              <a:ln w="31750">
                <a:solidFill>
                  <a:schemeClr val="accent5"/>
                </a:solidFill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468000" tIns="0" rIns="216000" bIns="144000" rtlCol="0" anchor="t" anchorCtr="0"/>
              <a:lstStyle/>
              <a:p>
                <a:r>
                  <a:rPr lang="en-GB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vrf-01</a:t>
                </a:r>
                <a:endParaRPr lang="en-GB" sz="2800" b="1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BA703998-64DA-7692-3DDC-F41F8CCA48C0}"/>
                  </a:ext>
                </a:extLst>
              </p:cNvPr>
              <p:cNvGrpSpPr/>
              <p:nvPr/>
            </p:nvGrpSpPr>
            <p:grpSpPr>
              <a:xfrm>
                <a:off x="7680323" y="3615879"/>
                <a:ext cx="324000" cy="162000"/>
                <a:chOff x="9199253" y="3748281"/>
                <a:chExt cx="324000" cy="162000"/>
              </a:xfrm>
            </p:grpSpPr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9B3DAB79-DA01-0F9F-9642-AF8B344DE55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H="1">
                  <a:off x="9199253" y="3748281"/>
                  <a:ext cx="324000" cy="162000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pic>
              <p:nvPicPr>
                <p:cNvPr id="37" name="Picture 6" descr="C:\Users\ecoffey\AppData\Local\Temp\Rar$DRa0.583\Cisco Icons November\30067_Device_router_3057\Png_256\30067_Device_router_3057_unknown_256.png">
                  <a:extLst>
                    <a:ext uri="{FF2B5EF4-FFF2-40B4-BE49-F238E27FC236}">
                      <a16:creationId xmlns:a16="http://schemas.microsoft.com/office/drawing/2014/main" id="{AA0B4A45-E368-61BF-749E-58779987E91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9253747" y="3768469"/>
                  <a:ext cx="215012" cy="12162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57C6A049-DFB3-C4F8-8F66-154D4C4901FF}"/>
              </a:ext>
            </a:extLst>
          </p:cNvPr>
          <p:cNvGrpSpPr/>
          <p:nvPr/>
        </p:nvGrpSpPr>
        <p:grpSpPr>
          <a:xfrm>
            <a:off x="4674901" y="4598419"/>
            <a:ext cx="1800000" cy="577849"/>
            <a:chOff x="7680325" y="3602038"/>
            <a:chExt cx="1350000" cy="433387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19569CF-BC43-4791-0EE3-6A0BB21BCA2B}"/>
                </a:ext>
              </a:extLst>
            </p:cNvPr>
            <p:cNvSpPr/>
            <p:nvPr/>
          </p:nvSpPr>
          <p:spPr>
            <a:xfrm flipH="1">
              <a:off x="7680325" y="3602038"/>
              <a:ext cx="1350000" cy="433387"/>
            </a:xfrm>
            <a:prstGeom prst="rect">
              <a:avLst/>
            </a:prstGeom>
            <a:noFill/>
            <a:ln w="31750">
              <a:solidFill>
                <a:schemeClr val="bg1">
                  <a:lumMod val="75000"/>
                  <a:lumOff val="25000"/>
                </a:schemeClr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0" tIns="36000" rIns="0" bIns="0" rtlCol="0" anchor="ctr" anchorCtr="1"/>
            <a:lstStyle/>
            <a:p>
              <a:pPr algn="ctr"/>
              <a:r>
                <a:rPr lang="en-GB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Bridge Domains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1690ECA-08C5-3A4C-607A-E84B089FB42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7680326" y="3602038"/>
              <a:ext cx="324000" cy="1620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</p:spPr>
          <p:txBody>
            <a:bodyPr wrap="none" rtlCol="0" anchor="ctr" anchorCtr="1">
              <a:noAutofit/>
            </a:bodyPr>
            <a:lstStyle/>
            <a:p>
              <a:pPr algn="ctr"/>
              <a:r>
                <a:rPr lang="en-US" sz="800">
                  <a:solidFill>
                    <a:schemeClr val="bg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BD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106A156-9ED0-E4A2-FF80-82A77C8F683E}"/>
              </a:ext>
            </a:extLst>
          </p:cNvPr>
          <p:cNvGrpSpPr/>
          <p:nvPr/>
        </p:nvGrpSpPr>
        <p:grpSpPr>
          <a:xfrm>
            <a:off x="5668691" y="5377974"/>
            <a:ext cx="1800000" cy="577849"/>
            <a:chOff x="7680325" y="3602038"/>
            <a:chExt cx="1350000" cy="433387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A70744C5-B895-4C95-8A82-75A8958A7869}"/>
                </a:ext>
              </a:extLst>
            </p:cNvPr>
            <p:cNvSpPr/>
            <p:nvPr/>
          </p:nvSpPr>
          <p:spPr>
            <a:xfrm flipH="1">
              <a:off x="7680325" y="3602038"/>
              <a:ext cx="1350000" cy="433387"/>
            </a:xfrm>
            <a:prstGeom prst="rect">
              <a:avLst/>
            </a:prstGeom>
            <a:noFill/>
            <a:ln w="31750">
              <a:solidFill>
                <a:schemeClr val="bg1">
                  <a:lumMod val="75000"/>
                  <a:lumOff val="25000"/>
                </a:schemeClr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0" tIns="36000" rIns="0" bIns="0" rtlCol="0" anchor="ctr" anchorCtr="1"/>
            <a:lstStyle/>
            <a:p>
              <a:pPr algn="ctr"/>
              <a:r>
                <a:rPr lang="en-GB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Bridge Domains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0BB6490-C4ED-2DBC-C1C5-994C87B8D1A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7680326" y="3602038"/>
              <a:ext cx="324000" cy="1620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</p:spPr>
          <p:txBody>
            <a:bodyPr wrap="none" rtlCol="0" anchor="ctr" anchorCtr="1">
              <a:noAutofit/>
            </a:bodyPr>
            <a:lstStyle/>
            <a:p>
              <a:pPr algn="ctr"/>
              <a:r>
                <a:rPr lang="en-US" sz="800">
                  <a:solidFill>
                    <a:schemeClr val="bg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042168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992155-D090-F608-B1FA-8A94A92B11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3" name="Group 462">
            <a:extLst>
              <a:ext uri="{FF2B5EF4-FFF2-40B4-BE49-F238E27FC236}">
                <a16:creationId xmlns:a16="http://schemas.microsoft.com/office/drawing/2014/main" id="{A713755C-2BED-6FDB-09F9-A5639E959DF4}"/>
              </a:ext>
            </a:extLst>
          </p:cNvPr>
          <p:cNvGrpSpPr/>
          <p:nvPr/>
        </p:nvGrpSpPr>
        <p:grpSpPr>
          <a:xfrm>
            <a:off x="5015999" y="789596"/>
            <a:ext cx="2160002" cy="1440003"/>
            <a:chOff x="8540266" y="1015426"/>
            <a:chExt cx="2160002" cy="1440003"/>
          </a:xfrm>
        </p:grpSpPr>
        <p:grpSp>
          <p:nvGrpSpPr>
            <p:cNvPr id="365" name="Group 364">
              <a:extLst>
                <a:ext uri="{FF2B5EF4-FFF2-40B4-BE49-F238E27FC236}">
                  <a16:creationId xmlns:a16="http://schemas.microsoft.com/office/drawing/2014/main" id="{06DB4DF7-643C-8B68-8D57-2BC7D2D4D955}"/>
                </a:ext>
              </a:extLst>
            </p:cNvPr>
            <p:cNvGrpSpPr/>
            <p:nvPr/>
          </p:nvGrpSpPr>
          <p:grpSpPr>
            <a:xfrm>
              <a:off x="8720267" y="1446503"/>
              <a:ext cx="1800000" cy="577849"/>
              <a:chOff x="6914528" y="4617244"/>
              <a:chExt cx="1350000" cy="433387"/>
            </a:xfrm>
          </p:grpSpPr>
          <p:sp>
            <p:nvSpPr>
              <p:cNvPr id="366" name="Rectangle 365">
                <a:extLst>
                  <a:ext uri="{FF2B5EF4-FFF2-40B4-BE49-F238E27FC236}">
                    <a16:creationId xmlns:a16="http://schemas.microsoft.com/office/drawing/2014/main" id="{05FA47EF-135A-7F04-2E50-6776C7A48DB5}"/>
                  </a:ext>
                </a:extLst>
              </p:cNvPr>
              <p:cNvSpPr/>
              <p:nvPr/>
            </p:nvSpPr>
            <p:spPr>
              <a:xfrm>
                <a:off x="6914528" y="4617244"/>
                <a:ext cx="1350000" cy="433387"/>
              </a:xfrm>
              <a:prstGeom prst="rect">
                <a:avLst/>
              </a:prstGeom>
              <a:noFill/>
              <a:ln w="31750">
                <a:solidFill>
                  <a:schemeClr val="accent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0" rtlCol="0" anchor="ctr" anchorCtr="1"/>
              <a:lstStyle/>
              <a:p>
                <a:pPr algn="ctr"/>
                <a:r>
                  <a:rPr lang="en-GB" sz="1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common.default</a:t>
                </a:r>
              </a:p>
            </p:txBody>
          </p:sp>
          <p:sp>
            <p:nvSpPr>
              <p:cNvPr id="367" name="Rectangle 366">
                <a:extLst>
                  <a:ext uri="{FF2B5EF4-FFF2-40B4-BE49-F238E27FC236}">
                    <a16:creationId xmlns:a16="http://schemas.microsoft.com/office/drawing/2014/main" id="{81B6A79A-F134-C075-4EA7-410B4FF4B31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914529" y="4617244"/>
                <a:ext cx="324000" cy="162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 anchorCtr="1"/>
              <a:lstStyle/>
              <a:p>
                <a:pPr algn="ctr"/>
                <a:r>
                  <a:rPr lang="en-GB" sz="800">
                    <a:solidFill>
                      <a:schemeClr val="bg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Cont</a:t>
                </a:r>
              </a:p>
            </p:txBody>
          </p:sp>
        </p:grpSp>
        <p:grpSp>
          <p:nvGrpSpPr>
            <p:cNvPr id="400" name="Group 399">
              <a:extLst>
                <a:ext uri="{FF2B5EF4-FFF2-40B4-BE49-F238E27FC236}">
                  <a16:creationId xmlns:a16="http://schemas.microsoft.com/office/drawing/2014/main" id="{BCC85D5C-006C-F51A-C8D4-FC6DF3CE2D0B}"/>
                </a:ext>
              </a:extLst>
            </p:cNvPr>
            <p:cNvGrpSpPr/>
            <p:nvPr/>
          </p:nvGrpSpPr>
          <p:grpSpPr>
            <a:xfrm>
              <a:off x="8540266" y="1015426"/>
              <a:ext cx="2160002" cy="1440003"/>
              <a:chOff x="7680323" y="2921000"/>
              <a:chExt cx="1620001" cy="1080002"/>
            </a:xfrm>
          </p:grpSpPr>
          <p:sp>
            <p:nvSpPr>
              <p:cNvPr id="401" name="Rectangle 400">
                <a:extLst>
                  <a:ext uri="{FF2B5EF4-FFF2-40B4-BE49-F238E27FC236}">
                    <a16:creationId xmlns:a16="http://schemas.microsoft.com/office/drawing/2014/main" id="{718F3124-4A88-73AF-2A46-A602B43D771B}"/>
                  </a:ext>
                </a:extLst>
              </p:cNvPr>
              <p:cNvSpPr/>
              <p:nvPr/>
            </p:nvSpPr>
            <p:spPr>
              <a:xfrm>
                <a:off x="7680324" y="2921002"/>
                <a:ext cx="1620000" cy="1080000"/>
              </a:xfrm>
              <a:prstGeom prst="rect">
                <a:avLst/>
              </a:prstGeom>
              <a:noFill/>
              <a:ln w="31750">
                <a:solidFill>
                  <a:schemeClr val="accent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68000" tIns="0" rIns="216000" bIns="36000" rtlCol="0" anchor="t" anchorCtr="0"/>
              <a:lstStyle/>
              <a:p>
                <a:r>
                  <a:rPr lang="en-GB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common</a:t>
                </a:r>
                <a:endParaRPr lang="en-GB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grpSp>
            <p:nvGrpSpPr>
              <p:cNvPr id="402" name="Group 401">
                <a:extLst>
                  <a:ext uri="{FF2B5EF4-FFF2-40B4-BE49-F238E27FC236}">
                    <a16:creationId xmlns:a16="http://schemas.microsoft.com/office/drawing/2014/main" id="{FE54F7FF-E61F-E479-5CC4-45C686B7FF01}"/>
                  </a:ext>
                </a:extLst>
              </p:cNvPr>
              <p:cNvGrpSpPr/>
              <p:nvPr/>
            </p:nvGrpSpPr>
            <p:grpSpPr>
              <a:xfrm>
                <a:off x="7680323" y="2921000"/>
                <a:ext cx="325013" cy="162000"/>
                <a:chOff x="9357407" y="4691351"/>
                <a:chExt cx="325013" cy="162000"/>
              </a:xfrm>
            </p:grpSpPr>
            <p:sp>
              <p:nvSpPr>
                <p:cNvPr id="403" name="Rectangle 402">
                  <a:extLst>
                    <a:ext uri="{FF2B5EF4-FFF2-40B4-BE49-F238E27FC236}">
                      <a16:creationId xmlns:a16="http://schemas.microsoft.com/office/drawing/2014/main" id="{B2E4D77F-9ECC-84D3-2041-905BD11CA3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357407" y="4691351"/>
                  <a:ext cx="325013" cy="162000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grpSp>
              <p:nvGrpSpPr>
                <p:cNvPr id="404" name="Group 403">
                  <a:extLst>
                    <a:ext uri="{FF2B5EF4-FFF2-40B4-BE49-F238E27FC236}">
                      <a16:creationId xmlns:a16="http://schemas.microsoft.com/office/drawing/2014/main" id="{7897352C-AA9D-2781-4D2A-5985B1ECFDD5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9393407" y="4709853"/>
                  <a:ext cx="216000" cy="106997"/>
                  <a:chOff x="836085" y="1496592"/>
                  <a:chExt cx="538984" cy="266993"/>
                </a:xfrm>
              </p:grpSpPr>
              <p:sp>
                <p:nvSpPr>
                  <p:cNvPr id="405" name="Freeform 751">
                    <a:extLst>
                      <a:ext uri="{FF2B5EF4-FFF2-40B4-BE49-F238E27FC236}">
                        <a16:creationId xmlns:a16="http://schemas.microsoft.com/office/drawing/2014/main" id="{7CECE9AF-DBCB-4A81-805D-9F96E4EBE21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36085" y="1647588"/>
                    <a:ext cx="538984" cy="115997"/>
                  </a:xfrm>
                  <a:custGeom>
                    <a:avLst/>
                    <a:gdLst>
                      <a:gd name="T0" fmla="*/ 204 w 228"/>
                      <a:gd name="T1" fmla="*/ 49 h 49"/>
                      <a:gd name="T2" fmla="*/ 24 w 228"/>
                      <a:gd name="T3" fmla="*/ 49 h 49"/>
                      <a:gd name="T4" fmla="*/ 0 w 228"/>
                      <a:gd name="T5" fmla="*/ 25 h 49"/>
                      <a:gd name="T6" fmla="*/ 0 w 228"/>
                      <a:gd name="T7" fmla="*/ 25 h 49"/>
                      <a:gd name="T8" fmla="*/ 24 w 228"/>
                      <a:gd name="T9" fmla="*/ 0 h 49"/>
                      <a:gd name="T10" fmla="*/ 204 w 228"/>
                      <a:gd name="T11" fmla="*/ 0 h 49"/>
                      <a:gd name="T12" fmla="*/ 228 w 228"/>
                      <a:gd name="T13" fmla="*/ 25 h 49"/>
                      <a:gd name="T14" fmla="*/ 228 w 228"/>
                      <a:gd name="T15" fmla="*/ 25 h 49"/>
                      <a:gd name="T16" fmla="*/ 204 w 228"/>
                      <a:gd name="T17" fmla="*/ 49 h 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28" h="49">
                        <a:moveTo>
                          <a:pt x="204" y="49"/>
                        </a:moveTo>
                        <a:cubicBezTo>
                          <a:pt x="24" y="49"/>
                          <a:pt x="24" y="49"/>
                          <a:pt x="24" y="49"/>
                        </a:cubicBezTo>
                        <a:cubicBezTo>
                          <a:pt x="11" y="49"/>
                          <a:pt x="0" y="38"/>
                          <a:pt x="0" y="25"/>
                        </a:cubicBezTo>
                        <a:cubicBezTo>
                          <a:pt x="0" y="25"/>
                          <a:pt x="0" y="25"/>
                          <a:pt x="0" y="25"/>
                        </a:cubicBezTo>
                        <a:cubicBezTo>
                          <a:pt x="0" y="11"/>
                          <a:pt x="11" y="0"/>
                          <a:pt x="24" y="0"/>
                        </a:cubicBezTo>
                        <a:cubicBezTo>
                          <a:pt x="204" y="0"/>
                          <a:pt x="204" y="0"/>
                          <a:pt x="204" y="0"/>
                        </a:cubicBezTo>
                        <a:cubicBezTo>
                          <a:pt x="217" y="0"/>
                          <a:pt x="228" y="11"/>
                          <a:pt x="228" y="25"/>
                        </a:cubicBezTo>
                        <a:cubicBezTo>
                          <a:pt x="228" y="25"/>
                          <a:pt x="228" y="25"/>
                          <a:pt x="228" y="25"/>
                        </a:cubicBezTo>
                        <a:cubicBezTo>
                          <a:pt x="228" y="38"/>
                          <a:pt x="217" y="49"/>
                          <a:pt x="204" y="49"/>
                        </a:cubicBezTo>
                        <a:close/>
                      </a:path>
                    </a:pathLst>
                  </a:custGeom>
                  <a:solidFill>
                    <a:schemeClr val="bg2"/>
                  </a:solidFill>
                  <a:ln>
                    <a:noFill/>
                  </a:ln>
                </p:spPr>
                <p:txBody>
                  <a:bodyPr vert="horz" wrap="square" lIns="162560" tIns="81280" rIns="162560" bIns="81280" numCol="1" anchor="t" anchorCtr="1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en-US" sz="533">
                      <a:latin typeface="Consolas" panose="020B0609020204030204" pitchFamily="49" charset="0"/>
                      <a:cs typeface="Consolas" panose="020B0609020204030204" pitchFamily="49" charset="0"/>
                    </a:endParaRPr>
                  </a:p>
                </p:txBody>
              </p:sp>
              <p:sp>
                <p:nvSpPr>
                  <p:cNvPr id="406" name="Freeform 752">
                    <a:extLst>
                      <a:ext uri="{FF2B5EF4-FFF2-40B4-BE49-F238E27FC236}">
                        <a16:creationId xmlns:a16="http://schemas.microsoft.com/office/drawing/2014/main" id="{CFCD42CD-6341-DFD5-7019-CF1ADD5C9DB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55081" y="1571590"/>
                    <a:ext cx="382988" cy="115996"/>
                  </a:xfrm>
                  <a:custGeom>
                    <a:avLst/>
                    <a:gdLst>
                      <a:gd name="T0" fmla="*/ 137 w 162"/>
                      <a:gd name="T1" fmla="*/ 49 h 49"/>
                      <a:gd name="T2" fmla="*/ 24 w 162"/>
                      <a:gd name="T3" fmla="*/ 49 h 49"/>
                      <a:gd name="T4" fmla="*/ 0 w 162"/>
                      <a:gd name="T5" fmla="*/ 25 h 49"/>
                      <a:gd name="T6" fmla="*/ 0 w 162"/>
                      <a:gd name="T7" fmla="*/ 25 h 49"/>
                      <a:gd name="T8" fmla="*/ 24 w 162"/>
                      <a:gd name="T9" fmla="*/ 0 h 49"/>
                      <a:gd name="T10" fmla="*/ 137 w 162"/>
                      <a:gd name="T11" fmla="*/ 0 h 49"/>
                      <a:gd name="T12" fmla="*/ 162 w 162"/>
                      <a:gd name="T13" fmla="*/ 25 h 49"/>
                      <a:gd name="T14" fmla="*/ 162 w 162"/>
                      <a:gd name="T15" fmla="*/ 25 h 49"/>
                      <a:gd name="T16" fmla="*/ 137 w 162"/>
                      <a:gd name="T17" fmla="*/ 49 h 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62" h="49">
                        <a:moveTo>
                          <a:pt x="137" y="49"/>
                        </a:moveTo>
                        <a:cubicBezTo>
                          <a:pt x="24" y="49"/>
                          <a:pt x="24" y="49"/>
                          <a:pt x="24" y="49"/>
                        </a:cubicBezTo>
                        <a:cubicBezTo>
                          <a:pt x="11" y="49"/>
                          <a:pt x="0" y="38"/>
                          <a:pt x="0" y="25"/>
                        </a:cubicBezTo>
                        <a:cubicBezTo>
                          <a:pt x="0" y="25"/>
                          <a:pt x="0" y="25"/>
                          <a:pt x="0" y="25"/>
                        </a:cubicBezTo>
                        <a:cubicBezTo>
                          <a:pt x="0" y="11"/>
                          <a:pt x="11" y="0"/>
                          <a:pt x="24" y="0"/>
                        </a:cubicBezTo>
                        <a:cubicBezTo>
                          <a:pt x="137" y="0"/>
                          <a:pt x="137" y="0"/>
                          <a:pt x="137" y="0"/>
                        </a:cubicBezTo>
                        <a:cubicBezTo>
                          <a:pt x="151" y="0"/>
                          <a:pt x="162" y="11"/>
                          <a:pt x="162" y="25"/>
                        </a:cubicBezTo>
                        <a:cubicBezTo>
                          <a:pt x="162" y="25"/>
                          <a:pt x="162" y="25"/>
                          <a:pt x="162" y="25"/>
                        </a:cubicBezTo>
                        <a:cubicBezTo>
                          <a:pt x="162" y="38"/>
                          <a:pt x="151" y="49"/>
                          <a:pt x="137" y="49"/>
                        </a:cubicBezTo>
                        <a:close/>
                      </a:path>
                    </a:pathLst>
                  </a:custGeom>
                  <a:solidFill>
                    <a:schemeClr val="bg2"/>
                  </a:solidFill>
                  <a:ln>
                    <a:noFill/>
                  </a:ln>
                </p:spPr>
                <p:txBody>
                  <a:bodyPr vert="horz" wrap="square" lIns="162560" tIns="81280" rIns="162560" bIns="8128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latin typeface="Consolas" panose="020B0609020204030204" pitchFamily="49" charset="0"/>
                      <a:cs typeface="Consolas" panose="020B0609020204030204" pitchFamily="49" charset="0"/>
                    </a:endParaRPr>
                  </a:p>
                </p:txBody>
              </p:sp>
              <p:sp>
                <p:nvSpPr>
                  <p:cNvPr id="407" name="Freeform 753">
                    <a:extLst>
                      <a:ext uri="{FF2B5EF4-FFF2-40B4-BE49-F238E27FC236}">
                        <a16:creationId xmlns:a16="http://schemas.microsoft.com/office/drawing/2014/main" id="{3A822BA8-36BF-C07B-158E-6D944B20CB4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106076" y="1496592"/>
                    <a:ext cx="181994" cy="115996"/>
                  </a:xfrm>
                  <a:custGeom>
                    <a:avLst/>
                    <a:gdLst>
                      <a:gd name="T0" fmla="*/ 52 w 77"/>
                      <a:gd name="T1" fmla="*/ 49 h 49"/>
                      <a:gd name="T2" fmla="*/ 24 w 77"/>
                      <a:gd name="T3" fmla="*/ 49 h 49"/>
                      <a:gd name="T4" fmla="*/ 0 w 77"/>
                      <a:gd name="T5" fmla="*/ 24 h 49"/>
                      <a:gd name="T6" fmla="*/ 0 w 77"/>
                      <a:gd name="T7" fmla="*/ 24 h 49"/>
                      <a:gd name="T8" fmla="*/ 24 w 77"/>
                      <a:gd name="T9" fmla="*/ 0 h 49"/>
                      <a:gd name="T10" fmla="*/ 52 w 77"/>
                      <a:gd name="T11" fmla="*/ 0 h 49"/>
                      <a:gd name="T12" fmla="*/ 77 w 77"/>
                      <a:gd name="T13" fmla="*/ 24 h 49"/>
                      <a:gd name="T14" fmla="*/ 77 w 77"/>
                      <a:gd name="T15" fmla="*/ 24 h 49"/>
                      <a:gd name="T16" fmla="*/ 52 w 77"/>
                      <a:gd name="T17" fmla="*/ 49 h 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7" h="49">
                        <a:moveTo>
                          <a:pt x="52" y="49"/>
                        </a:moveTo>
                        <a:cubicBezTo>
                          <a:pt x="24" y="49"/>
                          <a:pt x="24" y="49"/>
                          <a:pt x="24" y="49"/>
                        </a:cubicBezTo>
                        <a:cubicBezTo>
                          <a:pt x="11" y="49"/>
                          <a:pt x="0" y="38"/>
                          <a:pt x="0" y="24"/>
                        </a:cubicBezTo>
                        <a:cubicBezTo>
                          <a:pt x="0" y="24"/>
                          <a:pt x="0" y="24"/>
                          <a:pt x="0" y="24"/>
                        </a:cubicBezTo>
                        <a:cubicBezTo>
                          <a:pt x="0" y="11"/>
                          <a:pt x="11" y="0"/>
                          <a:pt x="24" y="0"/>
                        </a:cubicBezTo>
                        <a:cubicBezTo>
                          <a:pt x="52" y="0"/>
                          <a:pt x="52" y="0"/>
                          <a:pt x="52" y="0"/>
                        </a:cubicBezTo>
                        <a:cubicBezTo>
                          <a:pt x="66" y="0"/>
                          <a:pt x="77" y="11"/>
                          <a:pt x="77" y="24"/>
                        </a:cubicBezTo>
                        <a:cubicBezTo>
                          <a:pt x="77" y="24"/>
                          <a:pt x="77" y="24"/>
                          <a:pt x="77" y="24"/>
                        </a:cubicBezTo>
                        <a:cubicBezTo>
                          <a:pt x="77" y="38"/>
                          <a:pt x="66" y="49"/>
                          <a:pt x="52" y="49"/>
                        </a:cubicBezTo>
                        <a:close/>
                      </a:path>
                    </a:pathLst>
                  </a:custGeom>
                  <a:solidFill>
                    <a:schemeClr val="bg2"/>
                  </a:solidFill>
                  <a:ln>
                    <a:noFill/>
                  </a:ln>
                </p:spPr>
                <p:txBody>
                  <a:bodyPr vert="horz" wrap="square" lIns="162560" tIns="81280" rIns="162560" bIns="8128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latin typeface="Consolas" panose="020B0609020204030204" pitchFamily="49" charset="0"/>
                      <a:cs typeface="Consolas" panose="020B0609020204030204" pitchFamily="49" charset="0"/>
                    </a:endParaRPr>
                  </a:p>
                </p:txBody>
              </p:sp>
            </p:grpSp>
          </p:grp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57488EB8-46C2-2733-9DC8-4B676C216E65}"/>
              </a:ext>
            </a:extLst>
          </p:cNvPr>
          <p:cNvGrpSpPr/>
          <p:nvPr/>
        </p:nvGrpSpPr>
        <p:grpSpPr>
          <a:xfrm>
            <a:off x="596516" y="2437823"/>
            <a:ext cx="10908000" cy="3744000"/>
            <a:chOff x="7680320" y="2921000"/>
            <a:chExt cx="8181000" cy="280800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748AD89-DD0F-BDE5-7649-53CEBEDDF550}"/>
                </a:ext>
              </a:extLst>
            </p:cNvPr>
            <p:cNvSpPr/>
            <p:nvPr/>
          </p:nvSpPr>
          <p:spPr>
            <a:xfrm>
              <a:off x="7680320" y="2921000"/>
              <a:ext cx="8181000" cy="2808001"/>
            </a:xfrm>
            <a:prstGeom prst="rect">
              <a:avLst/>
            </a:prstGeom>
            <a:noFill/>
            <a:ln w="31750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68000" tIns="0" rIns="216000" bIns="36000" rtlCol="0" anchor="t" anchorCtr="0"/>
            <a:lstStyle/>
            <a:p>
              <a:r>
                <a:rPr lang="en-GB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demo</a:t>
              </a:r>
              <a:endParaRPr lang="en-GB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5E3F9CD2-8210-D919-6D8A-92A6394B7FB2}"/>
                </a:ext>
              </a:extLst>
            </p:cNvPr>
            <p:cNvGrpSpPr/>
            <p:nvPr/>
          </p:nvGrpSpPr>
          <p:grpSpPr>
            <a:xfrm>
              <a:off x="7680323" y="2921000"/>
              <a:ext cx="325013" cy="162000"/>
              <a:chOff x="9357407" y="4691351"/>
              <a:chExt cx="325013" cy="16200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02A8DE2-A610-BDF6-B4E7-F01768535A8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357407" y="4691351"/>
                <a:ext cx="325013" cy="162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4662D4CA-C755-80D0-FE1F-ECB76E5575CE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9393407" y="4709853"/>
                <a:ext cx="216000" cy="106997"/>
                <a:chOff x="836085" y="1496592"/>
                <a:chExt cx="538984" cy="266993"/>
              </a:xfrm>
            </p:grpSpPr>
            <p:sp>
              <p:nvSpPr>
                <p:cNvPr id="8" name="Freeform 751">
                  <a:extLst>
                    <a:ext uri="{FF2B5EF4-FFF2-40B4-BE49-F238E27FC236}">
                      <a16:creationId xmlns:a16="http://schemas.microsoft.com/office/drawing/2014/main" id="{CFED548B-FD92-3408-2C48-0F20F5ADEA8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36085" y="1647588"/>
                  <a:ext cx="538984" cy="115997"/>
                </a:xfrm>
                <a:custGeom>
                  <a:avLst/>
                  <a:gdLst>
                    <a:gd name="T0" fmla="*/ 204 w 228"/>
                    <a:gd name="T1" fmla="*/ 49 h 49"/>
                    <a:gd name="T2" fmla="*/ 24 w 228"/>
                    <a:gd name="T3" fmla="*/ 49 h 49"/>
                    <a:gd name="T4" fmla="*/ 0 w 228"/>
                    <a:gd name="T5" fmla="*/ 25 h 49"/>
                    <a:gd name="T6" fmla="*/ 0 w 228"/>
                    <a:gd name="T7" fmla="*/ 25 h 49"/>
                    <a:gd name="T8" fmla="*/ 24 w 228"/>
                    <a:gd name="T9" fmla="*/ 0 h 49"/>
                    <a:gd name="T10" fmla="*/ 204 w 228"/>
                    <a:gd name="T11" fmla="*/ 0 h 49"/>
                    <a:gd name="T12" fmla="*/ 228 w 228"/>
                    <a:gd name="T13" fmla="*/ 25 h 49"/>
                    <a:gd name="T14" fmla="*/ 228 w 228"/>
                    <a:gd name="T15" fmla="*/ 25 h 49"/>
                    <a:gd name="T16" fmla="*/ 204 w 228"/>
                    <a:gd name="T17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28" h="49">
                      <a:moveTo>
                        <a:pt x="204" y="49"/>
                      </a:moveTo>
                      <a:cubicBezTo>
                        <a:pt x="24" y="49"/>
                        <a:pt x="24" y="49"/>
                        <a:pt x="24" y="49"/>
                      </a:cubicBezTo>
                      <a:cubicBezTo>
                        <a:pt x="11" y="49"/>
                        <a:pt x="0" y="38"/>
                        <a:pt x="0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11"/>
                        <a:pt x="11" y="0"/>
                        <a:pt x="24" y="0"/>
                      </a:cubicBezTo>
                      <a:cubicBezTo>
                        <a:pt x="204" y="0"/>
                        <a:pt x="204" y="0"/>
                        <a:pt x="204" y="0"/>
                      </a:cubicBezTo>
                      <a:cubicBezTo>
                        <a:pt x="217" y="0"/>
                        <a:pt x="228" y="11"/>
                        <a:pt x="228" y="25"/>
                      </a:cubicBezTo>
                      <a:cubicBezTo>
                        <a:pt x="228" y="25"/>
                        <a:pt x="228" y="25"/>
                        <a:pt x="228" y="25"/>
                      </a:cubicBezTo>
                      <a:cubicBezTo>
                        <a:pt x="228" y="38"/>
                        <a:pt x="217" y="49"/>
                        <a:pt x="204" y="49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</p:spPr>
              <p:txBody>
                <a:bodyPr vert="horz" wrap="square" lIns="162560" tIns="81280" rIns="162560" bIns="81280" numCol="1" anchor="t" anchorCtr="1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 sz="533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9" name="Freeform 752">
                  <a:extLst>
                    <a:ext uri="{FF2B5EF4-FFF2-40B4-BE49-F238E27FC236}">
                      <a16:creationId xmlns:a16="http://schemas.microsoft.com/office/drawing/2014/main" id="{5BF80E59-A277-C650-24A6-D13A790B134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55081" y="1571590"/>
                  <a:ext cx="382988" cy="115996"/>
                </a:xfrm>
                <a:custGeom>
                  <a:avLst/>
                  <a:gdLst>
                    <a:gd name="T0" fmla="*/ 137 w 162"/>
                    <a:gd name="T1" fmla="*/ 49 h 49"/>
                    <a:gd name="T2" fmla="*/ 24 w 162"/>
                    <a:gd name="T3" fmla="*/ 49 h 49"/>
                    <a:gd name="T4" fmla="*/ 0 w 162"/>
                    <a:gd name="T5" fmla="*/ 25 h 49"/>
                    <a:gd name="T6" fmla="*/ 0 w 162"/>
                    <a:gd name="T7" fmla="*/ 25 h 49"/>
                    <a:gd name="T8" fmla="*/ 24 w 162"/>
                    <a:gd name="T9" fmla="*/ 0 h 49"/>
                    <a:gd name="T10" fmla="*/ 137 w 162"/>
                    <a:gd name="T11" fmla="*/ 0 h 49"/>
                    <a:gd name="T12" fmla="*/ 162 w 162"/>
                    <a:gd name="T13" fmla="*/ 25 h 49"/>
                    <a:gd name="T14" fmla="*/ 162 w 162"/>
                    <a:gd name="T15" fmla="*/ 25 h 49"/>
                    <a:gd name="T16" fmla="*/ 137 w 162"/>
                    <a:gd name="T17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62" h="49">
                      <a:moveTo>
                        <a:pt x="137" y="49"/>
                      </a:moveTo>
                      <a:cubicBezTo>
                        <a:pt x="24" y="49"/>
                        <a:pt x="24" y="49"/>
                        <a:pt x="24" y="49"/>
                      </a:cubicBezTo>
                      <a:cubicBezTo>
                        <a:pt x="11" y="49"/>
                        <a:pt x="0" y="38"/>
                        <a:pt x="0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11"/>
                        <a:pt x="11" y="0"/>
                        <a:pt x="24" y="0"/>
                      </a:cubicBezTo>
                      <a:cubicBezTo>
                        <a:pt x="137" y="0"/>
                        <a:pt x="137" y="0"/>
                        <a:pt x="137" y="0"/>
                      </a:cubicBezTo>
                      <a:cubicBezTo>
                        <a:pt x="151" y="0"/>
                        <a:pt x="162" y="11"/>
                        <a:pt x="162" y="25"/>
                      </a:cubicBezTo>
                      <a:cubicBezTo>
                        <a:pt x="162" y="25"/>
                        <a:pt x="162" y="25"/>
                        <a:pt x="162" y="25"/>
                      </a:cubicBezTo>
                      <a:cubicBezTo>
                        <a:pt x="162" y="38"/>
                        <a:pt x="151" y="49"/>
                        <a:pt x="137" y="49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</p:spPr>
              <p:txBody>
                <a:bodyPr vert="horz" wrap="square" lIns="162560" tIns="81280" rIns="162560" bIns="812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10" name="Freeform 753">
                  <a:extLst>
                    <a:ext uri="{FF2B5EF4-FFF2-40B4-BE49-F238E27FC236}">
                      <a16:creationId xmlns:a16="http://schemas.microsoft.com/office/drawing/2014/main" id="{3C888752-651F-38D5-9455-7AF5D27DD44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06076" y="1496592"/>
                  <a:ext cx="181994" cy="115996"/>
                </a:xfrm>
                <a:custGeom>
                  <a:avLst/>
                  <a:gdLst>
                    <a:gd name="T0" fmla="*/ 52 w 77"/>
                    <a:gd name="T1" fmla="*/ 49 h 49"/>
                    <a:gd name="T2" fmla="*/ 24 w 77"/>
                    <a:gd name="T3" fmla="*/ 49 h 49"/>
                    <a:gd name="T4" fmla="*/ 0 w 77"/>
                    <a:gd name="T5" fmla="*/ 24 h 49"/>
                    <a:gd name="T6" fmla="*/ 0 w 77"/>
                    <a:gd name="T7" fmla="*/ 24 h 49"/>
                    <a:gd name="T8" fmla="*/ 24 w 77"/>
                    <a:gd name="T9" fmla="*/ 0 h 49"/>
                    <a:gd name="T10" fmla="*/ 52 w 77"/>
                    <a:gd name="T11" fmla="*/ 0 h 49"/>
                    <a:gd name="T12" fmla="*/ 77 w 77"/>
                    <a:gd name="T13" fmla="*/ 24 h 49"/>
                    <a:gd name="T14" fmla="*/ 77 w 77"/>
                    <a:gd name="T15" fmla="*/ 24 h 49"/>
                    <a:gd name="T16" fmla="*/ 52 w 77"/>
                    <a:gd name="T17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7" h="49">
                      <a:moveTo>
                        <a:pt x="52" y="49"/>
                      </a:moveTo>
                      <a:cubicBezTo>
                        <a:pt x="24" y="49"/>
                        <a:pt x="24" y="49"/>
                        <a:pt x="24" y="49"/>
                      </a:cubicBezTo>
                      <a:cubicBezTo>
                        <a:pt x="11" y="49"/>
                        <a:pt x="0" y="38"/>
                        <a:pt x="0" y="24"/>
                      </a:cubicBezTo>
                      <a:cubicBezTo>
                        <a:pt x="0" y="24"/>
                        <a:pt x="0" y="24"/>
                        <a:pt x="0" y="24"/>
                      </a:cubicBezTo>
                      <a:cubicBezTo>
                        <a:pt x="0" y="11"/>
                        <a:pt x="11" y="0"/>
                        <a:pt x="24" y="0"/>
                      </a:cubicBezTo>
                      <a:cubicBezTo>
                        <a:pt x="52" y="0"/>
                        <a:pt x="52" y="0"/>
                        <a:pt x="52" y="0"/>
                      </a:cubicBezTo>
                      <a:cubicBezTo>
                        <a:pt x="66" y="0"/>
                        <a:pt x="77" y="11"/>
                        <a:pt x="77" y="24"/>
                      </a:cubicBezTo>
                      <a:cubicBezTo>
                        <a:pt x="77" y="24"/>
                        <a:pt x="77" y="24"/>
                        <a:pt x="77" y="24"/>
                      </a:cubicBezTo>
                      <a:cubicBezTo>
                        <a:pt x="77" y="38"/>
                        <a:pt x="66" y="49"/>
                        <a:pt x="52" y="49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</p:spPr>
              <p:txBody>
                <a:bodyPr vert="horz" wrap="square" lIns="162560" tIns="81280" rIns="162560" bIns="812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p:grpSp>
        </p:grpSp>
      </p:grpSp>
      <p:grpSp>
        <p:nvGrpSpPr>
          <p:cNvPr id="344" name="Group 343">
            <a:extLst>
              <a:ext uri="{FF2B5EF4-FFF2-40B4-BE49-F238E27FC236}">
                <a16:creationId xmlns:a16="http://schemas.microsoft.com/office/drawing/2014/main" id="{FC13B17A-D2E9-6923-FD32-0CDB4700516E}"/>
              </a:ext>
            </a:extLst>
          </p:cNvPr>
          <p:cNvGrpSpPr/>
          <p:nvPr/>
        </p:nvGrpSpPr>
        <p:grpSpPr>
          <a:xfrm>
            <a:off x="5510328" y="3392701"/>
            <a:ext cx="1080376" cy="707973"/>
            <a:chOff x="5769800" y="3715169"/>
            <a:chExt cx="810282" cy="530980"/>
          </a:xfrm>
        </p:grpSpPr>
        <p:sp>
          <p:nvSpPr>
            <p:cNvPr id="345" name="Rectangle 344">
              <a:extLst>
                <a:ext uri="{FF2B5EF4-FFF2-40B4-BE49-F238E27FC236}">
                  <a16:creationId xmlns:a16="http://schemas.microsoft.com/office/drawing/2014/main" id="{ED08F910-377C-B964-0046-3B56FCFBC57A}"/>
                </a:ext>
              </a:extLst>
            </p:cNvPr>
            <p:cNvSpPr/>
            <p:nvPr/>
          </p:nvSpPr>
          <p:spPr>
            <a:xfrm flipH="1">
              <a:off x="5769800" y="3760135"/>
              <a:ext cx="810282" cy="44897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0" cap="flat">
              <a:solidFill>
                <a:schemeClr val="accent4">
                  <a:lumMod val="50000"/>
                </a:schemeClr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wrap="square" lIns="0" tIns="72000" rIns="0" bIns="0" rtlCol="0" anchor="ctr" anchorCtr="1"/>
            <a:lstStyle/>
            <a:p>
              <a:pPr algn="ctr" defTabSz="914332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vzAny</a:t>
              </a:r>
            </a:p>
          </p:txBody>
        </p:sp>
        <p:grpSp>
          <p:nvGrpSpPr>
            <p:cNvPr id="346" name="Group 345">
              <a:extLst>
                <a:ext uri="{FF2B5EF4-FFF2-40B4-BE49-F238E27FC236}">
                  <a16:creationId xmlns:a16="http://schemas.microsoft.com/office/drawing/2014/main" id="{DF43CDBD-8C34-B56A-F00C-7215F3904D7F}"/>
                </a:ext>
              </a:extLst>
            </p:cNvPr>
            <p:cNvGrpSpPr/>
            <p:nvPr/>
          </p:nvGrpSpPr>
          <p:grpSpPr>
            <a:xfrm>
              <a:off x="5810366" y="4161964"/>
              <a:ext cx="728185" cy="84185"/>
              <a:chOff x="5839732" y="5301002"/>
              <a:chExt cx="728185" cy="84185"/>
            </a:xfrm>
          </p:grpSpPr>
          <p:sp>
            <p:nvSpPr>
              <p:cNvPr id="353" name="Rectangle 352">
                <a:extLst>
                  <a:ext uri="{FF2B5EF4-FFF2-40B4-BE49-F238E27FC236}">
                    <a16:creationId xmlns:a16="http://schemas.microsoft.com/office/drawing/2014/main" id="{9F1D4A9C-75EF-E0ED-6094-94FEF7F195B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423396" y="5301002"/>
                <a:ext cx="144521" cy="84185"/>
              </a:xfrm>
              <a:prstGeom prst="rect">
                <a:avLst/>
              </a:prstGeom>
              <a:solidFill>
                <a:schemeClr val="bg2"/>
              </a:solidFill>
              <a:ln w="19050" cap="flat">
                <a:solidFill>
                  <a:schemeClr val="accent4">
                    <a:lumMod val="50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lIns="162560" tIns="81280" rIns="162560" bIns="81280" rtlCol="0" anchor="ctr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800" kern="0">
                    <a:latin typeface="Consolas" panose="020B0609020204030204" pitchFamily="49" charset="0"/>
                    <a:cs typeface="Consolas" panose="020B0609020204030204" pitchFamily="49" charset="0"/>
                  </a:rPr>
                  <a:t>P</a:t>
                </a:r>
                <a:endParaRPr lang="en-GB" sz="889" ker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354" name="Rectangle 353">
                <a:extLst>
                  <a:ext uri="{FF2B5EF4-FFF2-40B4-BE49-F238E27FC236}">
                    <a16:creationId xmlns:a16="http://schemas.microsoft.com/office/drawing/2014/main" id="{F2435121-A6A6-C976-B59F-625DFA364073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839732" y="5301002"/>
                <a:ext cx="144521" cy="84185"/>
              </a:xfrm>
              <a:prstGeom prst="rect">
                <a:avLst/>
              </a:prstGeom>
              <a:solidFill>
                <a:schemeClr val="bg2"/>
              </a:solidFill>
              <a:ln w="19050" cap="flat">
                <a:solidFill>
                  <a:schemeClr val="accent4">
                    <a:lumMod val="50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lIns="162560" tIns="81280" rIns="162560" bIns="81280" rtlCol="0" anchor="ctr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800" kern="0">
                    <a:latin typeface="Consolas" panose="020B0609020204030204" pitchFamily="49" charset="0"/>
                    <a:cs typeface="Consolas" panose="020B0609020204030204" pitchFamily="49" charset="0"/>
                  </a:rPr>
                  <a:t>C</a:t>
                </a:r>
                <a:endParaRPr lang="en-GB" sz="889" ker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356" name="Rectangle 355">
                <a:extLst>
                  <a:ext uri="{FF2B5EF4-FFF2-40B4-BE49-F238E27FC236}">
                    <a16:creationId xmlns:a16="http://schemas.microsoft.com/office/drawing/2014/main" id="{2A4545A8-2E4F-F64F-6DF5-EB224CFC128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034287" y="5301002"/>
                <a:ext cx="144521" cy="84185"/>
              </a:xfrm>
              <a:prstGeom prst="rect">
                <a:avLst/>
              </a:prstGeom>
              <a:solidFill>
                <a:schemeClr val="bg2"/>
              </a:solidFill>
              <a:ln w="19050" cap="flat">
                <a:solidFill>
                  <a:schemeClr val="accent4">
                    <a:lumMod val="50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 lIns="162560" tIns="81280" rIns="162560" bIns="81280" rtlCol="0" anchor="ctr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800" kern="0">
                    <a:latin typeface="Consolas" panose="020B0609020204030204" pitchFamily="49" charset="0"/>
                    <a:cs typeface="Consolas" panose="020B0609020204030204" pitchFamily="49" charset="0"/>
                  </a:rPr>
                  <a:t>CCI</a:t>
                </a:r>
                <a:endParaRPr lang="en-GB" sz="889" ker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sp>
          <p:nvSpPr>
            <p:cNvPr id="347" name="Rectangle 346">
              <a:extLst>
                <a:ext uri="{FF2B5EF4-FFF2-40B4-BE49-F238E27FC236}">
                  <a16:creationId xmlns:a16="http://schemas.microsoft.com/office/drawing/2014/main" id="{FB910DC4-0027-0C8B-F35E-F02C25001B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9800" y="3760135"/>
              <a:ext cx="324000" cy="162000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 w="12700" cap="flat">
              <a:noFill/>
              <a:miter lim="800000"/>
              <a:headEnd type="none" w="med" len="med"/>
              <a:tailEnd type="none" w="med" len="med"/>
            </a:ln>
            <a:effectLst/>
          </p:spPr>
          <p:txBody>
            <a:bodyPr wrap="none" lIns="0" tIns="0" rIns="0" bIns="0" rtlCol="0" anchor="ctr" anchorCtr="1"/>
            <a:lstStyle/>
            <a:p>
              <a:pPr algn="ctr" defTabSz="914332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sz="800" kern="0" dirty="0">
                  <a:solidFill>
                    <a:schemeClr val="bg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vzAny</a:t>
              </a:r>
            </a:p>
          </p:txBody>
        </p:sp>
        <p:grpSp>
          <p:nvGrpSpPr>
            <p:cNvPr id="348" name="Group 347">
              <a:extLst>
                <a:ext uri="{FF2B5EF4-FFF2-40B4-BE49-F238E27FC236}">
                  <a16:creationId xmlns:a16="http://schemas.microsoft.com/office/drawing/2014/main" id="{95F74248-0A9A-A5EE-B119-7052D6D0B20E}"/>
                </a:ext>
              </a:extLst>
            </p:cNvPr>
            <p:cNvGrpSpPr/>
            <p:nvPr/>
          </p:nvGrpSpPr>
          <p:grpSpPr>
            <a:xfrm>
              <a:off x="5810366" y="3715169"/>
              <a:ext cx="728185" cy="84185"/>
              <a:chOff x="5839732" y="5301002"/>
              <a:chExt cx="728185" cy="84185"/>
            </a:xfrm>
          </p:grpSpPr>
          <p:sp>
            <p:nvSpPr>
              <p:cNvPr id="349" name="Rectangle 348">
                <a:extLst>
                  <a:ext uri="{FF2B5EF4-FFF2-40B4-BE49-F238E27FC236}">
                    <a16:creationId xmlns:a16="http://schemas.microsoft.com/office/drawing/2014/main" id="{D5383DAD-57B4-B58A-4E59-84FD9D82BB7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423396" y="5301002"/>
                <a:ext cx="144521" cy="84185"/>
              </a:xfrm>
              <a:prstGeom prst="rect">
                <a:avLst/>
              </a:prstGeom>
              <a:solidFill>
                <a:schemeClr val="bg2"/>
              </a:solidFill>
              <a:ln w="19050" cap="flat">
                <a:solidFill>
                  <a:schemeClr val="accent4">
                    <a:lumMod val="50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lIns="162560" tIns="81280" rIns="162560" bIns="81280" rtlCol="0" anchor="ctr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800" kern="0">
                    <a:latin typeface="Consolas" panose="020B0609020204030204" pitchFamily="49" charset="0"/>
                    <a:cs typeface="Consolas" panose="020B0609020204030204" pitchFamily="49" charset="0"/>
                  </a:rPr>
                  <a:t>P</a:t>
                </a:r>
                <a:endParaRPr lang="en-GB" sz="889" ker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350" name="Rectangle 349">
                <a:extLst>
                  <a:ext uri="{FF2B5EF4-FFF2-40B4-BE49-F238E27FC236}">
                    <a16:creationId xmlns:a16="http://schemas.microsoft.com/office/drawing/2014/main" id="{D77F9504-FDD2-385D-EEA7-8B09AB756E2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839732" y="5301002"/>
                <a:ext cx="144521" cy="84185"/>
              </a:xfrm>
              <a:prstGeom prst="rect">
                <a:avLst/>
              </a:prstGeom>
              <a:solidFill>
                <a:schemeClr val="bg2"/>
              </a:solidFill>
              <a:ln w="19050" cap="flat">
                <a:solidFill>
                  <a:schemeClr val="accent4">
                    <a:lumMod val="50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lIns="162560" tIns="81280" rIns="162560" bIns="81280" rtlCol="0" anchor="ctr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800" kern="0">
                    <a:latin typeface="Consolas" panose="020B0609020204030204" pitchFamily="49" charset="0"/>
                    <a:cs typeface="Consolas" panose="020B0609020204030204" pitchFamily="49" charset="0"/>
                  </a:rPr>
                  <a:t>C</a:t>
                </a:r>
                <a:endParaRPr lang="en-GB" sz="889" ker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352" name="Rectangle 351">
                <a:extLst>
                  <a:ext uri="{FF2B5EF4-FFF2-40B4-BE49-F238E27FC236}">
                    <a16:creationId xmlns:a16="http://schemas.microsoft.com/office/drawing/2014/main" id="{F3F8E5D4-9E1E-861D-B5E3-3E44D669C9BA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034287" y="5301002"/>
                <a:ext cx="144521" cy="84185"/>
              </a:xfrm>
              <a:prstGeom prst="rect">
                <a:avLst/>
              </a:prstGeom>
              <a:solidFill>
                <a:schemeClr val="bg2"/>
              </a:solidFill>
              <a:ln w="19050" cap="flat">
                <a:solidFill>
                  <a:schemeClr val="accent4">
                    <a:lumMod val="50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 lIns="162560" tIns="81280" rIns="162560" bIns="81280" rtlCol="0" anchor="ctr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800" kern="0">
                    <a:latin typeface="Consolas" panose="020B0609020204030204" pitchFamily="49" charset="0"/>
                    <a:cs typeface="Consolas" panose="020B0609020204030204" pitchFamily="49" charset="0"/>
                  </a:rPr>
                  <a:t>CCI</a:t>
                </a:r>
                <a:endParaRPr lang="en-GB" sz="889" ker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</p:grpSp>
      <p:grpSp>
        <p:nvGrpSpPr>
          <p:cNvPr id="470" name="Group 469">
            <a:extLst>
              <a:ext uri="{FF2B5EF4-FFF2-40B4-BE49-F238E27FC236}">
                <a16:creationId xmlns:a16="http://schemas.microsoft.com/office/drawing/2014/main" id="{3F52E796-A4C9-1660-4D1B-0E55569A66F7}"/>
              </a:ext>
            </a:extLst>
          </p:cNvPr>
          <p:cNvGrpSpPr/>
          <p:nvPr/>
        </p:nvGrpSpPr>
        <p:grpSpPr>
          <a:xfrm>
            <a:off x="3291819" y="5040000"/>
            <a:ext cx="5517394" cy="707973"/>
            <a:chOff x="1592977" y="5149917"/>
            <a:chExt cx="5517394" cy="707973"/>
          </a:xfrm>
        </p:grpSpPr>
        <p:grpSp>
          <p:nvGrpSpPr>
            <p:cNvPr id="357" name="Group 356">
              <a:extLst>
                <a:ext uri="{FF2B5EF4-FFF2-40B4-BE49-F238E27FC236}">
                  <a16:creationId xmlns:a16="http://schemas.microsoft.com/office/drawing/2014/main" id="{0ABD6C09-41D5-431B-E424-47171311FE60}"/>
                </a:ext>
              </a:extLst>
            </p:cNvPr>
            <p:cNvGrpSpPr/>
            <p:nvPr/>
          </p:nvGrpSpPr>
          <p:grpSpPr>
            <a:xfrm>
              <a:off x="3811486" y="5149917"/>
              <a:ext cx="1080376" cy="707973"/>
              <a:chOff x="5769800" y="3715169"/>
              <a:chExt cx="810282" cy="530980"/>
            </a:xfrm>
          </p:grpSpPr>
          <p:sp>
            <p:nvSpPr>
              <p:cNvPr id="358" name="Rectangle 357">
                <a:extLst>
                  <a:ext uri="{FF2B5EF4-FFF2-40B4-BE49-F238E27FC236}">
                    <a16:creationId xmlns:a16="http://schemas.microsoft.com/office/drawing/2014/main" id="{724E3917-4F0B-C2D2-B852-629B45C88D2B}"/>
                  </a:ext>
                </a:extLst>
              </p:cNvPr>
              <p:cNvSpPr/>
              <p:nvPr/>
            </p:nvSpPr>
            <p:spPr>
              <a:xfrm flipH="1">
                <a:off x="5769800" y="3760135"/>
                <a:ext cx="810282" cy="448979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1750" cap="flat">
                <a:solidFill>
                  <a:schemeClr val="accent4">
                    <a:lumMod val="50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square" lIns="0" tIns="72000" rIns="0" bIns="0" rtlCol="0" anchor="ctr" anchorCtr="1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All EPGs</a:t>
                </a:r>
              </a:p>
            </p:txBody>
          </p:sp>
          <p:grpSp>
            <p:nvGrpSpPr>
              <p:cNvPr id="359" name="Group 358">
                <a:extLst>
                  <a:ext uri="{FF2B5EF4-FFF2-40B4-BE49-F238E27FC236}">
                    <a16:creationId xmlns:a16="http://schemas.microsoft.com/office/drawing/2014/main" id="{2E966CB6-FBC2-B4A4-7E4D-DA5411135285}"/>
                  </a:ext>
                </a:extLst>
              </p:cNvPr>
              <p:cNvGrpSpPr/>
              <p:nvPr/>
            </p:nvGrpSpPr>
            <p:grpSpPr>
              <a:xfrm>
                <a:off x="5810366" y="4161964"/>
                <a:ext cx="728185" cy="84185"/>
                <a:chOff x="5839732" y="5301002"/>
                <a:chExt cx="728185" cy="84185"/>
              </a:xfrm>
            </p:grpSpPr>
            <p:sp>
              <p:nvSpPr>
                <p:cNvPr id="370" name="Rectangle 369">
                  <a:extLst>
                    <a:ext uri="{FF2B5EF4-FFF2-40B4-BE49-F238E27FC236}">
                      <a16:creationId xmlns:a16="http://schemas.microsoft.com/office/drawing/2014/main" id="{53F4EBBF-F9B1-11B7-780A-46EB7B6620E9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423396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P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371" name="Rectangle 370">
                  <a:extLst>
                    <a:ext uri="{FF2B5EF4-FFF2-40B4-BE49-F238E27FC236}">
                      <a16:creationId xmlns:a16="http://schemas.microsoft.com/office/drawing/2014/main" id="{003E86EF-500C-E34E-0A7C-7D765FE8F8BB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5839732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C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372" name="Rectangle 371">
                  <a:extLst>
                    <a:ext uri="{FF2B5EF4-FFF2-40B4-BE49-F238E27FC236}">
                      <a16:creationId xmlns:a16="http://schemas.microsoft.com/office/drawing/2014/main" id="{DB14557A-5F8B-B6BE-8C05-5CAA3041CE9B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228842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I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373" name="Rectangle 372">
                  <a:extLst>
                    <a:ext uri="{FF2B5EF4-FFF2-40B4-BE49-F238E27FC236}">
                      <a16:creationId xmlns:a16="http://schemas.microsoft.com/office/drawing/2014/main" id="{A38CAD43-7424-AE09-136A-4AB5C314DD60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034287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none"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CCI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p:grpSp>
          <p:sp>
            <p:nvSpPr>
              <p:cNvPr id="361" name="Rectangle 360">
                <a:extLst>
                  <a:ext uri="{FF2B5EF4-FFF2-40B4-BE49-F238E27FC236}">
                    <a16:creationId xmlns:a16="http://schemas.microsoft.com/office/drawing/2014/main" id="{29791229-3725-CAD0-D78C-479CDB1A18E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69800" y="3760135"/>
                <a:ext cx="324000" cy="162000"/>
              </a:xfrm>
              <a:prstGeom prst="rect">
                <a:avLst/>
              </a:prstGeom>
              <a:solidFill>
                <a:schemeClr val="accent4">
                  <a:lumMod val="50000"/>
                </a:schemeClr>
              </a:solidFill>
              <a:ln w="12700" cap="flat">
                <a:noFill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 lIns="0" tIns="0" rIns="0" bIns="0" rtlCol="0" anchor="ctr" anchorCtr="1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800" kern="0" dirty="0">
                    <a:solidFill>
                      <a:schemeClr val="bg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EPG</a:t>
                </a:r>
              </a:p>
            </p:txBody>
          </p:sp>
          <p:grpSp>
            <p:nvGrpSpPr>
              <p:cNvPr id="362" name="Group 361">
                <a:extLst>
                  <a:ext uri="{FF2B5EF4-FFF2-40B4-BE49-F238E27FC236}">
                    <a16:creationId xmlns:a16="http://schemas.microsoft.com/office/drawing/2014/main" id="{F0C9F5A1-90AE-8138-F08D-4AE9392B02DE}"/>
                  </a:ext>
                </a:extLst>
              </p:cNvPr>
              <p:cNvGrpSpPr/>
              <p:nvPr/>
            </p:nvGrpSpPr>
            <p:grpSpPr>
              <a:xfrm>
                <a:off x="5810366" y="3715169"/>
                <a:ext cx="728185" cy="84185"/>
                <a:chOff x="5839732" y="5301002"/>
                <a:chExt cx="728185" cy="84185"/>
              </a:xfrm>
            </p:grpSpPr>
            <p:sp>
              <p:nvSpPr>
                <p:cNvPr id="363" name="Rectangle 362">
                  <a:extLst>
                    <a:ext uri="{FF2B5EF4-FFF2-40B4-BE49-F238E27FC236}">
                      <a16:creationId xmlns:a16="http://schemas.microsoft.com/office/drawing/2014/main" id="{3561E218-26BF-E1E7-776A-0EAE7EB00A52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423396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P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364" name="Rectangle 363">
                  <a:extLst>
                    <a:ext uri="{FF2B5EF4-FFF2-40B4-BE49-F238E27FC236}">
                      <a16:creationId xmlns:a16="http://schemas.microsoft.com/office/drawing/2014/main" id="{1DB82869-1A0D-6EAD-89B4-D0420AEC8677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5839732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C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368" name="Rectangle 367">
                  <a:extLst>
                    <a:ext uri="{FF2B5EF4-FFF2-40B4-BE49-F238E27FC236}">
                      <a16:creationId xmlns:a16="http://schemas.microsoft.com/office/drawing/2014/main" id="{37386A3D-E033-98BD-B2F7-B652BCE6A835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228842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I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369" name="Rectangle 368">
                  <a:extLst>
                    <a:ext uri="{FF2B5EF4-FFF2-40B4-BE49-F238E27FC236}">
                      <a16:creationId xmlns:a16="http://schemas.microsoft.com/office/drawing/2014/main" id="{896537F0-C6E5-738A-1FA2-0A71A5FE4658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034287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none"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CCI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p:grpSp>
        </p:grpSp>
        <p:grpSp>
          <p:nvGrpSpPr>
            <p:cNvPr id="374" name="Group 373">
              <a:extLst>
                <a:ext uri="{FF2B5EF4-FFF2-40B4-BE49-F238E27FC236}">
                  <a16:creationId xmlns:a16="http://schemas.microsoft.com/office/drawing/2014/main" id="{738B77CF-8467-6EE3-14CA-6AC5DF8E091C}"/>
                </a:ext>
              </a:extLst>
            </p:cNvPr>
            <p:cNvGrpSpPr/>
            <p:nvPr/>
          </p:nvGrpSpPr>
          <p:grpSpPr>
            <a:xfrm>
              <a:off x="6029995" y="5149917"/>
              <a:ext cx="1080376" cy="707973"/>
              <a:chOff x="5769800" y="3715169"/>
              <a:chExt cx="810282" cy="530980"/>
            </a:xfrm>
          </p:grpSpPr>
          <p:sp>
            <p:nvSpPr>
              <p:cNvPr id="375" name="Rectangle 374">
                <a:extLst>
                  <a:ext uri="{FF2B5EF4-FFF2-40B4-BE49-F238E27FC236}">
                    <a16:creationId xmlns:a16="http://schemas.microsoft.com/office/drawing/2014/main" id="{344CD682-F7EA-1730-A356-9DCFC14C4C9A}"/>
                  </a:ext>
                </a:extLst>
              </p:cNvPr>
              <p:cNvSpPr/>
              <p:nvPr/>
            </p:nvSpPr>
            <p:spPr>
              <a:xfrm flipH="1">
                <a:off x="5769800" y="3760135"/>
                <a:ext cx="810282" cy="44897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1750" cap="flat">
                <a:solidFill>
                  <a:schemeClr val="accent2">
                    <a:lumMod val="75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square" lIns="0" tIns="72000" rIns="0" bIns="0" rtlCol="0" anchor="ctr" anchorCtr="1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All ESGs</a:t>
                </a:r>
              </a:p>
            </p:txBody>
          </p:sp>
          <p:grpSp>
            <p:nvGrpSpPr>
              <p:cNvPr id="376" name="Group 375">
                <a:extLst>
                  <a:ext uri="{FF2B5EF4-FFF2-40B4-BE49-F238E27FC236}">
                    <a16:creationId xmlns:a16="http://schemas.microsoft.com/office/drawing/2014/main" id="{9003198B-BF2E-611B-8B33-A9E80F9B4383}"/>
                  </a:ext>
                </a:extLst>
              </p:cNvPr>
              <p:cNvGrpSpPr/>
              <p:nvPr/>
            </p:nvGrpSpPr>
            <p:grpSpPr>
              <a:xfrm>
                <a:off x="5810366" y="4161964"/>
                <a:ext cx="728185" cy="84185"/>
                <a:chOff x="5839732" y="5301002"/>
                <a:chExt cx="728185" cy="84185"/>
              </a:xfrm>
            </p:grpSpPr>
            <p:sp>
              <p:nvSpPr>
                <p:cNvPr id="398" name="Rectangle 397">
                  <a:extLst>
                    <a:ext uri="{FF2B5EF4-FFF2-40B4-BE49-F238E27FC236}">
                      <a16:creationId xmlns:a16="http://schemas.microsoft.com/office/drawing/2014/main" id="{EB2E1664-4D88-59C8-5783-DD4FB02D2D97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423396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2">
                      <a:lumMod val="75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P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399" name="Rectangle 398">
                  <a:extLst>
                    <a:ext uri="{FF2B5EF4-FFF2-40B4-BE49-F238E27FC236}">
                      <a16:creationId xmlns:a16="http://schemas.microsoft.com/office/drawing/2014/main" id="{8037FCD6-A255-9528-4999-415D45C402EC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5839732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2">
                      <a:lumMod val="75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C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408" name="Rectangle 407">
                  <a:extLst>
                    <a:ext uri="{FF2B5EF4-FFF2-40B4-BE49-F238E27FC236}">
                      <a16:creationId xmlns:a16="http://schemas.microsoft.com/office/drawing/2014/main" id="{78A90DF2-27F0-16A7-A1F1-CC3326FD7521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228842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2">
                      <a:lumMod val="75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I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409" name="Rectangle 408">
                  <a:extLst>
                    <a:ext uri="{FF2B5EF4-FFF2-40B4-BE49-F238E27FC236}">
                      <a16:creationId xmlns:a16="http://schemas.microsoft.com/office/drawing/2014/main" id="{034776CE-8350-41BD-4A94-F4B1E7702CBB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034287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2">
                      <a:lumMod val="75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none"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CCI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p:grpSp>
          <p:sp>
            <p:nvSpPr>
              <p:cNvPr id="392" name="Rectangle 391">
                <a:extLst>
                  <a:ext uri="{FF2B5EF4-FFF2-40B4-BE49-F238E27FC236}">
                    <a16:creationId xmlns:a16="http://schemas.microsoft.com/office/drawing/2014/main" id="{117E9572-17F2-B4F0-15DC-89DD191B86E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69800" y="3760135"/>
                <a:ext cx="324000" cy="162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 lIns="0" tIns="0" rIns="0" bIns="0" rtlCol="0" anchor="ctr" anchorCtr="1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800" kern="0" dirty="0">
                    <a:solidFill>
                      <a:schemeClr val="bg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ESG</a:t>
                </a:r>
              </a:p>
            </p:txBody>
          </p:sp>
          <p:grpSp>
            <p:nvGrpSpPr>
              <p:cNvPr id="393" name="Group 392">
                <a:extLst>
                  <a:ext uri="{FF2B5EF4-FFF2-40B4-BE49-F238E27FC236}">
                    <a16:creationId xmlns:a16="http://schemas.microsoft.com/office/drawing/2014/main" id="{51C6DE1A-1232-8B7B-EA91-003D5B4C3F0E}"/>
                  </a:ext>
                </a:extLst>
              </p:cNvPr>
              <p:cNvGrpSpPr/>
              <p:nvPr/>
            </p:nvGrpSpPr>
            <p:grpSpPr>
              <a:xfrm>
                <a:off x="5810366" y="3715169"/>
                <a:ext cx="728185" cy="84185"/>
                <a:chOff x="5839732" y="5301002"/>
                <a:chExt cx="728185" cy="84185"/>
              </a:xfrm>
            </p:grpSpPr>
            <p:sp>
              <p:nvSpPr>
                <p:cNvPr id="394" name="Rectangle 393">
                  <a:extLst>
                    <a:ext uri="{FF2B5EF4-FFF2-40B4-BE49-F238E27FC236}">
                      <a16:creationId xmlns:a16="http://schemas.microsoft.com/office/drawing/2014/main" id="{BB193D3E-C0DA-D9AC-D8A5-EFD9ABB2B928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423396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2">
                      <a:lumMod val="75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P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395" name="Rectangle 394">
                  <a:extLst>
                    <a:ext uri="{FF2B5EF4-FFF2-40B4-BE49-F238E27FC236}">
                      <a16:creationId xmlns:a16="http://schemas.microsoft.com/office/drawing/2014/main" id="{B8429CD3-AAB2-9E65-2F97-57FCBA0DFF2A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5839732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2">
                      <a:lumMod val="75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C</a:t>
                  </a:r>
                  <a:endParaRPr lang="en-GB" sz="889" kern="0" dirty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396" name="Rectangle 395">
                  <a:extLst>
                    <a:ext uri="{FF2B5EF4-FFF2-40B4-BE49-F238E27FC236}">
                      <a16:creationId xmlns:a16="http://schemas.microsoft.com/office/drawing/2014/main" id="{7C3C46BC-E0C4-EE92-E639-E8F341D58CCE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228842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2">
                      <a:lumMod val="75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I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397" name="Rectangle 396">
                  <a:extLst>
                    <a:ext uri="{FF2B5EF4-FFF2-40B4-BE49-F238E27FC236}">
                      <a16:creationId xmlns:a16="http://schemas.microsoft.com/office/drawing/2014/main" id="{A4F0F1DD-FFCD-AEC6-DEE5-43BD8CB0E870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034287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2">
                      <a:lumMod val="75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none"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CCI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p:grpSp>
        </p:grpSp>
        <p:grpSp>
          <p:nvGrpSpPr>
            <p:cNvPr id="424" name="Group 423">
              <a:extLst>
                <a:ext uri="{FF2B5EF4-FFF2-40B4-BE49-F238E27FC236}">
                  <a16:creationId xmlns:a16="http://schemas.microsoft.com/office/drawing/2014/main" id="{A2587A7F-54A6-B8C6-7E70-DBFF710C1997}"/>
                </a:ext>
              </a:extLst>
            </p:cNvPr>
            <p:cNvGrpSpPr/>
            <p:nvPr/>
          </p:nvGrpSpPr>
          <p:grpSpPr>
            <a:xfrm>
              <a:off x="1592977" y="5149917"/>
              <a:ext cx="1080376" cy="707973"/>
              <a:chOff x="5769800" y="3715169"/>
              <a:chExt cx="810282" cy="530980"/>
            </a:xfrm>
          </p:grpSpPr>
          <p:sp>
            <p:nvSpPr>
              <p:cNvPr id="425" name="Rectangle 424">
                <a:extLst>
                  <a:ext uri="{FF2B5EF4-FFF2-40B4-BE49-F238E27FC236}">
                    <a16:creationId xmlns:a16="http://schemas.microsoft.com/office/drawing/2014/main" id="{C7C4FC37-7067-22DA-7839-75322BDBAAAD}"/>
                  </a:ext>
                </a:extLst>
              </p:cNvPr>
              <p:cNvSpPr/>
              <p:nvPr/>
            </p:nvSpPr>
            <p:spPr>
              <a:xfrm flipH="1">
                <a:off x="5769800" y="3760135"/>
                <a:ext cx="810282" cy="448979"/>
              </a:xfrm>
              <a:prstGeom prst="rect">
                <a:avLst/>
              </a:prstGeom>
              <a:solidFill>
                <a:schemeClr val="bg1">
                  <a:lumMod val="10000"/>
                  <a:lumOff val="90000"/>
                </a:schemeClr>
              </a:solidFill>
              <a:ln w="31750" cap="flat">
                <a:solidFill>
                  <a:schemeClr val="bg1">
                    <a:lumMod val="75000"/>
                    <a:lumOff val="25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square" lIns="0" tIns="72000" rIns="0" bIns="0" rtlCol="0" anchor="ctr" anchorCtr="1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All extEPGs</a:t>
                </a:r>
              </a:p>
            </p:txBody>
          </p:sp>
          <p:grpSp>
            <p:nvGrpSpPr>
              <p:cNvPr id="426" name="Group 425">
                <a:extLst>
                  <a:ext uri="{FF2B5EF4-FFF2-40B4-BE49-F238E27FC236}">
                    <a16:creationId xmlns:a16="http://schemas.microsoft.com/office/drawing/2014/main" id="{09D51C09-0286-5157-2531-701053AFC4AC}"/>
                  </a:ext>
                </a:extLst>
              </p:cNvPr>
              <p:cNvGrpSpPr/>
              <p:nvPr/>
            </p:nvGrpSpPr>
            <p:grpSpPr>
              <a:xfrm>
                <a:off x="5810366" y="4161964"/>
                <a:ext cx="728185" cy="84185"/>
                <a:chOff x="5839732" y="5301002"/>
                <a:chExt cx="728185" cy="84185"/>
              </a:xfrm>
            </p:grpSpPr>
            <p:sp>
              <p:nvSpPr>
                <p:cNvPr id="433" name="Rectangle 432">
                  <a:extLst>
                    <a:ext uri="{FF2B5EF4-FFF2-40B4-BE49-F238E27FC236}">
                      <a16:creationId xmlns:a16="http://schemas.microsoft.com/office/drawing/2014/main" id="{6500287C-22FF-81AA-0F1A-28A51245DD23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423396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bg1">
                      <a:lumMod val="75000"/>
                      <a:lumOff val="25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P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434" name="Rectangle 433">
                  <a:extLst>
                    <a:ext uri="{FF2B5EF4-FFF2-40B4-BE49-F238E27FC236}">
                      <a16:creationId xmlns:a16="http://schemas.microsoft.com/office/drawing/2014/main" id="{D04FE221-6484-DE46-1438-B23A06F84BEB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5839732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bg1">
                      <a:lumMod val="75000"/>
                      <a:lumOff val="25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C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435" name="Rectangle 434">
                  <a:extLst>
                    <a:ext uri="{FF2B5EF4-FFF2-40B4-BE49-F238E27FC236}">
                      <a16:creationId xmlns:a16="http://schemas.microsoft.com/office/drawing/2014/main" id="{DA8801ED-120E-800B-E114-B39C200F2CED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228842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bg1">
                      <a:lumMod val="75000"/>
                      <a:lumOff val="25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I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436" name="Rectangle 435">
                  <a:extLst>
                    <a:ext uri="{FF2B5EF4-FFF2-40B4-BE49-F238E27FC236}">
                      <a16:creationId xmlns:a16="http://schemas.microsoft.com/office/drawing/2014/main" id="{6EC3451D-CC9A-EE5B-CD4D-3D10267DBDD6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034287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bg1">
                      <a:lumMod val="75000"/>
                      <a:lumOff val="25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none"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CCI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p:grpSp>
          <p:sp>
            <p:nvSpPr>
              <p:cNvPr id="427" name="Rectangle 426">
                <a:extLst>
                  <a:ext uri="{FF2B5EF4-FFF2-40B4-BE49-F238E27FC236}">
                    <a16:creationId xmlns:a16="http://schemas.microsoft.com/office/drawing/2014/main" id="{D49D9FF6-45D2-3E8F-E13B-8A111CDED6C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69800" y="3760135"/>
                <a:ext cx="324000" cy="162000"/>
              </a:xfrm>
              <a:prstGeom prst="rect">
                <a:avLst/>
              </a:prstGeom>
              <a:solidFill>
                <a:schemeClr val="bg1">
                  <a:lumMod val="75000"/>
                  <a:lumOff val="25000"/>
                </a:schemeClr>
              </a:solidFill>
              <a:ln w="12700" cap="flat">
                <a:noFill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 lIns="0" tIns="0" rIns="0" bIns="0" rtlCol="0" anchor="ctr" anchorCtr="1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800" kern="0" dirty="0">
                    <a:solidFill>
                      <a:schemeClr val="bg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extEPG</a:t>
                </a:r>
              </a:p>
            </p:txBody>
          </p:sp>
          <p:grpSp>
            <p:nvGrpSpPr>
              <p:cNvPr id="428" name="Group 427">
                <a:extLst>
                  <a:ext uri="{FF2B5EF4-FFF2-40B4-BE49-F238E27FC236}">
                    <a16:creationId xmlns:a16="http://schemas.microsoft.com/office/drawing/2014/main" id="{E2A1058B-BD92-C44A-4B11-45DA08CD7959}"/>
                  </a:ext>
                </a:extLst>
              </p:cNvPr>
              <p:cNvGrpSpPr/>
              <p:nvPr/>
            </p:nvGrpSpPr>
            <p:grpSpPr>
              <a:xfrm>
                <a:off x="5810366" y="3715169"/>
                <a:ext cx="728185" cy="84185"/>
                <a:chOff x="5839732" y="5301002"/>
                <a:chExt cx="728185" cy="84185"/>
              </a:xfrm>
            </p:grpSpPr>
            <p:sp>
              <p:nvSpPr>
                <p:cNvPr id="429" name="Rectangle 428">
                  <a:extLst>
                    <a:ext uri="{FF2B5EF4-FFF2-40B4-BE49-F238E27FC236}">
                      <a16:creationId xmlns:a16="http://schemas.microsoft.com/office/drawing/2014/main" id="{D3318EE7-6505-3FBF-C885-2A35AF3A7326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423396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bg1">
                      <a:lumMod val="75000"/>
                      <a:lumOff val="25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P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430" name="Rectangle 429">
                  <a:extLst>
                    <a:ext uri="{FF2B5EF4-FFF2-40B4-BE49-F238E27FC236}">
                      <a16:creationId xmlns:a16="http://schemas.microsoft.com/office/drawing/2014/main" id="{F0B118A6-81F8-E0EF-EB69-2CF7CAFBFC4C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5839732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bg1">
                      <a:lumMod val="75000"/>
                      <a:lumOff val="25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C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431" name="Rectangle 430">
                  <a:extLst>
                    <a:ext uri="{FF2B5EF4-FFF2-40B4-BE49-F238E27FC236}">
                      <a16:creationId xmlns:a16="http://schemas.microsoft.com/office/drawing/2014/main" id="{DF444280-63DD-CD11-7B90-53CF40507D66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228842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bg1">
                      <a:lumMod val="75000"/>
                      <a:lumOff val="25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I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432" name="Rectangle 431">
                  <a:extLst>
                    <a:ext uri="{FF2B5EF4-FFF2-40B4-BE49-F238E27FC236}">
                      <a16:creationId xmlns:a16="http://schemas.microsoft.com/office/drawing/2014/main" id="{15F5DF21-10EF-7270-0760-32479DD85EA3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034287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bg1">
                      <a:lumMod val="75000"/>
                      <a:lumOff val="25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none"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CCI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p:grpSp>
        </p:grpSp>
      </p:grpSp>
      <p:cxnSp>
        <p:nvCxnSpPr>
          <p:cNvPr id="438" name="Straight Arrow Connector 437">
            <a:extLst>
              <a:ext uri="{FF2B5EF4-FFF2-40B4-BE49-F238E27FC236}">
                <a16:creationId xmlns:a16="http://schemas.microsoft.com/office/drawing/2014/main" id="{0E7AC7DA-8138-8F3F-9274-8BC6F711F326}"/>
              </a:ext>
            </a:extLst>
          </p:cNvPr>
          <p:cNvCxnSpPr>
            <a:cxnSpLocks/>
            <a:stCxn id="430" idx="0"/>
            <a:endCxn id="354" idx="2"/>
          </p:cNvCxnSpPr>
          <p:nvPr/>
        </p:nvCxnSpPr>
        <p:spPr>
          <a:xfrm flipV="1">
            <a:off x="3442255" y="4100674"/>
            <a:ext cx="2218509" cy="939326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Straight Arrow Connector 438">
            <a:extLst>
              <a:ext uri="{FF2B5EF4-FFF2-40B4-BE49-F238E27FC236}">
                <a16:creationId xmlns:a16="http://schemas.microsoft.com/office/drawing/2014/main" id="{C78E6096-ADF4-AE3B-A033-F9049BB7D5AA}"/>
              </a:ext>
            </a:extLst>
          </p:cNvPr>
          <p:cNvCxnSpPr>
            <a:cxnSpLocks/>
            <a:stCxn id="353" idx="2"/>
            <a:endCxn id="429" idx="0"/>
          </p:cNvCxnSpPr>
          <p:nvPr/>
        </p:nvCxnSpPr>
        <p:spPr>
          <a:xfrm flipH="1">
            <a:off x="4220473" y="4100674"/>
            <a:ext cx="2218509" cy="939326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Straight Arrow Connector 443">
            <a:extLst>
              <a:ext uri="{FF2B5EF4-FFF2-40B4-BE49-F238E27FC236}">
                <a16:creationId xmlns:a16="http://schemas.microsoft.com/office/drawing/2014/main" id="{4842F128-BA53-D994-379F-F91AB57077D9}"/>
              </a:ext>
            </a:extLst>
          </p:cNvPr>
          <p:cNvCxnSpPr>
            <a:cxnSpLocks/>
            <a:stCxn id="364" idx="0"/>
            <a:endCxn id="354" idx="2"/>
          </p:cNvCxnSpPr>
          <p:nvPr/>
        </p:nvCxnSpPr>
        <p:spPr>
          <a:xfrm flipV="1">
            <a:off x="5660764" y="4100674"/>
            <a:ext cx="0" cy="939326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Straight Arrow Connector 446">
            <a:extLst>
              <a:ext uri="{FF2B5EF4-FFF2-40B4-BE49-F238E27FC236}">
                <a16:creationId xmlns:a16="http://schemas.microsoft.com/office/drawing/2014/main" id="{72DFBF1E-8512-2AF2-E07E-74CC6C4DDCDE}"/>
              </a:ext>
            </a:extLst>
          </p:cNvPr>
          <p:cNvCxnSpPr>
            <a:cxnSpLocks/>
            <a:stCxn id="395" idx="0"/>
            <a:endCxn id="354" idx="2"/>
          </p:cNvCxnSpPr>
          <p:nvPr/>
        </p:nvCxnSpPr>
        <p:spPr>
          <a:xfrm flipH="1" flipV="1">
            <a:off x="5660764" y="4100674"/>
            <a:ext cx="2218509" cy="939326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Straight Arrow Connector 449">
            <a:extLst>
              <a:ext uri="{FF2B5EF4-FFF2-40B4-BE49-F238E27FC236}">
                <a16:creationId xmlns:a16="http://schemas.microsoft.com/office/drawing/2014/main" id="{2AFFDEBC-AC5B-465B-AA51-60DDD59E05A4}"/>
              </a:ext>
            </a:extLst>
          </p:cNvPr>
          <p:cNvCxnSpPr>
            <a:cxnSpLocks/>
            <a:stCxn id="353" idx="2"/>
            <a:endCxn id="363" idx="0"/>
          </p:cNvCxnSpPr>
          <p:nvPr/>
        </p:nvCxnSpPr>
        <p:spPr>
          <a:xfrm>
            <a:off x="6438982" y="4100674"/>
            <a:ext cx="0" cy="939326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Straight Arrow Connector 452">
            <a:extLst>
              <a:ext uri="{FF2B5EF4-FFF2-40B4-BE49-F238E27FC236}">
                <a16:creationId xmlns:a16="http://schemas.microsoft.com/office/drawing/2014/main" id="{811DC31A-E32D-6833-3FCF-F5C99A7406EA}"/>
              </a:ext>
            </a:extLst>
          </p:cNvPr>
          <p:cNvCxnSpPr>
            <a:cxnSpLocks/>
            <a:stCxn id="353" idx="2"/>
            <a:endCxn id="394" idx="0"/>
          </p:cNvCxnSpPr>
          <p:nvPr/>
        </p:nvCxnSpPr>
        <p:spPr>
          <a:xfrm>
            <a:off x="6438982" y="4100674"/>
            <a:ext cx="2218509" cy="939326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Elbow Connector 464">
            <a:extLst>
              <a:ext uri="{FF2B5EF4-FFF2-40B4-BE49-F238E27FC236}">
                <a16:creationId xmlns:a16="http://schemas.microsoft.com/office/drawing/2014/main" id="{10062469-E036-9C90-0131-B573B2835C2C}"/>
              </a:ext>
            </a:extLst>
          </p:cNvPr>
          <p:cNvCxnSpPr>
            <a:cxnSpLocks/>
            <a:stCxn id="366" idx="2"/>
            <a:endCxn id="350" idx="0"/>
          </p:cNvCxnSpPr>
          <p:nvPr/>
        </p:nvCxnSpPr>
        <p:spPr>
          <a:xfrm rot="5400000">
            <a:off x="5081293" y="2377993"/>
            <a:ext cx="1594179" cy="435236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2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Elbow Connector 465">
            <a:extLst>
              <a:ext uri="{FF2B5EF4-FFF2-40B4-BE49-F238E27FC236}">
                <a16:creationId xmlns:a16="http://schemas.microsoft.com/office/drawing/2014/main" id="{CDF5A431-183D-83A2-1DC4-F3727165E704}"/>
              </a:ext>
            </a:extLst>
          </p:cNvPr>
          <p:cNvCxnSpPr>
            <a:cxnSpLocks/>
            <a:stCxn id="366" idx="2"/>
            <a:endCxn id="349" idx="0"/>
          </p:cNvCxnSpPr>
          <p:nvPr/>
        </p:nvCxnSpPr>
        <p:spPr>
          <a:xfrm rot="16200000" flipH="1">
            <a:off x="5470402" y="2424120"/>
            <a:ext cx="1594179" cy="342982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2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2CF4FCE-A620-4E23-D7EA-608CE13DF895}"/>
              </a:ext>
            </a:extLst>
          </p:cNvPr>
          <p:cNvGrpSpPr/>
          <p:nvPr/>
        </p:nvGrpSpPr>
        <p:grpSpPr>
          <a:xfrm>
            <a:off x="1480330" y="3447888"/>
            <a:ext cx="1080000" cy="597600"/>
            <a:chOff x="7680326" y="3602037"/>
            <a:chExt cx="810000" cy="4482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E7DE6F9-28C8-4A90-670E-161EB9B55D4B}"/>
                </a:ext>
              </a:extLst>
            </p:cNvPr>
            <p:cNvSpPr/>
            <p:nvPr/>
          </p:nvSpPr>
          <p:spPr>
            <a:xfrm flipH="1">
              <a:off x="7680326" y="3602037"/>
              <a:ext cx="810000" cy="448200"/>
            </a:xfrm>
            <a:prstGeom prst="rect">
              <a:avLst/>
            </a:prstGeom>
            <a:noFill/>
            <a:ln w="31750">
              <a:solidFill>
                <a:schemeClr val="bg1">
                  <a:lumMod val="75000"/>
                  <a:lumOff val="25000"/>
                </a:schemeClr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tIns="72000" rIns="0" bIns="0" rtlCol="0" anchor="ctr" anchorCtr="1"/>
            <a:lstStyle/>
            <a:p>
              <a:pPr algn="ctr"/>
              <a:r>
                <a:rPr lang="en-GB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L3out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8CE1A25-BAA7-56A4-542D-4F31BB401E4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7680326" y="3602038"/>
              <a:ext cx="324000" cy="1620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</p:spPr>
          <p:txBody>
            <a:bodyPr wrap="none" lIns="0" tIns="0" rIns="0" bIns="0" rtlCol="0" anchor="ctr" anchorCtr="1">
              <a:noAutofit/>
            </a:bodyPr>
            <a:lstStyle/>
            <a:p>
              <a:pPr algn="ctr"/>
              <a:r>
                <a:rPr lang="en-US" sz="800" dirty="0">
                  <a:solidFill>
                    <a:schemeClr val="bg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L3out</a:t>
              </a:r>
            </a:p>
          </p:txBody>
        </p:sp>
      </p:grp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5C1E23A4-9823-0225-EB6A-67F125DB3032}"/>
              </a:ext>
            </a:extLst>
          </p:cNvPr>
          <p:cNvCxnSpPr>
            <a:stCxn id="17" idx="2"/>
            <a:endCxn id="425" idx="3"/>
          </p:cNvCxnSpPr>
          <p:nvPr/>
        </p:nvCxnSpPr>
        <p:spPr>
          <a:xfrm rot="16200000" flipH="1">
            <a:off x="1979181" y="4086636"/>
            <a:ext cx="1353786" cy="1271489"/>
          </a:xfrm>
          <a:prstGeom prst="bentConnector2">
            <a:avLst/>
          </a:prstGeom>
          <a:ln w="3175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B4F96B5-E5CF-9D09-B66A-BDD91D8255FF}"/>
              </a:ext>
            </a:extLst>
          </p:cNvPr>
          <p:cNvGrpSpPr/>
          <p:nvPr/>
        </p:nvGrpSpPr>
        <p:grpSpPr>
          <a:xfrm>
            <a:off x="722789" y="2798932"/>
            <a:ext cx="10620003" cy="3261600"/>
            <a:chOff x="7680323" y="3615879"/>
            <a:chExt cx="7965003" cy="244620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3328D55-7118-F36D-1E26-91333E0A0A3A}"/>
                </a:ext>
              </a:extLst>
            </p:cNvPr>
            <p:cNvSpPr/>
            <p:nvPr/>
          </p:nvSpPr>
          <p:spPr>
            <a:xfrm flipH="1">
              <a:off x="7680325" y="3615879"/>
              <a:ext cx="7965001" cy="2446200"/>
            </a:xfrm>
            <a:prstGeom prst="rect">
              <a:avLst/>
            </a:prstGeom>
            <a:noFill/>
            <a:ln w="31750">
              <a:solidFill>
                <a:schemeClr val="accent5"/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468000" tIns="0" rIns="216000" bIns="144000" rtlCol="0" anchor="t" anchorCtr="0"/>
            <a:lstStyle/>
            <a:p>
              <a:r>
                <a:rPr lang="en-GB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vrf-01</a:t>
              </a:r>
              <a:endParaRPr lang="en-GB" sz="28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99A0298C-0B1B-1C08-A66E-B07A3344FBA6}"/>
                </a:ext>
              </a:extLst>
            </p:cNvPr>
            <p:cNvGrpSpPr/>
            <p:nvPr/>
          </p:nvGrpSpPr>
          <p:grpSpPr>
            <a:xfrm>
              <a:off x="7680323" y="3615879"/>
              <a:ext cx="324000" cy="162000"/>
              <a:chOff x="9199253" y="3748281"/>
              <a:chExt cx="324000" cy="162000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347B76E6-8A2A-BA6E-8ADB-B29BA9E8633A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9199253" y="3748281"/>
                <a:ext cx="324000" cy="1620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pic>
            <p:nvPicPr>
              <p:cNvPr id="25" name="Picture 6" descr="C:\Users\ecoffey\AppData\Local\Temp\Rar$DRa0.583\Cisco Icons November\30067_Device_router_3057\Png_256\30067_Device_router_3057_unknown_256.png">
                <a:extLst>
                  <a:ext uri="{FF2B5EF4-FFF2-40B4-BE49-F238E27FC236}">
                    <a16:creationId xmlns:a16="http://schemas.microsoft.com/office/drawing/2014/main" id="{0D13550A-6676-27EC-BFFF-10C0A7E08FC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9253747" y="3768469"/>
                <a:ext cx="215012" cy="1216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52298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992155-D090-F608-B1FA-8A94A92B11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3" name="Group 462">
            <a:extLst>
              <a:ext uri="{FF2B5EF4-FFF2-40B4-BE49-F238E27FC236}">
                <a16:creationId xmlns:a16="http://schemas.microsoft.com/office/drawing/2014/main" id="{A713755C-2BED-6FDB-09F9-A5639E959DF4}"/>
              </a:ext>
            </a:extLst>
          </p:cNvPr>
          <p:cNvGrpSpPr/>
          <p:nvPr/>
        </p:nvGrpSpPr>
        <p:grpSpPr>
          <a:xfrm>
            <a:off x="7180255" y="789596"/>
            <a:ext cx="2160002" cy="1440003"/>
            <a:chOff x="8540266" y="1015426"/>
            <a:chExt cx="2160002" cy="1440003"/>
          </a:xfrm>
        </p:grpSpPr>
        <p:grpSp>
          <p:nvGrpSpPr>
            <p:cNvPr id="365" name="Group 364">
              <a:extLst>
                <a:ext uri="{FF2B5EF4-FFF2-40B4-BE49-F238E27FC236}">
                  <a16:creationId xmlns:a16="http://schemas.microsoft.com/office/drawing/2014/main" id="{06DB4DF7-643C-8B68-8D57-2BC7D2D4D955}"/>
                </a:ext>
              </a:extLst>
            </p:cNvPr>
            <p:cNvGrpSpPr/>
            <p:nvPr/>
          </p:nvGrpSpPr>
          <p:grpSpPr>
            <a:xfrm>
              <a:off x="8720267" y="1446503"/>
              <a:ext cx="1800000" cy="577849"/>
              <a:chOff x="6914528" y="4617244"/>
              <a:chExt cx="1350000" cy="433387"/>
            </a:xfrm>
          </p:grpSpPr>
          <p:sp>
            <p:nvSpPr>
              <p:cNvPr id="366" name="Rectangle 365">
                <a:extLst>
                  <a:ext uri="{FF2B5EF4-FFF2-40B4-BE49-F238E27FC236}">
                    <a16:creationId xmlns:a16="http://schemas.microsoft.com/office/drawing/2014/main" id="{05FA47EF-135A-7F04-2E50-6776C7A48DB5}"/>
                  </a:ext>
                </a:extLst>
              </p:cNvPr>
              <p:cNvSpPr/>
              <p:nvPr/>
            </p:nvSpPr>
            <p:spPr>
              <a:xfrm>
                <a:off x="6914528" y="4617244"/>
                <a:ext cx="1350000" cy="433387"/>
              </a:xfrm>
              <a:prstGeom prst="rect">
                <a:avLst/>
              </a:prstGeom>
              <a:noFill/>
              <a:ln w="31750">
                <a:solidFill>
                  <a:schemeClr val="accent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0" rtlCol="0" anchor="ctr" anchorCtr="1"/>
              <a:lstStyle/>
              <a:p>
                <a:pPr algn="ctr"/>
                <a:r>
                  <a:rPr lang="en-GB" sz="1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common.default</a:t>
                </a:r>
              </a:p>
            </p:txBody>
          </p:sp>
          <p:sp>
            <p:nvSpPr>
              <p:cNvPr id="367" name="Rectangle 366">
                <a:extLst>
                  <a:ext uri="{FF2B5EF4-FFF2-40B4-BE49-F238E27FC236}">
                    <a16:creationId xmlns:a16="http://schemas.microsoft.com/office/drawing/2014/main" id="{81B6A79A-F134-C075-4EA7-410B4FF4B31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914529" y="4617244"/>
                <a:ext cx="324000" cy="162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 anchorCtr="1"/>
              <a:lstStyle/>
              <a:p>
                <a:pPr algn="ctr"/>
                <a:r>
                  <a:rPr lang="en-GB" sz="800">
                    <a:solidFill>
                      <a:schemeClr val="bg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Cont</a:t>
                </a:r>
              </a:p>
            </p:txBody>
          </p:sp>
        </p:grpSp>
        <p:grpSp>
          <p:nvGrpSpPr>
            <p:cNvPr id="400" name="Group 399">
              <a:extLst>
                <a:ext uri="{FF2B5EF4-FFF2-40B4-BE49-F238E27FC236}">
                  <a16:creationId xmlns:a16="http://schemas.microsoft.com/office/drawing/2014/main" id="{BCC85D5C-006C-F51A-C8D4-FC6DF3CE2D0B}"/>
                </a:ext>
              </a:extLst>
            </p:cNvPr>
            <p:cNvGrpSpPr/>
            <p:nvPr/>
          </p:nvGrpSpPr>
          <p:grpSpPr>
            <a:xfrm>
              <a:off x="8540266" y="1015426"/>
              <a:ext cx="2160002" cy="1440003"/>
              <a:chOff x="7680323" y="2921000"/>
              <a:chExt cx="1620001" cy="1080002"/>
            </a:xfrm>
          </p:grpSpPr>
          <p:sp>
            <p:nvSpPr>
              <p:cNvPr id="401" name="Rectangle 400">
                <a:extLst>
                  <a:ext uri="{FF2B5EF4-FFF2-40B4-BE49-F238E27FC236}">
                    <a16:creationId xmlns:a16="http://schemas.microsoft.com/office/drawing/2014/main" id="{718F3124-4A88-73AF-2A46-A602B43D771B}"/>
                  </a:ext>
                </a:extLst>
              </p:cNvPr>
              <p:cNvSpPr/>
              <p:nvPr/>
            </p:nvSpPr>
            <p:spPr>
              <a:xfrm>
                <a:off x="7680324" y="2921002"/>
                <a:ext cx="1620000" cy="1080000"/>
              </a:xfrm>
              <a:prstGeom prst="rect">
                <a:avLst/>
              </a:prstGeom>
              <a:noFill/>
              <a:ln w="31750">
                <a:solidFill>
                  <a:schemeClr val="accent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68000" tIns="0" rIns="216000" bIns="36000" rtlCol="0" anchor="t" anchorCtr="0"/>
              <a:lstStyle/>
              <a:p>
                <a:r>
                  <a:rPr lang="en-GB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common</a:t>
                </a:r>
                <a:endParaRPr lang="en-GB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grpSp>
            <p:nvGrpSpPr>
              <p:cNvPr id="402" name="Group 401">
                <a:extLst>
                  <a:ext uri="{FF2B5EF4-FFF2-40B4-BE49-F238E27FC236}">
                    <a16:creationId xmlns:a16="http://schemas.microsoft.com/office/drawing/2014/main" id="{FE54F7FF-E61F-E479-5CC4-45C686B7FF01}"/>
                  </a:ext>
                </a:extLst>
              </p:cNvPr>
              <p:cNvGrpSpPr/>
              <p:nvPr/>
            </p:nvGrpSpPr>
            <p:grpSpPr>
              <a:xfrm>
                <a:off x="7680323" y="2921000"/>
                <a:ext cx="325013" cy="162000"/>
                <a:chOff x="9357407" y="4691351"/>
                <a:chExt cx="325013" cy="162000"/>
              </a:xfrm>
            </p:grpSpPr>
            <p:sp>
              <p:nvSpPr>
                <p:cNvPr id="403" name="Rectangle 402">
                  <a:extLst>
                    <a:ext uri="{FF2B5EF4-FFF2-40B4-BE49-F238E27FC236}">
                      <a16:creationId xmlns:a16="http://schemas.microsoft.com/office/drawing/2014/main" id="{B2E4D77F-9ECC-84D3-2041-905BD11CA3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357407" y="4691351"/>
                  <a:ext cx="325013" cy="162000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grpSp>
              <p:nvGrpSpPr>
                <p:cNvPr id="404" name="Group 403">
                  <a:extLst>
                    <a:ext uri="{FF2B5EF4-FFF2-40B4-BE49-F238E27FC236}">
                      <a16:creationId xmlns:a16="http://schemas.microsoft.com/office/drawing/2014/main" id="{7897352C-AA9D-2781-4D2A-5985B1ECFDD5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9393407" y="4709853"/>
                  <a:ext cx="216000" cy="106997"/>
                  <a:chOff x="836085" y="1496592"/>
                  <a:chExt cx="538984" cy="266993"/>
                </a:xfrm>
              </p:grpSpPr>
              <p:sp>
                <p:nvSpPr>
                  <p:cNvPr id="405" name="Freeform 751">
                    <a:extLst>
                      <a:ext uri="{FF2B5EF4-FFF2-40B4-BE49-F238E27FC236}">
                        <a16:creationId xmlns:a16="http://schemas.microsoft.com/office/drawing/2014/main" id="{7CECE9AF-DBCB-4A81-805D-9F96E4EBE21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36085" y="1647588"/>
                    <a:ext cx="538984" cy="115997"/>
                  </a:xfrm>
                  <a:custGeom>
                    <a:avLst/>
                    <a:gdLst>
                      <a:gd name="T0" fmla="*/ 204 w 228"/>
                      <a:gd name="T1" fmla="*/ 49 h 49"/>
                      <a:gd name="T2" fmla="*/ 24 w 228"/>
                      <a:gd name="T3" fmla="*/ 49 h 49"/>
                      <a:gd name="T4" fmla="*/ 0 w 228"/>
                      <a:gd name="T5" fmla="*/ 25 h 49"/>
                      <a:gd name="T6" fmla="*/ 0 w 228"/>
                      <a:gd name="T7" fmla="*/ 25 h 49"/>
                      <a:gd name="T8" fmla="*/ 24 w 228"/>
                      <a:gd name="T9" fmla="*/ 0 h 49"/>
                      <a:gd name="T10" fmla="*/ 204 w 228"/>
                      <a:gd name="T11" fmla="*/ 0 h 49"/>
                      <a:gd name="T12" fmla="*/ 228 w 228"/>
                      <a:gd name="T13" fmla="*/ 25 h 49"/>
                      <a:gd name="T14" fmla="*/ 228 w 228"/>
                      <a:gd name="T15" fmla="*/ 25 h 49"/>
                      <a:gd name="T16" fmla="*/ 204 w 228"/>
                      <a:gd name="T17" fmla="*/ 49 h 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28" h="49">
                        <a:moveTo>
                          <a:pt x="204" y="49"/>
                        </a:moveTo>
                        <a:cubicBezTo>
                          <a:pt x="24" y="49"/>
                          <a:pt x="24" y="49"/>
                          <a:pt x="24" y="49"/>
                        </a:cubicBezTo>
                        <a:cubicBezTo>
                          <a:pt x="11" y="49"/>
                          <a:pt x="0" y="38"/>
                          <a:pt x="0" y="25"/>
                        </a:cubicBezTo>
                        <a:cubicBezTo>
                          <a:pt x="0" y="25"/>
                          <a:pt x="0" y="25"/>
                          <a:pt x="0" y="25"/>
                        </a:cubicBezTo>
                        <a:cubicBezTo>
                          <a:pt x="0" y="11"/>
                          <a:pt x="11" y="0"/>
                          <a:pt x="24" y="0"/>
                        </a:cubicBezTo>
                        <a:cubicBezTo>
                          <a:pt x="204" y="0"/>
                          <a:pt x="204" y="0"/>
                          <a:pt x="204" y="0"/>
                        </a:cubicBezTo>
                        <a:cubicBezTo>
                          <a:pt x="217" y="0"/>
                          <a:pt x="228" y="11"/>
                          <a:pt x="228" y="25"/>
                        </a:cubicBezTo>
                        <a:cubicBezTo>
                          <a:pt x="228" y="25"/>
                          <a:pt x="228" y="25"/>
                          <a:pt x="228" y="25"/>
                        </a:cubicBezTo>
                        <a:cubicBezTo>
                          <a:pt x="228" y="38"/>
                          <a:pt x="217" y="49"/>
                          <a:pt x="204" y="49"/>
                        </a:cubicBezTo>
                        <a:close/>
                      </a:path>
                    </a:pathLst>
                  </a:custGeom>
                  <a:solidFill>
                    <a:schemeClr val="bg2"/>
                  </a:solidFill>
                  <a:ln>
                    <a:noFill/>
                  </a:ln>
                </p:spPr>
                <p:txBody>
                  <a:bodyPr vert="horz" wrap="square" lIns="162560" tIns="81280" rIns="162560" bIns="81280" numCol="1" anchor="t" anchorCtr="1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en-US" sz="533">
                      <a:latin typeface="Consolas" panose="020B0609020204030204" pitchFamily="49" charset="0"/>
                      <a:cs typeface="Consolas" panose="020B0609020204030204" pitchFamily="49" charset="0"/>
                    </a:endParaRPr>
                  </a:p>
                </p:txBody>
              </p:sp>
              <p:sp>
                <p:nvSpPr>
                  <p:cNvPr id="406" name="Freeform 752">
                    <a:extLst>
                      <a:ext uri="{FF2B5EF4-FFF2-40B4-BE49-F238E27FC236}">
                        <a16:creationId xmlns:a16="http://schemas.microsoft.com/office/drawing/2014/main" id="{CFCD42CD-6341-DFD5-7019-CF1ADD5C9DB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55081" y="1571590"/>
                    <a:ext cx="382988" cy="115996"/>
                  </a:xfrm>
                  <a:custGeom>
                    <a:avLst/>
                    <a:gdLst>
                      <a:gd name="T0" fmla="*/ 137 w 162"/>
                      <a:gd name="T1" fmla="*/ 49 h 49"/>
                      <a:gd name="T2" fmla="*/ 24 w 162"/>
                      <a:gd name="T3" fmla="*/ 49 h 49"/>
                      <a:gd name="T4" fmla="*/ 0 w 162"/>
                      <a:gd name="T5" fmla="*/ 25 h 49"/>
                      <a:gd name="T6" fmla="*/ 0 w 162"/>
                      <a:gd name="T7" fmla="*/ 25 h 49"/>
                      <a:gd name="T8" fmla="*/ 24 w 162"/>
                      <a:gd name="T9" fmla="*/ 0 h 49"/>
                      <a:gd name="T10" fmla="*/ 137 w 162"/>
                      <a:gd name="T11" fmla="*/ 0 h 49"/>
                      <a:gd name="T12" fmla="*/ 162 w 162"/>
                      <a:gd name="T13" fmla="*/ 25 h 49"/>
                      <a:gd name="T14" fmla="*/ 162 w 162"/>
                      <a:gd name="T15" fmla="*/ 25 h 49"/>
                      <a:gd name="T16" fmla="*/ 137 w 162"/>
                      <a:gd name="T17" fmla="*/ 49 h 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62" h="49">
                        <a:moveTo>
                          <a:pt x="137" y="49"/>
                        </a:moveTo>
                        <a:cubicBezTo>
                          <a:pt x="24" y="49"/>
                          <a:pt x="24" y="49"/>
                          <a:pt x="24" y="49"/>
                        </a:cubicBezTo>
                        <a:cubicBezTo>
                          <a:pt x="11" y="49"/>
                          <a:pt x="0" y="38"/>
                          <a:pt x="0" y="25"/>
                        </a:cubicBezTo>
                        <a:cubicBezTo>
                          <a:pt x="0" y="25"/>
                          <a:pt x="0" y="25"/>
                          <a:pt x="0" y="25"/>
                        </a:cubicBezTo>
                        <a:cubicBezTo>
                          <a:pt x="0" y="11"/>
                          <a:pt x="11" y="0"/>
                          <a:pt x="24" y="0"/>
                        </a:cubicBezTo>
                        <a:cubicBezTo>
                          <a:pt x="137" y="0"/>
                          <a:pt x="137" y="0"/>
                          <a:pt x="137" y="0"/>
                        </a:cubicBezTo>
                        <a:cubicBezTo>
                          <a:pt x="151" y="0"/>
                          <a:pt x="162" y="11"/>
                          <a:pt x="162" y="25"/>
                        </a:cubicBezTo>
                        <a:cubicBezTo>
                          <a:pt x="162" y="25"/>
                          <a:pt x="162" y="25"/>
                          <a:pt x="162" y="25"/>
                        </a:cubicBezTo>
                        <a:cubicBezTo>
                          <a:pt x="162" y="38"/>
                          <a:pt x="151" y="49"/>
                          <a:pt x="137" y="49"/>
                        </a:cubicBezTo>
                        <a:close/>
                      </a:path>
                    </a:pathLst>
                  </a:custGeom>
                  <a:solidFill>
                    <a:schemeClr val="bg2"/>
                  </a:solidFill>
                  <a:ln>
                    <a:noFill/>
                  </a:ln>
                </p:spPr>
                <p:txBody>
                  <a:bodyPr vert="horz" wrap="square" lIns="162560" tIns="81280" rIns="162560" bIns="8128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latin typeface="Consolas" panose="020B0609020204030204" pitchFamily="49" charset="0"/>
                      <a:cs typeface="Consolas" panose="020B0609020204030204" pitchFamily="49" charset="0"/>
                    </a:endParaRPr>
                  </a:p>
                </p:txBody>
              </p:sp>
              <p:sp>
                <p:nvSpPr>
                  <p:cNvPr id="407" name="Freeform 753">
                    <a:extLst>
                      <a:ext uri="{FF2B5EF4-FFF2-40B4-BE49-F238E27FC236}">
                        <a16:creationId xmlns:a16="http://schemas.microsoft.com/office/drawing/2014/main" id="{3A822BA8-36BF-C07B-158E-6D944B20CB4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106076" y="1496592"/>
                    <a:ext cx="181994" cy="115996"/>
                  </a:xfrm>
                  <a:custGeom>
                    <a:avLst/>
                    <a:gdLst>
                      <a:gd name="T0" fmla="*/ 52 w 77"/>
                      <a:gd name="T1" fmla="*/ 49 h 49"/>
                      <a:gd name="T2" fmla="*/ 24 w 77"/>
                      <a:gd name="T3" fmla="*/ 49 h 49"/>
                      <a:gd name="T4" fmla="*/ 0 w 77"/>
                      <a:gd name="T5" fmla="*/ 24 h 49"/>
                      <a:gd name="T6" fmla="*/ 0 w 77"/>
                      <a:gd name="T7" fmla="*/ 24 h 49"/>
                      <a:gd name="T8" fmla="*/ 24 w 77"/>
                      <a:gd name="T9" fmla="*/ 0 h 49"/>
                      <a:gd name="T10" fmla="*/ 52 w 77"/>
                      <a:gd name="T11" fmla="*/ 0 h 49"/>
                      <a:gd name="T12" fmla="*/ 77 w 77"/>
                      <a:gd name="T13" fmla="*/ 24 h 49"/>
                      <a:gd name="T14" fmla="*/ 77 w 77"/>
                      <a:gd name="T15" fmla="*/ 24 h 49"/>
                      <a:gd name="T16" fmla="*/ 52 w 77"/>
                      <a:gd name="T17" fmla="*/ 49 h 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7" h="49">
                        <a:moveTo>
                          <a:pt x="52" y="49"/>
                        </a:moveTo>
                        <a:cubicBezTo>
                          <a:pt x="24" y="49"/>
                          <a:pt x="24" y="49"/>
                          <a:pt x="24" y="49"/>
                        </a:cubicBezTo>
                        <a:cubicBezTo>
                          <a:pt x="11" y="49"/>
                          <a:pt x="0" y="38"/>
                          <a:pt x="0" y="24"/>
                        </a:cubicBezTo>
                        <a:cubicBezTo>
                          <a:pt x="0" y="24"/>
                          <a:pt x="0" y="24"/>
                          <a:pt x="0" y="24"/>
                        </a:cubicBezTo>
                        <a:cubicBezTo>
                          <a:pt x="0" y="11"/>
                          <a:pt x="11" y="0"/>
                          <a:pt x="24" y="0"/>
                        </a:cubicBezTo>
                        <a:cubicBezTo>
                          <a:pt x="52" y="0"/>
                          <a:pt x="52" y="0"/>
                          <a:pt x="52" y="0"/>
                        </a:cubicBezTo>
                        <a:cubicBezTo>
                          <a:pt x="66" y="0"/>
                          <a:pt x="77" y="11"/>
                          <a:pt x="77" y="24"/>
                        </a:cubicBezTo>
                        <a:cubicBezTo>
                          <a:pt x="77" y="24"/>
                          <a:pt x="77" y="24"/>
                          <a:pt x="77" y="24"/>
                        </a:cubicBezTo>
                        <a:cubicBezTo>
                          <a:pt x="77" y="38"/>
                          <a:pt x="66" y="49"/>
                          <a:pt x="52" y="49"/>
                        </a:cubicBezTo>
                        <a:close/>
                      </a:path>
                    </a:pathLst>
                  </a:custGeom>
                  <a:solidFill>
                    <a:schemeClr val="bg2"/>
                  </a:solidFill>
                  <a:ln>
                    <a:noFill/>
                  </a:ln>
                </p:spPr>
                <p:txBody>
                  <a:bodyPr vert="horz" wrap="square" lIns="162560" tIns="81280" rIns="162560" bIns="8128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latin typeface="Consolas" panose="020B0609020204030204" pitchFamily="49" charset="0"/>
                      <a:cs typeface="Consolas" panose="020B0609020204030204" pitchFamily="49" charset="0"/>
                    </a:endParaRPr>
                  </a:p>
                </p:txBody>
              </p:sp>
            </p:grpSp>
          </p:grp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57488EB8-46C2-2733-9DC8-4B676C216E65}"/>
              </a:ext>
            </a:extLst>
          </p:cNvPr>
          <p:cNvGrpSpPr/>
          <p:nvPr/>
        </p:nvGrpSpPr>
        <p:grpSpPr>
          <a:xfrm>
            <a:off x="596515" y="2437823"/>
            <a:ext cx="10907999" cy="3744000"/>
            <a:chOff x="7680320" y="2921000"/>
            <a:chExt cx="8181000" cy="280800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748AD89-DD0F-BDE5-7649-53CEBEDDF550}"/>
                </a:ext>
              </a:extLst>
            </p:cNvPr>
            <p:cNvSpPr/>
            <p:nvPr/>
          </p:nvSpPr>
          <p:spPr>
            <a:xfrm>
              <a:off x="7680320" y="2921000"/>
              <a:ext cx="8181000" cy="2808001"/>
            </a:xfrm>
            <a:prstGeom prst="rect">
              <a:avLst/>
            </a:prstGeom>
            <a:noFill/>
            <a:ln w="31750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68000" tIns="0" rIns="216000" bIns="36000" rtlCol="0" anchor="t" anchorCtr="0"/>
            <a:lstStyle/>
            <a:p>
              <a:r>
                <a:rPr lang="en-GB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demo</a:t>
              </a:r>
              <a:endParaRPr lang="en-GB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5E3F9CD2-8210-D919-6D8A-92A6394B7FB2}"/>
                </a:ext>
              </a:extLst>
            </p:cNvPr>
            <p:cNvGrpSpPr/>
            <p:nvPr/>
          </p:nvGrpSpPr>
          <p:grpSpPr>
            <a:xfrm>
              <a:off x="7680323" y="2921000"/>
              <a:ext cx="325013" cy="162000"/>
              <a:chOff x="9357407" y="4691351"/>
              <a:chExt cx="325013" cy="16200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02A8DE2-A610-BDF6-B4E7-F01768535A8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357407" y="4691351"/>
                <a:ext cx="325013" cy="162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4662D4CA-C755-80D0-FE1F-ECB76E5575CE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9393407" y="4709853"/>
                <a:ext cx="216000" cy="106997"/>
                <a:chOff x="836085" y="1496592"/>
                <a:chExt cx="538984" cy="266993"/>
              </a:xfrm>
            </p:grpSpPr>
            <p:sp>
              <p:nvSpPr>
                <p:cNvPr id="8" name="Freeform 751">
                  <a:extLst>
                    <a:ext uri="{FF2B5EF4-FFF2-40B4-BE49-F238E27FC236}">
                      <a16:creationId xmlns:a16="http://schemas.microsoft.com/office/drawing/2014/main" id="{CFED548B-FD92-3408-2C48-0F20F5ADEA8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36085" y="1647588"/>
                  <a:ext cx="538984" cy="115997"/>
                </a:xfrm>
                <a:custGeom>
                  <a:avLst/>
                  <a:gdLst>
                    <a:gd name="T0" fmla="*/ 204 w 228"/>
                    <a:gd name="T1" fmla="*/ 49 h 49"/>
                    <a:gd name="T2" fmla="*/ 24 w 228"/>
                    <a:gd name="T3" fmla="*/ 49 h 49"/>
                    <a:gd name="T4" fmla="*/ 0 w 228"/>
                    <a:gd name="T5" fmla="*/ 25 h 49"/>
                    <a:gd name="T6" fmla="*/ 0 w 228"/>
                    <a:gd name="T7" fmla="*/ 25 h 49"/>
                    <a:gd name="T8" fmla="*/ 24 w 228"/>
                    <a:gd name="T9" fmla="*/ 0 h 49"/>
                    <a:gd name="T10" fmla="*/ 204 w 228"/>
                    <a:gd name="T11" fmla="*/ 0 h 49"/>
                    <a:gd name="T12" fmla="*/ 228 w 228"/>
                    <a:gd name="T13" fmla="*/ 25 h 49"/>
                    <a:gd name="T14" fmla="*/ 228 w 228"/>
                    <a:gd name="T15" fmla="*/ 25 h 49"/>
                    <a:gd name="T16" fmla="*/ 204 w 228"/>
                    <a:gd name="T17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28" h="49">
                      <a:moveTo>
                        <a:pt x="204" y="49"/>
                      </a:moveTo>
                      <a:cubicBezTo>
                        <a:pt x="24" y="49"/>
                        <a:pt x="24" y="49"/>
                        <a:pt x="24" y="49"/>
                      </a:cubicBezTo>
                      <a:cubicBezTo>
                        <a:pt x="11" y="49"/>
                        <a:pt x="0" y="38"/>
                        <a:pt x="0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11"/>
                        <a:pt x="11" y="0"/>
                        <a:pt x="24" y="0"/>
                      </a:cubicBezTo>
                      <a:cubicBezTo>
                        <a:pt x="204" y="0"/>
                        <a:pt x="204" y="0"/>
                        <a:pt x="204" y="0"/>
                      </a:cubicBezTo>
                      <a:cubicBezTo>
                        <a:pt x="217" y="0"/>
                        <a:pt x="228" y="11"/>
                        <a:pt x="228" y="25"/>
                      </a:cubicBezTo>
                      <a:cubicBezTo>
                        <a:pt x="228" y="25"/>
                        <a:pt x="228" y="25"/>
                        <a:pt x="228" y="25"/>
                      </a:cubicBezTo>
                      <a:cubicBezTo>
                        <a:pt x="228" y="38"/>
                        <a:pt x="217" y="49"/>
                        <a:pt x="204" y="49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</p:spPr>
              <p:txBody>
                <a:bodyPr vert="horz" wrap="square" lIns="162560" tIns="81280" rIns="162560" bIns="81280" numCol="1" anchor="t" anchorCtr="1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 sz="533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9" name="Freeform 752">
                  <a:extLst>
                    <a:ext uri="{FF2B5EF4-FFF2-40B4-BE49-F238E27FC236}">
                      <a16:creationId xmlns:a16="http://schemas.microsoft.com/office/drawing/2014/main" id="{5BF80E59-A277-C650-24A6-D13A790B134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55081" y="1571590"/>
                  <a:ext cx="382988" cy="115996"/>
                </a:xfrm>
                <a:custGeom>
                  <a:avLst/>
                  <a:gdLst>
                    <a:gd name="T0" fmla="*/ 137 w 162"/>
                    <a:gd name="T1" fmla="*/ 49 h 49"/>
                    <a:gd name="T2" fmla="*/ 24 w 162"/>
                    <a:gd name="T3" fmla="*/ 49 h 49"/>
                    <a:gd name="T4" fmla="*/ 0 w 162"/>
                    <a:gd name="T5" fmla="*/ 25 h 49"/>
                    <a:gd name="T6" fmla="*/ 0 w 162"/>
                    <a:gd name="T7" fmla="*/ 25 h 49"/>
                    <a:gd name="T8" fmla="*/ 24 w 162"/>
                    <a:gd name="T9" fmla="*/ 0 h 49"/>
                    <a:gd name="T10" fmla="*/ 137 w 162"/>
                    <a:gd name="T11" fmla="*/ 0 h 49"/>
                    <a:gd name="T12" fmla="*/ 162 w 162"/>
                    <a:gd name="T13" fmla="*/ 25 h 49"/>
                    <a:gd name="T14" fmla="*/ 162 w 162"/>
                    <a:gd name="T15" fmla="*/ 25 h 49"/>
                    <a:gd name="T16" fmla="*/ 137 w 162"/>
                    <a:gd name="T17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62" h="49">
                      <a:moveTo>
                        <a:pt x="137" y="49"/>
                      </a:moveTo>
                      <a:cubicBezTo>
                        <a:pt x="24" y="49"/>
                        <a:pt x="24" y="49"/>
                        <a:pt x="24" y="49"/>
                      </a:cubicBezTo>
                      <a:cubicBezTo>
                        <a:pt x="11" y="49"/>
                        <a:pt x="0" y="38"/>
                        <a:pt x="0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11"/>
                        <a:pt x="11" y="0"/>
                        <a:pt x="24" y="0"/>
                      </a:cubicBezTo>
                      <a:cubicBezTo>
                        <a:pt x="137" y="0"/>
                        <a:pt x="137" y="0"/>
                        <a:pt x="137" y="0"/>
                      </a:cubicBezTo>
                      <a:cubicBezTo>
                        <a:pt x="151" y="0"/>
                        <a:pt x="162" y="11"/>
                        <a:pt x="162" y="25"/>
                      </a:cubicBezTo>
                      <a:cubicBezTo>
                        <a:pt x="162" y="25"/>
                        <a:pt x="162" y="25"/>
                        <a:pt x="162" y="25"/>
                      </a:cubicBezTo>
                      <a:cubicBezTo>
                        <a:pt x="162" y="38"/>
                        <a:pt x="151" y="49"/>
                        <a:pt x="137" y="49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</p:spPr>
              <p:txBody>
                <a:bodyPr vert="horz" wrap="square" lIns="162560" tIns="81280" rIns="162560" bIns="812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10" name="Freeform 753">
                  <a:extLst>
                    <a:ext uri="{FF2B5EF4-FFF2-40B4-BE49-F238E27FC236}">
                      <a16:creationId xmlns:a16="http://schemas.microsoft.com/office/drawing/2014/main" id="{3C888752-651F-38D5-9455-7AF5D27DD44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06076" y="1496592"/>
                  <a:ext cx="181994" cy="115996"/>
                </a:xfrm>
                <a:custGeom>
                  <a:avLst/>
                  <a:gdLst>
                    <a:gd name="T0" fmla="*/ 52 w 77"/>
                    <a:gd name="T1" fmla="*/ 49 h 49"/>
                    <a:gd name="T2" fmla="*/ 24 w 77"/>
                    <a:gd name="T3" fmla="*/ 49 h 49"/>
                    <a:gd name="T4" fmla="*/ 0 w 77"/>
                    <a:gd name="T5" fmla="*/ 24 h 49"/>
                    <a:gd name="T6" fmla="*/ 0 w 77"/>
                    <a:gd name="T7" fmla="*/ 24 h 49"/>
                    <a:gd name="T8" fmla="*/ 24 w 77"/>
                    <a:gd name="T9" fmla="*/ 0 h 49"/>
                    <a:gd name="T10" fmla="*/ 52 w 77"/>
                    <a:gd name="T11" fmla="*/ 0 h 49"/>
                    <a:gd name="T12" fmla="*/ 77 w 77"/>
                    <a:gd name="T13" fmla="*/ 24 h 49"/>
                    <a:gd name="T14" fmla="*/ 77 w 77"/>
                    <a:gd name="T15" fmla="*/ 24 h 49"/>
                    <a:gd name="T16" fmla="*/ 52 w 77"/>
                    <a:gd name="T17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7" h="49">
                      <a:moveTo>
                        <a:pt x="52" y="49"/>
                      </a:moveTo>
                      <a:cubicBezTo>
                        <a:pt x="24" y="49"/>
                        <a:pt x="24" y="49"/>
                        <a:pt x="24" y="49"/>
                      </a:cubicBezTo>
                      <a:cubicBezTo>
                        <a:pt x="11" y="49"/>
                        <a:pt x="0" y="38"/>
                        <a:pt x="0" y="24"/>
                      </a:cubicBezTo>
                      <a:cubicBezTo>
                        <a:pt x="0" y="24"/>
                        <a:pt x="0" y="24"/>
                        <a:pt x="0" y="24"/>
                      </a:cubicBezTo>
                      <a:cubicBezTo>
                        <a:pt x="0" y="11"/>
                        <a:pt x="11" y="0"/>
                        <a:pt x="24" y="0"/>
                      </a:cubicBezTo>
                      <a:cubicBezTo>
                        <a:pt x="52" y="0"/>
                        <a:pt x="52" y="0"/>
                        <a:pt x="52" y="0"/>
                      </a:cubicBezTo>
                      <a:cubicBezTo>
                        <a:pt x="66" y="0"/>
                        <a:pt x="77" y="11"/>
                        <a:pt x="77" y="24"/>
                      </a:cubicBezTo>
                      <a:cubicBezTo>
                        <a:pt x="77" y="24"/>
                        <a:pt x="77" y="24"/>
                        <a:pt x="77" y="24"/>
                      </a:cubicBezTo>
                      <a:cubicBezTo>
                        <a:pt x="77" y="38"/>
                        <a:pt x="66" y="49"/>
                        <a:pt x="52" y="49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</p:spPr>
              <p:txBody>
                <a:bodyPr vert="horz" wrap="square" lIns="162560" tIns="81280" rIns="162560" bIns="812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p:grpSp>
        </p:grp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16AC645-08F5-242D-A239-697047C87966}"/>
              </a:ext>
            </a:extLst>
          </p:cNvPr>
          <p:cNvGrpSpPr/>
          <p:nvPr/>
        </p:nvGrpSpPr>
        <p:grpSpPr>
          <a:xfrm>
            <a:off x="5149521" y="2798932"/>
            <a:ext cx="6192002" cy="3261600"/>
            <a:chOff x="7680323" y="3615879"/>
            <a:chExt cx="4644002" cy="24462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F91205B-D2BD-72C0-50BA-CBFC0EA21B59}"/>
                </a:ext>
              </a:extLst>
            </p:cNvPr>
            <p:cNvSpPr/>
            <p:nvPr/>
          </p:nvSpPr>
          <p:spPr>
            <a:xfrm flipH="1">
              <a:off x="7680325" y="3615879"/>
              <a:ext cx="4644000" cy="2446200"/>
            </a:xfrm>
            <a:prstGeom prst="rect">
              <a:avLst/>
            </a:prstGeom>
            <a:noFill/>
            <a:ln w="31750">
              <a:solidFill>
                <a:schemeClr val="accent5"/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468000" tIns="0" rIns="216000" bIns="144000" rtlCol="0" anchor="t" anchorCtr="0"/>
            <a:lstStyle/>
            <a:p>
              <a:r>
                <a:rPr lang="en-GB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vrf-02 (internal)</a:t>
              </a:r>
              <a:endParaRPr lang="en-GB" sz="28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6C8B4F3-D979-C8C3-BAA1-3F9A16A1774F}"/>
                </a:ext>
              </a:extLst>
            </p:cNvPr>
            <p:cNvGrpSpPr/>
            <p:nvPr/>
          </p:nvGrpSpPr>
          <p:grpSpPr>
            <a:xfrm>
              <a:off x="7680323" y="3615879"/>
              <a:ext cx="324000" cy="162000"/>
              <a:chOff x="9199253" y="3748281"/>
              <a:chExt cx="324000" cy="162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E8A6506-2109-63C1-5F50-21B119948BA0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9199253" y="3748281"/>
                <a:ext cx="324000" cy="1620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pic>
            <p:nvPicPr>
              <p:cNvPr id="15" name="Picture 6" descr="C:\Users\ecoffey\AppData\Local\Temp\Rar$DRa0.583\Cisco Icons November\30067_Device_router_3057\Png_256\30067_Device_router_3057_unknown_256.png">
                <a:extLst>
                  <a:ext uri="{FF2B5EF4-FFF2-40B4-BE49-F238E27FC236}">
                    <a16:creationId xmlns:a16="http://schemas.microsoft.com/office/drawing/2014/main" id="{C8A7100B-7F0B-99DE-1729-46C72A2F84B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9253747" y="3768469"/>
                <a:ext cx="215012" cy="1216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310C935-BA04-99CF-A8C8-1088622DCB31}"/>
              </a:ext>
            </a:extLst>
          </p:cNvPr>
          <p:cNvGrpSpPr/>
          <p:nvPr/>
        </p:nvGrpSpPr>
        <p:grpSpPr>
          <a:xfrm>
            <a:off x="6078002" y="3392701"/>
            <a:ext cx="4364507" cy="2355272"/>
            <a:chOff x="6078002" y="3392701"/>
            <a:chExt cx="4364507" cy="2355272"/>
          </a:xfrm>
        </p:grpSpPr>
        <p:grpSp>
          <p:nvGrpSpPr>
            <p:cNvPr id="344" name="Group 343">
              <a:extLst>
                <a:ext uri="{FF2B5EF4-FFF2-40B4-BE49-F238E27FC236}">
                  <a16:creationId xmlns:a16="http://schemas.microsoft.com/office/drawing/2014/main" id="{FC13B17A-D2E9-6923-FD32-0CDB4700516E}"/>
                </a:ext>
              </a:extLst>
            </p:cNvPr>
            <p:cNvGrpSpPr/>
            <p:nvPr/>
          </p:nvGrpSpPr>
          <p:grpSpPr>
            <a:xfrm>
              <a:off x="7720068" y="3392701"/>
              <a:ext cx="1080376" cy="707973"/>
              <a:chOff x="5769800" y="3715169"/>
              <a:chExt cx="810282" cy="530980"/>
            </a:xfrm>
          </p:grpSpPr>
          <p:sp>
            <p:nvSpPr>
              <p:cNvPr id="345" name="Rectangle 344">
                <a:extLst>
                  <a:ext uri="{FF2B5EF4-FFF2-40B4-BE49-F238E27FC236}">
                    <a16:creationId xmlns:a16="http://schemas.microsoft.com/office/drawing/2014/main" id="{ED08F910-377C-B964-0046-3B56FCFBC57A}"/>
                  </a:ext>
                </a:extLst>
              </p:cNvPr>
              <p:cNvSpPr/>
              <p:nvPr/>
            </p:nvSpPr>
            <p:spPr>
              <a:xfrm flipH="1">
                <a:off x="5769800" y="3760135"/>
                <a:ext cx="810282" cy="448979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1750" cap="flat">
                <a:solidFill>
                  <a:schemeClr val="accent4">
                    <a:lumMod val="50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square" lIns="0" tIns="72000" rIns="0" bIns="0" rtlCol="0" anchor="ctr" anchorCtr="1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vzAny</a:t>
                </a:r>
              </a:p>
            </p:txBody>
          </p:sp>
          <p:grpSp>
            <p:nvGrpSpPr>
              <p:cNvPr id="346" name="Group 345">
                <a:extLst>
                  <a:ext uri="{FF2B5EF4-FFF2-40B4-BE49-F238E27FC236}">
                    <a16:creationId xmlns:a16="http://schemas.microsoft.com/office/drawing/2014/main" id="{DF43CDBD-8C34-B56A-F00C-7215F3904D7F}"/>
                  </a:ext>
                </a:extLst>
              </p:cNvPr>
              <p:cNvGrpSpPr/>
              <p:nvPr/>
            </p:nvGrpSpPr>
            <p:grpSpPr>
              <a:xfrm>
                <a:off x="5810366" y="4161964"/>
                <a:ext cx="728185" cy="84185"/>
                <a:chOff x="5839732" y="5301002"/>
                <a:chExt cx="728185" cy="84185"/>
              </a:xfrm>
            </p:grpSpPr>
            <p:sp>
              <p:nvSpPr>
                <p:cNvPr id="353" name="Rectangle 352">
                  <a:extLst>
                    <a:ext uri="{FF2B5EF4-FFF2-40B4-BE49-F238E27FC236}">
                      <a16:creationId xmlns:a16="http://schemas.microsoft.com/office/drawing/2014/main" id="{9F1D4A9C-75EF-E0ED-6094-94FEF7F195BC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423396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P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354" name="Rectangle 353">
                  <a:extLst>
                    <a:ext uri="{FF2B5EF4-FFF2-40B4-BE49-F238E27FC236}">
                      <a16:creationId xmlns:a16="http://schemas.microsoft.com/office/drawing/2014/main" id="{F2435121-A6A6-C976-B59F-625DFA364073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5839732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C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356" name="Rectangle 355">
                  <a:extLst>
                    <a:ext uri="{FF2B5EF4-FFF2-40B4-BE49-F238E27FC236}">
                      <a16:creationId xmlns:a16="http://schemas.microsoft.com/office/drawing/2014/main" id="{2A4545A8-2E4F-F64F-6DF5-EB224CFC1287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034287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none"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CCI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p:grpSp>
          <p:sp>
            <p:nvSpPr>
              <p:cNvPr id="347" name="Rectangle 346">
                <a:extLst>
                  <a:ext uri="{FF2B5EF4-FFF2-40B4-BE49-F238E27FC236}">
                    <a16:creationId xmlns:a16="http://schemas.microsoft.com/office/drawing/2014/main" id="{FB910DC4-0027-0C8B-F35E-F02C25001B4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69800" y="3760135"/>
                <a:ext cx="324000" cy="162000"/>
              </a:xfrm>
              <a:prstGeom prst="rect">
                <a:avLst/>
              </a:prstGeom>
              <a:solidFill>
                <a:schemeClr val="accent4">
                  <a:lumMod val="50000"/>
                </a:schemeClr>
              </a:solidFill>
              <a:ln w="12700" cap="flat">
                <a:noFill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 lIns="0" tIns="0" rIns="0" bIns="0" rtlCol="0" anchor="ctr" anchorCtr="1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800" kern="0" dirty="0">
                    <a:solidFill>
                      <a:schemeClr val="bg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vzAny</a:t>
                </a:r>
              </a:p>
            </p:txBody>
          </p:sp>
          <p:grpSp>
            <p:nvGrpSpPr>
              <p:cNvPr id="348" name="Group 347">
                <a:extLst>
                  <a:ext uri="{FF2B5EF4-FFF2-40B4-BE49-F238E27FC236}">
                    <a16:creationId xmlns:a16="http://schemas.microsoft.com/office/drawing/2014/main" id="{95F74248-0A9A-A5EE-B119-7052D6D0B20E}"/>
                  </a:ext>
                </a:extLst>
              </p:cNvPr>
              <p:cNvGrpSpPr/>
              <p:nvPr/>
            </p:nvGrpSpPr>
            <p:grpSpPr>
              <a:xfrm>
                <a:off x="5810366" y="3715169"/>
                <a:ext cx="728185" cy="84185"/>
                <a:chOff x="5839732" y="5301002"/>
                <a:chExt cx="728185" cy="84185"/>
              </a:xfrm>
            </p:grpSpPr>
            <p:sp>
              <p:nvSpPr>
                <p:cNvPr id="349" name="Rectangle 348">
                  <a:extLst>
                    <a:ext uri="{FF2B5EF4-FFF2-40B4-BE49-F238E27FC236}">
                      <a16:creationId xmlns:a16="http://schemas.microsoft.com/office/drawing/2014/main" id="{D5383DAD-57B4-B58A-4E59-84FD9D82BB7C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423396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P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350" name="Rectangle 349">
                  <a:extLst>
                    <a:ext uri="{FF2B5EF4-FFF2-40B4-BE49-F238E27FC236}">
                      <a16:creationId xmlns:a16="http://schemas.microsoft.com/office/drawing/2014/main" id="{D77F9504-FDD2-385D-EEA7-8B09AB756E22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5839732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C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352" name="Rectangle 351">
                  <a:extLst>
                    <a:ext uri="{FF2B5EF4-FFF2-40B4-BE49-F238E27FC236}">
                      <a16:creationId xmlns:a16="http://schemas.microsoft.com/office/drawing/2014/main" id="{F3F8E5D4-9E1E-861D-B5E3-3E44D669C9BA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034287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none"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CCI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p:grpSp>
        </p:grpSp>
        <p:grpSp>
          <p:nvGrpSpPr>
            <p:cNvPr id="357" name="Group 356">
              <a:extLst>
                <a:ext uri="{FF2B5EF4-FFF2-40B4-BE49-F238E27FC236}">
                  <a16:creationId xmlns:a16="http://schemas.microsoft.com/office/drawing/2014/main" id="{0ABD6C09-41D5-431B-E424-47171311FE60}"/>
                </a:ext>
              </a:extLst>
            </p:cNvPr>
            <p:cNvGrpSpPr/>
            <p:nvPr/>
          </p:nvGrpSpPr>
          <p:grpSpPr>
            <a:xfrm>
              <a:off x="6078002" y="5040000"/>
              <a:ext cx="1080376" cy="707973"/>
              <a:chOff x="5769800" y="3715169"/>
              <a:chExt cx="810282" cy="530980"/>
            </a:xfrm>
          </p:grpSpPr>
          <p:sp>
            <p:nvSpPr>
              <p:cNvPr id="358" name="Rectangle 357">
                <a:extLst>
                  <a:ext uri="{FF2B5EF4-FFF2-40B4-BE49-F238E27FC236}">
                    <a16:creationId xmlns:a16="http://schemas.microsoft.com/office/drawing/2014/main" id="{724E3917-4F0B-C2D2-B852-629B45C88D2B}"/>
                  </a:ext>
                </a:extLst>
              </p:cNvPr>
              <p:cNvSpPr/>
              <p:nvPr/>
            </p:nvSpPr>
            <p:spPr>
              <a:xfrm flipH="1">
                <a:off x="5769800" y="3760135"/>
                <a:ext cx="810282" cy="448979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1750" cap="flat">
                <a:solidFill>
                  <a:schemeClr val="accent4">
                    <a:lumMod val="50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square" lIns="0" tIns="72000" rIns="0" bIns="0" rtlCol="0" anchor="ctr" anchorCtr="1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All EPGs</a:t>
                </a:r>
              </a:p>
            </p:txBody>
          </p:sp>
          <p:grpSp>
            <p:nvGrpSpPr>
              <p:cNvPr id="359" name="Group 358">
                <a:extLst>
                  <a:ext uri="{FF2B5EF4-FFF2-40B4-BE49-F238E27FC236}">
                    <a16:creationId xmlns:a16="http://schemas.microsoft.com/office/drawing/2014/main" id="{2E966CB6-FBC2-B4A4-7E4D-DA5411135285}"/>
                  </a:ext>
                </a:extLst>
              </p:cNvPr>
              <p:cNvGrpSpPr/>
              <p:nvPr/>
            </p:nvGrpSpPr>
            <p:grpSpPr>
              <a:xfrm>
                <a:off x="5810366" y="4161964"/>
                <a:ext cx="728185" cy="84185"/>
                <a:chOff x="5839732" y="5301002"/>
                <a:chExt cx="728185" cy="84185"/>
              </a:xfrm>
            </p:grpSpPr>
            <p:sp>
              <p:nvSpPr>
                <p:cNvPr id="370" name="Rectangle 369">
                  <a:extLst>
                    <a:ext uri="{FF2B5EF4-FFF2-40B4-BE49-F238E27FC236}">
                      <a16:creationId xmlns:a16="http://schemas.microsoft.com/office/drawing/2014/main" id="{53F4EBBF-F9B1-11B7-780A-46EB7B6620E9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423396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P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371" name="Rectangle 370">
                  <a:extLst>
                    <a:ext uri="{FF2B5EF4-FFF2-40B4-BE49-F238E27FC236}">
                      <a16:creationId xmlns:a16="http://schemas.microsoft.com/office/drawing/2014/main" id="{003E86EF-500C-E34E-0A7C-7D765FE8F8BB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5839732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C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372" name="Rectangle 371">
                  <a:extLst>
                    <a:ext uri="{FF2B5EF4-FFF2-40B4-BE49-F238E27FC236}">
                      <a16:creationId xmlns:a16="http://schemas.microsoft.com/office/drawing/2014/main" id="{DB14557A-5F8B-B6BE-8C05-5CAA3041CE9B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228842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I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373" name="Rectangle 372">
                  <a:extLst>
                    <a:ext uri="{FF2B5EF4-FFF2-40B4-BE49-F238E27FC236}">
                      <a16:creationId xmlns:a16="http://schemas.microsoft.com/office/drawing/2014/main" id="{A38CAD43-7424-AE09-136A-4AB5C314DD60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034287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none"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CCI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p:grpSp>
          <p:sp>
            <p:nvSpPr>
              <p:cNvPr id="361" name="Rectangle 360">
                <a:extLst>
                  <a:ext uri="{FF2B5EF4-FFF2-40B4-BE49-F238E27FC236}">
                    <a16:creationId xmlns:a16="http://schemas.microsoft.com/office/drawing/2014/main" id="{29791229-3725-CAD0-D78C-479CDB1A18E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69800" y="3760135"/>
                <a:ext cx="324000" cy="162000"/>
              </a:xfrm>
              <a:prstGeom prst="rect">
                <a:avLst/>
              </a:prstGeom>
              <a:solidFill>
                <a:schemeClr val="accent4">
                  <a:lumMod val="50000"/>
                </a:schemeClr>
              </a:solidFill>
              <a:ln w="12700" cap="flat">
                <a:noFill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 lIns="0" tIns="0" rIns="0" bIns="0" rtlCol="0" anchor="ctr" anchorCtr="1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800" kern="0" dirty="0">
                    <a:solidFill>
                      <a:schemeClr val="bg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EPG</a:t>
                </a:r>
              </a:p>
            </p:txBody>
          </p:sp>
          <p:grpSp>
            <p:nvGrpSpPr>
              <p:cNvPr id="362" name="Group 361">
                <a:extLst>
                  <a:ext uri="{FF2B5EF4-FFF2-40B4-BE49-F238E27FC236}">
                    <a16:creationId xmlns:a16="http://schemas.microsoft.com/office/drawing/2014/main" id="{F0C9F5A1-90AE-8138-F08D-4AE9392B02DE}"/>
                  </a:ext>
                </a:extLst>
              </p:cNvPr>
              <p:cNvGrpSpPr/>
              <p:nvPr/>
            </p:nvGrpSpPr>
            <p:grpSpPr>
              <a:xfrm>
                <a:off x="5810366" y="3715169"/>
                <a:ext cx="728185" cy="84185"/>
                <a:chOff x="5839732" y="5301002"/>
                <a:chExt cx="728185" cy="84185"/>
              </a:xfrm>
            </p:grpSpPr>
            <p:sp>
              <p:nvSpPr>
                <p:cNvPr id="363" name="Rectangle 362">
                  <a:extLst>
                    <a:ext uri="{FF2B5EF4-FFF2-40B4-BE49-F238E27FC236}">
                      <a16:creationId xmlns:a16="http://schemas.microsoft.com/office/drawing/2014/main" id="{3561E218-26BF-E1E7-776A-0EAE7EB00A52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423396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P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364" name="Rectangle 363">
                  <a:extLst>
                    <a:ext uri="{FF2B5EF4-FFF2-40B4-BE49-F238E27FC236}">
                      <a16:creationId xmlns:a16="http://schemas.microsoft.com/office/drawing/2014/main" id="{1DB82869-1A0D-6EAD-89B4-D0420AEC8677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5839732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C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368" name="Rectangle 367">
                  <a:extLst>
                    <a:ext uri="{FF2B5EF4-FFF2-40B4-BE49-F238E27FC236}">
                      <a16:creationId xmlns:a16="http://schemas.microsoft.com/office/drawing/2014/main" id="{37386A3D-E033-98BD-B2F7-B652BCE6A835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228842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I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369" name="Rectangle 368">
                  <a:extLst>
                    <a:ext uri="{FF2B5EF4-FFF2-40B4-BE49-F238E27FC236}">
                      <a16:creationId xmlns:a16="http://schemas.microsoft.com/office/drawing/2014/main" id="{896537F0-C6E5-738A-1FA2-0A71A5FE4658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034287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none"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CCI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p:grpSp>
        </p:grpSp>
        <p:grpSp>
          <p:nvGrpSpPr>
            <p:cNvPr id="374" name="Group 373">
              <a:extLst>
                <a:ext uri="{FF2B5EF4-FFF2-40B4-BE49-F238E27FC236}">
                  <a16:creationId xmlns:a16="http://schemas.microsoft.com/office/drawing/2014/main" id="{738B77CF-8467-6EE3-14CA-6AC5DF8E091C}"/>
                </a:ext>
              </a:extLst>
            </p:cNvPr>
            <p:cNvGrpSpPr/>
            <p:nvPr/>
          </p:nvGrpSpPr>
          <p:grpSpPr>
            <a:xfrm>
              <a:off x="9362133" y="5040000"/>
              <a:ext cx="1080376" cy="707973"/>
              <a:chOff x="5769800" y="3715169"/>
              <a:chExt cx="810282" cy="530980"/>
            </a:xfrm>
          </p:grpSpPr>
          <p:sp>
            <p:nvSpPr>
              <p:cNvPr id="375" name="Rectangle 374">
                <a:extLst>
                  <a:ext uri="{FF2B5EF4-FFF2-40B4-BE49-F238E27FC236}">
                    <a16:creationId xmlns:a16="http://schemas.microsoft.com/office/drawing/2014/main" id="{344CD682-F7EA-1730-A356-9DCFC14C4C9A}"/>
                  </a:ext>
                </a:extLst>
              </p:cNvPr>
              <p:cNvSpPr/>
              <p:nvPr/>
            </p:nvSpPr>
            <p:spPr>
              <a:xfrm flipH="1">
                <a:off x="5769800" y="3760135"/>
                <a:ext cx="810282" cy="44897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1750" cap="flat">
                <a:solidFill>
                  <a:schemeClr val="accent2">
                    <a:lumMod val="75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square" lIns="0" tIns="72000" rIns="0" bIns="0" rtlCol="0" anchor="ctr" anchorCtr="1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All ESGs</a:t>
                </a:r>
              </a:p>
            </p:txBody>
          </p:sp>
          <p:grpSp>
            <p:nvGrpSpPr>
              <p:cNvPr id="376" name="Group 375">
                <a:extLst>
                  <a:ext uri="{FF2B5EF4-FFF2-40B4-BE49-F238E27FC236}">
                    <a16:creationId xmlns:a16="http://schemas.microsoft.com/office/drawing/2014/main" id="{9003198B-BF2E-611B-8B33-A9E80F9B4383}"/>
                  </a:ext>
                </a:extLst>
              </p:cNvPr>
              <p:cNvGrpSpPr/>
              <p:nvPr/>
            </p:nvGrpSpPr>
            <p:grpSpPr>
              <a:xfrm>
                <a:off x="5810366" y="4161964"/>
                <a:ext cx="728185" cy="84185"/>
                <a:chOff x="5839732" y="5301002"/>
                <a:chExt cx="728185" cy="84185"/>
              </a:xfrm>
            </p:grpSpPr>
            <p:sp>
              <p:nvSpPr>
                <p:cNvPr id="398" name="Rectangle 397">
                  <a:extLst>
                    <a:ext uri="{FF2B5EF4-FFF2-40B4-BE49-F238E27FC236}">
                      <a16:creationId xmlns:a16="http://schemas.microsoft.com/office/drawing/2014/main" id="{EB2E1664-4D88-59C8-5783-DD4FB02D2D97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423396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2">
                      <a:lumMod val="75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P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399" name="Rectangle 398">
                  <a:extLst>
                    <a:ext uri="{FF2B5EF4-FFF2-40B4-BE49-F238E27FC236}">
                      <a16:creationId xmlns:a16="http://schemas.microsoft.com/office/drawing/2014/main" id="{8037FCD6-A255-9528-4999-415D45C402EC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5839732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2">
                      <a:lumMod val="75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C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408" name="Rectangle 407">
                  <a:extLst>
                    <a:ext uri="{FF2B5EF4-FFF2-40B4-BE49-F238E27FC236}">
                      <a16:creationId xmlns:a16="http://schemas.microsoft.com/office/drawing/2014/main" id="{78A90DF2-27F0-16A7-A1F1-CC3326FD7521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228842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2">
                      <a:lumMod val="75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I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409" name="Rectangle 408">
                  <a:extLst>
                    <a:ext uri="{FF2B5EF4-FFF2-40B4-BE49-F238E27FC236}">
                      <a16:creationId xmlns:a16="http://schemas.microsoft.com/office/drawing/2014/main" id="{034776CE-8350-41BD-4A94-F4B1E7702CBB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034287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2">
                      <a:lumMod val="75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none"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CCI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p:grpSp>
          <p:sp>
            <p:nvSpPr>
              <p:cNvPr id="392" name="Rectangle 391">
                <a:extLst>
                  <a:ext uri="{FF2B5EF4-FFF2-40B4-BE49-F238E27FC236}">
                    <a16:creationId xmlns:a16="http://schemas.microsoft.com/office/drawing/2014/main" id="{117E9572-17F2-B4F0-15DC-89DD191B86E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69800" y="3760135"/>
                <a:ext cx="324000" cy="162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 lIns="0" tIns="0" rIns="0" bIns="0" rtlCol="0" anchor="ctr" anchorCtr="1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800" kern="0" dirty="0">
                    <a:solidFill>
                      <a:schemeClr val="bg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ESG</a:t>
                </a:r>
              </a:p>
            </p:txBody>
          </p:sp>
          <p:grpSp>
            <p:nvGrpSpPr>
              <p:cNvPr id="393" name="Group 392">
                <a:extLst>
                  <a:ext uri="{FF2B5EF4-FFF2-40B4-BE49-F238E27FC236}">
                    <a16:creationId xmlns:a16="http://schemas.microsoft.com/office/drawing/2014/main" id="{51C6DE1A-1232-8B7B-EA91-003D5B4C3F0E}"/>
                  </a:ext>
                </a:extLst>
              </p:cNvPr>
              <p:cNvGrpSpPr/>
              <p:nvPr/>
            </p:nvGrpSpPr>
            <p:grpSpPr>
              <a:xfrm>
                <a:off x="5810366" y="3715169"/>
                <a:ext cx="728185" cy="84185"/>
                <a:chOff x="5839732" y="5301002"/>
                <a:chExt cx="728185" cy="84185"/>
              </a:xfrm>
            </p:grpSpPr>
            <p:sp>
              <p:nvSpPr>
                <p:cNvPr id="394" name="Rectangle 393">
                  <a:extLst>
                    <a:ext uri="{FF2B5EF4-FFF2-40B4-BE49-F238E27FC236}">
                      <a16:creationId xmlns:a16="http://schemas.microsoft.com/office/drawing/2014/main" id="{BB193D3E-C0DA-D9AC-D8A5-EFD9ABB2B928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423396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2">
                      <a:lumMod val="75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P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395" name="Rectangle 394">
                  <a:extLst>
                    <a:ext uri="{FF2B5EF4-FFF2-40B4-BE49-F238E27FC236}">
                      <a16:creationId xmlns:a16="http://schemas.microsoft.com/office/drawing/2014/main" id="{B8429CD3-AAB2-9E65-2F97-57FCBA0DFF2A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5839732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2">
                      <a:lumMod val="75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C</a:t>
                  </a:r>
                  <a:endParaRPr lang="en-GB" sz="889" kern="0" dirty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396" name="Rectangle 395">
                  <a:extLst>
                    <a:ext uri="{FF2B5EF4-FFF2-40B4-BE49-F238E27FC236}">
                      <a16:creationId xmlns:a16="http://schemas.microsoft.com/office/drawing/2014/main" id="{7C3C46BC-E0C4-EE92-E639-E8F341D58CCE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228842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2">
                      <a:lumMod val="75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I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397" name="Rectangle 396">
                  <a:extLst>
                    <a:ext uri="{FF2B5EF4-FFF2-40B4-BE49-F238E27FC236}">
                      <a16:creationId xmlns:a16="http://schemas.microsoft.com/office/drawing/2014/main" id="{A4F0F1DD-FFCD-AEC6-DEE5-43BD8CB0E870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034287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2">
                      <a:lumMod val="75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none"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CCI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p:grpSp>
        </p:grpSp>
      </p:grpSp>
      <p:grpSp>
        <p:nvGrpSpPr>
          <p:cNvPr id="424" name="Group 423">
            <a:extLst>
              <a:ext uri="{FF2B5EF4-FFF2-40B4-BE49-F238E27FC236}">
                <a16:creationId xmlns:a16="http://schemas.microsoft.com/office/drawing/2014/main" id="{A2587A7F-54A6-B8C6-7E70-DBFF710C1997}"/>
              </a:ext>
            </a:extLst>
          </p:cNvPr>
          <p:cNvGrpSpPr/>
          <p:nvPr/>
        </p:nvGrpSpPr>
        <p:grpSpPr>
          <a:xfrm>
            <a:off x="2504419" y="5040000"/>
            <a:ext cx="1080376" cy="707973"/>
            <a:chOff x="5769800" y="3715169"/>
            <a:chExt cx="810282" cy="530980"/>
          </a:xfrm>
        </p:grpSpPr>
        <p:sp>
          <p:nvSpPr>
            <p:cNvPr id="425" name="Rectangle 424">
              <a:extLst>
                <a:ext uri="{FF2B5EF4-FFF2-40B4-BE49-F238E27FC236}">
                  <a16:creationId xmlns:a16="http://schemas.microsoft.com/office/drawing/2014/main" id="{C7C4FC37-7067-22DA-7839-75322BDBAAAD}"/>
                </a:ext>
              </a:extLst>
            </p:cNvPr>
            <p:cNvSpPr/>
            <p:nvPr/>
          </p:nvSpPr>
          <p:spPr>
            <a:xfrm flipH="1">
              <a:off x="5769800" y="3760135"/>
              <a:ext cx="810282" cy="448979"/>
            </a:xfrm>
            <a:prstGeom prst="rect">
              <a:avLst/>
            </a:prstGeom>
            <a:solidFill>
              <a:schemeClr val="bg1">
                <a:lumMod val="10000"/>
                <a:lumOff val="90000"/>
              </a:schemeClr>
            </a:solidFill>
            <a:ln w="31750" cap="flat">
              <a:solidFill>
                <a:schemeClr val="bg1">
                  <a:lumMod val="75000"/>
                  <a:lumOff val="25000"/>
                </a:schemeClr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wrap="square" lIns="0" tIns="72000" rIns="0" bIns="0" rtlCol="0" anchor="ctr" anchorCtr="1"/>
            <a:lstStyle/>
            <a:p>
              <a:pPr algn="ctr" defTabSz="914332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All extEPGs</a:t>
              </a:r>
            </a:p>
          </p:txBody>
        </p:sp>
        <p:grpSp>
          <p:nvGrpSpPr>
            <p:cNvPr id="426" name="Group 425">
              <a:extLst>
                <a:ext uri="{FF2B5EF4-FFF2-40B4-BE49-F238E27FC236}">
                  <a16:creationId xmlns:a16="http://schemas.microsoft.com/office/drawing/2014/main" id="{09D51C09-0286-5157-2531-701053AFC4AC}"/>
                </a:ext>
              </a:extLst>
            </p:cNvPr>
            <p:cNvGrpSpPr/>
            <p:nvPr/>
          </p:nvGrpSpPr>
          <p:grpSpPr>
            <a:xfrm>
              <a:off x="5810366" y="4161964"/>
              <a:ext cx="728185" cy="84185"/>
              <a:chOff x="5839732" y="5301002"/>
              <a:chExt cx="728185" cy="84185"/>
            </a:xfrm>
          </p:grpSpPr>
          <p:sp>
            <p:nvSpPr>
              <p:cNvPr id="433" name="Rectangle 432">
                <a:extLst>
                  <a:ext uri="{FF2B5EF4-FFF2-40B4-BE49-F238E27FC236}">
                    <a16:creationId xmlns:a16="http://schemas.microsoft.com/office/drawing/2014/main" id="{6500287C-22FF-81AA-0F1A-28A51245DD23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423396" y="5301002"/>
                <a:ext cx="144521" cy="84185"/>
              </a:xfrm>
              <a:prstGeom prst="rect">
                <a:avLst/>
              </a:prstGeom>
              <a:solidFill>
                <a:schemeClr val="bg2"/>
              </a:solidFill>
              <a:ln w="19050" cap="flat">
                <a:solidFill>
                  <a:schemeClr val="bg1">
                    <a:lumMod val="75000"/>
                    <a:lumOff val="25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lIns="162560" tIns="81280" rIns="162560" bIns="81280" rtlCol="0" anchor="ctr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800" kern="0">
                    <a:latin typeface="Consolas" panose="020B0609020204030204" pitchFamily="49" charset="0"/>
                    <a:cs typeface="Consolas" panose="020B0609020204030204" pitchFamily="49" charset="0"/>
                  </a:rPr>
                  <a:t>P</a:t>
                </a:r>
                <a:endParaRPr lang="en-GB" sz="889" ker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434" name="Rectangle 433">
                <a:extLst>
                  <a:ext uri="{FF2B5EF4-FFF2-40B4-BE49-F238E27FC236}">
                    <a16:creationId xmlns:a16="http://schemas.microsoft.com/office/drawing/2014/main" id="{D04FE221-6484-DE46-1438-B23A06F84BE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839732" y="5301002"/>
                <a:ext cx="144521" cy="84185"/>
              </a:xfrm>
              <a:prstGeom prst="rect">
                <a:avLst/>
              </a:prstGeom>
              <a:solidFill>
                <a:schemeClr val="bg2"/>
              </a:solidFill>
              <a:ln w="19050" cap="flat">
                <a:solidFill>
                  <a:schemeClr val="bg1">
                    <a:lumMod val="75000"/>
                    <a:lumOff val="25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lIns="162560" tIns="81280" rIns="162560" bIns="81280" rtlCol="0" anchor="ctr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800" kern="0">
                    <a:latin typeface="Consolas" panose="020B0609020204030204" pitchFamily="49" charset="0"/>
                    <a:cs typeface="Consolas" panose="020B0609020204030204" pitchFamily="49" charset="0"/>
                  </a:rPr>
                  <a:t>C</a:t>
                </a:r>
                <a:endParaRPr lang="en-GB" sz="889" ker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435" name="Rectangle 434">
                <a:extLst>
                  <a:ext uri="{FF2B5EF4-FFF2-40B4-BE49-F238E27FC236}">
                    <a16:creationId xmlns:a16="http://schemas.microsoft.com/office/drawing/2014/main" id="{DA8801ED-120E-800B-E114-B39C200F2CED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228842" y="5301002"/>
                <a:ext cx="144521" cy="84185"/>
              </a:xfrm>
              <a:prstGeom prst="rect">
                <a:avLst/>
              </a:prstGeom>
              <a:solidFill>
                <a:schemeClr val="bg2"/>
              </a:solidFill>
              <a:ln w="19050" cap="flat">
                <a:solidFill>
                  <a:schemeClr val="bg1">
                    <a:lumMod val="75000"/>
                    <a:lumOff val="25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lIns="162560" tIns="81280" rIns="162560" bIns="81280" rtlCol="0" anchor="ctr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800" kern="0">
                    <a:latin typeface="Consolas" panose="020B0609020204030204" pitchFamily="49" charset="0"/>
                    <a:cs typeface="Consolas" panose="020B0609020204030204" pitchFamily="49" charset="0"/>
                  </a:rPr>
                  <a:t>I</a:t>
                </a:r>
                <a:endParaRPr lang="en-GB" sz="889" ker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436" name="Rectangle 435">
                <a:extLst>
                  <a:ext uri="{FF2B5EF4-FFF2-40B4-BE49-F238E27FC236}">
                    <a16:creationId xmlns:a16="http://schemas.microsoft.com/office/drawing/2014/main" id="{6EC3451D-CC9A-EE5B-CD4D-3D10267DBDD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034287" y="5301002"/>
                <a:ext cx="144521" cy="84185"/>
              </a:xfrm>
              <a:prstGeom prst="rect">
                <a:avLst/>
              </a:prstGeom>
              <a:solidFill>
                <a:schemeClr val="bg2"/>
              </a:solidFill>
              <a:ln w="19050" cap="flat">
                <a:solidFill>
                  <a:schemeClr val="bg1">
                    <a:lumMod val="75000"/>
                    <a:lumOff val="25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 lIns="162560" tIns="81280" rIns="162560" bIns="81280" rtlCol="0" anchor="ctr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800" kern="0">
                    <a:latin typeface="Consolas" panose="020B0609020204030204" pitchFamily="49" charset="0"/>
                    <a:cs typeface="Consolas" panose="020B0609020204030204" pitchFamily="49" charset="0"/>
                  </a:rPr>
                  <a:t>CCI</a:t>
                </a:r>
                <a:endParaRPr lang="en-GB" sz="889" ker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sp>
          <p:nvSpPr>
            <p:cNvPr id="427" name="Rectangle 426">
              <a:extLst>
                <a:ext uri="{FF2B5EF4-FFF2-40B4-BE49-F238E27FC236}">
                  <a16:creationId xmlns:a16="http://schemas.microsoft.com/office/drawing/2014/main" id="{D49D9FF6-45D2-3E8F-E13B-8A111CDED6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9800" y="3760135"/>
              <a:ext cx="324000" cy="1620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12700" cap="flat">
              <a:noFill/>
              <a:miter lim="800000"/>
              <a:headEnd type="none" w="med" len="med"/>
              <a:tailEnd type="none" w="med" len="med"/>
            </a:ln>
            <a:effectLst/>
          </p:spPr>
          <p:txBody>
            <a:bodyPr wrap="none" lIns="0" tIns="0" rIns="0" bIns="0" rtlCol="0" anchor="ctr" anchorCtr="1"/>
            <a:lstStyle/>
            <a:p>
              <a:pPr algn="ctr" defTabSz="914332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sz="800" kern="0" dirty="0">
                  <a:solidFill>
                    <a:schemeClr val="bg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extEPG</a:t>
              </a:r>
            </a:p>
          </p:txBody>
        </p:sp>
        <p:grpSp>
          <p:nvGrpSpPr>
            <p:cNvPr id="428" name="Group 427">
              <a:extLst>
                <a:ext uri="{FF2B5EF4-FFF2-40B4-BE49-F238E27FC236}">
                  <a16:creationId xmlns:a16="http://schemas.microsoft.com/office/drawing/2014/main" id="{E2A1058B-BD92-C44A-4B11-45DA08CD7959}"/>
                </a:ext>
              </a:extLst>
            </p:cNvPr>
            <p:cNvGrpSpPr/>
            <p:nvPr/>
          </p:nvGrpSpPr>
          <p:grpSpPr>
            <a:xfrm>
              <a:off x="5810366" y="3715169"/>
              <a:ext cx="728185" cy="84185"/>
              <a:chOff x="5839732" y="5301002"/>
              <a:chExt cx="728185" cy="84185"/>
            </a:xfrm>
          </p:grpSpPr>
          <p:sp>
            <p:nvSpPr>
              <p:cNvPr id="429" name="Rectangle 428">
                <a:extLst>
                  <a:ext uri="{FF2B5EF4-FFF2-40B4-BE49-F238E27FC236}">
                    <a16:creationId xmlns:a16="http://schemas.microsoft.com/office/drawing/2014/main" id="{D3318EE7-6505-3FBF-C885-2A35AF3A732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423396" y="5301002"/>
                <a:ext cx="144521" cy="84185"/>
              </a:xfrm>
              <a:prstGeom prst="rect">
                <a:avLst/>
              </a:prstGeom>
              <a:solidFill>
                <a:schemeClr val="bg2"/>
              </a:solidFill>
              <a:ln w="19050" cap="flat">
                <a:solidFill>
                  <a:schemeClr val="bg1">
                    <a:lumMod val="75000"/>
                    <a:lumOff val="25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lIns="162560" tIns="81280" rIns="162560" bIns="81280" rtlCol="0" anchor="ctr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800" kern="0">
                    <a:latin typeface="Consolas" panose="020B0609020204030204" pitchFamily="49" charset="0"/>
                    <a:cs typeface="Consolas" panose="020B0609020204030204" pitchFamily="49" charset="0"/>
                  </a:rPr>
                  <a:t>P</a:t>
                </a:r>
                <a:endParaRPr lang="en-GB" sz="889" ker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430" name="Rectangle 429">
                <a:extLst>
                  <a:ext uri="{FF2B5EF4-FFF2-40B4-BE49-F238E27FC236}">
                    <a16:creationId xmlns:a16="http://schemas.microsoft.com/office/drawing/2014/main" id="{F0B118A6-81F8-E0EF-EB69-2CF7CAFBFC4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839732" y="5301002"/>
                <a:ext cx="144521" cy="84185"/>
              </a:xfrm>
              <a:prstGeom prst="rect">
                <a:avLst/>
              </a:prstGeom>
              <a:solidFill>
                <a:schemeClr val="bg2"/>
              </a:solidFill>
              <a:ln w="19050" cap="flat">
                <a:solidFill>
                  <a:schemeClr val="bg1">
                    <a:lumMod val="75000"/>
                    <a:lumOff val="25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lIns="162560" tIns="81280" rIns="162560" bIns="81280" rtlCol="0" anchor="ctr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800" kern="0">
                    <a:latin typeface="Consolas" panose="020B0609020204030204" pitchFamily="49" charset="0"/>
                    <a:cs typeface="Consolas" panose="020B0609020204030204" pitchFamily="49" charset="0"/>
                  </a:rPr>
                  <a:t>C</a:t>
                </a:r>
                <a:endParaRPr lang="en-GB" sz="889" ker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431" name="Rectangle 430">
                <a:extLst>
                  <a:ext uri="{FF2B5EF4-FFF2-40B4-BE49-F238E27FC236}">
                    <a16:creationId xmlns:a16="http://schemas.microsoft.com/office/drawing/2014/main" id="{DF444280-63DD-CD11-7B90-53CF40507D6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228842" y="5301002"/>
                <a:ext cx="144521" cy="84185"/>
              </a:xfrm>
              <a:prstGeom prst="rect">
                <a:avLst/>
              </a:prstGeom>
              <a:solidFill>
                <a:schemeClr val="bg2"/>
              </a:solidFill>
              <a:ln w="19050" cap="flat">
                <a:solidFill>
                  <a:schemeClr val="bg1">
                    <a:lumMod val="75000"/>
                    <a:lumOff val="25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lIns="162560" tIns="81280" rIns="162560" bIns="81280" rtlCol="0" anchor="ctr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800" kern="0">
                    <a:latin typeface="Consolas" panose="020B0609020204030204" pitchFamily="49" charset="0"/>
                    <a:cs typeface="Consolas" panose="020B0609020204030204" pitchFamily="49" charset="0"/>
                  </a:rPr>
                  <a:t>I</a:t>
                </a:r>
                <a:endParaRPr lang="en-GB" sz="889" ker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432" name="Rectangle 431">
                <a:extLst>
                  <a:ext uri="{FF2B5EF4-FFF2-40B4-BE49-F238E27FC236}">
                    <a16:creationId xmlns:a16="http://schemas.microsoft.com/office/drawing/2014/main" id="{15F5DF21-10EF-7270-0760-32479DD85EA3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034287" y="5301002"/>
                <a:ext cx="144521" cy="84185"/>
              </a:xfrm>
              <a:prstGeom prst="rect">
                <a:avLst/>
              </a:prstGeom>
              <a:solidFill>
                <a:schemeClr val="bg2"/>
              </a:solidFill>
              <a:ln w="19050" cap="flat">
                <a:solidFill>
                  <a:schemeClr val="bg1">
                    <a:lumMod val="75000"/>
                    <a:lumOff val="25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 lIns="162560" tIns="81280" rIns="162560" bIns="81280" rtlCol="0" anchor="ctr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800" kern="0">
                    <a:latin typeface="Consolas" panose="020B0609020204030204" pitchFamily="49" charset="0"/>
                    <a:cs typeface="Consolas" panose="020B0609020204030204" pitchFamily="49" charset="0"/>
                  </a:rPr>
                  <a:t>CCI</a:t>
                </a:r>
                <a:endParaRPr lang="en-GB" sz="889" ker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</p:grpSp>
      <p:cxnSp>
        <p:nvCxnSpPr>
          <p:cNvPr id="444" name="Straight Arrow Connector 443">
            <a:extLst>
              <a:ext uri="{FF2B5EF4-FFF2-40B4-BE49-F238E27FC236}">
                <a16:creationId xmlns:a16="http://schemas.microsoft.com/office/drawing/2014/main" id="{4842F128-BA53-D994-379F-F91AB57077D9}"/>
              </a:ext>
            </a:extLst>
          </p:cNvPr>
          <p:cNvCxnSpPr>
            <a:cxnSpLocks/>
            <a:stCxn id="364" idx="0"/>
            <a:endCxn id="354" idx="2"/>
          </p:cNvCxnSpPr>
          <p:nvPr/>
        </p:nvCxnSpPr>
        <p:spPr>
          <a:xfrm flipV="1">
            <a:off x="6228438" y="4100674"/>
            <a:ext cx="1642066" cy="939326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Straight Arrow Connector 446">
            <a:extLst>
              <a:ext uri="{FF2B5EF4-FFF2-40B4-BE49-F238E27FC236}">
                <a16:creationId xmlns:a16="http://schemas.microsoft.com/office/drawing/2014/main" id="{72DFBF1E-8512-2AF2-E07E-74CC6C4DDCDE}"/>
              </a:ext>
            </a:extLst>
          </p:cNvPr>
          <p:cNvCxnSpPr>
            <a:cxnSpLocks/>
            <a:stCxn id="395" idx="0"/>
            <a:endCxn id="354" idx="2"/>
          </p:cNvCxnSpPr>
          <p:nvPr/>
        </p:nvCxnSpPr>
        <p:spPr>
          <a:xfrm flipH="1" flipV="1">
            <a:off x="7870504" y="4100674"/>
            <a:ext cx="1642065" cy="939326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Straight Arrow Connector 449">
            <a:extLst>
              <a:ext uri="{FF2B5EF4-FFF2-40B4-BE49-F238E27FC236}">
                <a16:creationId xmlns:a16="http://schemas.microsoft.com/office/drawing/2014/main" id="{2AFFDEBC-AC5B-465B-AA51-60DDD59E05A4}"/>
              </a:ext>
            </a:extLst>
          </p:cNvPr>
          <p:cNvCxnSpPr>
            <a:cxnSpLocks/>
            <a:stCxn id="353" idx="2"/>
            <a:endCxn id="363" idx="0"/>
          </p:cNvCxnSpPr>
          <p:nvPr/>
        </p:nvCxnSpPr>
        <p:spPr>
          <a:xfrm flipH="1">
            <a:off x="7006656" y="4100674"/>
            <a:ext cx="1642066" cy="939326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Straight Arrow Connector 452">
            <a:extLst>
              <a:ext uri="{FF2B5EF4-FFF2-40B4-BE49-F238E27FC236}">
                <a16:creationId xmlns:a16="http://schemas.microsoft.com/office/drawing/2014/main" id="{811DC31A-E32D-6833-3FCF-F5C99A7406EA}"/>
              </a:ext>
            </a:extLst>
          </p:cNvPr>
          <p:cNvCxnSpPr>
            <a:cxnSpLocks/>
            <a:stCxn id="353" idx="2"/>
            <a:endCxn id="394" idx="0"/>
          </p:cNvCxnSpPr>
          <p:nvPr/>
        </p:nvCxnSpPr>
        <p:spPr>
          <a:xfrm>
            <a:off x="8648722" y="4100674"/>
            <a:ext cx="1642065" cy="939326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Elbow Connector 464">
            <a:extLst>
              <a:ext uri="{FF2B5EF4-FFF2-40B4-BE49-F238E27FC236}">
                <a16:creationId xmlns:a16="http://schemas.microsoft.com/office/drawing/2014/main" id="{10062469-E036-9C90-0131-B573B2835C2C}"/>
              </a:ext>
            </a:extLst>
          </p:cNvPr>
          <p:cNvCxnSpPr>
            <a:cxnSpLocks/>
            <a:stCxn id="366" idx="2"/>
            <a:endCxn id="350" idx="0"/>
          </p:cNvCxnSpPr>
          <p:nvPr/>
        </p:nvCxnSpPr>
        <p:spPr>
          <a:xfrm rot="5400000">
            <a:off x="7268291" y="2400735"/>
            <a:ext cx="1594179" cy="389752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2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Elbow Connector 465">
            <a:extLst>
              <a:ext uri="{FF2B5EF4-FFF2-40B4-BE49-F238E27FC236}">
                <a16:creationId xmlns:a16="http://schemas.microsoft.com/office/drawing/2014/main" id="{CDF5A431-183D-83A2-1DC4-F3727165E704}"/>
              </a:ext>
            </a:extLst>
          </p:cNvPr>
          <p:cNvCxnSpPr>
            <a:cxnSpLocks/>
            <a:stCxn id="366" idx="2"/>
            <a:endCxn id="349" idx="0"/>
          </p:cNvCxnSpPr>
          <p:nvPr/>
        </p:nvCxnSpPr>
        <p:spPr>
          <a:xfrm rot="16200000" flipH="1">
            <a:off x="7657400" y="2401378"/>
            <a:ext cx="1594179" cy="388466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2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2CF4FCE-A620-4E23-D7EA-608CE13DF895}"/>
              </a:ext>
            </a:extLst>
          </p:cNvPr>
          <p:cNvGrpSpPr/>
          <p:nvPr/>
        </p:nvGrpSpPr>
        <p:grpSpPr>
          <a:xfrm>
            <a:off x="1480330" y="3447888"/>
            <a:ext cx="1080000" cy="597600"/>
            <a:chOff x="7680326" y="3602037"/>
            <a:chExt cx="810000" cy="4482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E7DE6F9-28C8-4A90-670E-161EB9B55D4B}"/>
                </a:ext>
              </a:extLst>
            </p:cNvPr>
            <p:cNvSpPr/>
            <p:nvPr/>
          </p:nvSpPr>
          <p:spPr>
            <a:xfrm flipH="1">
              <a:off x="7680326" y="3602037"/>
              <a:ext cx="810000" cy="448200"/>
            </a:xfrm>
            <a:prstGeom prst="rect">
              <a:avLst/>
            </a:prstGeom>
            <a:noFill/>
            <a:ln w="31750">
              <a:solidFill>
                <a:schemeClr val="bg1">
                  <a:lumMod val="75000"/>
                  <a:lumOff val="25000"/>
                </a:schemeClr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tIns="72000" rIns="0" bIns="0" rtlCol="0" anchor="ctr" anchorCtr="1"/>
            <a:lstStyle/>
            <a:p>
              <a:pPr algn="ctr"/>
              <a:r>
                <a:rPr lang="en-GB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L3out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8CE1A25-BAA7-56A4-542D-4F31BB401E4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7680326" y="3602038"/>
              <a:ext cx="324000" cy="1620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</p:spPr>
          <p:txBody>
            <a:bodyPr wrap="none" lIns="0" tIns="0" rIns="0" bIns="0" rtlCol="0" anchor="ctr" anchorCtr="1">
              <a:noAutofit/>
            </a:bodyPr>
            <a:lstStyle/>
            <a:p>
              <a:pPr algn="ctr"/>
              <a:r>
                <a:rPr lang="en-US" sz="800" dirty="0">
                  <a:solidFill>
                    <a:schemeClr val="bg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L3out</a:t>
              </a:r>
            </a:p>
          </p:txBody>
        </p:sp>
      </p:grp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5C1E23A4-9823-0225-EB6A-67F125DB3032}"/>
              </a:ext>
            </a:extLst>
          </p:cNvPr>
          <p:cNvCxnSpPr>
            <a:stCxn id="17" idx="2"/>
            <a:endCxn id="425" idx="3"/>
          </p:cNvCxnSpPr>
          <p:nvPr/>
        </p:nvCxnSpPr>
        <p:spPr>
          <a:xfrm rot="16200000" flipH="1">
            <a:off x="1585481" y="4480336"/>
            <a:ext cx="1353786" cy="484089"/>
          </a:xfrm>
          <a:prstGeom prst="bentConnector2">
            <a:avLst/>
          </a:prstGeom>
          <a:ln w="3175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976A8C2-59BC-8718-A23B-4649E754895D}"/>
              </a:ext>
            </a:extLst>
          </p:cNvPr>
          <p:cNvGrpSpPr/>
          <p:nvPr/>
        </p:nvGrpSpPr>
        <p:grpSpPr>
          <a:xfrm>
            <a:off x="722789" y="2798932"/>
            <a:ext cx="3888002" cy="3261600"/>
            <a:chOff x="7680323" y="3615879"/>
            <a:chExt cx="2916002" cy="244620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273874B-CAB7-E4AF-5F14-4FFD83439231}"/>
                </a:ext>
              </a:extLst>
            </p:cNvPr>
            <p:cNvSpPr/>
            <p:nvPr/>
          </p:nvSpPr>
          <p:spPr>
            <a:xfrm flipH="1">
              <a:off x="7680325" y="3615879"/>
              <a:ext cx="2916000" cy="2446200"/>
            </a:xfrm>
            <a:prstGeom prst="rect">
              <a:avLst/>
            </a:prstGeom>
            <a:noFill/>
            <a:ln w="31750">
              <a:solidFill>
                <a:schemeClr val="accent5"/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468000" tIns="0" rIns="216000" bIns="144000" rtlCol="0" anchor="t" anchorCtr="0"/>
            <a:lstStyle/>
            <a:p>
              <a:r>
                <a:rPr lang="en-GB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vrf-01 (external)</a:t>
              </a:r>
              <a:endParaRPr lang="en-GB" sz="28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CE95D3E4-25B6-CC05-F190-68992BB3CB6C}"/>
                </a:ext>
              </a:extLst>
            </p:cNvPr>
            <p:cNvGrpSpPr/>
            <p:nvPr/>
          </p:nvGrpSpPr>
          <p:grpSpPr>
            <a:xfrm>
              <a:off x="7680323" y="3615879"/>
              <a:ext cx="324000" cy="162000"/>
              <a:chOff x="9199253" y="3748281"/>
              <a:chExt cx="324000" cy="162000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F389477B-EE05-3C8B-9544-3EF3A7EA140B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9199253" y="3748281"/>
                <a:ext cx="324000" cy="1620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pic>
            <p:nvPicPr>
              <p:cNvPr id="29" name="Picture 6" descr="C:\Users\ecoffey\AppData\Local\Temp\Rar$DRa0.583\Cisco Icons November\30067_Device_router_3057\Png_256\30067_Device_router_3057_unknown_256.png">
                <a:extLst>
                  <a:ext uri="{FF2B5EF4-FFF2-40B4-BE49-F238E27FC236}">
                    <a16:creationId xmlns:a16="http://schemas.microsoft.com/office/drawing/2014/main" id="{672F7950-F7E6-5450-549D-94E34CBABC0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9253747" y="3768469"/>
                <a:ext cx="215012" cy="1216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24CD3A7-20BE-4ED7-222F-2CDD7E822817}"/>
              </a:ext>
            </a:extLst>
          </p:cNvPr>
          <p:cNvGrpSpPr/>
          <p:nvPr/>
        </p:nvGrpSpPr>
        <p:grpSpPr>
          <a:xfrm>
            <a:off x="4041223" y="3758906"/>
            <a:ext cx="1683698" cy="1015663"/>
            <a:chOff x="4041223" y="3758906"/>
            <a:chExt cx="1683698" cy="1015663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E1FDC3D-7BF4-3F49-1F3E-1AD5875D0908}"/>
                </a:ext>
              </a:extLst>
            </p:cNvPr>
            <p:cNvSpPr txBox="1"/>
            <p:nvPr/>
          </p:nvSpPr>
          <p:spPr>
            <a:xfrm>
              <a:off x="4041223" y="3758906"/>
              <a:ext cx="1683698" cy="1015663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+mn-lt"/>
                  <a:cs typeface="Consolas" panose="020B0609020204030204" pitchFamily="49" charset="0"/>
                </a:rPr>
                <a:t>Route leaking between VRFs</a:t>
              </a:r>
            </a:p>
            <a:p>
              <a:pPr algn="ctr"/>
              <a:endParaRPr lang="en-US" sz="1400" dirty="0">
                <a:cs typeface="Consolas" panose="020B0609020204030204" pitchFamily="49" charset="0"/>
              </a:endParaRPr>
            </a:p>
            <a:p>
              <a:pPr algn="ctr"/>
              <a:endParaRPr lang="en-US" sz="1400" dirty="0">
                <a:latin typeface="+mn-lt"/>
                <a:cs typeface="Consolas" panose="020B0609020204030204" pitchFamily="49" charset="0"/>
              </a:endParaRPr>
            </a:p>
          </p:txBody>
        </p:sp>
        <p:sp>
          <p:nvSpPr>
            <p:cNvPr id="21" name="Left-right Arrow 20">
              <a:extLst>
                <a:ext uri="{FF2B5EF4-FFF2-40B4-BE49-F238E27FC236}">
                  <a16:creationId xmlns:a16="http://schemas.microsoft.com/office/drawing/2014/main" id="{CCE4A56E-B7A2-091D-3478-F99934150C8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41223" y="4338365"/>
              <a:ext cx="1683698" cy="396000"/>
            </a:xfrm>
            <a:prstGeom prst="leftRightArrow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28218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992155-D090-F608-B1FA-8A94A92B11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3" name="Group 462">
            <a:extLst>
              <a:ext uri="{FF2B5EF4-FFF2-40B4-BE49-F238E27FC236}">
                <a16:creationId xmlns:a16="http://schemas.microsoft.com/office/drawing/2014/main" id="{A713755C-2BED-6FDB-09F9-A5639E959DF4}"/>
              </a:ext>
            </a:extLst>
          </p:cNvPr>
          <p:cNvGrpSpPr/>
          <p:nvPr/>
        </p:nvGrpSpPr>
        <p:grpSpPr>
          <a:xfrm>
            <a:off x="7180255" y="789596"/>
            <a:ext cx="2160002" cy="1440003"/>
            <a:chOff x="8540266" y="1015426"/>
            <a:chExt cx="2160002" cy="1440003"/>
          </a:xfrm>
        </p:grpSpPr>
        <p:grpSp>
          <p:nvGrpSpPr>
            <p:cNvPr id="365" name="Group 364">
              <a:extLst>
                <a:ext uri="{FF2B5EF4-FFF2-40B4-BE49-F238E27FC236}">
                  <a16:creationId xmlns:a16="http://schemas.microsoft.com/office/drawing/2014/main" id="{06DB4DF7-643C-8B68-8D57-2BC7D2D4D955}"/>
                </a:ext>
              </a:extLst>
            </p:cNvPr>
            <p:cNvGrpSpPr/>
            <p:nvPr/>
          </p:nvGrpSpPr>
          <p:grpSpPr>
            <a:xfrm>
              <a:off x="8720267" y="1446503"/>
              <a:ext cx="1800000" cy="577849"/>
              <a:chOff x="6914528" y="4617244"/>
              <a:chExt cx="1350000" cy="433387"/>
            </a:xfrm>
          </p:grpSpPr>
          <p:sp>
            <p:nvSpPr>
              <p:cNvPr id="366" name="Rectangle 365">
                <a:extLst>
                  <a:ext uri="{FF2B5EF4-FFF2-40B4-BE49-F238E27FC236}">
                    <a16:creationId xmlns:a16="http://schemas.microsoft.com/office/drawing/2014/main" id="{05FA47EF-135A-7F04-2E50-6776C7A48DB5}"/>
                  </a:ext>
                </a:extLst>
              </p:cNvPr>
              <p:cNvSpPr/>
              <p:nvPr/>
            </p:nvSpPr>
            <p:spPr>
              <a:xfrm>
                <a:off x="6914528" y="4617244"/>
                <a:ext cx="1350000" cy="433387"/>
              </a:xfrm>
              <a:prstGeom prst="rect">
                <a:avLst/>
              </a:prstGeom>
              <a:noFill/>
              <a:ln w="31750">
                <a:solidFill>
                  <a:schemeClr val="accent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0" rtlCol="0" anchor="ctr" anchorCtr="1"/>
              <a:lstStyle/>
              <a:p>
                <a:pPr algn="ctr"/>
                <a:r>
                  <a:rPr lang="en-GB" sz="1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common.default</a:t>
                </a:r>
              </a:p>
            </p:txBody>
          </p:sp>
          <p:sp>
            <p:nvSpPr>
              <p:cNvPr id="367" name="Rectangle 366">
                <a:extLst>
                  <a:ext uri="{FF2B5EF4-FFF2-40B4-BE49-F238E27FC236}">
                    <a16:creationId xmlns:a16="http://schemas.microsoft.com/office/drawing/2014/main" id="{81B6A79A-F134-C075-4EA7-410B4FF4B31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914529" y="4617244"/>
                <a:ext cx="324000" cy="162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 anchorCtr="1"/>
              <a:lstStyle/>
              <a:p>
                <a:pPr algn="ctr"/>
                <a:r>
                  <a:rPr lang="en-GB" sz="800">
                    <a:solidFill>
                      <a:schemeClr val="bg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Cont</a:t>
                </a:r>
              </a:p>
            </p:txBody>
          </p:sp>
        </p:grpSp>
        <p:grpSp>
          <p:nvGrpSpPr>
            <p:cNvPr id="400" name="Group 399">
              <a:extLst>
                <a:ext uri="{FF2B5EF4-FFF2-40B4-BE49-F238E27FC236}">
                  <a16:creationId xmlns:a16="http://schemas.microsoft.com/office/drawing/2014/main" id="{BCC85D5C-006C-F51A-C8D4-FC6DF3CE2D0B}"/>
                </a:ext>
              </a:extLst>
            </p:cNvPr>
            <p:cNvGrpSpPr/>
            <p:nvPr/>
          </p:nvGrpSpPr>
          <p:grpSpPr>
            <a:xfrm>
              <a:off x="8540266" y="1015426"/>
              <a:ext cx="2160002" cy="1440003"/>
              <a:chOff x="7680323" y="2921000"/>
              <a:chExt cx="1620001" cy="1080002"/>
            </a:xfrm>
          </p:grpSpPr>
          <p:sp>
            <p:nvSpPr>
              <p:cNvPr id="401" name="Rectangle 400">
                <a:extLst>
                  <a:ext uri="{FF2B5EF4-FFF2-40B4-BE49-F238E27FC236}">
                    <a16:creationId xmlns:a16="http://schemas.microsoft.com/office/drawing/2014/main" id="{718F3124-4A88-73AF-2A46-A602B43D771B}"/>
                  </a:ext>
                </a:extLst>
              </p:cNvPr>
              <p:cNvSpPr/>
              <p:nvPr/>
            </p:nvSpPr>
            <p:spPr>
              <a:xfrm>
                <a:off x="7680324" y="2921002"/>
                <a:ext cx="1620000" cy="1080000"/>
              </a:xfrm>
              <a:prstGeom prst="rect">
                <a:avLst/>
              </a:prstGeom>
              <a:noFill/>
              <a:ln w="31750">
                <a:solidFill>
                  <a:schemeClr val="accent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68000" tIns="0" rIns="216000" bIns="36000" rtlCol="0" anchor="t" anchorCtr="0"/>
              <a:lstStyle/>
              <a:p>
                <a:r>
                  <a:rPr lang="en-GB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common</a:t>
                </a:r>
                <a:endParaRPr lang="en-GB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grpSp>
            <p:nvGrpSpPr>
              <p:cNvPr id="402" name="Group 401">
                <a:extLst>
                  <a:ext uri="{FF2B5EF4-FFF2-40B4-BE49-F238E27FC236}">
                    <a16:creationId xmlns:a16="http://schemas.microsoft.com/office/drawing/2014/main" id="{FE54F7FF-E61F-E479-5CC4-45C686B7FF01}"/>
                  </a:ext>
                </a:extLst>
              </p:cNvPr>
              <p:cNvGrpSpPr/>
              <p:nvPr/>
            </p:nvGrpSpPr>
            <p:grpSpPr>
              <a:xfrm>
                <a:off x="7680323" y="2921000"/>
                <a:ext cx="325013" cy="162000"/>
                <a:chOff x="9357407" y="4691351"/>
                <a:chExt cx="325013" cy="162000"/>
              </a:xfrm>
            </p:grpSpPr>
            <p:sp>
              <p:nvSpPr>
                <p:cNvPr id="403" name="Rectangle 402">
                  <a:extLst>
                    <a:ext uri="{FF2B5EF4-FFF2-40B4-BE49-F238E27FC236}">
                      <a16:creationId xmlns:a16="http://schemas.microsoft.com/office/drawing/2014/main" id="{B2E4D77F-9ECC-84D3-2041-905BD11CA3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357407" y="4691351"/>
                  <a:ext cx="325013" cy="162000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grpSp>
              <p:nvGrpSpPr>
                <p:cNvPr id="404" name="Group 403">
                  <a:extLst>
                    <a:ext uri="{FF2B5EF4-FFF2-40B4-BE49-F238E27FC236}">
                      <a16:creationId xmlns:a16="http://schemas.microsoft.com/office/drawing/2014/main" id="{7897352C-AA9D-2781-4D2A-5985B1ECFDD5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9393407" y="4709853"/>
                  <a:ext cx="216000" cy="106997"/>
                  <a:chOff x="836085" y="1496592"/>
                  <a:chExt cx="538984" cy="266993"/>
                </a:xfrm>
              </p:grpSpPr>
              <p:sp>
                <p:nvSpPr>
                  <p:cNvPr id="405" name="Freeform 751">
                    <a:extLst>
                      <a:ext uri="{FF2B5EF4-FFF2-40B4-BE49-F238E27FC236}">
                        <a16:creationId xmlns:a16="http://schemas.microsoft.com/office/drawing/2014/main" id="{7CECE9AF-DBCB-4A81-805D-9F96E4EBE21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36085" y="1647588"/>
                    <a:ext cx="538984" cy="115997"/>
                  </a:xfrm>
                  <a:custGeom>
                    <a:avLst/>
                    <a:gdLst>
                      <a:gd name="T0" fmla="*/ 204 w 228"/>
                      <a:gd name="T1" fmla="*/ 49 h 49"/>
                      <a:gd name="T2" fmla="*/ 24 w 228"/>
                      <a:gd name="T3" fmla="*/ 49 h 49"/>
                      <a:gd name="T4" fmla="*/ 0 w 228"/>
                      <a:gd name="T5" fmla="*/ 25 h 49"/>
                      <a:gd name="T6" fmla="*/ 0 w 228"/>
                      <a:gd name="T7" fmla="*/ 25 h 49"/>
                      <a:gd name="T8" fmla="*/ 24 w 228"/>
                      <a:gd name="T9" fmla="*/ 0 h 49"/>
                      <a:gd name="T10" fmla="*/ 204 w 228"/>
                      <a:gd name="T11" fmla="*/ 0 h 49"/>
                      <a:gd name="T12" fmla="*/ 228 w 228"/>
                      <a:gd name="T13" fmla="*/ 25 h 49"/>
                      <a:gd name="T14" fmla="*/ 228 w 228"/>
                      <a:gd name="T15" fmla="*/ 25 h 49"/>
                      <a:gd name="T16" fmla="*/ 204 w 228"/>
                      <a:gd name="T17" fmla="*/ 49 h 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28" h="49">
                        <a:moveTo>
                          <a:pt x="204" y="49"/>
                        </a:moveTo>
                        <a:cubicBezTo>
                          <a:pt x="24" y="49"/>
                          <a:pt x="24" y="49"/>
                          <a:pt x="24" y="49"/>
                        </a:cubicBezTo>
                        <a:cubicBezTo>
                          <a:pt x="11" y="49"/>
                          <a:pt x="0" y="38"/>
                          <a:pt x="0" y="25"/>
                        </a:cubicBezTo>
                        <a:cubicBezTo>
                          <a:pt x="0" y="25"/>
                          <a:pt x="0" y="25"/>
                          <a:pt x="0" y="25"/>
                        </a:cubicBezTo>
                        <a:cubicBezTo>
                          <a:pt x="0" y="11"/>
                          <a:pt x="11" y="0"/>
                          <a:pt x="24" y="0"/>
                        </a:cubicBezTo>
                        <a:cubicBezTo>
                          <a:pt x="204" y="0"/>
                          <a:pt x="204" y="0"/>
                          <a:pt x="204" y="0"/>
                        </a:cubicBezTo>
                        <a:cubicBezTo>
                          <a:pt x="217" y="0"/>
                          <a:pt x="228" y="11"/>
                          <a:pt x="228" y="25"/>
                        </a:cubicBezTo>
                        <a:cubicBezTo>
                          <a:pt x="228" y="25"/>
                          <a:pt x="228" y="25"/>
                          <a:pt x="228" y="25"/>
                        </a:cubicBezTo>
                        <a:cubicBezTo>
                          <a:pt x="228" y="38"/>
                          <a:pt x="217" y="49"/>
                          <a:pt x="204" y="49"/>
                        </a:cubicBezTo>
                        <a:close/>
                      </a:path>
                    </a:pathLst>
                  </a:custGeom>
                  <a:solidFill>
                    <a:schemeClr val="bg2"/>
                  </a:solidFill>
                  <a:ln>
                    <a:noFill/>
                  </a:ln>
                </p:spPr>
                <p:txBody>
                  <a:bodyPr vert="horz" wrap="square" lIns="162560" tIns="81280" rIns="162560" bIns="81280" numCol="1" anchor="t" anchorCtr="1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en-US" sz="533">
                      <a:latin typeface="Consolas" panose="020B0609020204030204" pitchFamily="49" charset="0"/>
                      <a:cs typeface="Consolas" panose="020B0609020204030204" pitchFamily="49" charset="0"/>
                    </a:endParaRPr>
                  </a:p>
                </p:txBody>
              </p:sp>
              <p:sp>
                <p:nvSpPr>
                  <p:cNvPr id="406" name="Freeform 752">
                    <a:extLst>
                      <a:ext uri="{FF2B5EF4-FFF2-40B4-BE49-F238E27FC236}">
                        <a16:creationId xmlns:a16="http://schemas.microsoft.com/office/drawing/2014/main" id="{CFCD42CD-6341-DFD5-7019-CF1ADD5C9DB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55081" y="1571590"/>
                    <a:ext cx="382988" cy="115996"/>
                  </a:xfrm>
                  <a:custGeom>
                    <a:avLst/>
                    <a:gdLst>
                      <a:gd name="T0" fmla="*/ 137 w 162"/>
                      <a:gd name="T1" fmla="*/ 49 h 49"/>
                      <a:gd name="T2" fmla="*/ 24 w 162"/>
                      <a:gd name="T3" fmla="*/ 49 h 49"/>
                      <a:gd name="T4" fmla="*/ 0 w 162"/>
                      <a:gd name="T5" fmla="*/ 25 h 49"/>
                      <a:gd name="T6" fmla="*/ 0 w 162"/>
                      <a:gd name="T7" fmla="*/ 25 h 49"/>
                      <a:gd name="T8" fmla="*/ 24 w 162"/>
                      <a:gd name="T9" fmla="*/ 0 h 49"/>
                      <a:gd name="T10" fmla="*/ 137 w 162"/>
                      <a:gd name="T11" fmla="*/ 0 h 49"/>
                      <a:gd name="T12" fmla="*/ 162 w 162"/>
                      <a:gd name="T13" fmla="*/ 25 h 49"/>
                      <a:gd name="T14" fmla="*/ 162 w 162"/>
                      <a:gd name="T15" fmla="*/ 25 h 49"/>
                      <a:gd name="T16" fmla="*/ 137 w 162"/>
                      <a:gd name="T17" fmla="*/ 49 h 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62" h="49">
                        <a:moveTo>
                          <a:pt x="137" y="49"/>
                        </a:moveTo>
                        <a:cubicBezTo>
                          <a:pt x="24" y="49"/>
                          <a:pt x="24" y="49"/>
                          <a:pt x="24" y="49"/>
                        </a:cubicBezTo>
                        <a:cubicBezTo>
                          <a:pt x="11" y="49"/>
                          <a:pt x="0" y="38"/>
                          <a:pt x="0" y="25"/>
                        </a:cubicBezTo>
                        <a:cubicBezTo>
                          <a:pt x="0" y="25"/>
                          <a:pt x="0" y="25"/>
                          <a:pt x="0" y="25"/>
                        </a:cubicBezTo>
                        <a:cubicBezTo>
                          <a:pt x="0" y="11"/>
                          <a:pt x="11" y="0"/>
                          <a:pt x="24" y="0"/>
                        </a:cubicBezTo>
                        <a:cubicBezTo>
                          <a:pt x="137" y="0"/>
                          <a:pt x="137" y="0"/>
                          <a:pt x="137" y="0"/>
                        </a:cubicBezTo>
                        <a:cubicBezTo>
                          <a:pt x="151" y="0"/>
                          <a:pt x="162" y="11"/>
                          <a:pt x="162" y="25"/>
                        </a:cubicBezTo>
                        <a:cubicBezTo>
                          <a:pt x="162" y="25"/>
                          <a:pt x="162" y="25"/>
                          <a:pt x="162" y="25"/>
                        </a:cubicBezTo>
                        <a:cubicBezTo>
                          <a:pt x="162" y="38"/>
                          <a:pt x="151" y="49"/>
                          <a:pt x="137" y="49"/>
                        </a:cubicBezTo>
                        <a:close/>
                      </a:path>
                    </a:pathLst>
                  </a:custGeom>
                  <a:solidFill>
                    <a:schemeClr val="bg2"/>
                  </a:solidFill>
                  <a:ln>
                    <a:noFill/>
                  </a:ln>
                </p:spPr>
                <p:txBody>
                  <a:bodyPr vert="horz" wrap="square" lIns="162560" tIns="81280" rIns="162560" bIns="8128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latin typeface="Consolas" panose="020B0609020204030204" pitchFamily="49" charset="0"/>
                      <a:cs typeface="Consolas" panose="020B0609020204030204" pitchFamily="49" charset="0"/>
                    </a:endParaRPr>
                  </a:p>
                </p:txBody>
              </p:sp>
              <p:sp>
                <p:nvSpPr>
                  <p:cNvPr id="407" name="Freeform 753">
                    <a:extLst>
                      <a:ext uri="{FF2B5EF4-FFF2-40B4-BE49-F238E27FC236}">
                        <a16:creationId xmlns:a16="http://schemas.microsoft.com/office/drawing/2014/main" id="{3A822BA8-36BF-C07B-158E-6D944B20CB4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106076" y="1496592"/>
                    <a:ext cx="181994" cy="115996"/>
                  </a:xfrm>
                  <a:custGeom>
                    <a:avLst/>
                    <a:gdLst>
                      <a:gd name="T0" fmla="*/ 52 w 77"/>
                      <a:gd name="T1" fmla="*/ 49 h 49"/>
                      <a:gd name="T2" fmla="*/ 24 w 77"/>
                      <a:gd name="T3" fmla="*/ 49 h 49"/>
                      <a:gd name="T4" fmla="*/ 0 w 77"/>
                      <a:gd name="T5" fmla="*/ 24 h 49"/>
                      <a:gd name="T6" fmla="*/ 0 w 77"/>
                      <a:gd name="T7" fmla="*/ 24 h 49"/>
                      <a:gd name="T8" fmla="*/ 24 w 77"/>
                      <a:gd name="T9" fmla="*/ 0 h 49"/>
                      <a:gd name="T10" fmla="*/ 52 w 77"/>
                      <a:gd name="T11" fmla="*/ 0 h 49"/>
                      <a:gd name="T12" fmla="*/ 77 w 77"/>
                      <a:gd name="T13" fmla="*/ 24 h 49"/>
                      <a:gd name="T14" fmla="*/ 77 w 77"/>
                      <a:gd name="T15" fmla="*/ 24 h 49"/>
                      <a:gd name="T16" fmla="*/ 52 w 77"/>
                      <a:gd name="T17" fmla="*/ 49 h 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7" h="49">
                        <a:moveTo>
                          <a:pt x="52" y="49"/>
                        </a:moveTo>
                        <a:cubicBezTo>
                          <a:pt x="24" y="49"/>
                          <a:pt x="24" y="49"/>
                          <a:pt x="24" y="49"/>
                        </a:cubicBezTo>
                        <a:cubicBezTo>
                          <a:pt x="11" y="49"/>
                          <a:pt x="0" y="38"/>
                          <a:pt x="0" y="24"/>
                        </a:cubicBezTo>
                        <a:cubicBezTo>
                          <a:pt x="0" y="24"/>
                          <a:pt x="0" y="24"/>
                          <a:pt x="0" y="24"/>
                        </a:cubicBezTo>
                        <a:cubicBezTo>
                          <a:pt x="0" y="11"/>
                          <a:pt x="11" y="0"/>
                          <a:pt x="24" y="0"/>
                        </a:cubicBezTo>
                        <a:cubicBezTo>
                          <a:pt x="52" y="0"/>
                          <a:pt x="52" y="0"/>
                          <a:pt x="52" y="0"/>
                        </a:cubicBezTo>
                        <a:cubicBezTo>
                          <a:pt x="66" y="0"/>
                          <a:pt x="77" y="11"/>
                          <a:pt x="77" y="24"/>
                        </a:cubicBezTo>
                        <a:cubicBezTo>
                          <a:pt x="77" y="24"/>
                          <a:pt x="77" y="24"/>
                          <a:pt x="77" y="24"/>
                        </a:cubicBezTo>
                        <a:cubicBezTo>
                          <a:pt x="77" y="38"/>
                          <a:pt x="66" y="49"/>
                          <a:pt x="52" y="49"/>
                        </a:cubicBezTo>
                        <a:close/>
                      </a:path>
                    </a:pathLst>
                  </a:custGeom>
                  <a:solidFill>
                    <a:schemeClr val="bg2"/>
                  </a:solidFill>
                  <a:ln>
                    <a:noFill/>
                  </a:ln>
                </p:spPr>
                <p:txBody>
                  <a:bodyPr vert="horz" wrap="square" lIns="162560" tIns="81280" rIns="162560" bIns="8128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latin typeface="Consolas" panose="020B0609020204030204" pitchFamily="49" charset="0"/>
                      <a:cs typeface="Consolas" panose="020B0609020204030204" pitchFamily="49" charset="0"/>
                    </a:endParaRPr>
                  </a:p>
                </p:txBody>
              </p:sp>
            </p:grpSp>
          </p:grp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57488EB8-46C2-2733-9DC8-4B676C216E65}"/>
              </a:ext>
            </a:extLst>
          </p:cNvPr>
          <p:cNvGrpSpPr/>
          <p:nvPr/>
        </p:nvGrpSpPr>
        <p:grpSpPr>
          <a:xfrm>
            <a:off x="596515" y="2437823"/>
            <a:ext cx="4142769" cy="3744000"/>
            <a:chOff x="7680320" y="2921000"/>
            <a:chExt cx="3107077" cy="280800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748AD89-DD0F-BDE5-7649-53CEBEDDF550}"/>
                </a:ext>
              </a:extLst>
            </p:cNvPr>
            <p:cNvSpPr/>
            <p:nvPr/>
          </p:nvSpPr>
          <p:spPr>
            <a:xfrm>
              <a:off x="7680320" y="2921000"/>
              <a:ext cx="3107077" cy="2808001"/>
            </a:xfrm>
            <a:prstGeom prst="rect">
              <a:avLst/>
            </a:prstGeom>
            <a:noFill/>
            <a:ln w="31750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68000" tIns="0" rIns="216000" bIns="36000" rtlCol="0" anchor="t" anchorCtr="0"/>
            <a:lstStyle/>
            <a:p>
              <a:r>
                <a:rPr lang="en-GB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shared-services</a:t>
              </a:r>
              <a:endParaRPr lang="en-GB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5E3F9CD2-8210-D919-6D8A-92A6394B7FB2}"/>
                </a:ext>
              </a:extLst>
            </p:cNvPr>
            <p:cNvGrpSpPr/>
            <p:nvPr/>
          </p:nvGrpSpPr>
          <p:grpSpPr>
            <a:xfrm>
              <a:off x="7680323" y="2921000"/>
              <a:ext cx="325013" cy="162000"/>
              <a:chOff x="9357407" y="4691351"/>
              <a:chExt cx="325013" cy="16200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02A8DE2-A610-BDF6-B4E7-F01768535A8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357407" y="4691351"/>
                <a:ext cx="325013" cy="162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4662D4CA-C755-80D0-FE1F-ECB76E5575CE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9393407" y="4709853"/>
                <a:ext cx="216000" cy="106997"/>
                <a:chOff x="836085" y="1496592"/>
                <a:chExt cx="538984" cy="266993"/>
              </a:xfrm>
            </p:grpSpPr>
            <p:sp>
              <p:nvSpPr>
                <p:cNvPr id="8" name="Freeform 751">
                  <a:extLst>
                    <a:ext uri="{FF2B5EF4-FFF2-40B4-BE49-F238E27FC236}">
                      <a16:creationId xmlns:a16="http://schemas.microsoft.com/office/drawing/2014/main" id="{CFED548B-FD92-3408-2C48-0F20F5ADEA8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36085" y="1647588"/>
                  <a:ext cx="538984" cy="115997"/>
                </a:xfrm>
                <a:custGeom>
                  <a:avLst/>
                  <a:gdLst>
                    <a:gd name="T0" fmla="*/ 204 w 228"/>
                    <a:gd name="T1" fmla="*/ 49 h 49"/>
                    <a:gd name="T2" fmla="*/ 24 w 228"/>
                    <a:gd name="T3" fmla="*/ 49 h 49"/>
                    <a:gd name="T4" fmla="*/ 0 w 228"/>
                    <a:gd name="T5" fmla="*/ 25 h 49"/>
                    <a:gd name="T6" fmla="*/ 0 w 228"/>
                    <a:gd name="T7" fmla="*/ 25 h 49"/>
                    <a:gd name="T8" fmla="*/ 24 w 228"/>
                    <a:gd name="T9" fmla="*/ 0 h 49"/>
                    <a:gd name="T10" fmla="*/ 204 w 228"/>
                    <a:gd name="T11" fmla="*/ 0 h 49"/>
                    <a:gd name="T12" fmla="*/ 228 w 228"/>
                    <a:gd name="T13" fmla="*/ 25 h 49"/>
                    <a:gd name="T14" fmla="*/ 228 w 228"/>
                    <a:gd name="T15" fmla="*/ 25 h 49"/>
                    <a:gd name="T16" fmla="*/ 204 w 228"/>
                    <a:gd name="T17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28" h="49">
                      <a:moveTo>
                        <a:pt x="204" y="49"/>
                      </a:moveTo>
                      <a:cubicBezTo>
                        <a:pt x="24" y="49"/>
                        <a:pt x="24" y="49"/>
                        <a:pt x="24" y="49"/>
                      </a:cubicBezTo>
                      <a:cubicBezTo>
                        <a:pt x="11" y="49"/>
                        <a:pt x="0" y="38"/>
                        <a:pt x="0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11"/>
                        <a:pt x="11" y="0"/>
                        <a:pt x="24" y="0"/>
                      </a:cubicBezTo>
                      <a:cubicBezTo>
                        <a:pt x="204" y="0"/>
                        <a:pt x="204" y="0"/>
                        <a:pt x="204" y="0"/>
                      </a:cubicBezTo>
                      <a:cubicBezTo>
                        <a:pt x="217" y="0"/>
                        <a:pt x="228" y="11"/>
                        <a:pt x="228" y="25"/>
                      </a:cubicBezTo>
                      <a:cubicBezTo>
                        <a:pt x="228" y="25"/>
                        <a:pt x="228" y="25"/>
                        <a:pt x="228" y="25"/>
                      </a:cubicBezTo>
                      <a:cubicBezTo>
                        <a:pt x="228" y="38"/>
                        <a:pt x="217" y="49"/>
                        <a:pt x="204" y="49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</p:spPr>
              <p:txBody>
                <a:bodyPr vert="horz" wrap="square" lIns="162560" tIns="81280" rIns="162560" bIns="81280" numCol="1" anchor="t" anchorCtr="1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 sz="533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9" name="Freeform 752">
                  <a:extLst>
                    <a:ext uri="{FF2B5EF4-FFF2-40B4-BE49-F238E27FC236}">
                      <a16:creationId xmlns:a16="http://schemas.microsoft.com/office/drawing/2014/main" id="{5BF80E59-A277-C650-24A6-D13A790B134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55081" y="1571590"/>
                  <a:ext cx="382988" cy="115996"/>
                </a:xfrm>
                <a:custGeom>
                  <a:avLst/>
                  <a:gdLst>
                    <a:gd name="T0" fmla="*/ 137 w 162"/>
                    <a:gd name="T1" fmla="*/ 49 h 49"/>
                    <a:gd name="T2" fmla="*/ 24 w 162"/>
                    <a:gd name="T3" fmla="*/ 49 h 49"/>
                    <a:gd name="T4" fmla="*/ 0 w 162"/>
                    <a:gd name="T5" fmla="*/ 25 h 49"/>
                    <a:gd name="T6" fmla="*/ 0 w 162"/>
                    <a:gd name="T7" fmla="*/ 25 h 49"/>
                    <a:gd name="T8" fmla="*/ 24 w 162"/>
                    <a:gd name="T9" fmla="*/ 0 h 49"/>
                    <a:gd name="T10" fmla="*/ 137 w 162"/>
                    <a:gd name="T11" fmla="*/ 0 h 49"/>
                    <a:gd name="T12" fmla="*/ 162 w 162"/>
                    <a:gd name="T13" fmla="*/ 25 h 49"/>
                    <a:gd name="T14" fmla="*/ 162 w 162"/>
                    <a:gd name="T15" fmla="*/ 25 h 49"/>
                    <a:gd name="T16" fmla="*/ 137 w 162"/>
                    <a:gd name="T17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62" h="49">
                      <a:moveTo>
                        <a:pt x="137" y="49"/>
                      </a:moveTo>
                      <a:cubicBezTo>
                        <a:pt x="24" y="49"/>
                        <a:pt x="24" y="49"/>
                        <a:pt x="24" y="49"/>
                      </a:cubicBezTo>
                      <a:cubicBezTo>
                        <a:pt x="11" y="49"/>
                        <a:pt x="0" y="38"/>
                        <a:pt x="0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11"/>
                        <a:pt x="11" y="0"/>
                        <a:pt x="24" y="0"/>
                      </a:cubicBezTo>
                      <a:cubicBezTo>
                        <a:pt x="137" y="0"/>
                        <a:pt x="137" y="0"/>
                        <a:pt x="137" y="0"/>
                      </a:cubicBezTo>
                      <a:cubicBezTo>
                        <a:pt x="151" y="0"/>
                        <a:pt x="162" y="11"/>
                        <a:pt x="162" y="25"/>
                      </a:cubicBezTo>
                      <a:cubicBezTo>
                        <a:pt x="162" y="25"/>
                        <a:pt x="162" y="25"/>
                        <a:pt x="162" y="25"/>
                      </a:cubicBezTo>
                      <a:cubicBezTo>
                        <a:pt x="162" y="38"/>
                        <a:pt x="151" y="49"/>
                        <a:pt x="137" y="49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</p:spPr>
              <p:txBody>
                <a:bodyPr vert="horz" wrap="square" lIns="162560" tIns="81280" rIns="162560" bIns="812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10" name="Freeform 753">
                  <a:extLst>
                    <a:ext uri="{FF2B5EF4-FFF2-40B4-BE49-F238E27FC236}">
                      <a16:creationId xmlns:a16="http://schemas.microsoft.com/office/drawing/2014/main" id="{3C888752-651F-38D5-9455-7AF5D27DD44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06076" y="1496592"/>
                  <a:ext cx="181994" cy="115996"/>
                </a:xfrm>
                <a:custGeom>
                  <a:avLst/>
                  <a:gdLst>
                    <a:gd name="T0" fmla="*/ 52 w 77"/>
                    <a:gd name="T1" fmla="*/ 49 h 49"/>
                    <a:gd name="T2" fmla="*/ 24 w 77"/>
                    <a:gd name="T3" fmla="*/ 49 h 49"/>
                    <a:gd name="T4" fmla="*/ 0 w 77"/>
                    <a:gd name="T5" fmla="*/ 24 h 49"/>
                    <a:gd name="T6" fmla="*/ 0 w 77"/>
                    <a:gd name="T7" fmla="*/ 24 h 49"/>
                    <a:gd name="T8" fmla="*/ 24 w 77"/>
                    <a:gd name="T9" fmla="*/ 0 h 49"/>
                    <a:gd name="T10" fmla="*/ 52 w 77"/>
                    <a:gd name="T11" fmla="*/ 0 h 49"/>
                    <a:gd name="T12" fmla="*/ 77 w 77"/>
                    <a:gd name="T13" fmla="*/ 24 h 49"/>
                    <a:gd name="T14" fmla="*/ 77 w 77"/>
                    <a:gd name="T15" fmla="*/ 24 h 49"/>
                    <a:gd name="T16" fmla="*/ 52 w 77"/>
                    <a:gd name="T17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7" h="49">
                      <a:moveTo>
                        <a:pt x="52" y="49"/>
                      </a:moveTo>
                      <a:cubicBezTo>
                        <a:pt x="24" y="49"/>
                        <a:pt x="24" y="49"/>
                        <a:pt x="24" y="49"/>
                      </a:cubicBezTo>
                      <a:cubicBezTo>
                        <a:pt x="11" y="49"/>
                        <a:pt x="0" y="38"/>
                        <a:pt x="0" y="24"/>
                      </a:cubicBezTo>
                      <a:cubicBezTo>
                        <a:pt x="0" y="24"/>
                        <a:pt x="0" y="24"/>
                        <a:pt x="0" y="24"/>
                      </a:cubicBezTo>
                      <a:cubicBezTo>
                        <a:pt x="0" y="11"/>
                        <a:pt x="11" y="0"/>
                        <a:pt x="24" y="0"/>
                      </a:cubicBezTo>
                      <a:cubicBezTo>
                        <a:pt x="52" y="0"/>
                        <a:pt x="52" y="0"/>
                        <a:pt x="52" y="0"/>
                      </a:cubicBezTo>
                      <a:cubicBezTo>
                        <a:pt x="66" y="0"/>
                        <a:pt x="77" y="11"/>
                        <a:pt x="77" y="24"/>
                      </a:cubicBezTo>
                      <a:cubicBezTo>
                        <a:pt x="77" y="24"/>
                        <a:pt x="77" y="24"/>
                        <a:pt x="77" y="24"/>
                      </a:cubicBezTo>
                      <a:cubicBezTo>
                        <a:pt x="77" y="38"/>
                        <a:pt x="66" y="49"/>
                        <a:pt x="52" y="49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</p:spPr>
              <p:txBody>
                <a:bodyPr vert="horz" wrap="square" lIns="162560" tIns="81280" rIns="162560" bIns="812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p:grpSp>
        </p:grp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16AC645-08F5-242D-A239-697047C87966}"/>
              </a:ext>
            </a:extLst>
          </p:cNvPr>
          <p:cNvGrpSpPr/>
          <p:nvPr/>
        </p:nvGrpSpPr>
        <p:grpSpPr>
          <a:xfrm>
            <a:off x="5149521" y="2798932"/>
            <a:ext cx="6192002" cy="3261600"/>
            <a:chOff x="7680323" y="3615879"/>
            <a:chExt cx="4644002" cy="24462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F91205B-D2BD-72C0-50BA-CBFC0EA21B59}"/>
                </a:ext>
              </a:extLst>
            </p:cNvPr>
            <p:cNvSpPr/>
            <p:nvPr/>
          </p:nvSpPr>
          <p:spPr>
            <a:xfrm flipH="1">
              <a:off x="7680325" y="3615879"/>
              <a:ext cx="4644000" cy="2446200"/>
            </a:xfrm>
            <a:prstGeom prst="rect">
              <a:avLst/>
            </a:prstGeom>
            <a:noFill/>
            <a:ln w="31750">
              <a:solidFill>
                <a:schemeClr val="accent5"/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468000" tIns="0" rIns="216000" bIns="144000" rtlCol="0" anchor="t" anchorCtr="0"/>
            <a:lstStyle/>
            <a:p>
              <a:r>
                <a:rPr lang="en-GB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vrf-01 (internal)</a:t>
              </a:r>
              <a:endParaRPr lang="en-GB" sz="28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6C8B4F3-D979-C8C3-BAA1-3F9A16A1774F}"/>
                </a:ext>
              </a:extLst>
            </p:cNvPr>
            <p:cNvGrpSpPr/>
            <p:nvPr/>
          </p:nvGrpSpPr>
          <p:grpSpPr>
            <a:xfrm>
              <a:off x="7680323" y="3615879"/>
              <a:ext cx="324000" cy="162000"/>
              <a:chOff x="9199253" y="3748281"/>
              <a:chExt cx="324000" cy="162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E8A6506-2109-63C1-5F50-21B119948BA0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9199253" y="3748281"/>
                <a:ext cx="324000" cy="1620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pic>
            <p:nvPicPr>
              <p:cNvPr id="15" name="Picture 6" descr="C:\Users\ecoffey\AppData\Local\Temp\Rar$DRa0.583\Cisco Icons November\30067_Device_router_3057\Png_256\30067_Device_router_3057_unknown_256.png">
                <a:extLst>
                  <a:ext uri="{FF2B5EF4-FFF2-40B4-BE49-F238E27FC236}">
                    <a16:creationId xmlns:a16="http://schemas.microsoft.com/office/drawing/2014/main" id="{C8A7100B-7F0B-99DE-1729-46C72A2F84B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9253747" y="3768469"/>
                <a:ext cx="215012" cy="1216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FE99DCC-2CD5-CF3B-3BE6-119181A0E94D}"/>
              </a:ext>
            </a:extLst>
          </p:cNvPr>
          <p:cNvGrpSpPr/>
          <p:nvPr/>
        </p:nvGrpSpPr>
        <p:grpSpPr>
          <a:xfrm>
            <a:off x="6078002" y="3392701"/>
            <a:ext cx="4364507" cy="2355272"/>
            <a:chOff x="6078002" y="3392701"/>
            <a:chExt cx="4364507" cy="2355272"/>
          </a:xfrm>
        </p:grpSpPr>
        <p:grpSp>
          <p:nvGrpSpPr>
            <p:cNvPr id="344" name="Group 343">
              <a:extLst>
                <a:ext uri="{FF2B5EF4-FFF2-40B4-BE49-F238E27FC236}">
                  <a16:creationId xmlns:a16="http://schemas.microsoft.com/office/drawing/2014/main" id="{FC13B17A-D2E9-6923-FD32-0CDB4700516E}"/>
                </a:ext>
              </a:extLst>
            </p:cNvPr>
            <p:cNvGrpSpPr/>
            <p:nvPr/>
          </p:nvGrpSpPr>
          <p:grpSpPr>
            <a:xfrm>
              <a:off x="7720068" y="3392701"/>
              <a:ext cx="1080376" cy="707973"/>
              <a:chOff x="5769800" y="3715169"/>
              <a:chExt cx="810282" cy="530980"/>
            </a:xfrm>
          </p:grpSpPr>
          <p:sp>
            <p:nvSpPr>
              <p:cNvPr id="345" name="Rectangle 344">
                <a:extLst>
                  <a:ext uri="{FF2B5EF4-FFF2-40B4-BE49-F238E27FC236}">
                    <a16:creationId xmlns:a16="http://schemas.microsoft.com/office/drawing/2014/main" id="{ED08F910-377C-B964-0046-3B56FCFBC57A}"/>
                  </a:ext>
                </a:extLst>
              </p:cNvPr>
              <p:cNvSpPr/>
              <p:nvPr/>
            </p:nvSpPr>
            <p:spPr>
              <a:xfrm flipH="1">
                <a:off x="5769800" y="3760135"/>
                <a:ext cx="810282" cy="448979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1750" cap="flat">
                <a:solidFill>
                  <a:schemeClr val="accent4">
                    <a:lumMod val="50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square" lIns="0" tIns="72000" rIns="0" bIns="0" rtlCol="0" anchor="ctr" anchorCtr="1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vzAny</a:t>
                </a:r>
              </a:p>
            </p:txBody>
          </p:sp>
          <p:grpSp>
            <p:nvGrpSpPr>
              <p:cNvPr id="346" name="Group 345">
                <a:extLst>
                  <a:ext uri="{FF2B5EF4-FFF2-40B4-BE49-F238E27FC236}">
                    <a16:creationId xmlns:a16="http://schemas.microsoft.com/office/drawing/2014/main" id="{DF43CDBD-8C34-B56A-F00C-7215F3904D7F}"/>
                  </a:ext>
                </a:extLst>
              </p:cNvPr>
              <p:cNvGrpSpPr/>
              <p:nvPr/>
            </p:nvGrpSpPr>
            <p:grpSpPr>
              <a:xfrm>
                <a:off x="5810366" y="4161964"/>
                <a:ext cx="728185" cy="84185"/>
                <a:chOff x="5839732" y="5301002"/>
                <a:chExt cx="728185" cy="84185"/>
              </a:xfrm>
            </p:grpSpPr>
            <p:sp>
              <p:nvSpPr>
                <p:cNvPr id="353" name="Rectangle 352">
                  <a:extLst>
                    <a:ext uri="{FF2B5EF4-FFF2-40B4-BE49-F238E27FC236}">
                      <a16:creationId xmlns:a16="http://schemas.microsoft.com/office/drawing/2014/main" id="{9F1D4A9C-75EF-E0ED-6094-94FEF7F195BC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423396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P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354" name="Rectangle 353">
                  <a:extLst>
                    <a:ext uri="{FF2B5EF4-FFF2-40B4-BE49-F238E27FC236}">
                      <a16:creationId xmlns:a16="http://schemas.microsoft.com/office/drawing/2014/main" id="{F2435121-A6A6-C976-B59F-625DFA364073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5839732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C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356" name="Rectangle 355">
                  <a:extLst>
                    <a:ext uri="{FF2B5EF4-FFF2-40B4-BE49-F238E27FC236}">
                      <a16:creationId xmlns:a16="http://schemas.microsoft.com/office/drawing/2014/main" id="{2A4545A8-2E4F-F64F-6DF5-EB224CFC1287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034287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none"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CCI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p:grpSp>
          <p:sp>
            <p:nvSpPr>
              <p:cNvPr id="347" name="Rectangle 346">
                <a:extLst>
                  <a:ext uri="{FF2B5EF4-FFF2-40B4-BE49-F238E27FC236}">
                    <a16:creationId xmlns:a16="http://schemas.microsoft.com/office/drawing/2014/main" id="{FB910DC4-0027-0C8B-F35E-F02C25001B4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69800" y="3760135"/>
                <a:ext cx="324000" cy="162000"/>
              </a:xfrm>
              <a:prstGeom prst="rect">
                <a:avLst/>
              </a:prstGeom>
              <a:solidFill>
                <a:schemeClr val="accent4">
                  <a:lumMod val="50000"/>
                </a:schemeClr>
              </a:solidFill>
              <a:ln w="12700" cap="flat">
                <a:noFill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 lIns="0" tIns="0" rIns="0" bIns="0" rtlCol="0" anchor="ctr" anchorCtr="1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800" kern="0" dirty="0">
                    <a:solidFill>
                      <a:schemeClr val="bg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vzAny</a:t>
                </a:r>
              </a:p>
            </p:txBody>
          </p:sp>
          <p:grpSp>
            <p:nvGrpSpPr>
              <p:cNvPr id="348" name="Group 347">
                <a:extLst>
                  <a:ext uri="{FF2B5EF4-FFF2-40B4-BE49-F238E27FC236}">
                    <a16:creationId xmlns:a16="http://schemas.microsoft.com/office/drawing/2014/main" id="{95F74248-0A9A-A5EE-B119-7052D6D0B20E}"/>
                  </a:ext>
                </a:extLst>
              </p:cNvPr>
              <p:cNvGrpSpPr/>
              <p:nvPr/>
            </p:nvGrpSpPr>
            <p:grpSpPr>
              <a:xfrm>
                <a:off x="5810366" y="3715169"/>
                <a:ext cx="728185" cy="84185"/>
                <a:chOff x="5839732" y="5301002"/>
                <a:chExt cx="728185" cy="84185"/>
              </a:xfrm>
            </p:grpSpPr>
            <p:sp>
              <p:nvSpPr>
                <p:cNvPr id="349" name="Rectangle 348">
                  <a:extLst>
                    <a:ext uri="{FF2B5EF4-FFF2-40B4-BE49-F238E27FC236}">
                      <a16:creationId xmlns:a16="http://schemas.microsoft.com/office/drawing/2014/main" id="{D5383DAD-57B4-B58A-4E59-84FD9D82BB7C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423396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P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350" name="Rectangle 349">
                  <a:extLst>
                    <a:ext uri="{FF2B5EF4-FFF2-40B4-BE49-F238E27FC236}">
                      <a16:creationId xmlns:a16="http://schemas.microsoft.com/office/drawing/2014/main" id="{D77F9504-FDD2-385D-EEA7-8B09AB756E22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5839732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C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352" name="Rectangle 351">
                  <a:extLst>
                    <a:ext uri="{FF2B5EF4-FFF2-40B4-BE49-F238E27FC236}">
                      <a16:creationId xmlns:a16="http://schemas.microsoft.com/office/drawing/2014/main" id="{F3F8E5D4-9E1E-861D-B5E3-3E44D669C9BA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034287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none"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CCI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p:grpSp>
        </p:grpSp>
        <p:grpSp>
          <p:nvGrpSpPr>
            <p:cNvPr id="357" name="Group 356">
              <a:extLst>
                <a:ext uri="{FF2B5EF4-FFF2-40B4-BE49-F238E27FC236}">
                  <a16:creationId xmlns:a16="http://schemas.microsoft.com/office/drawing/2014/main" id="{0ABD6C09-41D5-431B-E424-47171311FE60}"/>
                </a:ext>
              </a:extLst>
            </p:cNvPr>
            <p:cNvGrpSpPr/>
            <p:nvPr/>
          </p:nvGrpSpPr>
          <p:grpSpPr>
            <a:xfrm>
              <a:off x="6078002" y="5040000"/>
              <a:ext cx="1080376" cy="707973"/>
              <a:chOff x="5769800" y="3715169"/>
              <a:chExt cx="810282" cy="530980"/>
            </a:xfrm>
          </p:grpSpPr>
          <p:sp>
            <p:nvSpPr>
              <p:cNvPr id="358" name="Rectangle 357">
                <a:extLst>
                  <a:ext uri="{FF2B5EF4-FFF2-40B4-BE49-F238E27FC236}">
                    <a16:creationId xmlns:a16="http://schemas.microsoft.com/office/drawing/2014/main" id="{724E3917-4F0B-C2D2-B852-629B45C88D2B}"/>
                  </a:ext>
                </a:extLst>
              </p:cNvPr>
              <p:cNvSpPr/>
              <p:nvPr/>
            </p:nvSpPr>
            <p:spPr>
              <a:xfrm flipH="1">
                <a:off x="5769800" y="3760135"/>
                <a:ext cx="810282" cy="448979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1750" cap="flat">
                <a:solidFill>
                  <a:schemeClr val="accent4">
                    <a:lumMod val="50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square" lIns="0" tIns="72000" rIns="0" bIns="0" rtlCol="0" anchor="ctr" anchorCtr="1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All EPGs</a:t>
                </a:r>
              </a:p>
            </p:txBody>
          </p:sp>
          <p:grpSp>
            <p:nvGrpSpPr>
              <p:cNvPr id="359" name="Group 358">
                <a:extLst>
                  <a:ext uri="{FF2B5EF4-FFF2-40B4-BE49-F238E27FC236}">
                    <a16:creationId xmlns:a16="http://schemas.microsoft.com/office/drawing/2014/main" id="{2E966CB6-FBC2-B4A4-7E4D-DA5411135285}"/>
                  </a:ext>
                </a:extLst>
              </p:cNvPr>
              <p:cNvGrpSpPr/>
              <p:nvPr/>
            </p:nvGrpSpPr>
            <p:grpSpPr>
              <a:xfrm>
                <a:off x="5810366" y="4161964"/>
                <a:ext cx="728185" cy="84185"/>
                <a:chOff x="5839732" y="5301002"/>
                <a:chExt cx="728185" cy="84185"/>
              </a:xfrm>
            </p:grpSpPr>
            <p:sp>
              <p:nvSpPr>
                <p:cNvPr id="370" name="Rectangle 369">
                  <a:extLst>
                    <a:ext uri="{FF2B5EF4-FFF2-40B4-BE49-F238E27FC236}">
                      <a16:creationId xmlns:a16="http://schemas.microsoft.com/office/drawing/2014/main" id="{53F4EBBF-F9B1-11B7-780A-46EB7B6620E9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423396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P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371" name="Rectangle 370">
                  <a:extLst>
                    <a:ext uri="{FF2B5EF4-FFF2-40B4-BE49-F238E27FC236}">
                      <a16:creationId xmlns:a16="http://schemas.microsoft.com/office/drawing/2014/main" id="{003E86EF-500C-E34E-0A7C-7D765FE8F8BB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5839732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C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372" name="Rectangle 371">
                  <a:extLst>
                    <a:ext uri="{FF2B5EF4-FFF2-40B4-BE49-F238E27FC236}">
                      <a16:creationId xmlns:a16="http://schemas.microsoft.com/office/drawing/2014/main" id="{DB14557A-5F8B-B6BE-8C05-5CAA3041CE9B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228842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I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373" name="Rectangle 372">
                  <a:extLst>
                    <a:ext uri="{FF2B5EF4-FFF2-40B4-BE49-F238E27FC236}">
                      <a16:creationId xmlns:a16="http://schemas.microsoft.com/office/drawing/2014/main" id="{A38CAD43-7424-AE09-136A-4AB5C314DD60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034287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none"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CCI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p:grpSp>
          <p:sp>
            <p:nvSpPr>
              <p:cNvPr id="361" name="Rectangle 360">
                <a:extLst>
                  <a:ext uri="{FF2B5EF4-FFF2-40B4-BE49-F238E27FC236}">
                    <a16:creationId xmlns:a16="http://schemas.microsoft.com/office/drawing/2014/main" id="{29791229-3725-CAD0-D78C-479CDB1A18E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69800" y="3760135"/>
                <a:ext cx="324000" cy="162000"/>
              </a:xfrm>
              <a:prstGeom prst="rect">
                <a:avLst/>
              </a:prstGeom>
              <a:solidFill>
                <a:schemeClr val="accent4">
                  <a:lumMod val="50000"/>
                </a:schemeClr>
              </a:solidFill>
              <a:ln w="12700" cap="flat">
                <a:noFill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 lIns="0" tIns="0" rIns="0" bIns="0" rtlCol="0" anchor="ctr" anchorCtr="1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800" kern="0" dirty="0">
                    <a:solidFill>
                      <a:schemeClr val="bg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EPG</a:t>
                </a:r>
              </a:p>
            </p:txBody>
          </p:sp>
          <p:grpSp>
            <p:nvGrpSpPr>
              <p:cNvPr id="362" name="Group 361">
                <a:extLst>
                  <a:ext uri="{FF2B5EF4-FFF2-40B4-BE49-F238E27FC236}">
                    <a16:creationId xmlns:a16="http://schemas.microsoft.com/office/drawing/2014/main" id="{F0C9F5A1-90AE-8138-F08D-4AE9392B02DE}"/>
                  </a:ext>
                </a:extLst>
              </p:cNvPr>
              <p:cNvGrpSpPr/>
              <p:nvPr/>
            </p:nvGrpSpPr>
            <p:grpSpPr>
              <a:xfrm>
                <a:off x="5810366" y="3715169"/>
                <a:ext cx="728185" cy="84185"/>
                <a:chOff x="5839732" y="5301002"/>
                <a:chExt cx="728185" cy="84185"/>
              </a:xfrm>
            </p:grpSpPr>
            <p:sp>
              <p:nvSpPr>
                <p:cNvPr id="363" name="Rectangle 362">
                  <a:extLst>
                    <a:ext uri="{FF2B5EF4-FFF2-40B4-BE49-F238E27FC236}">
                      <a16:creationId xmlns:a16="http://schemas.microsoft.com/office/drawing/2014/main" id="{3561E218-26BF-E1E7-776A-0EAE7EB00A52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423396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P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364" name="Rectangle 363">
                  <a:extLst>
                    <a:ext uri="{FF2B5EF4-FFF2-40B4-BE49-F238E27FC236}">
                      <a16:creationId xmlns:a16="http://schemas.microsoft.com/office/drawing/2014/main" id="{1DB82869-1A0D-6EAD-89B4-D0420AEC8677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5839732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C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368" name="Rectangle 367">
                  <a:extLst>
                    <a:ext uri="{FF2B5EF4-FFF2-40B4-BE49-F238E27FC236}">
                      <a16:creationId xmlns:a16="http://schemas.microsoft.com/office/drawing/2014/main" id="{37386A3D-E033-98BD-B2F7-B652BCE6A835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228842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I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369" name="Rectangle 368">
                  <a:extLst>
                    <a:ext uri="{FF2B5EF4-FFF2-40B4-BE49-F238E27FC236}">
                      <a16:creationId xmlns:a16="http://schemas.microsoft.com/office/drawing/2014/main" id="{896537F0-C6E5-738A-1FA2-0A71A5FE4658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034287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none"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CCI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p:grpSp>
        </p:grpSp>
        <p:grpSp>
          <p:nvGrpSpPr>
            <p:cNvPr id="374" name="Group 373">
              <a:extLst>
                <a:ext uri="{FF2B5EF4-FFF2-40B4-BE49-F238E27FC236}">
                  <a16:creationId xmlns:a16="http://schemas.microsoft.com/office/drawing/2014/main" id="{738B77CF-8467-6EE3-14CA-6AC5DF8E091C}"/>
                </a:ext>
              </a:extLst>
            </p:cNvPr>
            <p:cNvGrpSpPr/>
            <p:nvPr/>
          </p:nvGrpSpPr>
          <p:grpSpPr>
            <a:xfrm>
              <a:off x="9362133" y="5040000"/>
              <a:ext cx="1080376" cy="707973"/>
              <a:chOff x="5769800" y="3715169"/>
              <a:chExt cx="810282" cy="530980"/>
            </a:xfrm>
          </p:grpSpPr>
          <p:sp>
            <p:nvSpPr>
              <p:cNvPr id="375" name="Rectangle 374">
                <a:extLst>
                  <a:ext uri="{FF2B5EF4-FFF2-40B4-BE49-F238E27FC236}">
                    <a16:creationId xmlns:a16="http://schemas.microsoft.com/office/drawing/2014/main" id="{344CD682-F7EA-1730-A356-9DCFC14C4C9A}"/>
                  </a:ext>
                </a:extLst>
              </p:cNvPr>
              <p:cNvSpPr/>
              <p:nvPr/>
            </p:nvSpPr>
            <p:spPr>
              <a:xfrm flipH="1">
                <a:off x="5769800" y="3760135"/>
                <a:ext cx="810282" cy="44897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1750" cap="flat">
                <a:solidFill>
                  <a:schemeClr val="accent2">
                    <a:lumMod val="75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square" lIns="0" tIns="72000" rIns="0" bIns="0" rtlCol="0" anchor="ctr" anchorCtr="1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All ESGs</a:t>
                </a:r>
              </a:p>
            </p:txBody>
          </p:sp>
          <p:grpSp>
            <p:nvGrpSpPr>
              <p:cNvPr id="376" name="Group 375">
                <a:extLst>
                  <a:ext uri="{FF2B5EF4-FFF2-40B4-BE49-F238E27FC236}">
                    <a16:creationId xmlns:a16="http://schemas.microsoft.com/office/drawing/2014/main" id="{9003198B-BF2E-611B-8B33-A9E80F9B4383}"/>
                  </a:ext>
                </a:extLst>
              </p:cNvPr>
              <p:cNvGrpSpPr/>
              <p:nvPr/>
            </p:nvGrpSpPr>
            <p:grpSpPr>
              <a:xfrm>
                <a:off x="5810366" y="4161964"/>
                <a:ext cx="728185" cy="84185"/>
                <a:chOff x="5839732" y="5301002"/>
                <a:chExt cx="728185" cy="84185"/>
              </a:xfrm>
            </p:grpSpPr>
            <p:sp>
              <p:nvSpPr>
                <p:cNvPr id="398" name="Rectangle 397">
                  <a:extLst>
                    <a:ext uri="{FF2B5EF4-FFF2-40B4-BE49-F238E27FC236}">
                      <a16:creationId xmlns:a16="http://schemas.microsoft.com/office/drawing/2014/main" id="{EB2E1664-4D88-59C8-5783-DD4FB02D2D97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423396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2">
                      <a:lumMod val="75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P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399" name="Rectangle 398">
                  <a:extLst>
                    <a:ext uri="{FF2B5EF4-FFF2-40B4-BE49-F238E27FC236}">
                      <a16:creationId xmlns:a16="http://schemas.microsoft.com/office/drawing/2014/main" id="{8037FCD6-A255-9528-4999-415D45C402EC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5839732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2">
                      <a:lumMod val="75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C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408" name="Rectangle 407">
                  <a:extLst>
                    <a:ext uri="{FF2B5EF4-FFF2-40B4-BE49-F238E27FC236}">
                      <a16:creationId xmlns:a16="http://schemas.microsoft.com/office/drawing/2014/main" id="{78A90DF2-27F0-16A7-A1F1-CC3326FD7521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228842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2">
                      <a:lumMod val="75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I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409" name="Rectangle 408">
                  <a:extLst>
                    <a:ext uri="{FF2B5EF4-FFF2-40B4-BE49-F238E27FC236}">
                      <a16:creationId xmlns:a16="http://schemas.microsoft.com/office/drawing/2014/main" id="{034776CE-8350-41BD-4A94-F4B1E7702CBB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034287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2">
                      <a:lumMod val="75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none"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CCI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p:grpSp>
          <p:sp>
            <p:nvSpPr>
              <p:cNvPr id="392" name="Rectangle 391">
                <a:extLst>
                  <a:ext uri="{FF2B5EF4-FFF2-40B4-BE49-F238E27FC236}">
                    <a16:creationId xmlns:a16="http://schemas.microsoft.com/office/drawing/2014/main" id="{117E9572-17F2-B4F0-15DC-89DD191B86E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69800" y="3760135"/>
                <a:ext cx="324000" cy="162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 lIns="0" tIns="0" rIns="0" bIns="0" rtlCol="0" anchor="ctr" anchorCtr="1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800" kern="0" dirty="0">
                    <a:solidFill>
                      <a:schemeClr val="bg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ESG</a:t>
                </a:r>
              </a:p>
            </p:txBody>
          </p:sp>
          <p:grpSp>
            <p:nvGrpSpPr>
              <p:cNvPr id="393" name="Group 392">
                <a:extLst>
                  <a:ext uri="{FF2B5EF4-FFF2-40B4-BE49-F238E27FC236}">
                    <a16:creationId xmlns:a16="http://schemas.microsoft.com/office/drawing/2014/main" id="{51C6DE1A-1232-8B7B-EA91-003D5B4C3F0E}"/>
                  </a:ext>
                </a:extLst>
              </p:cNvPr>
              <p:cNvGrpSpPr/>
              <p:nvPr/>
            </p:nvGrpSpPr>
            <p:grpSpPr>
              <a:xfrm>
                <a:off x="5810366" y="3715169"/>
                <a:ext cx="728185" cy="84185"/>
                <a:chOff x="5839732" y="5301002"/>
                <a:chExt cx="728185" cy="84185"/>
              </a:xfrm>
            </p:grpSpPr>
            <p:sp>
              <p:nvSpPr>
                <p:cNvPr id="394" name="Rectangle 393">
                  <a:extLst>
                    <a:ext uri="{FF2B5EF4-FFF2-40B4-BE49-F238E27FC236}">
                      <a16:creationId xmlns:a16="http://schemas.microsoft.com/office/drawing/2014/main" id="{BB193D3E-C0DA-D9AC-D8A5-EFD9ABB2B928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423396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2">
                      <a:lumMod val="75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P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395" name="Rectangle 394">
                  <a:extLst>
                    <a:ext uri="{FF2B5EF4-FFF2-40B4-BE49-F238E27FC236}">
                      <a16:creationId xmlns:a16="http://schemas.microsoft.com/office/drawing/2014/main" id="{B8429CD3-AAB2-9E65-2F97-57FCBA0DFF2A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5839732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2">
                      <a:lumMod val="75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C</a:t>
                  </a:r>
                  <a:endParaRPr lang="en-GB" sz="889" kern="0" dirty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396" name="Rectangle 395">
                  <a:extLst>
                    <a:ext uri="{FF2B5EF4-FFF2-40B4-BE49-F238E27FC236}">
                      <a16:creationId xmlns:a16="http://schemas.microsoft.com/office/drawing/2014/main" id="{7C3C46BC-E0C4-EE92-E639-E8F341D58CCE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228842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2">
                      <a:lumMod val="75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I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397" name="Rectangle 396">
                  <a:extLst>
                    <a:ext uri="{FF2B5EF4-FFF2-40B4-BE49-F238E27FC236}">
                      <a16:creationId xmlns:a16="http://schemas.microsoft.com/office/drawing/2014/main" id="{A4F0F1DD-FFCD-AEC6-DEE5-43BD8CB0E870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034287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2">
                      <a:lumMod val="75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none"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CCI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p:grpSp>
        </p:grpSp>
      </p:grpSp>
      <p:grpSp>
        <p:nvGrpSpPr>
          <p:cNvPr id="424" name="Group 423">
            <a:extLst>
              <a:ext uri="{FF2B5EF4-FFF2-40B4-BE49-F238E27FC236}">
                <a16:creationId xmlns:a16="http://schemas.microsoft.com/office/drawing/2014/main" id="{A2587A7F-54A6-B8C6-7E70-DBFF710C1997}"/>
              </a:ext>
            </a:extLst>
          </p:cNvPr>
          <p:cNvGrpSpPr/>
          <p:nvPr/>
        </p:nvGrpSpPr>
        <p:grpSpPr>
          <a:xfrm>
            <a:off x="2504419" y="5040000"/>
            <a:ext cx="1080376" cy="707973"/>
            <a:chOff x="5769800" y="3715169"/>
            <a:chExt cx="810282" cy="530980"/>
          </a:xfrm>
        </p:grpSpPr>
        <p:sp>
          <p:nvSpPr>
            <p:cNvPr id="425" name="Rectangle 424">
              <a:extLst>
                <a:ext uri="{FF2B5EF4-FFF2-40B4-BE49-F238E27FC236}">
                  <a16:creationId xmlns:a16="http://schemas.microsoft.com/office/drawing/2014/main" id="{C7C4FC37-7067-22DA-7839-75322BDBAAAD}"/>
                </a:ext>
              </a:extLst>
            </p:cNvPr>
            <p:cNvSpPr/>
            <p:nvPr/>
          </p:nvSpPr>
          <p:spPr>
            <a:xfrm flipH="1">
              <a:off x="5769800" y="3760135"/>
              <a:ext cx="810282" cy="448979"/>
            </a:xfrm>
            <a:prstGeom prst="rect">
              <a:avLst/>
            </a:prstGeom>
            <a:solidFill>
              <a:schemeClr val="bg1">
                <a:lumMod val="10000"/>
                <a:lumOff val="90000"/>
              </a:schemeClr>
            </a:solidFill>
            <a:ln w="31750" cap="flat">
              <a:solidFill>
                <a:schemeClr val="bg1">
                  <a:lumMod val="75000"/>
                  <a:lumOff val="25000"/>
                </a:schemeClr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wrap="square" lIns="0" tIns="72000" rIns="0" bIns="0" rtlCol="0" anchor="ctr" anchorCtr="1"/>
            <a:lstStyle/>
            <a:p>
              <a:pPr algn="ctr" defTabSz="914332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All extEPGs</a:t>
              </a:r>
            </a:p>
          </p:txBody>
        </p:sp>
        <p:grpSp>
          <p:nvGrpSpPr>
            <p:cNvPr id="426" name="Group 425">
              <a:extLst>
                <a:ext uri="{FF2B5EF4-FFF2-40B4-BE49-F238E27FC236}">
                  <a16:creationId xmlns:a16="http://schemas.microsoft.com/office/drawing/2014/main" id="{09D51C09-0286-5157-2531-701053AFC4AC}"/>
                </a:ext>
              </a:extLst>
            </p:cNvPr>
            <p:cNvGrpSpPr/>
            <p:nvPr/>
          </p:nvGrpSpPr>
          <p:grpSpPr>
            <a:xfrm>
              <a:off x="5810366" y="4161964"/>
              <a:ext cx="728185" cy="84185"/>
              <a:chOff x="5839732" y="5301002"/>
              <a:chExt cx="728185" cy="84185"/>
            </a:xfrm>
          </p:grpSpPr>
          <p:sp>
            <p:nvSpPr>
              <p:cNvPr id="433" name="Rectangle 432">
                <a:extLst>
                  <a:ext uri="{FF2B5EF4-FFF2-40B4-BE49-F238E27FC236}">
                    <a16:creationId xmlns:a16="http://schemas.microsoft.com/office/drawing/2014/main" id="{6500287C-22FF-81AA-0F1A-28A51245DD23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423396" y="5301002"/>
                <a:ext cx="144521" cy="84185"/>
              </a:xfrm>
              <a:prstGeom prst="rect">
                <a:avLst/>
              </a:prstGeom>
              <a:solidFill>
                <a:schemeClr val="bg2"/>
              </a:solidFill>
              <a:ln w="19050" cap="flat">
                <a:solidFill>
                  <a:schemeClr val="bg1">
                    <a:lumMod val="75000"/>
                    <a:lumOff val="25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lIns="162560" tIns="81280" rIns="162560" bIns="81280" rtlCol="0" anchor="ctr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800" kern="0">
                    <a:latin typeface="Consolas" panose="020B0609020204030204" pitchFamily="49" charset="0"/>
                    <a:cs typeface="Consolas" panose="020B0609020204030204" pitchFamily="49" charset="0"/>
                  </a:rPr>
                  <a:t>P</a:t>
                </a:r>
                <a:endParaRPr lang="en-GB" sz="889" ker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434" name="Rectangle 433">
                <a:extLst>
                  <a:ext uri="{FF2B5EF4-FFF2-40B4-BE49-F238E27FC236}">
                    <a16:creationId xmlns:a16="http://schemas.microsoft.com/office/drawing/2014/main" id="{D04FE221-6484-DE46-1438-B23A06F84BE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839732" y="5301002"/>
                <a:ext cx="144521" cy="84185"/>
              </a:xfrm>
              <a:prstGeom prst="rect">
                <a:avLst/>
              </a:prstGeom>
              <a:solidFill>
                <a:schemeClr val="bg2"/>
              </a:solidFill>
              <a:ln w="19050" cap="flat">
                <a:solidFill>
                  <a:schemeClr val="bg1">
                    <a:lumMod val="75000"/>
                    <a:lumOff val="25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lIns="162560" tIns="81280" rIns="162560" bIns="81280" rtlCol="0" anchor="ctr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800" kern="0">
                    <a:latin typeface="Consolas" panose="020B0609020204030204" pitchFamily="49" charset="0"/>
                    <a:cs typeface="Consolas" panose="020B0609020204030204" pitchFamily="49" charset="0"/>
                  </a:rPr>
                  <a:t>C</a:t>
                </a:r>
                <a:endParaRPr lang="en-GB" sz="889" ker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435" name="Rectangle 434">
                <a:extLst>
                  <a:ext uri="{FF2B5EF4-FFF2-40B4-BE49-F238E27FC236}">
                    <a16:creationId xmlns:a16="http://schemas.microsoft.com/office/drawing/2014/main" id="{DA8801ED-120E-800B-E114-B39C200F2CED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228842" y="5301002"/>
                <a:ext cx="144521" cy="84185"/>
              </a:xfrm>
              <a:prstGeom prst="rect">
                <a:avLst/>
              </a:prstGeom>
              <a:solidFill>
                <a:schemeClr val="bg2"/>
              </a:solidFill>
              <a:ln w="19050" cap="flat">
                <a:solidFill>
                  <a:schemeClr val="bg1">
                    <a:lumMod val="75000"/>
                    <a:lumOff val="25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lIns="162560" tIns="81280" rIns="162560" bIns="81280" rtlCol="0" anchor="ctr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800" kern="0">
                    <a:latin typeface="Consolas" panose="020B0609020204030204" pitchFamily="49" charset="0"/>
                    <a:cs typeface="Consolas" panose="020B0609020204030204" pitchFamily="49" charset="0"/>
                  </a:rPr>
                  <a:t>I</a:t>
                </a:r>
                <a:endParaRPr lang="en-GB" sz="889" ker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436" name="Rectangle 435">
                <a:extLst>
                  <a:ext uri="{FF2B5EF4-FFF2-40B4-BE49-F238E27FC236}">
                    <a16:creationId xmlns:a16="http://schemas.microsoft.com/office/drawing/2014/main" id="{6EC3451D-CC9A-EE5B-CD4D-3D10267DBDD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034287" y="5301002"/>
                <a:ext cx="144521" cy="84185"/>
              </a:xfrm>
              <a:prstGeom prst="rect">
                <a:avLst/>
              </a:prstGeom>
              <a:solidFill>
                <a:schemeClr val="bg2"/>
              </a:solidFill>
              <a:ln w="19050" cap="flat">
                <a:solidFill>
                  <a:schemeClr val="bg1">
                    <a:lumMod val="75000"/>
                    <a:lumOff val="25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 lIns="162560" tIns="81280" rIns="162560" bIns="81280" rtlCol="0" anchor="ctr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800" kern="0">
                    <a:latin typeface="Consolas" panose="020B0609020204030204" pitchFamily="49" charset="0"/>
                    <a:cs typeface="Consolas" panose="020B0609020204030204" pitchFamily="49" charset="0"/>
                  </a:rPr>
                  <a:t>CCI</a:t>
                </a:r>
                <a:endParaRPr lang="en-GB" sz="889" ker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sp>
          <p:nvSpPr>
            <p:cNvPr id="427" name="Rectangle 426">
              <a:extLst>
                <a:ext uri="{FF2B5EF4-FFF2-40B4-BE49-F238E27FC236}">
                  <a16:creationId xmlns:a16="http://schemas.microsoft.com/office/drawing/2014/main" id="{D49D9FF6-45D2-3E8F-E13B-8A111CDED6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9800" y="3760135"/>
              <a:ext cx="324000" cy="1620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12700" cap="flat">
              <a:noFill/>
              <a:miter lim="800000"/>
              <a:headEnd type="none" w="med" len="med"/>
              <a:tailEnd type="none" w="med" len="med"/>
            </a:ln>
            <a:effectLst/>
          </p:spPr>
          <p:txBody>
            <a:bodyPr wrap="none" lIns="0" tIns="0" rIns="0" bIns="0" rtlCol="0" anchor="ctr" anchorCtr="1"/>
            <a:lstStyle/>
            <a:p>
              <a:pPr algn="ctr" defTabSz="914332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sz="800" kern="0" dirty="0">
                  <a:solidFill>
                    <a:schemeClr val="bg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extEPG</a:t>
              </a:r>
            </a:p>
          </p:txBody>
        </p:sp>
        <p:grpSp>
          <p:nvGrpSpPr>
            <p:cNvPr id="428" name="Group 427">
              <a:extLst>
                <a:ext uri="{FF2B5EF4-FFF2-40B4-BE49-F238E27FC236}">
                  <a16:creationId xmlns:a16="http://schemas.microsoft.com/office/drawing/2014/main" id="{E2A1058B-BD92-C44A-4B11-45DA08CD7959}"/>
                </a:ext>
              </a:extLst>
            </p:cNvPr>
            <p:cNvGrpSpPr/>
            <p:nvPr/>
          </p:nvGrpSpPr>
          <p:grpSpPr>
            <a:xfrm>
              <a:off x="5810366" y="3715169"/>
              <a:ext cx="728185" cy="84185"/>
              <a:chOff x="5839732" y="5301002"/>
              <a:chExt cx="728185" cy="84185"/>
            </a:xfrm>
          </p:grpSpPr>
          <p:sp>
            <p:nvSpPr>
              <p:cNvPr id="429" name="Rectangle 428">
                <a:extLst>
                  <a:ext uri="{FF2B5EF4-FFF2-40B4-BE49-F238E27FC236}">
                    <a16:creationId xmlns:a16="http://schemas.microsoft.com/office/drawing/2014/main" id="{D3318EE7-6505-3FBF-C885-2A35AF3A732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423396" y="5301002"/>
                <a:ext cx="144521" cy="84185"/>
              </a:xfrm>
              <a:prstGeom prst="rect">
                <a:avLst/>
              </a:prstGeom>
              <a:solidFill>
                <a:schemeClr val="bg2"/>
              </a:solidFill>
              <a:ln w="19050" cap="flat">
                <a:solidFill>
                  <a:schemeClr val="bg1">
                    <a:lumMod val="75000"/>
                    <a:lumOff val="25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lIns="162560" tIns="81280" rIns="162560" bIns="81280" rtlCol="0" anchor="ctr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800" kern="0">
                    <a:latin typeface="Consolas" panose="020B0609020204030204" pitchFamily="49" charset="0"/>
                    <a:cs typeface="Consolas" panose="020B0609020204030204" pitchFamily="49" charset="0"/>
                  </a:rPr>
                  <a:t>P</a:t>
                </a:r>
                <a:endParaRPr lang="en-GB" sz="889" ker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430" name="Rectangle 429">
                <a:extLst>
                  <a:ext uri="{FF2B5EF4-FFF2-40B4-BE49-F238E27FC236}">
                    <a16:creationId xmlns:a16="http://schemas.microsoft.com/office/drawing/2014/main" id="{F0B118A6-81F8-E0EF-EB69-2CF7CAFBFC4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839732" y="5301002"/>
                <a:ext cx="144521" cy="84185"/>
              </a:xfrm>
              <a:prstGeom prst="rect">
                <a:avLst/>
              </a:prstGeom>
              <a:solidFill>
                <a:schemeClr val="bg2"/>
              </a:solidFill>
              <a:ln w="19050" cap="flat">
                <a:solidFill>
                  <a:schemeClr val="bg1">
                    <a:lumMod val="75000"/>
                    <a:lumOff val="25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lIns="162560" tIns="81280" rIns="162560" bIns="81280" rtlCol="0" anchor="ctr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800" kern="0">
                    <a:latin typeface="Consolas" panose="020B0609020204030204" pitchFamily="49" charset="0"/>
                    <a:cs typeface="Consolas" panose="020B0609020204030204" pitchFamily="49" charset="0"/>
                  </a:rPr>
                  <a:t>C</a:t>
                </a:r>
                <a:endParaRPr lang="en-GB" sz="889" ker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431" name="Rectangle 430">
                <a:extLst>
                  <a:ext uri="{FF2B5EF4-FFF2-40B4-BE49-F238E27FC236}">
                    <a16:creationId xmlns:a16="http://schemas.microsoft.com/office/drawing/2014/main" id="{DF444280-63DD-CD11-7B90-53CF40507D6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228842" y="5301002"/>
                <a:ext cx="144521" cy="84185"/>
              </a:xfrm>
              <a:prstGeom prst="rect">
                <a:avLst/>
              </a:prstGeom>
              <a:solidFill>
                <a:schemeClr val="bg2"/>
              </a:solidFill>
              <a:ln w="19050" cap="flat">
                <a:solidFill>
                  <a:schemeClr val="bg1">
                    <a:lumMod val="75000"/>
                    <a:lumOff val="25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lIns="162560" tIns="81280" rIns="162560" bIns="81280" rtlCol="0" anchor="ctr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800" kern="0">
                    <a:latin typeface="Consolas" panose="020B0609020204030204" pitchFamily="49" charset="0"/>
                    <a:cs typeface="Consolas" panose="020B0609020204030204" pitchFamily="49" charset="0"/>
                  </a:rPr>
                  <a:t>I</a:t>
                </a:r>
                <a:endParaRPr lang="en-GB" sz="889" ker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432" name="Rectangle 431">
                <a:extLst>
                  <a:ext uri="{FF2B5EF4-FFF2-40B4-BE49-F238E27FC236}">
                    <a16:creationId xmlns:a16="http://schemas.microsoft.com/office/drawing/2014/main" id="{15F5DF21-10EF-7270-0760-32479DD85EA3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034287" y="5301002"/>
                <a:ext cx="144521" cy="84185"/>
              </a:xfrm>
              <a:prstGeom prst="rect">
                <a:avLst/>
              </a:prstGeom>
              <a:solidFill>
                <a:schemeClr val="bg2"/>
              </a:solidFill>
              <a:ln w="19050" cap="flat">
                <a:solidFill>
                  <a:schemeClr val="bg1">
                    <a:lumMod val="75000"/>
                    <a:lumOff val="25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 lIns="162560" tIns="81280" rIns="162560" bIns="81280" rtlCol="0" anchor="ctr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800" kern="0">
                    <a:latin typeface="Consolas" panose="020B0609020204030204" pitchFamily="49" charset="0"/>
                    <a:cs typeface="Consolas" panose="020B0609020204030204" pitchFamily="49" charset="0"/>
                  </a:rPr>
                  <a:t>CCI</a:t>
                </a:r>
                <a:endParaRPr lang="en-GB" sz="889" ker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</p:grpSp>
      <p:cxnSp>
        <p:nvCxnSpPr>
          <p:cNvPr id="444" name="Straight Arrow Connector 443">
            <a:extLst>
              <a:ext uri="{FF2B5EF4-FFF2-40B4-BE49-F238E27FC236}">
                <a16:creationId xmlns:a16="http://schemas.microsoft.com/office/drawing/2014/main" id="{4842F128-BA53-D994-379F-F91AB57077D9}"/>
              </a:ext>
            </a:extLst>
          </p:cNvPr>
          <p:cNvCxnSpPr>
            <a:cxnSpLocks/>
            <a:stCxn id="364" idx="0"/>
            <a:endCxn id="354" idx="2"/>
          </p:cNvCxnSpPr>
          <p:nvPr/>
        </p:nvCxnSpPr>
        <p:spPr>
          <a:xfrm flipV="1">
            <a:off x="6228438" y="4100674"/>
            <a:ext cx="1642066" cy="939326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Straight Arrow Connector 446">
            <a:extLst>
              <a:ext uri="{FF2B5EF4-FFF2-40B4-BE49-F238E27FC236}">
                <a16:creationId xmlns:a16="http://schemas.microsoft.com/office/drawing/2014/main" id="{72DFBF1E-8512-2AF2-E07E-74CC6C4DDCDE}"/>
              </a:ext>
            </a:extLst>
          </p:cNvPr>
          <p:cNvCxnSpPr>
            <a:cxnSpLocks/>
            <a:stCxn id="395" idx="0"/>
            <a:endCxn id="354" idx="2"/>
          </p:cNvCxnSpPr>
          <p:nvPr/>
        </p:nvCxnSpPr>
        <p:spPr>
          <a:xfrm flipH="1" flipV="1">
            <a:off x="7870504" y="4100674"/>
            <a:ext cx="1642065" cy="939326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Straight Arrow Connector 449">
            <a:extLst>
              <a:ext uri="{FF2B5EF4-FFF2-40B4-BE49-F238E27FC236}">
                <a16:creationId xmlns:a16="http://schemas.microsoft.com/office/drawing/2014/main" id="{2AFFDEBC-AC5B-465B-AA51-60DDD59E05A4}"/>
              </a:ext>
            </a:extLst>
          </p:cNvPr>
          <p:cNvCxnSpPr>
            <a:cxnSpLocks/>
            <a:stCxn id="353" idx="2"/>
            <a:endCxn id="363" idx="0"/>
          </p:cNvCxnSpPr>
          <p:nvPr/>
        </p:nvCxnSpPr>
        <p:spPr>
          <a:xfrm flipH="1">
            <a:off x="7006656" y="4100674"/>
            <a:ext cx="1642066" cy="939326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Straight Arrow Connector 452">
            <a:extLst>
              <a:ext uri="{FF2B5EF4-FFF2-40B4-BE49-F238E27FC236}">
                <a16:creationId xmlns:a16="http://schemas.microsoft.com/office/drawing/2014/main" id="{811DC31A-E32D-6833-3FCF-F5C99A7406EA}"/>
              </a:ext>
            </a:extLst>
          </p:cNvPr>
          <p:cNvCxnSpPr>
            <a:cxnSpLocks/>
            <a:stCxn id="353" idx="2"/>
            <a:endCxn id="394" idx="0"/>
          </p:cNvCxnSpPr>
          <p:nvPr/>
        </p:nvCxnSpPr>
        <p:spPr>
          <a:xfrm>
            <a:off x="8648722" y="4100674"/>
            <a:ext cx="1642065" cy="939326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Elbow Connector 464">
            <a:extLst>
              <a:ext uri="{FF2B5EF4-FFF2-40B4-BE49-F238E27FC236}">
                <a16:creationId xmlns:a16="http://schemas.microsoft.com/office/drawing/2014/main" id="{10062469-E036-9C90-0131-B573B2835C2C}"/>
              </a:ext>
            </a:extLst>
          </p:cNvPr>
          <p:cNvCxnSpPr>
            <a:cxnSpLocks/>
            <a:stCxn id="366" idx="2"/>
            <a:endCxn id="350" idx="0"/>
          </p:cNvCxnSpPr>
          <p:nvPr/>
        </p:nvCxnSpPr>
        <p:spPr>
          <a:xfrm rot="5400000">
            <a:off x="7268291" y="2400735"/>
            <a:ext cx="1594179" cy="389752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2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Elbow Connector 465">
            <a:extLst>
              <a:ext uri="{FF2B5EF4-FFF2-40B4-BE49-F238E27FC236}">
                <a16:creationId xmlns:a16="http://schemas.microsoft.com/office/drawing/2014/main" id="{CDF5A431-183D-83A2-1DC4-F3727165E704}"/>
              </a:ext>
            </a:extLst>
          </p:cNvPr>
          <p:cNvCxnSpPr>
            <a:cxnSpLocks/>
            <a:stCxn id="366" idx="2"/>
            <a:endCxn id="349" idx="0"/>
          </p:cNvCxnSpPr>
          <p:nvPr/>
        </p:nvCxnSpPr>
        <p:spPr>
          <a:xfrm rot="16200000" flipH="1">
            <a:off x="7657400" y="2401378"/>
            <a:ext cx="1594179" cy="388466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2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2CF4FCE-A620-4E23-D7EA-608CE13DF895}"/>
              </a:ext>
            </a:extLst>
          </p:cNvPr>
          <p:cNvGrpSpPr/>
          <p:nvPr/>
        </p:nvGrpSpPr>
        <p:grpSpPr>
          <a:xfrm>
            <a:off x="1480330" y="3447888"/>
            <a:ext cx="1080000" cy="597600"/>
            <a:chOff x="7680326" y="3602037"/>
            <a:chExt cx="810000" cy="4482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E7DE6F9-28C8-4A90-670E-161EB9B55D4B}"/>
                </a:ext>
              </a:extLst>
            </p:cNvPr>
            <p:cNvSpPr/>
            <p:nvPr/>
          </p:nvSpPr>
          <p:spPr>
            <a:xfrm flipH="1">
              <a:off x="7680326" y="3602037"/>
              <a:ext cx="810000" cy="448200"/>
            </a:xfrm>
            <a:prstGeom prst="rect">
              <a:avLst/>
            </a:prstGeom>
            <a:noFill/>
            <a:ln w="31750">
              <a:solidFill>
                <a:schemeClr val="bg1">
                  <a:lumMod val="75000"/>
                  <a:lumOff val="25000"/>
                </a:schemeClr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tIns="72000" rIns="0" bIns="0" rtlCol="0" anchor="ctr" anchorCtr="1"/>
            <a:lstStyle/>
            <a:p>
              <a:pPr algn="ctr"/>
              <a:r>
                <a:rPr lang="en-GB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L3out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8CE1A25-BAA7-56A4-542D-4F31BB401E4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7680326" y="3602038"/>
              <a:ext cx="324000" cy="1620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</p:spPr>
          <p:txBody>
            <a:bodyPr wrap="none" lIns="0" tIns="0" rIns="0" bIns="0" rtlCol="0" anchor="ctr" anchorCtr="1">
              <a:noAutofit/>
            </a:bodyPr>
            <a:lstStyle/>
            <a:p>
              <a:pPr algn="ctr"/>
              <a:r>
                <a:rPr lang="en-US" sz="800" dirty="0">
                  <a:solidFill>
                    <a:schemeClr val="bg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L3out</a:t>
              </a:r>
            </a:p>
          </p:txBody>
        </p:sp>
      </p:grp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5C1E23A4-9823-0225-EB6A-67F125DB3032}"/>
              </a:ext>
            </a:extLst>
          </p:cNvPr>
          <p:cNvCxnSpPr>
            <a:stCxn id="17" idx="2"/>
            <a:endCxn id="425" idx="3"/>
          </p:cNvCxnSpPr>
          <p:nvPr/>
        </p:nvCxnSpPr>
        <p:spPr>
          <a:xfrm rot="16200000" flipH="1">
            <a:off x="1585481" y="4480336"/>
            <a:ext cx="1353786" cy="484089"/>
          </a:xfrm>
          <a:prstGeom prst="bentConnector2">
            <a:avLst/>
          </a:prstGeom>
          <a:ln w="3175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976A8C2-59BC-8718-A23B-4649E754895D}"/>
              </a:ext>
            </a:extLst>
          </p:cNvPr>
          <p:cNvGrpSpPr/>
          <p:nvPr/>
        </p:nvGrpSpPr>
        <p:grpSpPr>
          <a:xfrm>
            <a:off x="722789" y="2798932"/>
            <a:ext cx="3888002" cy="3261600"/>
            <a:chOff x="7680323" y="3615879"/>
            <a:chExt cx="2916002" cy="244620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273874B-CAB7-E4AF-5F14-4FFD83439231}"/>
                </a:ext>
              </a:extLst>
            </p:cNvPr>
            <p:cNvSpPr/>
            <p:nvPr/>
          </p:nvSpPr>
          <p:spPr>
            <a:xfrm flipH="1">
              <a:off x="7680325" y="3615879"/>
              <a:ext cx="2916000" cy="2446200"/>
            </a:xfrm>
            <a:prstGeom prst="rect">
              <a:avLst/>
            </a:prstGeom>
            <a:noFill/>
            <a:ln w="31750">
              <a:solidFill>
                <a:schemeClr val="accent5"/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468000" tIns="0" rIns="216000" bIns="144000" rtlCol="0" anchor="t" anchorCtr="0"/>
            <a:lstStyle/>
            <a:p>
              <a:r>
                <a:rPr lang="en-GB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vrf-01 (shared external)</a:t>
              </a:r>
              <a:endParaRPr lang="en-GB" sz="28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CE95D3E4-25B6-CC05-F190-68992BB3CB6C}"/>
                </a:ext>
              </a:extLst>
            </p:cNvPr>
            <p:cNvGrpSpPr/>
            <p:nvPr/>
          </p:nvGrpSpPr>
          <p:grpSpPr>
            <a:xfrm>
              <a:off x="7680323" y="3615879"/>
              <a:ext cx="324000" cy="162000"/>
              <a:chOff x="9199253" y="3748281"/>
              <a:chExt cx="324000" cy="162000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F389477B-EE05-3C8B-9544-3EF3A7EA140B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9199253" y="3748281"/>
                <a:ext cx="324000" cy="1620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pic>
            <p:nvPicPr>
              <p:cNvPr id="29" name="Picture 6" descr="C:\Users\ecoffey\AppData\Local\Temp\Rar$DRa0.583\Cisco Icons November\30067_Device_router_3057\Png_256\30067_Device_router_3057_unknown_256.png">
                <a:extLst>
                  <a:ext uri="{FF2B5EF4-FFF2-40B4-BE49-F238E27FC236}">
                    <a16:creationId xmlns:a16="http://schemas.microsoft.com/office/drawing/2014/main" id="{672F7950-F7E6-5450-549D-94E34CBABC0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9253747" y="3768469"/>
                <a:ext cx="215012" cy="1216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54EC194-F19B-3699-D9E8-80B596D06CA3}"/>
              </a:ext>
            </a:extLst>
          </p:cNvPr>
          <p:cNvGrpSpPr/>
          <p:nvPr/>
        </p:nvGrpSpPr>
        <p:grpSpPr>
          <a:xfrm>
            <a:off x="5015997" y="2437823"/>
            <a:ext cx="6488517" cy="3744000"/>
            <a:chOff x="7680319" y="2921000"/>
            <a:chExt cx="4866388" cy="280800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8279BEE-39C9-DAAA-4586-5E58018C3E9B}"/>
                </a:ext>
              </a:extLst>
            </p:cNvPr>
            <p:cNvSpPr/>
            <p:nvPr/>
          </p:nvSpPr>
          <p:spPr>
            <a:xfrm>
              <a:off x="7680319" y="2921000"/>
              <a:ext cx="4866388" cy="2808001"/>
            </a:xfrm>
            <a:prstGeom prst="rect">
              <a:avLst/>
            </a:prstGeom>
            <a:noFill/>
            <a:ln w="31750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68000" tIns="0" rIns="216000" bIns="36000" rtlCol="0" anchor="t" anchorCtr="0"/>
            <a:lstStyle/>
            <a:p>
              <a:r>
                <a:rPr lang="en-GB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demo</a:t>
              </a:r>
              <a:endParaRPr lang="en-GB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223060CD-F120-10AC-6244-04D947F11B71}"/>
                </a:ext>
              </a:extLst>
            </p:cNvPr>
            <p:cNvGrpSpPr/>
            <p:nvPr/>
          </p:nvGrpSpPr>
          <p:grpSpPr>
            <a:xfrm>
              <a:off x="7680323" y="2921000"/>
              <a:ext cx="325013" cy="162000"/>
              <a:chOff x="9357407" y="4691351"/>
              <a:chExt cx="325013" cy="162000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401F93C7-625B-C49B-9D59-1C77480CE01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357407" y="4691351"/>
                <a:ext cx="325013" cy="162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4692C99D-AABF-A61C-03F1-3E2F3B26AFBC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9393407" y="4709853"/>
                <a:ext cx="216000" cy="106997"/>
                <a:chOff x="836085" y="1496592"/>
                <a:chExt cx="538984" cy="266993"/>
              </a:xfrm>
            </p:grpSpPr>
            <p:sp>
              <p:nvSpPr>
                <p:cNvPr id="38" name="Freeform 751">
                  <a:extLst>
                    <a:ext uri="{FF2B5EF4-FFF2-40B4-BE49-F238E27FC236}">
                      <a16:creationId xmlns:a16="http://schemas.microsoft.com/office/drawing/2014/main" id="{949AA4B2-AB9D-3BE9-126E-2CDEFF3219F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36085" y="1647588"/>
                  <a:ext cx="538984" cy="115997"/>
                </a:xfrm>
                <a:custGeom>
                  <a:avLst/>
                  <a:gdLst>
                    <a:gd name="T0" fmla="*/ 204 w 228"/>
                    <a:gd name="T1" fmla="*/ 49 h 49"/>
                    <a:gd name="T2" fmla="*/ 24 w 228"/>
                    <a:gd name="T3" fmla="*/ 49 h 49"/>
                    <a:gd name="T4" fmla="*/ 0 w 228"/>
                    <a:gd name="T5" fmla="*/ 25 h 49"/>
                    <a:gd name="T6" fmla="*/ 0 w 228"/>
                    <a:gd name="T7" fmla="*/ 25 h 49"/>
                    <a:gd name="T8" fmla="*/ 24 w 228"/>
                    <a:gd name="T9" fmla="*/ 0 h 49"/>
                    <a:gd name="T10" fmla="*/ 204 w 228"/>
                    <a:gd name="T11" fmla="*/ 0 h 49"/>
                    <a:gd name="T12" fmla="*/ 228 w 228"/>
                    <a:gd name="T13" fmla="*/ 25 h 49"/>
                    <a:gd name="T14" fmla="*/ 228 w 228"/>
                    <a:gd name="T15" fmla="*/ 25 h 49"/>
                    <a:gd name="T16" fmla="*/ 204 w 228"/>
                    <a:gd name="T17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28" h="49">
                      <a:moveTo>
                        <a:pt x="204" y="49"/>
                      </a:moveTo>
                      <a:cubicBezTo>
                        <a:pt x="24" y="49"/>
                        <a:pt x="24" y="49"/>
                        <a:pt x="24" y="49"/>
                      </a:cubicBezTo>
                      <a:cubicBezTo>
                        <a:pt x="11" y="49"/>
                        <a:pt x="0" y="38"/>
                        <a:pt x="0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11"/>
                        <a:pt x="11" y="0"/>
                        <a:pt x="24" y="0"/>
                      </a:cubicBezTo>
                      <a:cubicBezTo>
                        <a:pt x="204" y="0"/>
                        <a:pt x="204" y="0"/>
                        <a:pt x="204" y="0"/>
                      </a:cubicBezTo>
                      <a:cubicBezTo>
                        <a:pt x="217" y="0"/>
                        <a:pt x="228" y="11"/>
                        <a:pt x="228" y="25"/>
                      </a:cubicBezTo>
                      <a:cubicBezTo>
                        <a:pt x="228" y="25"/>
                        <a:pt x="228" y="25"/>
                        <a:pt x="228" y="25"/>
                      </a:cubicBezTo>
                      <a:cubicBezTo>
                        <a:pt x="228" y="38"/>
                        <a:pt x="217" y="49"/>
                        <a:pt x="204" y="49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</p:spPr>
              <p:txBody>
                <a:bodyPr vert="horz" wrap="square" lIns="162560" tIns="81280" rIns="162560" bIns="81280" numCol="1" anchor="t" anchorCtr="1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 sz="533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39" name="Freeform 752">
                  <a:extLst>
                    <a:ext uri="{FF2B5EF4-FFF2-40B4-BE49-F238E27FC236}">
                      <a16:creationId xmlns:a16="http://schemas.microsoft.com/office/drawing/2014/main" id="{98E7D07D-48D7-58B2-C905-52E981CD13F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55081" y="1571590"/>
                  <a:ext cx="382988" cy="115996"/>
                </a:xfrm>
                <a:custGeom>
                  <a:avLst/>
                  <a:gdLst>
                    <a:gd name="T0" fmla="*/ 137 w 162"/>
                    <a:gd name="T1" fmla="*/ 49 h 49"/>
                    <a:gd name="T2" fmla="*/ 24 w 162"/>
                    <a:gd name="T3" fmla="*/ 49 h 49"/>
                    <a:gd name="T4" fmla="*/ 0 w 162"/>
                    <a:gd name="T5" fmla="*/ 25 h 49"/>
                    <a:gd name="T6" fmla="*/ 0 w 162"/>
                    <a:gd name="T7" fmla="*/ 25 h 49"/>
                    <a:gd name="T8" fmla="*/ 24 w 162"/>
                    <a:gd name="T9" fmla="*/ 0 h 49"/>
                    <a:gd name="T10" fmla="*/ 137 w 162"/>
                    <a:gd name="T11" fmla="*/ 0 h 49"/>
                    <a:gd name="T12" fmla="*/ 162 w 162"/>
                    <a:gd name="T13" fmla="*/ 25 h 49"/>
                    <a:gd name="T14" fmla="*/ 162 w 162"/>
                    <a:gd name="T15" fmla="*/ 25 h 49"/>
                    <a:gd name="T16" fmla="*/ 137 w 162"/>
                    <a:gd name="T17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62" h="49">
                      <a:moveTo>
                        <a:pt x="137" y="49"/>
                      </a:moveTo>
                      <a:cubicBezTo>
                        <a:pt x="24" y="49"/>
                        <a:pt x="24" y="49"/>
                        <a:pt x="24" y="49"/>
                      </a:cubicBezTo>
                      <a:cubicBezTo>
                        <a:pt x="11" y="49"/>
                        <a:pt x="0" y="38"/>
                        <a:pt x="0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11"/>
                        <a:pt x="11" y="0"/>
                        <a:pt x="24" y="0"/>
                      </a:cubicBezTo>
                      <a:cubicBezTo>
                        <a:pt x="137" y="0"/>
                        <a:pt x="137" y="0"/>
                        <a:pt x="137" y="0"/>
                      </a:cubicBezTo>
                      <a:cubicBezTo>
                        <a:pt x="151" y="0"/>
                        <a:pt x="162" y="11"/>
                        <a:pt x="162" y="25"/>
                      </a:cubicBezTo>
                      <a:cubicBezTo>
                        <a:pt x="162" y="25"/>
                        <a:pt x="162" y="25"/>
                        <a:pt x="162" y="25"/>
                      </a:cubicBezTo>
                      <a:cubicBezTo>
                        <a:pt x="162" y="38"/>
                        <a:pt x="151" y="49"/>
                        <a:pt x="137" y="49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</p:spPr>
              <p:txBody>
                <a:bodyPr vert="horz" wrap="square" lIns="162560" tIns="81280" rIns="162560" bIns="812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40" name="Freeform 753">
                  <a:extLst>
                    <a:ext uri="{FF2B5EF4-FFF2-40B4-BE49-F238E27FC236}">
                      <a16:creationId xmlns:a16="http://schemas.microsoft.com/office/drawing/2014/main" id="{6B8A8FD4-E950-A51F-8821-57F5FC28A03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06076" y="1496592"/>
                  <a:ext cx="181994" cy="115996"/>
                </a:xfrm>
                <a:custGeom>
                  <a:avLst/>
                  <a:gdLst>
                    <a:gd name="T0" fmla="*/ 52 w 77"/>
                    <a:gd name="T1" fmla="*/ 49 h 49"/>
                    <a:gd name="T2" fmla="*/ 24 w 77"/>
                    <a:gd name="T3" fmla="*/ 49 h 49"/>
                    <a:gd name="T4" fmla="*/ 0 w 77"/>
                    <a:gd name="T5" fmla="*/ 24 h 49"/>
                    <a:gd name="T6" fmla="*/ 0 w 77"/>
                    <a:gd name="T7" fmla="*/ 24 h 49"/>
                    <a:gd name="T8" fmla="*/ 24 w 77"/>
                    <a:gd name="T9" fmla="*/ 0 h 49"/>
                    <a:gd name="T10" fmla="*/ 52 w 77"/>
                    <a:gd name="T11" fmla="*/ 0 h 49"/>
                    <a:gd name="T12" fmla="*/ 77 w 77"/>
                    <a:gd name="T13" fmla="*/ 24 h 49"/>
                    <a:gd name="T14" fmla="*/ 77 w 77"/>
                    <a:gd name="T15" fmla="*/ 24 h 49"/>
                    <a:gd name="T16" fmla="*/ 52 w 77"/>
                    <a:gd name="T17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7" h="49">
                      <a:moveTo>
                        <a:pt x="52" y="49"/>
                      </a:moveTo>
                      <a:cubicBezTo>
                        <a:pt x="24" y="49"/>
                        <a:pt x="24" y="49"/>
                        <a:pt x="24" y="49"/>
                      </a:cubicBezTo>
                      <a:cubicBezTo>
                        <a:pt x="11" y="49"/>
                        <a:pt x="0" y="38"/>
                        <a:pt x="0" y="24"/>
                      </a:cubicBezTo>
                      <a:cubicBezTo>
                        <a:pt x="0" y="24"/>
                        <a:pt x="0" y="24"/>
                        <a:pt x="0" y="24"/>
                      </a:cubicBezTo>
                      <a:cubicBezTo>
                        <a:pt x="0" y="11"/>
                        <a:pt x="11" y="0"/>
                        <a:pt x="24" y="0"/>
                      </a:cubicBezTo>
                      <a:cubicBezTo>
                        <a:pt x="52" y="0"/>
                        <a:pt x="52" y="0"/>
                        <a:pt x="52" y="0"/>
                      </a:cubicBezTo>
                      <a:cubicBezTo>
                        <a:pt x="66" y="0"/>
                        <a:pt x="77" y="11"/>
                        <a:pt x="77" y="24"/>
                      </a:cubicBezTo>
                      <a:cubicBezTo>
                        <a:pt x="77" y="24"/>
                        <a:pt x="77" y="24"/>
                        <a:pt x="77" y="24"/>
                      </a:cubicBezTo>
                      <a:cubicBezTo>
                        <a:pt x="77" y="38"/>
                        <a:pt x="66" y="49"/>
                        <a:pt x="52" y="49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</p:spPr>
              <p:txBody>
                <a:bodyPr vert="horz" wrap="square" lIns="162560" tIns="81280" rIns="162560" bIns="812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p:grpSp>
        </p:grp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6FB6B56-E2C4-4855-AC91-BC08F0402A36}"/>
              </a:ext>
            </a:extLst>
          </p:cNvPr>
          <p:cNvGrpSpPr/>
          <p:nvPr/>
        </p:nvGrpSpPr>
        <p:grpSpPr>
          <a:xfrm>
            <a:off x="4041223" y="3758906"/>
            <a:ext cx="1683698" cy="1015663"/>
            <a:chOff x="4041223" y="3758906"/>
            <a:chExt cx="1683698" cy="1015663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282EA61-E853-80B5-3ACD-B898F81B2B9B}"/>
                </a:ext>
              </a:extLst>
            </p:cNvPr>
            <p:cNvSpPr txBox="1"/>
            <p:nvPr/>
          </p:nvSpPr>
          <p:spPr>
            <a:xfrm>
              <a:off x="4041223" y="3758906"/>
              <a:ext cx="1683698" cy="1015663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+mn-lt"/>
                  <a:cs typeface="Consolas" panose="020B0609020204030204" pitchFamily="49" charset="0"/>
                </a:rPr>
                <a:t>Route leaking between VRFs</a:t>
              </a:r>
            </a:p>
            <a:p>
              <a:pPr algn="ctr"/>
              <a:endParaRPr lang="en-US" sz="1400" dirty="0">
                <a:cs typeface="Consolas" panose="020B0609020204030204" pitchFamily="49" charset="0"/>
              </a:endParaRPr>
            </a:p>
            <a:p>
              <a:pPr algn="ctr"/>
              <a:endParaRPr lang="en-US" sz="1400" dirty="0">
                <a:latin typeface="+mn-lt"/>
                <a:cs typeface="Consolas" panose="020B0609020204030204" pitchFamily="49" charset="0"/>
              </a:endParaRPr>
            </a:p>
          </p:txBody>
        </p:sp>
        <p:sp>
          <p:nvSpPr>
            <p:cNvPr id="23" name="Left-right Arrow 22">
              <a:extLst>
                <a:ext uri="{FF2B5EF4-FFF2-40B4-BE49-F238E27FC236}">
                  <a16:creationId xmlns:a16="http://schemas.microsoft.com/office/drawing/2014/main" id="{0E15DA10-7982-F463-1E57-5BA5BA17A60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41223" y="4338365"/>
              <a:ext cx="1683698" cy="396000"/>
            </a:xfrm>
            <a:prstGeom prst="leftRightArrow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40296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992155-D090-F608-B1FA-8A94A92B11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5" name="Group 364">
            <a:extLst>
              <a:ext uri="{FF2B5EF4-FFF2-40B4-BE49-F238E27FC236}">
                <a16:creationId xmlns:a16="http://schemas.microsoft.com/office/drawing/2014/main" id="{06DB4DF7-643C-8B68-8D57-2BC7D2D4D955}"/>
              </a:ext>
            </a:extLst>
          </p:cNvPr>
          <p:cNvGrpSpPr/>
          <p:nvPr/>
        </p:nvGrpSpPr>
        <p:grpSpPr>
          <a:xfrm>
            <a:off x="7252256" y="2363074"/>
            <a:ext cx="2015999" cy="577849"/>
            <a:chOff x="6914527" y="4617244"/>
            <a:chExt cx="1511999" cy="433387"/>
          </a:xfrm>
        </p:grpSpPr>
        <p:sp>
          <p:nvSpPr>
            <p:cNvPr id="366" name="Rectangle 365">
              <a:extLst>
                <a:ext uri="{FF2B5EF4-FFF2-40B4-BE49-F238E27FC236}">
                  <a16:creationId xmlns:a16="http://schemas.microsoft.com/office/drawing/2014/main" id="{05FA47EF-135A-7F04-2E50-6776C7A48DB5}"/>
                </a:ext>
              </a:extLst>
            </p:cNvPr>
            <p:cNvSpPr/>
            <p:nvPr/>
          </p:nvSpPr>
          <p:spPr>
            <a:xfrm>
              <a:off x="6914527" y="4617244"/>
              <a:ext cx="1511999" cy="433387"/>
            </a:xfrm>
            <a:prstGeom prst="rect">
              <a:avLst/>
            </a:prstGeom>
            <a:noFill/>
            <a:ln w="31750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 anchorCtr="1"/>
            <a:lstStyle/>
            <a:p>
              <a:pPr algn="ctr"/>
              <a:r>
                <a:rPr lang="en-GB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permit-to-core-services</a:t>
              </a:r>
            </a:p>
          </p:txBody>
        </p:sp>
        <p:sp>
          <p:nvSpPr>
            <p:cNvPr id="367" name="Rectangle 366">
              <a:extLst>
                <a:ext uri="{FF2B5EF4-FFF2-40B4-BE49-F238E27FC236}">
                  <a16:creationId xmlns:a16="http://schemas.microsoft.com/office/drawing/2014/main" id="{81B6A79A-F134-C075-4EA7-410B4FF4B3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4529" y="4617244"/>
              <a:ext cx="324000" cy="162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 anchorCtr="1"/>
            <a:lstStyle/>
            <a:p>
              <a:pPr algn="ctr"/>
              <a:r>
                <a:rPr lang="en-GB" sz="800">
                  <a:solidFill>
                    <a:schemeClr val="bg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Cont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66A1ADB3-BA64-FC82-5AE4-A532D57967A2}"/>
              </a:ext>
            </a:extLst>
          </p:cNvPr>
          <p:cNvGrpSpPr/>
          <p:nvPr/>
        </p:nvGrpSpPr>
        <p:grpSpPr>
          <a:xfrm>
            <a:off x="6078002" y="3392701"/>
            <a:ext cx="4364507" cy="2355272"/>
            <a:chOff x="6078002" y="3392701"/>
            <a:chExt cx="4364507" cy="2355272"/>
          </a:xfrm>
        </p:grpSpPr>
        <p:grpSp>
          <p:nvGrpSpPr>
            <p:cNvPr id="344" name="Group 343">
              <a:extLst>
                <a:ext uri="{FF2B5EF4-FFF2-40B4-BE49-F238E27FC236}">
                  <a16:creationId xmlns:a16="http://schemas.microsoft.com/office/drawing/2014/main" id="{FC13B17A-D2E9-6923-FD32-0CDB4700516E}"/>
                </a:ext>
              </a:extLst>
            </p:cNvPr>
            <p:cNvGrpSpPr/>
            <p:nvPr/>
          </p:nvGrpSpPr>
          <p:grpSpPr>
            <a:xfrm>
              <a:off x="7720068" y="3392701"/>
              <a:ext cx="1080376" cy="707973"/>
              <a:chOff x="5769800" y="3715169"/>
              <a:chExt cx="810282" cy="530980"/>
            </a:xfrm>
          </p:grpSpPr>
          <p:sp>
            <p:nvSpPr>
              <p:cNvPr id="345" name="Rectangle 344">
                <a:extLst>
                  <a:ext uri="{FF2B5EF4-FFF2-40B4-BE49-F238E27FC236}">
                    <a16:creationId xmlns:a16="http://schemas.microsoft.com/office/drawing/2014/main" id="{ED08F910-377C-B964-0046-3B56FCFBC57A}"/>
                  </a:ext>
                </a:extLst>
              </p:cNvPr>
              <p:cNvSpPr/>
              <p:nvPr/>
            </p:nvSpPr>
            <p:spPr>
              <a:xfrm flipH="1">
                <a:off x="5769800" y="3760135"/>
                <a:ext cx="810282" cy="448979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1750" cap="flat">
                <a:solidFill>
                  <a:schemeClr val="accent4">
                    <a:lumMod val="50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square" lIns="0" tIns="72000" rIns="0" bIns="0" rtlCol="0" anchor="ctr" anchorCtr="1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vzAny</a:t>
                </a:r>
              </a:p>
            </p:txBody>
          </p:sp>
          <p:grpSp>
            <p:nvGrpSpPr>
              <p:cNvPr id="346" name="Group 345">
                <a:extLst>
                  <a:ext uri="{FF2B5EF4-FFF2-40B4-BE49-F238E27FC236}">
                    <a16:creationId xmlns:a16="http://schemas.microsoft.com/office/drawing/2014/main" id="{DF43CDBD-8C34-B56A-F00C-7215F3904D7F}"/>
                  </a:ext>
                </a:extLst>
              </p:cNvPr>
              <p:cNvGrpSpPr/>
              <p:nvPr/>
            </p:nvGrpSpPr>
            <p:grpSpPr>
              <a:xfrm>
                <a:off x="5810366" y="4161964"/>
                <a:ext cx="728185" cy="84185"/>
                <a:chOff x="5839732" y="5301002"/>
                <a:chExt cx="728185" cy="84185"/>
              </a:xfrm>
            </p:grpSpPr>
            <p:sp>
              <p:nvSpPr>
                <p:cNvPr id="353" name="Rectangle 352">
                  <a:extLst>
                    <a:ext uri="{FF2B5EF4-FFF2-40B4-BE49-F238E27FC236}">
                      <a16:creationId xmlns:a16="http://schemas.microsoft.com/office/drawing/2014/main" id="{9F1D4A9C-75EF-E0ED-6094-94FEF7F195BC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423396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P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354" name="Rectangle 353">
                  <a:extLst>
                    <a:ext uri="{FF2B5EF4-FFF2-40B4-BE49-F238E27FC236}">
                      <a16:creationId xmlns:a16="http://schemas.microsoft.com/office/drawing/2014/main" id="{F2435121-A6A6-C976-B59F-625DFA364073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5839732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C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356" name="Rectangle 355">
                  <a:extLst>
                    <a:ext uri="{FF2B5EF4-FFF2-40B4-BE49-F238E27FC236}">
                      <a16:creationId xmlns:a16="http://schemas.microsoft.com/office/drawing/2014/main" id="{2A4545A8-2E4F-F64F-6DF5-EB224CFC1287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034287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none"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CCI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p:grpSp>
          <p:sp>
            <p:nvSpPr>
              <p:cNvPr id="347" name="Rectangle 346">
                <a:extLst>
                  <a:ext uri="{FF2B5EF4-FFF2-40B4-BE49-F238E27FC236}">
                    <a16:creationId xmlns:a16="http://schemas.microsoft.com/office/drawing/2014/main" id="{FB910DC4-0027-0C8B-F35E-F02C25001B4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69800" y="3760135"/>
                <a:ext cx="324000" cy="162000"/>
              </a:xfrm>
              <a:prstGeom prst="rect">
                <a:avLst/>
              </a:prstGeom>
              <a:solidFill>
                <a:schemeClr val="accent4">
                  <a:lumMod val="50000"/>
                </a:schemeClr>
              </a:solidFill>
              <a:ln w="12700" cap="flat">
                <a:noFill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 lIns="0" tIns="0" rIns="0" bIns="0" rtlCol="0" anchor="ctr" anchorCtr="1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800" kern="0" dirty="0">
                    <a:solidFill>
                      <a:schemeClr val="bg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vzAny</a:t>
                </a:r>
              </a:p>
            </p:txBody>
          </p:sp>
          <p:grpSp>
            <p:nvGrpSpPr>
              <p:cNvPr id="348" name="Group 347">
                <a:extLst>
                  <a:ext uri="{FF2B5EF4-FFF2-40B4-BE49-F238E27FC236}">
                    <a16:creationId xmlns:a16="http://schemas.microsoft.com/office/drawing/2014/main" id="{95F74248-0A9A-A5EE-B119-7052D6D0B20E}"/>
                  </a:ext>
                </a:extLst>
              </p:cNvPr>
              <p:cNvGrpSpPr/>
              <p:nvPr/>
            </p:nvGrpSpPr>
            <p:grpSpPr>
              <a:xfrm>
                <a:off x="5810366" y="3715169"/>
                <a:ext cx="728185" cy="84185"/>
                <a:chOff x="5839732" y="5301002"/>
                <a:chExt cx="728185" cy="84185"/>
              </a:xfrm>
            </p:grpSpPr>
            <p:sp>
              <p:nvSpPr>
                <p:cNvPr id="349" name="Rectangle 348">
                  <a:extLst>
                    <a:ext uri="{FF2B5EF4-FFF2-40B4-BE49-F238E27FC236}">
                      <a16:creationId xmlns:a16="http://schemas.microsoft.com/office/drawing/2014/main" id="{D5383DAD-57B4-B58A-4E59-84FD9D82BB7C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423396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P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350" name="Rectangle 349">
                  <a:extLst>
                    <a:ext uri="{FF2B5EF4-FFF2-40B4-BE49-F238E27FC236}">
                      <a16:creationId xmlns:a16="http://schemas.microsoft.com/office/drawing/2014/main" id="{D77F9504-FDD2-385D-EEA7-8B09AB756E22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5839732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C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352" name="Rectangle 351">
                  <a:extLst>
                    <a:ext uri="{FF2B5EF4-FFF2-40B4-BE49-F238E27FC236}">
                      <a16:creationId xmlns:a16="http://schemas.microsoft.com/office/drawing/2014/main" id="{F3F8E5D4-9E1E-861D-B5E3-3E44D669C9BA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034287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none"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CCI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p:grpSp>
        </p:grpSp>
        <p:grpSp>
          <p:nvGrpSpPr>
            <p:cNvPr id="357" name="Group 356">
              <a:extLst>
                <a:ext uri="{FF2B5EF4-FFF2-40B4-BE49-F238E27FC236}">
                  <a16:creationId xmlns:a16="http://schemas.microsoft.com/office/drawing/2014/main" id="{0ABD6C09-41D5-431B-E424-47171311FE60}"/>
                </a:ext>
              </a:extLst>
            </p:cNvPr>
            <p:cNvGrpSpPr/>
            <p:nvPr/>
          </p:nvGrpSpPr>
          <p:grpSpPr>
            <a:xfrm>
              <a:off x="6078002" y="5040000"/>
              <a:ext cx="1080376" cy="707973"/>
              <a:chOff x="5769800" y="3715169"/>
              <a:chExt cx="810282" cy="530980"/>
            </a:xfrm>
          </p:grpSpPr>
          <p:sp>
            <p:nvSpPr>
              <p:cNvPr id="358" name="Rectangle 357">
                <a:extLst>
                  <a:ext uri="{FF2B5EF4-FFF2-40B4-BE49-F238E27FC236}">
                    <a16:creationId xmlns:a16="http://schemas.microsoft.com/office/drawing/2014/main" id="{724E3917-4F0B-C2D2-B852-629B45C88D2B}"/>
                  </a:ext>
                </a:extLst>
              </p:cNvPr>
              <p:cNvSpPr/>
              <p:nvPr/>
            </p:nvSpPr>
            <p:spPr>
              <a:xfrm flipH="1">
                <a:off x="5769800" y="3760135"/>
                <a:ext cx="810282" cy="448979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1750" cap="flat">
                <a:solidFill>
                  <a:schemeClr val="accent4">
                    <a:lumMod val="50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square" lIns="0" tIns="72000" rIns="0" bIns="0" rtlCol="0" anchor="ctr" anchorCtr="1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All EPGs</a:t>
                </a:r>
              </a:p>
            </p:txBody>
          </p:sp>
          <p:grpSp>
            <p:nvGrpSpPr>
              <p:cNvPr id="359" name="Group 358">
                <a:extLst>
                  <a:ext uri="{FF2B5EF4-FFF2-40B4-BE49-F238E27FC236}">
                    <a16:creationId xmlns:a16="http://schemas.microsoft.com/office/drawing/2014/main" id="{2E966CB6-FBC2-B4A4-7E4D-DA5411135285}"/>
                  </a:ext>
                </a:extLst>
              </p:cNvPr>
              <p:cNvGrpSpPr/>
              <p:nvPr/>
            </p:nvGrpSpPr>
            <p:grpSpPr>
              <a:xfrm>
                <a:off x="5810366" y="4161964"/>
                <a:ext cx="728185" cy="84185"/>
                <a:chOff x="5839732" y="5301002"/>
                <a:chExt cx="728185" cy="84185"/>
              </a:xfrm>
            </p:grpSpPr>
            <p:sp>
              <p:nvSpPr>
                <p:cNvPr id="370" name="Rectangle 369">
                  <a:extLst>
                    <a:ext uri="{FF2B5EF4-FFF2-40B4-BE49-F238E27FC236}">
                      <a16:creationId xmlns:a16="http://schemas.microsoft.com/office/drawing/2014/main" id="{53F4EBBF-F9B1-11B7-780A-46EB7B6620E9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423396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P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371" name="Rectangle 370">
                  <a:extLst>
                    <a:ext uri="{FF2B5EF4-FFF2-40B4-BE49-F238E27FC236}">
                      <a16:creationId xmlns:a16="http://schemas.microsoft.com/office/drawing/2014/main" id="{003E86EF-500C-E34E-0A7C-7D765FE8F8BB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5839732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C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372" name="Rectangle 371">
                  <a:extLst>
                    <a:ext uri="{FF2B5EF4-FFF2-40B4-BE49-F238E27FC236}">
                      <a16:creationId xmlns:a16="http://schemas.microsoft.com/office/drawing/2014/main" id="{DB14557A-5F8B-B6BE-8C05-5CAA3041CE9B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228842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I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373" name="Rectangle 372">
                  <a:extLst>
                    <a:ext uri="{FF2B5EF4-FFF2-40B4-BE49-F238E27FC236}">
                      <a16:creationId xmlns:a16="http://schemas.microsoft.com/office/drawing/2014/main" id="{A38CAD43-7424-AE09-136A-4AB5C314DD60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034287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none"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CCI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p:grpSp>
          <p:sp>
            <p:nvSpPr>
              <p:cNvPr id="361" name="Rectangle 360">
                <a:extLst>
                  <a:ext uri="{FF2B5EF4-FFF2-40B4-BE49-F238E27FC236}">
                    <a16:creationId xmlns:a16="http://schemas.microsoft.com/office/drawing/2014/main" id="{29791229-3725-CAD0-D78C-479CDB1A18E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69800" y="3760135"/>
                <a:ext cx="324000" cy="162000"/>
              </a:xfrm>
              <a:prstGeom prst="rect">
                <a:avLst/>
              </a:prstGeom>
              <a:solidFill>
                <a:schemeClr val="accent4">
                  <a:lumMod val="50000"/>
                </a:schemeClr>
              </a:solidFill>
              <a:ln w="12700" cap="flat">
                <a:noFill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 lIns="0" tIns="0" rIns="0" bIns="0" rtlCol="0" anchor="ctr" anchorCtr="1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800" kern="0" dirty="0">
                    <a:solidFill>
                      <a:schemeClr val="bg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EPG</a:t>
                </a:r>
              </a:p>
            </p:txBody>
          </p:sp>
          <p:grpSp>
            <p:nvGrpSpPr>
              <p:cNvPr id="362" name="Group 361">
                <a:extLst>
                  <a:ext uri="{FF2B5EF4-FFF2-40B4-BE49-F238E27FC236}">
                    <a16:creationId xmlns:a16="http://schemas.microsoft.com/office/drawing/2014/main" id="{F0C9F5A1-90AE-8138-F08D-4AE9392B02DE}"/>
                  </a:ext>
                </a:extLst>
              </p:cNvPr>
              <p:cNvGrpSpPr/>
              <p:nvPr/>
            </p:nvGrpSpPr>
            <p:grpSpPr>
              <a:xfrm>
                <a:off x="5810366" y="3715169"/>
                <a:ext cx="728185" cy="84185"/>
                <a:chOff x="5839732" y="5301002"/>
                <a:chExt cx="728185" cy="84185"/>
              </a:xfrm>
            </p:grpSpPr>
            <p:sp>
              <p:nvSpPr>
                <p:cNvPr id="363" name="Rectangle 362">
                  <a:extLst>
                    <a:ext uri="{FF2B5EF4-FFF2-40B4-BE49-F238E27FC236}">
                      <a16:creationId xmlns:a16="http://schemas.microsoft.com/office/drawing/2014/main" id="{3561E218-26BF-E1E7-776A-0EAE7EB00A52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423396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P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364" name="Rectangle 363">
                  <a:extLst>
                    <a:ext uri="{FF2B5EF4-FFF2-40B4-BE49-F238E27FC236}">
                      <a16:creationId xmlns:a16="http://schemas.microsoft.com/office/drawing/2014/main" id="{1DB82869-1A0D-6EAD-89B4-D0420AEC8677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5839732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C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368" name="Rectangle 367">
                  <a:extLst>
                    <a:ext uri="{FF2B5EF4-FFF2-40B4-BE49-F238E27FC236}">
                      <a16:creationId xmlns:a16="http://schemas.microsoft.com/office/drawing/2014/main" id="{37386A3D-E033-98BD-B2F7-B652BCE6A835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228842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I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369" name="Rectangle 368">
                  <a:extLst>
                    <a:ext uri="{FF2B5EF4-FFF2-40B4-BE49-F238E27FC236}">
                      <a16:creationId xmlns:a16="http://schemas.microsoft.com/office/drawing/2014/main" id="{896537F0-C6E5-738A-1FA2-0A71A5FE4658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034287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none"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CCI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p:grpSp>
        </p:grpSp>
        <p:grpSp>
          <p:nvGrpSpPr>
            <p:cNvPr id="374" name="Group 373">
              <a:extLst>
                <a:ext uri="{FF2B5EF4-FFF2-40B4-BE49-F238E27FC236}">
                  <a16:creationId xmlns:a16="http://schemas.microsoft.com/office/drawing/2014/main" id="{738B77CF-8467-6EE3-14CA-6AC5DF8E091C}"/>
                </a:ext>
              </a:extLst>
            </p:cNvPr>
            <p:cNvGrpSpPr/>
            <p:nvPr/>
          </p:nvGrpSpPr>
          <p:grpSpPr>
            <a:xfrm>
              <a:off x="9362133" y="5040000"/>
              <a:ext cx="1080376" cy="707973"/>
              <a:chOff x="5769800" y="3715169"/>
              <a:chExt cx="810282" cy="530980"/>
            </a:xfrm>
          </p:grpSpPr>
          <p:sp>
            <p:nvSpPr>
              <p:cNvPr id="375" name="Rectangle 374">
                <a:extLst>
                  <a:ext uri="{FF2B5EF4-FFF2-40B4-BE49-F238E27FC236}">
                    <a16:creationId xmlns:a16="http://schemas.microsoft.com/office/drawing/2014/main" id="{344CD682-F7EA-1730-A356-9DCFC14C4C9A}"/>
                  </a:ext>
                </a:extLst>
              </p:cNvPr>
              <p:cNvSpPr/>
              <p:nvPr/>
            </p:nvSpPr>
            <p:spPr>
              <a:xfrm flipH="1">
                <a:off x="5769800" y="3760135"/>
                <a:ext cx="810282" cy="44897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1750" cap="flat">
                <a:solidFill>
                  <a:schemeClr val="accent2">
                    <a:lumMod val="75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square" lIns="0" tIns="72000" rIns="0" bIns="0" rtlCol="0" anchor="ctr" anchorCtr="1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All ESGs</a:t>
                </a:r>
              </a:p>
            </p:txBody>
          </p:sp>
          <p:grpSp>
            <p:nvGrpSpPr>
              <p:cNvPr id="376" name="Group 375">
                <a:extLst>
                  <a:ext uri="{FF2B5EF4-FFF2-40B4-BE49-F238E27FC236}">
                    <a16:creationId xmlns:a16="http://schemas.microsoft.com/office/drawing/2014/main" id="{9003198B-BF2E-611B-8B33-A9E80F9B4383}"/>
                  </a:ext>
                </a:extLst>
              </p:cNvPr>
              <p:cNvGrpSpPr/>
              <p:nvPr/>
            </p:nvGrpSpPr>
            <p:grpSpPr>
              <a:xfrm>
                <a:off x="5810366" y="4161964"/>
                <a:ext cx="728185" cy="84185"/>
                <a:chOff x="5839732" y="5301002"/>
                <a:chExt cx="728185" cy="84185"/>
              </a:xfrm>
            </p:grpSpPr>
            <p:sp>
              <p:nvSpPr>
                <p:cNvPr id="398" name="Rectangle 397">
                  <a:extLst>
                    <a:ext uri="{FF2B5EF4-FFF2-40B4-BE49-F238E27FC236}">
                      <a16:creationId xmlns:a16="http://schemas.microsoft.com/office/drawing/2014/main" id="{EB2E1664-4D88-59C8-5783-DD4FB02D2D97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423396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2">
                      <a:lumMod val="75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P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399" name="Rectangle 398">
                  <a:extLst>
                    <a:ext uri="{FF2B5EF4-FFF2-40B4-BE49-F238E27FC236}">
                      <a16:creationId xmlns:a16="http://schemas.microsoft.com/office/drawing/2014/main" id="{8037FCD6-A255-9528-4999-415D45C402EC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5839732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2">
                      <a:lumMod val="75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C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408" name="Rectangle 407">
                  <a:extLst>
                    <a:ext uri="{FF2B5EF4-FFF2-40B4-BE49-F238E27FC236}">
                      <a16:creationId xmlns:a16="http://schemas.microsoft.com/office/drawing/2014/main" id="{78A90DF2-27F0-16A7-A1F1-CC3326FD7521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228842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2">
                      <a:lumMod val="75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I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409" name="Rectangle 408">
                  <a:extLst>
                    <a:ext uri="{FF2B5EF4-FFF2-40B4-BE49-F238E27FC236}">
                      <a16:creationId xmlns:a16="http://schemas.microsoft.com/office/drawing/2014/main" id="{034776CE-8350-41BD-4A94-F4B1E7702CBB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034287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2">
                      <a:lumMod val="75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none"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CCI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p:grpSp>
          <p:sp>
            <p:nvSpPr>
              <p:cNvPr id="392" name="Rectangle 391">
                <a:extLst>
                  <a:ext uri="{FF2B5EF4-FFF2-40B4-BE49-F238E27FC236}">
                    <a16:creationId xmlns:a16="http://schemas.microsoft.com/office/drawing/2014/main" id="{117E9572-17F2-B4F0-15DC-89DD191B86E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69800" y="3760135"/>
                <a:ext cx="324000" cy="162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 lIns="0" tIns="0" rIns="0" bIns="0" rtlCol="0" anchor="ctr" anchorCtr="1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800" kern="0" dirty="0">
                    <a:solidFill>
                      <a:schemeClr val="bg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ESG</a:t>
                </a:r>
              </a:p>
            </p:txBody>
          </p:sp>
          <p:grpSp>
            <p:nvGrpSpPr>
              <p:cNvPr id="393" name="Group 392">
                <a:extLst>
                  <a:ext uri="{FF2B5EF4-FFF2-40B4-BE49-F238E27FC236}">
                    <a16:creationId xmlns:a16="http://schemas.microsoft.com/office/drawing/2014/main" id="{51C6DE1A-1232-8B7B-EA91-003D5B4C3F0E}"/>
                  </a:ext>
                </a:extLst>
              </p:cNvPr>
              <p:cNvGrpSpPr/>
              <p:nvPr/>
            </p:nvGrpSpPr>
            <p:grpSpPr>
              <a:xfrm>
                <a:off x="5810366" y="3715169"/>
                <a:ext cx="728185" cy="84185"/>
                <a:chOff x="5839732" y="5301002"/>
                <a:chExt cx="728185" cy="84185"/>
              </a:xfrm>
            </p:grpSpPr>
            <p:sp>
              <p:nvSpPr>
                <p:cNvPr id="394" name="Rectangle 393">
                  <a:extLst>
                    <a:ext uri="{FF2B5EF4-FFF2-40B4-BE49-F238E27FC236}">
                      <a16:creationId xmlns:a16="http://schemas.microsoft.com/office/drawing/2014/main" id="{BB193D3E-C0DA-D9AC-D8A5-EFD9ABB2B928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423396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2">
                      <a:lumMod val="75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P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395" name="Rectangle 394">
                  <a:extLst>
                    <a:ext uri="{FF2B5EF4-FFF2-40B4-BE49-F238E27FC236}">
                      <a16:creationId xmlns:a16="http://schemas.microsoft.com/office/drawing/2014/main" id="{B8429CD3-AAB2-9E65-2F97-57FCBA0DFF2A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5839732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2">
                      <a:lumMod val="75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C</a:t>
                  </a:r>
                  <a:endParaRPr lang="en-GB" sz="889" kern="0" dirty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396" name="Rectangle 395">
                  <a:extLst>
                    <a:ext uri="{FF2B5EF4-FFF2-40B4-BE49-F238E27FC236}">
                      <a16:creationId xmlns:a16="http://schemas.microsoft.com/office/drawing/2014/main" id="{7C3C46BC-E0C4-EE92-E639-E8F341D58CCE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228842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2">
                      <a:lumMod val="75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I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397" name="Rectangle 396">
                  <a:extLst>
                    <a:ext uri="{FF2B5EF4-FFF2-40B4-BE49-F238E27FC236}">
                      <a16:creationId xmlns:a16="http://schemas.microsoft.com/office/drawing/2014/main" id="{A4F0F1DD-FFCD-AEC6-DEE5-43BD8CB0E870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034287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2">
                      <a:lumMod val="75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none"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CCI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p:grpSp>
        </p:grpSp>
      </p:grpSp>
      <p:grpSp>
        <p:nvGrpSpPr>
          <p:cNvPr id="424" name="Group 423">
            <a:extLst>
              <a:ext uri="{FF2B5EF4-FFF2-40B4-BE49-F238E27FC236}">
                <a16:creationId xmlns:a16="http://schemas.microsoft.com/office/drawing/2014/main" id="{A2587A7F-54A6-B8C6-7E70-DBFF710C1997}"/>
              </a:ext>
            </a:extLst>
          </p:cNvPr>
          <p:cNvGrpSpPr/>
          <p:nvPr/>
        </p:nvGrpSpPr>
        <p:grpSpPr>
          <a:xfrm>
            <a:off x="2504419" y="5040000"/>
            <a:ext cx="1080376" cy="707973"/>
            <a:chOff x="5769800" y="3715169"/>
            <a:chExt cx="810282" cy="530980"/>
          </a:xfrm>
        </p:grpSpPr>
        <p:sp>
          <p:nvSpPr>
            <p:cNvPr id="425" name="Rectangle 424">
              <a:extLst>
                <a:ext uri="{FF2B5EF4-FFF2-40B4-BE49-F238E27FC236}">
                  <a16:creationId xmlns:a16="http://schemas.microsoft.com/office/drawing/2014/main" id="{C7C4FC37-7067-22DA-7839-75322BDBAAAD}"/>
                </a:ext>
              </a:extLst>
            </p:cNvPr>
            <p:cNvSpPr/>
            <p:nvPr/>
          </p:nvSpPr>
          <p:spPr>
            <a:xfrm flipH="1">
              <a:off x="5769800" y="3760135"/>
              <a:ext cx="810282" cy="448979"/>
            </a:xfrm>
            <a:prstGeom prst="rect">
              <a:avLst/>
            </a:prstGeom>
            <a:solidFill>
              <a:schemeClr val="bg1">
                <a:lumMod val="10000"/>
                <a:lumOff val="90000"/>
              </a:schemeClr>
            </a:solidFill>
            <a:ln w="31750" cap="flat">
              <a:solidFill>
                <a:schemeClr val="bg1">
                  <a:lumMod val="75000"/>
                  <a:lumOff val="25000"/>
                </a:schemeClr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wrap="square" lIns="0" tIns="72000" rIns="0" bIns="0" rtlCol="0" anchor="ctr" anchorCtr="1"/>
            <a:lstStyle/>
            <a:p>
              <a:pPr algn="ctr" defTabSz="914332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All extEPGs</a:t>
              </a:r>
            </a:p>
          </p:txBody>
        </p:sp>
        <p:grpSp>
          <p:nvGrpSpPr>
            <p:cNvPr id="426" name="Group 425">
              <a:extLst>
                <a:ext uri="{FF2B5EF4-FFF2-40B4-BE49-F238E27FC236}">
                  <a16:creationId xmlns:a16="http://schemas.microsoft.com/office/drawing/2014/main" id="{09D51C09-0286-5157-2531-701053AFC4AC}"/>
                </a:ext>
              </a:extLst>
            </p:cNvPr>
            <p:cNvGrpSpPr/>
            <p:nvPr/>
          </p:nvGrpSpPr>
          <p:grpSpPr>
            <a:xfrm>
              <a:off x="5810366" y="4161964"/>
              <a:ext cx="728185" cy="84185"/>
              <a:chOff x="5839732" y="5301002"/>
              <a:chExt cx="728185" cy="84185"/>
            </a:xfrm>
          </p:grpSpPr>
          <p:sp>
            <p:nvSpPr>
              <p:cNvPr id="433" name="Rectangle 432">
                <a:extLst>
                  <a:ext uri="{FF2B5EF4-FFF2-40B4-BE49-F238E27FC236}">
                    <a16:creationId xmlns:a16="http://schemas.microsoft.com/office/drawing/2014/main" id="{6500287C-22FF-81AA-0F1A-28A51245DD23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423396" y="5301002"/>
                <a:ext cx="144521" cy="84185"/>
              </a:xfrm>
              <a:prstGeom prst="rect">
                <a:avLst/>
              </a:prstGeom>
              <a:solidFill>
                <a:schemeClr val="bg2"/>
              </a:solidFill>
              <a:ln w="19050" cap="flat">
                <a:solidFill>
                  <a:schemeClr val="bg1">
                    <a:lumMod val="75000"/>
                    <a:lumOff val="25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lIns="162560" tIns="81280" rIns="162560" bIns="81280" rtlCol="0" anchor="ctr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800" kern="0">
                    <a:latin typeface="Consolas" panose="020B0609020204030204" pitchFamily="49" charset="0"/>
                    <a:cs typeface="Consolas" panose="020B0609020204030204" pitchFamily="49" charset="0"/>
                  </a:rPr>
                  <a:t>P</a:t>
                </a:r>
                <a:endParaRPr lang="en-GB" sz="889" ker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434" name="Rectangle 433">
                <a:extLst>
                  <a:ext uri="{FF2B5EF4-FFF2-40B4-BE49-F238E27FC236}">
                    <a16:creationId xmlns:a16="http://schemas.microsoft.com/office/drawing/2014/main" id="{D04FE221-6484-DE46-1438-B23A06F84BE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839732" y="5301002"/>
                <a:ext cx="144521" cy="84185"/>
              </a:xfrm>
              <a:prstGeom prst="rect">
                <a:avLst/>
              </a:prstGeom>
              <a:solidFill>
                <a:schemeClr val="bg2"/>
              </a:solidFill>
              <a:ln w="19050" cap="flat">
                <a:solidFill>
                  <a:schemeClr val="bg1">
                    <a:lumMod val="75000"/>
                    <a:lumOff val="25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lIns="162560" tIns="81280" rIns="162560" bIns="81280" rtlCol="0" anchor="ctr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800" kern="0">
                    <a:latin typeface="Consolas" panose="020B0609020204030204" pitchFamily="49" charset="0"/>
                    <a:cs typeface="Consolas" panose="020B0609020204030204" pitchFamily="49" charset="0"/>
                  </a:rPr>
                  <a:t>C</a:t>
                </a:r>
                <a:endParaRPr lang="en-GB" sz="889" ker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435" name="Rectangle 434">
                <a:extLst>
                  <a:ext uri="{FF2B5EF4-FFF2-40B4-BE49-F238E27FC236}">
                    <a16:creationId xmlns:a16="http://schemas.microsoft.com/office/drawing/2014/main" id="{DA8801ED-120E-800B-E114-B39C200F2CED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228842" y="5301002"/>
                <a:ext cx="144521" cy="84185"/>
              </a:xfrm>
              <a:prstGeom prst="rect">
                <a:avLst/>
              </a:prstGeom>
              <a:solidFill>
                <a:schemeClr val="bg2"/>
              </a:solidFill>
              <a:ln w="19050" cap="flat">
                <a:solidFill>
                  <a:schemeClr val="bg1">
                    <a:lumMod val="75000"/>
                    <a:lumOff val="25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lIns="162560" tIns="81280" rIns="162560" bIns="81280" rtlCol="0" anchor="ctr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800" kern="0">
                    <a:latin typeface="Consolas" panose="020B0609020204030204" pitchFamily="49" charset="0"/>
                    <a:cs typeface="Consolas" panose="020B0609020204030204" pitchFamily="49" charset="0"/>
                  </a:rPr>
                  <a:t>I</a:t>
                </a:r>
                <a:endParaRPr lang="en-GB" sz="889" ker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436" name="Rectangle 435">
                <a:extLst>
                  <a:ext uri="{FF2B5EF4-FFF2-40B4-BE49-F238E27FC236}">
                    <a16:creationId xmlns:a16="http://schemas.microsoft.com/office/drawing/2014/main" id="{6EC3451D-CC9A-EE5B-CD4D-3D10267DBDD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034287" y="5301002"/>
                <a:ext cx="144521" cy="84185"/>
              </a:xfrm>
              <a:prstGeom prst="rect">
                <a:avLst/>
              </a:prstGeom>
              <a:solidFill>
                <a:schemeClr val="bg2"/>
              </a:solidFill>
              <a:ln w="19050" cap="flat">
                <a:solidFill>
                  <a:schemeClr val="bg1">
                    <a:lumMod val="75000"/>
                    <a:lumOff val="25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 lIns="162560" tIns="81280" rIns="162560" bIns="81280" rtlCol="0" anchor="ctr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800" kern="0">
                    <a:latin typeface="Consolas" panose="020B0609020204030204" pitchFamily="49" charset="0"/>
                    <a:cs typeface="Consolas" panose="020B0609020204030204" pitchFamily="49" charset="0"/>
                  </a:rPr>
                  <a:t>CCI</a:t>
                </a:r>
                <a:endParaRPr lang="en-GB" sz="889" ker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sp>
          <p:nvSpPr>
            <p:cNvPr id="427" name="Rectangle 426">
              <a:extLst>
                <a:ext uri="{FF2B5EF4-FFF2-40B4-BE49-F238E27FC236}">
                  <a16:creationId xmlns:a16="http://schemas.microsoft.com/office/drawing/2014/main" id="{D49D9FF6-45D2-3E8F-E13B-8A111CDED6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9800" y="3760135"/>
              <a:ext cx="324000" cy="1620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12700" cap="flat">
              <a:noFill/>
              <a:miter lim="800000"/>
              <a:headEnd type="none" w="med" len="med"/>
              <a:tailEnd type="none" w="med" len="med"/>
            </a:ln>
            <a:effectLst/>
          </p:spPr>
          <p:txBody>
            <a:bodyPr wrap="none" lIns="0" tIns="0" rIns="0" bIns="0" rtlCol="0" anchor="ctr" anchorCtr="1"/>
            <a:lstStyle/>
            <a:p>
              <a:pPr algn="ctr" defTabSz="914332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sz="800" kern="0" dirty="0">
                  <a:solidFill>
                    <a:schemeClr val="bg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extEPG</a:t>
              </a:r>
            </a:p>
          </p:txBody>
        </p:sp>
        <p:grpSp>
          <p:nvGrpSpPr>
            <p:cNvPr id="428" name="Group 427">
              <a:extLst>
                <a:ext uri="{FF2B5EF4-FFF2-40B4-BE49-F238E27FC236}">
                  <a16:creationId xmlns:a16="http://schemas.microsoft.com/office/drawing/2014/main" id="{E2A1058B-BD92-C44A-4B11-45DA08CD7959}"/>
                </a:ext>
              </a:extLst>
            </p:cNvPr>
            <p:cNvGrpSpPr/>
            <p:nvPr/>
          </p:nvGrpSpPr>
          <p:grpSpPr>
            <a:xfrm>
              <a:off x="5810366" y="3715169"/>
              <a:ext cx="728185" cy="84185"/>
              <a:chOff x="5839732" y="5301002"/>
              <a:chExt cx="728185" cy="84185"/>
            </a:xfrm>
          </p:grpSpPr>
          <p:sp>
            <p:nvSpPr>
              <p:cNvPr id="429" name="Rectangle 428">
                <a:extLst>
                  <a:ext uri="{FF2B5EF4-FFF2-40B4-BE49-F238E27FC236}">
                    <a16:creationId xmlns:a16="http://schemas.microsoft.com/office/drawing/2014/main" id="{D3318EE7-6505-3FBF-C885-2A35AF3A732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423396" y="5301002"/>
                <a:ext cx="144521" cy="84185"/>
              </a:xfrm>
              <a:prstGeom prst="rect">
                <a:avLst/>
              </a:prstGeom>
              <a:solidFill>
                <a:schemeClr val="bg2"/>
              </a:solidFill>
              <a:ln w="19050" cap="flat">
                <a:solidFill>
                  <a:schemeClr val="bg1">
                    <a:lumMod val="75000"/>
                    <a:lumOff val="25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lIns="162560" tIns="81280" rIns="162560" bIns="81280" rtlCol="0" anchor="ctr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800" kern="0">
                    <a:latin typeface="Consolas" panose="020B0609020204030204" pitchFamily="49" charset="0"/>
                    <a:cs typeface="Consolas" panose="020B0609020204030204" pitchFamily="49" charset="0"/>
                  </a:rPr>
                  <a:t>P</a:t>
                </a:r>
                <a:endParaRPr lang="en-GB" sz="889" ker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430" name="Rectangle 429">
                <a:extLst>
                  <a:ext uri="{FF2B5EF4-FFF2-40B4-BE49-F238E27FC236}">
                    <a16:creationId xmlns:a16="http://schemas.microsoft.com/office/drawing/2014/main" id="{F0B118A6-81F8-E0EF-EB69-2CF7CAFBFC4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839732" y="5301002"/>
                <a:ext cx="144521" cy="84185"/>
              </a:xfrm>
              <a:prstGeom prst="rect">
                <a:avLst/>
              </a:prstGeom>
              <a:solidFill>
                <a:schemeClr val="bg2"/>
              </a:solidFill>
              <a:ln w="19050" cap="flat">
                <a:solidFill>
                  <a:schemeClr val="bg1">
                    <a:lumMod val="75000"/>
                    <a:lumOff val="25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lIns="162560" tIns="81280" rIns="162560" bIns="81280" rtlCol="0" anchor="ctr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800" kern="0">
                    <a:latin typeface="Consolas" panose="020B0609020204030204" pitchFamily="49" charset="0"/>
                    <a:cs typeface="Consolas" panose="020B0609020204030204" pitchFamily="49" charset="0"/>
                  </a:rPr>
                  <a:t>C</a:t>
                </a:r>
                <a:endParaRPr lang="en-GB" sz="889" ker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431" name="Rectangle 430">
                <a:extLst>
                  <a:ext uri="{FF2B5EF4-FFF2-40B4-BE49-F238E27FC236}">
                    <a16:creationId xmlns:a16="http://schemas.microsoft.com/office/drawing/2014/main" id="{DF444280-63DD-CD11-7B90-53CF40507D6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228842" y="5301002"/>
                <a:ext cx="144521" cy="84185"/>
              </a:xfrm>
              <a:prstGeom prst="rect">
                <a:avLst/>
              </a:prstGeom>
              <a:solidFill>
                <a:schemeClr val="bg2"/>
              </a:solidFill>
              <a:ln w="19050" cap="flat">
                <a:solidFill>
                  <a:schemeClr val="bg1">
                    <a:lumMod val="75000"/>
                    <a:lumOff val="25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lIns="162560" tIns="81280" rIns="162560" bIns="81280" rtlCol="0" anchor="ctr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800" kern="0">
                    <a:latin typeface="Consolas" panose="020B0609020204030204" pitchFamily="49" charset="0"/>
                    <a:cs typeface="Consolas" panose="020B0609020204030204" pitchFamily="49" charset="0"/>
                  </a:rPr>
                  <a:t>I</a:t>
                </a:r>
                <a:endParaRPr lang="en-GB" sz="889" ker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432" name="Rectangle 431">
                <a:extLst>
                  <a:ext uri="{FF2B5EF4-FFF2-40B4-BE49-F238E27FC236}">
                    <a16:creationId xmlns:a16="http://schemas.microsoft.com/office/drawing/2014/main" id="{15F5DF21-10EF-7270-0760-32479DD85EA3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034287" y="5301002"/>
                <a:ext cx="144521" cy="84185"/>
              </a:xfrm>
              <a:prstGeom prst="rect">
                <a:avLst/>
              </a:prstGeom>
              <a:solidFill>
                <a:schemeClr val="bg2"/>
              </a:solidFill>
              <a:ln w="19050" cap="flat">
                <a:solidFill>
                  <a:schemeClr val="bg1">
                    <a:lumMod val="75000"/>
                    <a:lumOff val="25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 lIns="162560" tIns="81280" rIns="162560" bIns="81280" rtlCol="0" anchor="ctr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800" kern="0">
                    <a:latin typeface="Consolas" panose="020B0609020204030204" pitchFamily="49" charset="0"/>
                    <a:cs typeface="Consolas" panose="020B0609020204030204" pitchFamily="49" charset="0"/>
                  </a:rPr>
                  <a:t>CCI</a:t>
                </a:r>
                <a:endParaRPr lang="en-GB" sz="889" ker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</p:grpSp>
      <p:cxnSp>
        <p:nvCxnSpPr>
          <p:cNvPr id="444" name="Straight Arrow Connector 443">
            <a:extLst>
              <a:ext uri="{FF2B5EF4-FFF2-40B4-BE49-F238E27FC236}">
                <a16:creationId xmlns:a16="http://schemas.microsoft.com/office/drawing/2014/main" id="{4842F128-BA53-D994-379F-F91AB57077D9}"/>
              </a:ext>
            </a:extLst>
          </p:cNvPr>
          <p:cNvCxnSpPr>
            <a:cxnSpLocks/>
            <a:stCxn id="364" idx="0"/>
            <a:endCxn id="354" idx="2"/>
          </p:cNvCxnSpPr>
          <p:nvPr/>
        </p:nvCxnSpPr>
        <p:spPr>
          <a:xfrm flipV="1">
            <a:off x="6228438" y="4100674"/>
            <a:ext cx="1642066" cy="939326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Straight Arrow Connector 446">
            <a:extLst>
              <a:ext uri="{FF2B5EF4-FFF2-40B4-BE49-F238E27FC236}">
                <a16:creationId xmlns:a16="http://schemas.microsoft.com/office/drawing/2014/main" id="{72DFBF1E-8512-2AF2-E07E-74CC6C4DDCDE}"/>
              </a:ext>
            </a:extLst>
          </p:cNvPr>
          <p:cNvCxnSpPr>
            <a:cxnSpLocks/>
            <a:stCxn id="395" idx="0"/>
            <a:endCxn id="354" idx="2"/>
          </p:cNvCxnSpPr>
          <p:nvPr/>
        </p:nvCxnSpPr>
        <p:spPr>
          <a:xfrm flipH="1" flipV="1">
            <a:off x="7870504" y="4100674"/>
            <a:ext cx="1642065" cy="939326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2CF4FCE-A620-4E23-D7EA-608CE13DF895}"/>
              </a:ext>
            </a:extLst>
          </p:cNvPr>
          <p:cNvGrpSpPr/>
          <p:nvPr/>
        </p:nvGrpSpPr>
        <p:grpSpPr>
          <a:xfrm>
            <a:off x="1480330" y="3447888"/>
            <a:ext cx="1080000" cy="597600"/>
            <a:chOff x="7680326" y="3602037"/>
            <a:chExt cx="810000" cy="4482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E7DE6F9-28C8-4A90-670E-161EB9B55D4B}"/>
                </a:ext>
              </a:extLst>
            </p:cNvPr>
            <p:cNvSpPr/>
            <p:nvPr/>
          </p:nvSpPr>
          <p:spPr>
            <a:xfrm flipH="1">
              <a:off x="7680326" y="3602037"/>
              <a:ext cx="810000" cy="448200"/>
            </a:xfrm>
            <a:prstGeom prst="rect">
              <a:avLst/>
            </a:prstGeom>
            <a:noFill/>
            <a:ln w="31750">
              <a:solidFill>
                <a:schemeClr val="bg1">
                  <a:lumMod val="75000"/>
                  <a:lumOff val="25000"/>
                </a:schemeClr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tIns="72000" rIns="0" bIns="0" rtlCol="0" anchor="ctr" anchorCtr="1"/>
            <a:lstStyle/>
            <a:p>
              <a:pPr algn="ctr"/>
              <a:r>
                <a:rPr lang="en-GB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L3out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8CE1A25-BAA7-56A4-542D-4F31BB401E4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7680326" y="3602038"/>
              <a:ext cx="324000" cy="1620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</p:spPr>
          <p:txBody>
            <a:bodyPr wrap="none" lIns="0" tIns="0" rIns="0" bIns="0" rtlCol="0" anchor="ctr" anchorCtr="1">
              <a:noAutofit/>
            </a:bodyPr>
            <a:lstStyle/>
            <a:p>
              <a:pPr algn="ctr"/>
              <a:r>
                <a:rPr lang="en-US" sz="800" dirty="0">
                  <a:solidFill>
                    <a:schemeClr val="bg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L3out</a:t>
              </a:r>
            </a:p>
          </p:txBody>
        </p:sp>
      </p:grp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5C1E23A4-9823-0225-EB6A-67F125DB3032}"/>
              </a:ext>
            </a:extLst>
          </p:cNvPr>
          <p:cNvCxnSpPr>
            <a:stCxn id="17" idx="2"/>
            <a:endCxn id="425" idx="3"/>
          </p:cNvCxnSpPr>
          <p:nvPr/>
        </p:nvCxnSpPr>
        <p:spPr>
          <a:xfrm rot="16200000" flipH="1">
            <a:off x="1585481" y="4480336"/>
            <a:ext cx="1353786" cy="484089"/>
          </a:xfrm>
          <a:prstGeom prst="bentConnector2">
            <a:avLst/>
          </a:prstGeom>
          <a:ln w="3175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AC95D979-C838-3BDD-0C24-1C473C0710AC}"/>
              </a:ext>
            </a:extLst>
          </p:cNvPr>
          <p:cNvGrpSpPr/>
          <p:nvPr/>
        </p:nvGrpSpPr>
        <p:grpSpPr>
          <a:xfrm>
            <a:off x="596515" y="788398"/>
            <a:ext cx="10907999" cy="5412375"/>
            <a:chOff x="596515" y="2437821"/>
            <a:chExt cx="10907999" cy="5412375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57488EB8-46C2-2733-9DC8-4B676C216E65}"/>
                </a:ext>
              </a:extLst>
            </p:cNvPr>
            <p:cNvGrpSpPr/>
            <p:nvPr/>
          </p:nvGrpSpPr>
          <p:grpSpPr>
            <a:xfrm>
              <a:off x="596515" y="2437821"/>
              <a:ext cx="10907999" cy="5412375"/>
              <a:chOff x="7680320" y="2920999"/>
              <a:chExt cx="8181000" cy="4059283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F748AD89-DD0F-BDE5-7649-53CEBEDDF550}"/>
                  </a:ext>
                </a:extLst>
              </p:cNvPr>
              <p:cNvSpPr/>
              <p:nvPr/>
            </p:nvSpPr>
            <p:spPr>
              <a:xfrm>
                <a:off x="7680320" y="2920999"/>
                <a:ext cx="8181000" cy="4059283"/>
              </a:xfrm>
              <a:prstGeom prst="rect">
                <a:avLst/>
              </a:prstGeom>
              <a:noFill/>
              <a:ln w="31750">
                <a:solidFill>
                  <a:schemeClr val="accent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68000" tIns="0" rIns="216000" bIns="36000" rtlCol="0" anchor="t" anchorCtr="0"/>
              <a:lstStyle/>
              <a:p>
                <a:r>
                  <a:rPr lang="en-GB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demo</a:t>
                </a:r>
                <a:endParaRPr lang="en-GB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5E3F9CD2-8210-D919-6D8A-92A6394B7FB2}"/>
                  </a:ext>
                </a:extLst>
              </p:cNvPr>
              <p:cNvGrpSpPr/>
              <p:nvPr/>
            </p:nvGrpSpPr>
            <p:grpSpPr>
              <a:xfrm>
                <a:off x="7680323" y="2921000"/>
                <a:ext cx="325013" cy="162000"/>
                <a:chOff x="9357407" y="4691351"/>
                <a:chExt cx="325013" cy="162000"/>
              </a:xfrm>
            </p:grpSpPr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902A8DE2-A610-BDF6-B4E7-F01768535A8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357407" y="4691351"/>
                  <a:ext cx="325013" cy="162000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grpSp>
              <p:nvGrpSpPr>
                <p:cNvPr id="7" name="Group 6">
                  <a:extLst>
                    <a:ext uri="{FF2B5EF4-FFF2-40B4-BE49-F238E27FC236}">
                      <a16:creationId xmlns:a16="http://schemas.microsoft.com/office/drawing/2014/main" id="{4662D4CA-C755-80D0-FE1F-ECB76E5575CE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9393407" y="4709853"/>
                  <a:ext cx="216000" cy="106997"/>
                  <a:chOff x="836085" y="1496592"/>
                  <a:chExt cx="538984" cy="266993"/>
                </a:xfrm>
              </p:grpSpPr>
              <p:sp>
                <p:nvSpPr>
                  <p:cNvPr id="8" name="Freeform 751">
                    <a:extLst>
                      <a:ext uri="{FF2B5EF4-FFF2-40B4-BE49-F238E27FC236}">
                        <a16:creationId xmlns:a16="http://schemas.microsoft.com/office/drawing/2014/main" id="{CFED548B-FD92-3408-2C48-0F20F5ADEA8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36085" y="1647588"/>
                    <a:ext cx="538984" cy="115997"/>
                  </a:xfrm>
                  <a:custGeom>
                    <a:avLst/>
                    <a:gdLst>
                      <a:gd name="T0" fmla="*/ 204 w 228"/>
                      <a:gd name="T1" fmla="*/ 49 h 49"/>
                      <a:gd name="T2" fmla="*/ 24 w 228"/>
                      <a:gd name="T3" fmla="*/ 49 h 49"/>
                      <a:gd name="T4" fmla="*/ 0 w 228"/>
                      <a:gd name="T5" fmla="*/ 25 h 49"/>
                      <a:gd name="T6" fmla="*/ 0 w 228"/>
                      <a:gd name="T7" fmla="*/ 25 h 49"/>
                      <a:gd name="T8" fmla="*/ 24 w 228"/>
                      <a:gd name="T9" fmla="*/ 0 h 49"/>
                      <a:gd name="T10" fmla="*/ 204 w 228"/>
                      <a:gd name="T11" fmla="*/ 0 h 49"/>
                      <a:gd name="T12" fmla="*/ 228 w 228"/>
                      <a:gd name="T13" fmla="*/ 25 h 49"/>
                      <a:gd name="T14" fmla="*/ 228 w 228"/>
                      <a:gd name="T15" fmla="*/ 25 h 49"/>
                      <a:gd name="T16" fmla="*/ 204 w 228"/>
                      <a:gd name="T17" fmla="*/ 49 h 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28" h="49">
                        <a:moveTo>
                          <a:pt x="204" y="49"/>
                        </a:moveTo>
                        <a:cubicBezTo>
                          <a:pt x="24" y="49"/>
                          <a:pt x="24" y="49"/>
                          <a:pt x="24" y="49"/>
                        </a:cubicBezTo>
                        <a:cubicBezTo>
                          <a:pt x="11" y="49"/>
                          <a:pt x="0" y="38"/>
                          <a:pt x="0" y="25"/>
                        </a:cubicBezTo>
                        <a:cubicBezTo>
                          <a:pt x="0" y="25"/>
                          <a:pt x="0" y="25"/>
                          <a:pt x="0" y="25"/>
                        </a:cubicBezTo>
                        <a:cubicBezTo>
                          <a:pt x="0" y="11"/>
                          <a:pt x="11" y="0"/>
                          <a:pt x="24" y="0"/>
                        </a:cubicBezTo>
                        <a:cubicBezTo>
                          <a:pt x="204" y="0"/>
                          <a:pt x="204" y="0"/>
                          <a:pt x="204" y="0"/>
                        </a:cubicBezTo>
                        <a:cubicBezTo>
                          <a:pt x="217" y="0"/>
                          <a:pt x="228" y="11"/>
                          <a:pt x="228" y="25"/>
                        </a:cubicBezTo>
                        <a:cubicBezTo>
                          <a:pt x="228" y="25"/>
                          <a:pt x="228" y="25"/>
                          <a:pt x="228" y="25"/>
                        </a:cubicBezTo>
                        <a:cubicBezTo>
                          <a:pt x="228" y="38"/>
                          <a:pt x="217" y="49"/>
                          <a:pt x="204" y="49"/>
                        </a:cubicBezTo>
                        <a:close/>
                      </a:path>
                    </a:pathLst>
                  </a:custGeom>
                  <a:solidFill>
                    <a:schemeClr val="bg2"/>
                  </a:solidFill>
                  <a:ln>
                    <a:noFill/>
                  </a:ln>
                </p:spPr>
                <p:txBody>
                  <a:bodyPr vert="horz" wrap="square" lIns="162560" tIns="81280" rIns="162560" bIns="81280" numCol="1" anchor="t" anchorCtr="1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en-US" sz="533">
                      <a:latin typeface="Consolas" panose="020B0609020204030204" pitchFamily="49" charset="0"/>
                      <a:cs typeface="Consolas" panose="020B0609020204030204" pitchFamily="49" charset="0"/>
                    </a:endParaRPr>
                  </a:p>
                </p:txBody>
              </p:sp>
              <p:sp>
                <p:nvSpPr>
                  <p:cNvPr id="9" name="Freeform 752">
                    <a:extLst>
                      <a:ext uri="{FF2B5EF4-FFF2-40B4-BE49-F238E27FC236}">
                        <a16:creationId xmlns:a16="http://schemas.microsoft.com/office/drawing/2014/main" id="{5BF80E59-A277-C650-24A6-D13A790B134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55081" y="1571590"/>
                    <a:ext cx="382988" cy="115996"/>
                  </a:xfrm>
                  <a:custGeom>
                    <a:avLst/>
                    <a:gdLst>
                      <a:gd name="T0" fmla="*/ 137 w 162"/>
                      <a:gd name="T1" fmla="*/ 49 h 49"/>
                      <a:gd name="T2" fmla="*/ 24 w 162"/>
                      <a:gd name="T3" fmla="*/ 49 h 49"/>
                      <a:gd name="T4" fmla="*/ 0 w 162"/>
                      <a:gd name="T5" fmla="*/ 25 h 49"/>
                      <a:gd name="T6" fmla="*/ 0 w 162"/>
                      <a:gd name="T7" fmla="*/ 25 h 49"/>
                      <a:gd name="T8" fmla="*/ 24 w 162"/>
                      <a:gd name="T9" fmla="*/ 0 h 49"/>
                      <a:gd name="T10" fmla="*/ 137 w 162"/>
                      <a:gd name="T11" fmla="*/ 0 h 49"/>
                      <a:gd name="T12" fmla="*/ 162 w 162"/>
                      <a:gd name="T13" fmla="*/ 25 h 49"/>
                      <a:gd name="T14" fmla="*/ 162 w 162"/>
                      <a:gd name="T15" fmla="*/ 25 h 49"/>
                      <a:gd name="T16" fmla="*/ 137 w 162"/>
                      <a:gd name="T17" fmla="*/ 49 h 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62" h="49">
                        <a:moveTo>
                          <a:pt x="137" y="49"/>
                        </a:moveTo>
                        <a:cubicBezTo>
                          <a:pt x="24" y="49"/>
                          <a:pt x="24" y="49"/>
                          <a:pt x="24" y="49"/>
                        </a:cubicBezTo>
                        <a:cubicBezTo>
                          <a:pt x="11" y="49"/>
                          <a:pt x="0" y="38"/>
                          <a:pt x="0" y="25"/>
                        </a:cubicBezTo>
                        <a:cubicBezTo>
                          <a:pt x="0" y="25"/>
                          <a:pt x="0" y="25"/>
                          <a:pt x="0" y="25"/>
                        </a:cubicBezTo>
                        <a:cubicBezTo>
                          <a:pt x="0" y="11"/>
                          <a:pt x="11" y="0"/>
                          <a:pt x="24" y="0"/>
                        </a:cubicBezTo>
                        <a:cubicBezTo>
                          <a:pt x="137" y="0"/>
                          <a:pt x="137" y="0"/>
                          <a:pt x="137" y="0"/>
                        </a:cubicBezTo>
                        <a:cubicBezTo>
                          <a:pt x="151" y="0"/>
                          <a:pt x="162" y="11"/>
                          <a:pt x="162" y="25"/>
                        </a:cubicBezTo>
                        <a:cubicBezTo>
                          <a:pt x="162" y="25"/>
                          <a:pt x="162" y="25"/>
                          <a:pt x="162" y="25"/>
                        </a:cubicBezTo>
                        <a:cubicBezTo>
                          <a:pt x="162" y="38"/>
                          <a:pt x="151" y="49"/>
                          <a:pt x="137" y="49"/>
                        </a:cubicBezTo>
                        <a:close/>
                      </a:path>
                    </a:pathLst>
                  </a:custGeom>
                  <a:solidFill>
                    <a:schemeClr val="bg2"/>
                  </a:solidFill>
                  <a:ln>
                    <a:noFill/>
                  </a:ln>
                </p:spPr>
                <p:txBody>
                  <a:bodyPr vert="horz" wrap="square" lIns="162560" tIns="81280" rIns="162560" bIns="8128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latin typeface="Consolas" panose="020B0609020204030204" pitchFamily="49" charset="0"/>
                      <a:cs typeface="Consolas" panose="020B0609020204030204" pitchFamily="49" charset="0"/>
                    </a:endParaRPr>
                  </a:p>
                </p:txBody>
              </p:sp>
              <p:sp>
                <p:nvSpPr>
                  <p:cNvPr id="10" name="Freeform 753">
                    <a:extLst>
                      <a:ext uri="{FF2B5EF4-FFF2-40B4-BE49-F238E27FC236}">
                        <a16:creationId xmlns:a16="http://schemas.microsoft.com/office/drawing/2014/main" id="{3C888752-651F-38D5-9455-7AF5D27DD44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106076" y="1496592"/>
                    <a:ext cx="181994" cy="115996"/>
                  </a:xfrm>
                  <a:custGeom>
                    <a:avLst/>
                    <a:gdLst>
                      <a:gd name="T0" fmla="*/ 52 w 77"/>
                      <a:gd name="T1" fmla="*/ 49 h 49"/>
                      <a:gd name="T2" fmla="*/ 24 w 77"/>
                      <a:gd name="T3" fmla="*/ 49 h 49"/>
                      <a:gd name="T4" fmla="*/ 0 w 77"/>
                      <a:gd name="T5" fmla="*/ 24 h 49"/>
                      <a:gd name="T6" fmla="*/ 0 w 77"/>
                      <a:gd name="T7" fmla="*/ 24 h 49"/>
                      <a:gd name="T8" fmla="*/ 24 w 77"/>
                      <a:gd name="T9" fmla="*/ 0 h 49"/>
                      <a:gd name="T10" fmla="*/ 52 w 77"/>
                      <a:gd name="T11" fmla="*/ 0 h 49"/>
                      <a:gd name="T12" fmla="*/ 77 w 77"/>
                      <a:gd name="T13" fmla="*/ 24 h 49"/>
                      <a:gd name="T14" fmla="*/ 77 w 77"/>
                      <a:gd name="T15" fmla="*/ 24 h 49"/>
                      <a:gd name="T16" fmla="*/ 52 w 77"/>
                      <a:gd name="T17" fmla="*/ 49 h 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7" h="49">
                        <a:moveTo>
                          <a:pt x="52" y="49"/>
                        </a:moveTo>
                        <a:cubicBezTo>
                          <a:pt x="24" y="49"/>
                          <a:pt x="24" y="49"/>
                          <a:pt x="24" y="49"/>
                        </a:cubicBezTo>
                        <a:cubicBezTo>
                          <a:pt x="11" y="49"/>
                          <a:pt x="0" y="38"/>
                          <a:pt x="0" y="24"/>
                        </a:cubicBezTo>
                        <a:cubicBezTo>
                          <a:pt x="0" y="24"/>
                          <a:pt x="0" y="24"/>
                          <a:pt x="0" y="24"/>
                        </a:cubicBezTo>
                        <a:cubicBezTo>
                          <a:pt x="0" y="11"/>
                          <a:pt x="11" y="0"/>
                          <a:pt x="24" y="0"/>
                        </a:cubicBezTo>
                        <a:cubicBezTo>
                          <a:pt x="52" y="0"/>
                          <a:pt x="52" y="0"/>
                          <a:pt x="52" y="0"/>
                        </a:cubicBezTo>
                        <a:cubicBezTo>
                          <a:pt x="66" y="0"/>
                          <a:pt x="77" y="11"/>
                          <a:pt x="77" y="24"/>
                        </a:cubicBezTo>
                        <a:cubicBezTo>
                          <a:pt x="77" y="24"/>
                          <a:pt x="77" y="24"/>
                          <a:pt x="77" y="24"/>
                        </a:cubicBezTo>
                        <a:cubicBezTo>
                          <a:pt x="77" y="38"/>
                          <a:pt x="66" y="49"/>
                          <a:pt x="52" y="49"/>
                        </a:cubicBezTo>
                        <a:close/>
                      </a:path>
                    </a:pathLst>
                  </a:custGeom>
                  <a:solidFill>
                    <a:schemeClr val="bg2"/>
                  </a:solidFill>
                  <a:ln>
                    <a:noFill/>
                  </a:ln>
                </p:spPr>
                <p:txBody>
                  <a:bodyPr vert="horz" wrap="square" lIns="162560" tIns="81280" rIns="162560" bIns="8128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latin typeface="Consolas" panose="020B0609020204030204" pitchFamily="49" charset="0"/>
                      <a:cs typeface="Consolas" panose="020B0609020204030204" pitchFamily="49" charset="0"/>
                    </a:endParaRPr>
                  </a:p>
                </p:txBody>
              </p:sp>
            </p:grpSp>
          </p:grp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16AC645-08F5-242D-A239-697047C87966}"/>
                </a:ext>
              </a:extLst>
            </p:cNvPr>
            <p:cNvGrpSpPr/>
            <p:nvPr/>
          </p:nvGrpSpPr>
          <p:grpSpPr>
            <a:xfrm>
              <a:off x="5149521" y="2798931"/>
              <a:ext cx="6192002" cy="4908391"/>
              <a:chOff x="7680323" y="3615878"/>
              <a:chExt cx="4644002" cy="3681293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AF91205B-D2BD-72C0-50BA-CBFC0EA21B59}"/>
                  </a:ext>
                </a:extLst>
              </p:cNvPr>
              <p:cNvSpPr/>
              <p:nvPr/>
            </p:nvSpPr>
            <p:spPr>
              <a:xfrm flipH="1">
                <a:off x="7680325" y="3615878"/>
                <a:ext cx="4644000" cy="3681293"/>
              </a:xfrm>
              <a:prstGeom prst="rect">
                <a:avLst/>
              </a:prstGeom>
              <a:noFill/>
              <a:ln w="31750">
                <a:solidFill>
                  <a:schemeClr val="accent5"/>
                </a:solidFill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468000" tIns="0" rIns="216000" bIns="144000" rtlCol="0" anchor="t" anchorCtr="0"/>
              <a:lstStyle/>
              <a:p>
                <a:r>
                  <a:rPr lang="en-GB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vrf-02 (internal)</a:t>
                </a:r>
                <a:endParaRPr lang="en-GB" sz="28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D6C8B4F3-D979-C8C3-BAA1-3F9A16A1774F}"/>
                  </a:ext>
                </a:extLst>
              </p:cNvPr>
              <p:cNvGrpSpPr/>
              <p:nvPr/>
            </p:nvGrpSpPr>
            <p:grpSpPr>
              <a:xfrm>
                <a:off x="7680323" y="3615879"/>
                <a:ext cx="324000" cy="162000"/>
                <a:chOff x="9199253" y="3748281"/>
                <a:chExt cx="324000" cy="162000"/>
              </a:xfrm>
            </p:grpSpPr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3E8A6506-2109-63C1-5F50-21B119948BA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H="1">
                  <a:off x="9199253" y="3748281"/>
                  <a:ext cx="324000" cy="162000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pic>
              <p:nvPicPr>
                <p:cNvPr id="15" name="Picture 6" descr="C:\Users\ecoffey\AppData\Local\Temp\Rar$DRa0.583\Cisco Icons November\30067_Device_router_3057\Png_256\30067_Device_router_3057_unknown_256.png">
                  <a:extLst>
                    <a:ext uri="{FF2B5EF4-FFF2-40B4-BE49-F238E27FC236}">
                      <a16:creationId xmlns:a16="http://schemas.microsoft.com/office/drawing/2014/main" id="{C8A7100B-7F0B-99DE-1729-46C72A2F84B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9253747" y="3768469"/>
                  <a:ext cx="215012" cy="12162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5976A8C2-59BC-8718-A23B-4649E754895D}"/>
                </a:ext>
              </a:extLst>
            </p:cNvPr>
            <p:cNvGrpSpPr/>
            <p:nvPr/>
          </p:nvGrpSpPr>
          <p:grpSpPr>
            <a:xfrm>
              <a:off x="722789" y="2798931"/>
              <a:ext cx="3888002" cy="4908391"/>
              <a:chOff x="7680323" y="3615878"/>
              <a:chExt cx="2916002" cy="3681293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3273874B-CAB7-E4AF-5F14-4FFD83439231}"/>
                  </a:ext>
                </a:extLst>
              </p:cNvPr>
              <p:cNvSpPr/>
              <p:nvPr/>
            </p:nvSpPr>
            <p:spPr>
              <a:xfrm flipH="1">
                <a:off x="7680325" y="3615878"/>
                <a:ext cx="2916000" cy="3681293"/>
              </a:xfrm>
              <a:prstGeom prst="rect">
                <a:avLst/>
              </a:prstGeom>
              <a:noFill/>
              <a:ln w="31750">
                <a:solidFill>
                  <a:schemeClr val="accent5"/>
                </a:solidFill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468000" tIns="0" rIns="216000" bIns="144000" rtlCol="0" anchor="t" anchorCtr="0"/>
              <a:lstStyle/>
              <a:p>
                <a:r>
                  <a:rPr lang="en-GB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vrf-01 (external)</a:t>
                </a:r>
                <a:endParaRPr lang="en-GB" sz="28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CE95D3E4-25B6-CC05-F190-68992BB3CB6C}"/>
                  </a:ext>
                </a:extLst>
              </p:cNvPr>
              <p:cNvGrpSpPr/>
              <p:nvPr/>
            </p:nvGrpSpPr>
            <p:grpSpPr>
              <a:xfrm>
                <a:off x="7680323" y="3615879"/>
                <a:ext cx="324000" cy="162000"/>
                <a:chOff x="9199253" y="3748281"/>
                <a:chExt cx="324000" cy="162000"/>
              </a:xfrm>
            </p:grpSpPr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F389477B-EE05-3C8B-9544-3EF3A7EA14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H="1">
                  <a:off x="9199253" y="3748281"/>
                  <a:ext cx="324000" cy="162000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pic>
              <p:nvPicPr>
                <p:cNvPr id="29" name="Picture 6" descr="C:\Users\ecoffey\AppData\Local\Temp\Rar$DRa0.583\Cisco Icons November\30067_Device_router_3057\Png_256\30067_Device_router_3057_unknown_256.png">
                  <a:extLst>
                    <a:ext uri="{FF2B5EF4-FFF2-40B4-BE49-F238E27FC236}">
                      <a16:creationId xmlns:a16="http://schemas.microsoft.com/office/drawing/2014/main" id="{672F7950-F7E6-5450-549D-94E34CBABC0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9253747" y="3768469"/>
                  <a:ext cx="215012" cy="12162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24CD3A7-20BE-4ED7-222F-2CDD7E822817}"/>
              </a:ext>
            </a:extLst>
          </p:cNvPr>
          <p:cNvGrpSpPr/>
          <p:nvPr/>
        </p:nvGrpSpPr>
        <p:grpSpPr>
          <a:xfrm>
            <a:off x="4041223" y="3758906"/>
            <a:ext cx="1683698" cy="1015663"/>
            <a:chOff x="4041223" y="3758906"/>
            <a:chExt cx="1683698" cy="1015663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E1FDC3D-7BF4-3F49-1F3E-1AD5875D0908}"/>
                </a:ext>
              </a:extLst>
            </p:cNvPr>
            <p:cNvSpPr txBox="1"/>
            <p:nvPr/>
          </p:nvSpPr>
          <p:spPr>
            <a:xfrm>
              <a:off x="4041223" y="3758906"/>
              <a:ext cx="1683698" cy="1015663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+mn-lt"/>
                  <a:cs typeface="Consolas" panose="020B0609020204030204" pitchFamily="49" charset="0"/>
                </a:rPr>
                <a:t>Route leaking between VRFs</a:t>
              </a:r>
            </a:p>
            <a:p>
              <a:pPr algn="ctr"/>
              <a:endParaRPr lang="en-US" sz="1400" dirty="0">
                <a:cs typeface="Consolas" panose="020B0609020204030204" pitchFamily="49" charset="0"/>
              </a:endParaRPr>
            </a:p>
            <a:p>
              <a:pPr algn="ctr"/>
              <a:endParaRPr lang="en-US" sz="1400" dirty="0">
                <a:latin typeface="+mn-lt"/>
                <a:cs typeface="Consolas" panose="020B0609020204030204" pitchFamily="49" charset="0"/>
              </a:endParaRPr>
            </a:p>
          </p:txBody>
        </p:sp>
        <p:sp>
          <p:nvSpPr>
            <p:cNvPr id="21" name="Left-right Arrow 20">
              <a:extLst>
                <a:ext uri="{FF2B5EF4-FFF2-40B4-BE49-F238E27FC236}">
                  <a16:creationId xmlns:a16="http://schemas.microsoft.com/office/drawing/2014/main" id="{CCE4A56E-B7A2-091D-3478-F99934150C8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41223" y="4338365"/>
              <a:ext cx="1683698" cy="396000"/>
            </a:xfrm>
            <a:prstGeom prst="leftRightArrow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3B0CC788-7ECA-5EEF-FCD0-919541092E49}"/>
              </a:ext>
            </a:extLst>
          </p:cNvPr>
          <p:cNvCxnSpPr>
            <a:cxnSpLocks/>
            <a:stCxn id="366" idx="3"/>
            <a:endCxn id="40" idx="2"/>
          </p:cNvCxnSpPr>
          <p:nvPr/>
        </p:nvCxnSpPr>
        <p:spPr>
          <a:xfrm flipV="1">
            <a:off x="9268255" y="2171986"/>
            <a:ext cx="1609859" cy="480013"/>
          </a:xfrm>
          <a:prstGeom prst="bentConnector2">
            <a:avLst/>
          </a:prstGeom>
          <a:ln w="25400">
            <a:solidFill>
              <a:schemeClr val="accent2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5F1D2C95-9F74-7F40-256A-21B6D2B75778}"/>
              </a:ext>
            </a:extLst>
          </p:cNvPr>
          <p:cNvCxnSpPr>
            <a:cxnSpLocks/>
            <a:stCxn id="350" idx="0"/>
            <a:endCxn id="366" idx="1"/>
          </p:cNvCxnSpPr>
          <p:nvPr/>
        </p:nvCxnSpPr>
        <p:spPr>
          <a:xfrm rot="16200000" flipV="1">
            <a:off x="7191029" y="2713226"/>
            <a:ext cx="740702" cy="618248"/>
          </a:xfrm>
          <a:prstGeom prst="bentConnector4">
            <a:avLst>
              <a:gd name="adj1" fmla="val 30497"/>
              <a:gd name="adj2" fmla="val 136975"/>
            </a:avLst>
          </a:prstGeom>
          <a:ln w="25400">
            <a:solidFill>
              <a:schemeClr val="accent2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8B0B3B0-79BC-6938-9A1A-B565CD953091}"/>
              </a:ext>
            </a:extLst>
          </p:cNvPr>
          <p:cNvGrpSpPr/>
          <p:nvPr/>
        </p:nvGrpSpPr>
        <p:grpSpPr>
          <a:xfrm>
            <a:off x="9949460" y="1464013"/>
            <a:ext cx="1080376" cy="707973"/>
            <a:chOff x="5769800" y="3715169"/>
            <a:chExt cx="810282" cy="53098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D70418F-90F1-2BCD-7AEA-048FB1192F78}"/>
                </a:ext>
              </a:extLst>
            </p:cNvPr>
            <p:cNvSpPr/>
            <p:nvPr/>
          </p:nvSpPr>
          <p:spPr>
            <a:xfrm flipH="1">
              <a:off x="5769800" y="3760135"/>
              <a:ext cx="810282" cy="44897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0" cap="flat">
              <a:solidFill>
                <a:schemeClr val="accent4">
                  <a:lumMod val="50000"/>
                </a:schemeClr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wrap="square" lIns="0" tIns="72000" rIns="0" bIns="0" rtlCol="0" anchor="ctr" anchorCtr="1"/>
            <a:lstStyle/>
            <a:p>
              <a:pPr algn="ctr" defTabSz="914332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core-services</a:t>
              </a: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6572F7D8-F684-2A76-35DF-06A7F0081888}"/>
                </a:ext>
              </a:extLst>
            </p:cNvPr>
            <p:cNvGrpSpPr/>
            <p:nvPr/>
          </p:nvGrpSpPr>
          <p:grpSpPr>
            <a:xfrm>
              <a:off x="5810366" y="4161964"/>
              <a:ext cx="728185" cy="84185"/>
              <a:chOff x="5839732" y="5301002"/>
              <a:chExt cx="728185" cy="84185"/>
            </a:xfrm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EB15CBB8-D627-E55C-5F23-6CFDD8AD023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423396" y="5301002"/>
                <a:ext cx="144521" cy="84185"/>
              </a:xfrm>
              <a:prstGeom prst="rect">
                <a:avLst/>
              </a:prstGeom>
              <a:solidFill>
                <a:schemeClr val="bg2"/>
              </a:solidFill>
              <a:ln w="19050" cap="flat">
                <a:solidFill>
                  <a:schemeClr val="accent4">
                    <a:lumMod val="50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lIns="162560" tIns="81280" rIns="162560" bIns="81280" rtlCol="0" anchor="ctr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800" kern="0">
                    <a:latin typeface="Consolas" panose="020B0609020204030204" pitchFamily="49" charset="0"/>
                    <a:cs typeface="Consolas" panose="020B0609020204030204" pitchFamily="49" charset="0"/>
                  </a:rPr>
                  <a:t>P</a:t>
                </a:r>
                <a:endParaRPr lang="en-GB" sz="889" ker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49989A07-F137-E101-F2C5-891FCB391D9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839732" y="5301002"/>
                <a:ext cx="144521" cy="84185"/>
              </a:xfrm>
              <a:prstGeom prst="rect">
                <a:avLst/>
              </a:prstGeom>
              <a:solidFill>
                <a:schemeClr val="bg2"/>
              </a:solidFill>
              <a:ln w="19050" cap="flat">
                <a:solidFill>
                  <a:schemeClr val="accent4">
                    <a:lumMod val="50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lIns="162560" tIns="81280" rIns="162560" bIns="81280" rtlCol="0" anchor="ctr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800" kern="0">
                    <a:latin typeface="Consolas" panose="020B0609020204030204" pitchFamily="49" charset="0"/>
                    <a:cs typeface="Consolas" panose="020B0609020204030204" pitchFamily="49" charset="0"/>
                  </a:rPr>
                  <a:t>C</a:t>
                </a:r>
                <a:endParaRPr lang="en-GB" sz="889" ker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F95E25A-E9F1-9B00-EE3E-B03CB3424F4A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228842" y="5301002"/>
                <a:ext cx="144521" cy="84185"/>
              </a:xfrm>
              <a:prstGeom prst="rect">
                <a:avLst/>
              </a:prstGeom>
              <a:solidFill>
                <a:schemeClr val="bg2"/>
              </a:solidFill>
              <a:ln w="19050" cap="flat">
                <a:solidFill>
                  <a:schemeClr val="accent4">
                    <a:lumMod val="50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lIns="162560" tIns="81280" rIns="162560" bIns="81280" rtlCol="0" anchor="ctr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800" kern="0">
                    <a:latin typeface="Consolas" panose="020B0609020204030204" pitchFamily="49" charset="0"/>
                    <a:cs typeface="Consolas" panose="020B0609020204030204" pitchFamily="49" charset="0"/>
                  </a:rPr>
                  <a:t>I</a:t>
                </a:r>
                <a:endParaRPr lang="en-GB" sz="889" ker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4D79C41F-E8DC-F412-72BC-C1F549406A8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034287" y="5301002"/>
                <a:ext cx="144521" cy="84185"/>
              </a:xfrm>
              <a:prstGeom prst="rect">
                <a:avLst/>
              </a:prstGeom>
              <a:solidFill>
                <a:schemeClr val="bg2"/>
              </a:solidFill>
              <a:ln w="19050" cap="flat">
                <a:solidFill>
                  <a:schemeClr val="accent4">
                    <a:lumMod val="50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 lIns="162560" tIns="81280" rIns="162560" bIns="81280" rtlCol="0" anchor="ctr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800" kern="0">
                    <a:latin typeface="Consolas" panose="020B0609020204030204" pitchFamily="49" charset="0"/>
                    <a:cs typeface="Consolas" panose="020B0609020204030204" pitchFamily="49" charset="0"/>
                  </a:rPr>
                  <a:t>CCI</a:t>
                </a:r>
                <a:endParaRPr lang="en-GB" sz="889" ker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E227AA8-A3DB-9111-FDCB-70B464E5A1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9800" y="3760135"/>
              <a:ext cx="324000" cy="162000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 w="12700" cap="flat">
              <a:noFill/>
              <a:miter lim="800000"/>
              <a:headEnd type="none" w="med" len="med"/>
              <a:tailEnd type="none" w="med" len="med"/>
            </a:ln>
            <a:effectLst/>
          </p:spPr>
          <p:txBody>
            <a:bodyPr wrap="none" lIns="0" tIns="0" rIns="0" bIns="0" rtlCol="0" anchor="ctr" anchorCtr="1"/>
            <a:lstStyle/>
            <a:p>
              <a:pPr algn="ctr" defTabSz="914332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sz="800" kern="0" dirty="0">
                  <a:solidFill>
                    <a:schemeClr val="bg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EPG</a:t>
              </a: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38CEC0EB-2F2A-B1DE-53EB-2417A83B0575}"/>
                </a:ext>
              </a:extLst>
            </p:cNvPr>
            <p:cNvGrpSpPr/>
            <p:nvPr/>
          </p:nvGrpSpPr>
          <p:grpSpPr>
            <a:xfrm>
              <a:off x="5810366" y="3715169"/>
              <a:ext cx="728185" cy="84185"/>
              <a:chOff x="5839732" y="5301002"/>
              <a:chExt cx="728185" cy="84185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1A13944D-4139-1ABF-300B-6A68286FEA7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423396" y="5301002"/>
                <a:ext cx="144521" cy="84185"/>
              </a:xfrm>
              <a:prstGeom prst="rect">
                <a:avLst/>
              </a:prstGeom>
              <a:solidFill>
                <a:schemeClr val="bg2"/>
              </a:solidFill>
              <a:ln w="19050" cap="flat">
                <a:solidFill>
                  <a:schemeClr val="accent4">
                    <a:lumMod val="50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lIns="162560" tIns="81280" rIns="162560" bIns="81280" rtlCol="0" anchor="ctr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800" kern="0">
                    <a:latin typeface="Consolas" panose="020B0609020204030204" pitchFamily="49" charset="0"/>
                    <a:cs typeface="Consolas" panose="020B0609020204030204" pitchFamily="49" charset="0"/>
                  </a:rPr>
                  <a:t>P</a:t>
                </a:r>
                <a:endParaRPr lang="en-GB" sz="889" ker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D3D8D540-D885-EED6-0D2A-C21BECD9A58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839732" y="5301002"/>
                <a:ext cx="144521" cy="84185"/>
              </a:xfrm>
              <a:prstGeom prst="rect">
                <a:avLst/>
              </a:prstGeom>
              <a:solidFill>
                <a:schemeClr val="bg2"/>
              </a:solidFill>
              <a:ln w="19050" cap="flat">
                <a:solidFill>
                  <a:schemeClr val="accent4">
                    <a:lumMod val="50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lIns="162560" tIns="81280" rIns="162560" bIns="81280" rtlCol="0" anchor="ctr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800" kern="0">
                    <a:latin typeface="Consolas" panose="020B0609020204030204" pitchFamily="49" charset="0"/>
                    <a:cs typeface="Consolas" panose="020B0609020204030204" pitchFamily="49" charset="0"/>
                  </a:rPr>
                  <a:t>C</a:t>
                </a:r>
                <a:endParaRPr lang="en-GB" sz="889" ker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DC3907CD-C241-A9CD-B106-4888A834E125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228842" y="5301002"/>
                <a:ext cx="144521" cy="84185"/>
              </a:xfrm>
              <a:prstGeom prst="rect">
                <a:avLst/>
              </a:prstGeom>
              <a:solidFill>
                <a:schemeClr val="bg2"/>
              </a:solidFill>
              <a:ln w="19050" cap="flat">
                <a:solidFill>
                  <a:schemeClr val="accent4">
                    <a:lumMod val="50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lIns="162560" tIns="81280" rIns="162560" bIns="81280" rtlCol="0" anchor="ctr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800" kern="0">
                    <a:latin typeface="Consolas" panose="020B0609020204030204" pitchFamily="49" charset="0"/>
                    <a:cs typeface="Consolas" panose="020B0609020204030204" pitchFamily="49" charset="0"/>
                  </a:rPr>
                  <a:t>I</a:t>
                </a:r>
                <a:endParaRPr lang="en-GB" sz="889" ker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E0CD1636-C647-B689-CB6C-06F78CD94B9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034287" y="5301002"/>
                <a:ext cx="144521" cy="84185"/>
              </a:xfrm>
              <a:prstGeom prst="rect">
                <a:avLst/>
              </a:prstGeom>
              <a:solidFill>
                <a:schemeClr val="bg2"/>
              </a:solidFill>
              <a:ln w="19050" cap="flat">
                <a:solidFill>
                  <a:schemeClr val="accent4">
                    <a:lumMod val="50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 lIns="162560" tIns="81280" rIns="162560" bIns="81280" rtlCol="0" anchor="ctr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800" kern="0">
                    <a:latin typeface="Consolas" panose="020B0609020204030204" pitchFamily="49" charset="0"/>
                    <a:cs typeface="Consolas" panose="020B0609020204030204" pitchFamily="49" charset="0"/>
                  </a:rPr>
                  <a:t>CCI</a:t>
                </a:r>
                <a:endParaRPr lang="en-GB" sz="889" ker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99204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itle 101">
            <a:extLst>
              <a:ext uri="{FF2B5EF4-FFF2-40B4-BE49-F238E27FC236}">
                <a16:creationId xmlns:a16="http://schemas.microsoft.com/office/drawing/2014/main" id="{8E7255EE-7855-FED0-5668-F57C01B16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600" y="234766"/>
            <a:ext cx="11009376" cy="975360"/>
          </a:xfrm>
        </p:spPr>
        <p:txBody>
          <a:bodyPr/>
          <a:lstStyle/>
          <a:p>
            <a:r>
              <a:rPr lang="en-US"/>
              <a:t>Design Patterns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9E2F532-0C44-CB3A-6B1C-1738E13A8AA6}"/>
              </a:ext>
            </a:extLst>
          </p:cNvPr>
          <p:cNvGrpSpPr/>
          <p:nvPr/>
        </p:nvGrpSpPr>
        <p:grpSpPr>
          <a:xfrm>
            <a:off x="536400" y="1702800"/>
            <a:ext cx="3206864" cy="3267846"/>
            <a:chOff x="2620568" y="1702800"/>
            <a:chExt cx="3206864" cy="3267846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512CD426-7040-B46A-6B95-21D5A357819F}"/>
                </a:ext>
              </a:extLst>
            </p:cNvPr>
            <p:cNvGrpSpPr/>
            <p:nvPr/>
          </p:nvGrpSpPr>
          <p:grpSpPr>
            <a:xfrm>
              <a:off x="2620800" y="1702800"/>
              <a:ext cx="3206632" cy="2797176"/>
              <a:chOff x="728781" y="91736"/>
              <a:chExt cx="3206632" cy="2797176"/>
            </a:xfrm>
          </p:grpSpPr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ED4E23DC-1697-3640-B333-E154F1EC549A}"/>
                  </a:ext>
                </a:extLst>
              </p:cNvPr>
              <p:cNvGrpSpPr/>
              <p:nvPr/>
            </p:nvGrpSpPr>
            <p:grpSpPr>
              <a:xfrm>
                <a:off x="1346400" y="512423"/>
                <a:ext cx="1147100" cy="2232026"/>
                <a:chOff x="7680323" y="3602038"/>
                <a:chExt cx="1147100" cy="2232026"/>
              </a:xfrm>
            </p:grpSpPr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A926A63B-C283-0B5B-BDAB-58E4DA9225A4}"/>
                    </a:ext>
                  </a:extLst>
                </p:cNvPr>
                <p:cNvSpPr/>
                <p:nvPr/>
              </p:nvSpPr>
              <p:spPr>
                <a:xfrm flipH="1">
                  <a:off x="7680323" y="3602038"/>
                  <a:ext cx="1147100" cy="2232026"/>
                </a:xfrm>
                <a:prstGeom prst="rect">
                  <a:avLst/>
                </a:prstGeom>
                <a:solidFill>
                  <a:schemeClr val="bg1">
                    <a:lumMod val="10000"/>
                    <a:lumOff val="90000"/>
                  </a:schemeClr>
                </a:solidFill>
                <a:ln w="12700">
                  <a:solidFill>
                    <a:schemeClr val="bg1">
                      <a:lumMod val="75000"/>
                      <a:lumOff val="25000"/>
                    </a:schemeClr>
                  </a:solidFill>
                  <a:prstDash val="soli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none" lIns="324000" tIns="36000" rIns="0" rtlCol="0" anchor="t" anchorCtr="0"/>
                <a:lstStyle/>
                <a:p>
                  <a:r>
                    <a:rPr lang="en-GB" sz="600">
                      <a:latin typeface="Consolas" panose="020B0609020204030204" pitchFamily="49" charset="0"/>
                      <a:cs typeface="Consolas" panose="020B0609020204030204" pitchFamily="49" charset="0"/>
                    </a:rPr>
                    <a:t>subnet(s)</a:t>
                  </a:r>
                </a:p>
              </p:txBody>
            </p:sp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9D5F77EB-A564-1773-F109-5604891843A3}"/>
                    </a:ext>
                  </a:extLst>
                </p:cNvPr>
                <p:cNvSpPr txBox="1"/>
                <p:nvPr/>
              </p:nvSpPr>
              <p:spPr>
                <a:xfrm>
                  <a:off x="7680326" y="3602038"/>
                  <a:ext cx="288000" cy="144000"/>
                </a:xfrm>
                <a:prstGeom prst="rect">
                  <a:avLst/>
                </a:prstGeom>
                <a:solidFill>
                  <a:schemeClr val="bg1">
                    <a:lumMod val="75000"/>
                    <a:lumOff val="25000"/>
                  </a:schemeClr>
                </a:solidFill>
              </p:spPr>
              <p:txBody>
                <a:bodyPr wrap="none" rtlCol="0" anchor="ctr" anchorCtr="1">
                  <a:noAutofit/>
                </a:bodyPr>
                <a:lstStyle/>
                <a:p>
                  <a:pPr algn="ctr"/>
                  <a:r>
                    <a:rPr lang="en-US" sz="600">
                      <a:solidFill>
                        <a:schemeClr val="bg2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BD</a:t>
                  </a:r>
                </a:p>
              </p:txBody>
            </p:sp>
          </p:grpSp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C208D7B1-D9EA-44C1-F85C-44AA913E1C10}"/>
                  </a:ext>
                </a:extLst>
              </p:cNvPr>
              <p:cNvGrpSpPr/>
              <p:nvPr/>
            </p:nvGrpSpPr>
            <p:grpSpPr>
              <a:xfrm>
                <a:off x="728781" y="91736"/>
                <a:ext cx="3206632" cy="2797176"/>
                <a:chOff x="7680323" y="2921000"/>
                <a:chExt cx="3206632" cy="2797176"/>
              </a:xfrm>
            </p:grpSpPr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15F76007-F2E6-D46B-C42A-4624CDB0E8A5}"/>
                    </a:ext>
                  </a:extLst>
                </p:cNvPr>
                <p:cNvSpPr/>
                <p:nvPr/>
              </p:nvSpPr>
              <p:spPr>
                <a:xfrm>
                  <a:off x="7680323" y="2921000"/>
                  <a:ext cx="3206632" cy="2797176"/>
                </a:xfrm>
                <a:prstGeom prst="rect">
                  <a:avLst/>
                </a:prstGeom>
                <a:noFill/>
                <a:ln w="12700">
                  <a:solidFill>
                    <a:schemeClr val="accent2">
                      <a:lumMod val="7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24000" tIns="36000" rtlCol="0" anchor="t" anchorCtr="0"/>
                <a:lstStyle/>
                <a:p>
                  <a:r>
                    <a:rPr lang="en-GB" sz="600">
                      <a:latin typeface="Consolas" panose="020B0609020204030204" pitchFamily="49" charset="0"/>
                      <a:cs typeface="Consolas" panose="020B0609020204030204" pitchFamily="49" charset="0"/>
                    </a:rPr>
                    <a:t>demo</a:t>
                  </a:r>
                </a:p>
              </p:txBody>
            </p:sp>
            <p:grpSp>
              <p:nvGrpSpPr>
                <p:cNvPr id="94" name="Group 93">
                  <a:extLst>
                    <a:ext uri="{FF2B5EF4-FFF2-40B4-BE49-F238E27FC236}">
                      <a16:creationId xmlns:a16="http://schemas.microsoft.com/office/drawing/2014/main" id="{45385EFB-5C18-C087-1448-2A2940ED55C6}"/>
                    </a:ext>
                  </a:extLst>
                </p:cNvPr>
                <p:cNvGrpSpPr/>
                <p:nvPr/>
              </p:nvGrpSpPr>
              <p:grpSpPr>
                <a:xfrm>
                  <a:off x="7680323" y="2921000"/>
                  <a:ext cx="288000" cy="144000"/>
                  <a:chOff x="9357407" y="4691351"/>
                  <a:chExt cx="288000" cy="144000"/>
                </a:xfrm>
              </p:grpSpPr>
              <p:sp>
                <p:nvSpPr>
                  <p:cNvPr id="95" name="Rectangle 94">
                    <a:extLst>
                      <a:ext uri="{FF2B5EF4-FFF2-40B4-BE49-F238E27FC236}">
                        <a16:creationId xmlns:a16="http://schemas.microsoft.com/office/drawing/2014/main" id="{481FC623-3AA0-2A88-1BFD-69F5666E72D6}"/>
                      </a:ext>
                    </a:extLst>
                  </p:cNvPr>
                  <p:cNvSpPr/>
                  <p:nvPr/>
                </p:nvSpPr>
                <p:spPr>
                  <a:xfrm>
                    <a:off x="9357407" y="4691351"/>
                    <a:ext cx="288000" cy="144000"/>
                  </a:xfrm>
                  <a:prstGeom prst="rect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>
                      <a:latin typeface="Consolas" panose="020B0609020204030204" pitchFamily="49" charset="0"/>
                      <a:cs typeface="Consolas" panose="020B0609020204030204" pitchFamily="49" charset="0"/>
                    </a:endParaRPr>
                  </a:p>
                </p:txBody>
              </p:sp>
              <p:grpSp>
                <p:nvGrpSpPr>
                  <p:cNvPr id="96" name="Group 95">
                    <a:extLst>
                      <a:ext uri="{FF2B5EF4-FFF2-40B4-BE49-F238E27FC236}">
                        <a16:creationId xmlns:a16="http://schemas.microsoft.com/office/drawing/2014/main" id="{E2A58993-D181-85EF-3829-0F2C91F7DEB9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9393407" y="4709853"/>
                    <a:ext cx="216000" cy="106997"/>
                    <a:chOff x="836085" y="1496592"/>
                    <a:chExt cx="538984" cy="266993"/>
                  </a:xfrm>
                </p:grpSpPr>
                <p:sp>
                  <p:nvSpPr>
                    <p:cNvPr id="97" name="Freeform 751">
                      <a:extLst>
                        <a:ext uri="{FF2B5EF4-FFF2-40B4-BE49-F238E27FC236}">
                          <a16:creationId xmlns:a16="http://schemas.microsoft.com/office/drawing/2014/main" id="{C136C415-FAB1-584B-21D4-97A612D7733C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836085" y="1647588"/>
                      <a:ext cx="538984" cy="115997"/>
                    </a:xfrm>
                    <a:custGeom>
                      <a:avLst/>
                      <a:gdLst>
                        <a:gd name="T0" fmla="*/ 204 w 228"/>
                        <a:gd name="T1" fmla="*/ 49 h 49"/>
                        <a:gd name="T2" fmla="*/ 24 w 228"/>
                        <a:gd name="T3" fmla="*/ 49 h 49"/>
                        <a:gd name="T4" fmla="*/ 0 w 228"/>
                        <a:gd name="T5" fmla="*/ 25 h 49"/>
                        <a:gd name="T6" fmla="*/ 0 w 228"/>
                        <a:gd name="T7" fmla="*/ 25 h 49"/>
                        <a:gd name="T8" fmla="*/ 24 w 228"/>
                        <a:gd name="T9" fmla="*/ 0 h 49"/>
                        <a:gd name="T10" fmla="*/ 204 w 228"/>
                        <a:gd name="T11" fmla="*/ 0 h 49"/>
                        <a:gd name="T12" fmla="*/ 228 w 228"/>
                        <a:gd name="T13" fmla="*/ 25 h 49"/>
                        <a:gd name="T14" fmla="*/ 228 w 228"/>
                        <a:gd name="T15" fmla="*/ 25 h 49"/>
                        <a:gd name="T16" fmla="*/ 204 w 228"/>
                        <a:gd name="T17" fmla="*/ 49 h 4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228" h="49">
                          <a:moveTo>
                            <a:pt x="204" y="49"/>
                          </a:moveTo>
                          <a:cubicBezTo>
                            <a:pt x="24" y="49"/>
                            <a:pt x="24" y="49"/>
                            <a:pt x="24" y="49"/>
                          </a:cubicBezTo>
                          <a:cubicBezTo>
                            <a:pt x="11" y="49"/>
                            <a:pt x="0" y="38"/>
                            <a:pt x="0" y="25"/>
                          </a:cubicBezTo>
                          <a:cubicBezTo>
                            <a:pt x="0" y="25"/>
                            <a:pt x="0" y="25"/>
                            <a:pt x="0" y="25"/>
                          </a:cubicBezTo>
                          <a:cubicBezTo>
                            <a:pt x="0" y="11"/>
                            <a:pt x="11" y="0"/>
                            <a:pt x="24" y="0"/>
                          </a:cubicBezTo>
                          <a:cubicBezTo>
                            <a:pt x="204" y="0"/>
                            <a:pt x="204" y="0"/>
                            <a:pt x="204" y="0"/>
                          </a:cubicBezTo>
                          <a:cubicBezTo>
                            <a:pt x="217" y="0"/>
                            <a:pt x="228" y="11"/>
                            <a:pt x="228" y="25"/>
                          </a:cubicBezTo>
                          <a:cubicBezTo>
                            <a:pt x="228" y="25"/>
                            <a:pt x="228" y="25"/>
                            <a:pt x="228" y="25"/>
                          </a:cubicBezTo>
                          <a:cubicBezTo>
                            <a:pt x="228" y="38"/>
                            <a:pt x="217" y="49"/>
                            <a:pt x="204" y="49"/>
                          </a:cubicBezTo>
                          <a:close/>
                        </a:path>
                      </a:pathLst>
                    </a:custGeom>
                    <a:solidFill>
                      <a:schemeClr val="bg2"/>
                    </a:solidFill>
                    <a:ln>
                      <a:noFill/>
                    </a:ln>
                  </p:spPr>
                  <p:txBody>
                    <a:bodyPr vert="horz" wrap="square" lIns="121920" tIns="60960" rIns="121920" bIns="60960" numCol="1" anchor="t" anchorCtr="1" compatLnSpc="1">
                      <a:prstTxWarp prst="textNoShape">
                        <a:avLst/>
                      </a:prstTxWarp>
                    </a:bodyPr>
                    <a:lstStyle/>
                    <a:p>
                      <a:pPr algn="ctr"/>
                      <a:endParaRPr lang="en-US" sz="4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p:txBody>
                </p:sp>
                <p:sp>
                  <p:nvSpPr>
                    <p:cNvPr id="98" name="Freeform 752">
                      <a:extLst>
                        <a:ext uri="{FF2B5EF4-FFF2-40B4-BE49-F238E27FC236}">
                          <a16:creationId xmlns:a16="http://schemas.microsoft.com/office/drawing/2014/main" id="{18673F5C-8DE7-D706-7164-13EEFB7BC5BF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955081" y="1571590"/>
                      <a:ext cx="382988" cy="115996"/>
                    </a:xfrm>
                    <a:custGeom>
                      <a:avLst/>
                      <a:gdLst>
                        <a:gd name="T0" fmla="*/ 137 w 162"/>
                        <a:gd name="T1" fmla="*/ 49 h 49"/>
                        <a:gd name="T2" fmla="*/ 24 w 162"/>
                        <a:gd name="T3" fmla="*/ 49 h 49"/>
                        <a:gd name="T4" fmla="*/ 0 w 162"/>
                        <a:gd name="T5" fmla="*/ 25 h 49"/>
                        <a:gd name="T6" fmla="*/ 0 w 162"/>
                        <a:gd name="T7" fmla="*/ 25 h 49"/>
                        <a:gd name="T8" fmla="*/ 24 w 162"/>
                        <a:gd name="T9" fmla="*/ 0 h 49"/>
                        <a:gd name="T10" fmla="*/ 137 w 162"/>
                        <a:gd name="T11" fmla="*/ 0 h 49"/>
                        <a:gd name="T12" fmla="*/ 162 w 162"/>
                        <a:gd name="T13" fmla="*/ 25 h 49"/>
                        <a:gd name="T14" fmla="*/ 162 w 162"/>
                        <a:gd name="T15" fmla="*/ 25 h 49"/>
                        <a:gd name="T16" fmla="*/ 137 w 162"/>
                        <a:gd name="T17" fmla="*/ 49 h 4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162" h="49">
                          <a:moveTo>
                            <a:pt x="137" y="49"/>
                          </a:moveTo>
                          <a:cubicBezTo>
                            <a:pt x="24" y="49"/>
                            <a:pt x="24" y="49"/>
                            <a:pt x="24" y="49"/>
                          </a:cubicBezTo>
                          <a:cubicBezTo>
                            <a:pt x="11" y="49"/>
                            <a:pt x="0" y="38"/>
                            <a:pt x="0" y="25"/>
                          </a:cubicBezTo>
                          <a:cubicBezTo>
                            <a:pt x="0" y="25"/>
                            <a:pt x="0" y="25"/>
                            <a:pt x="0" y="25"/>
                          </a:cubicBezTo>
                          <a:cubicBezTo>
                            <a:pt x="0" y="11"/>
                            <a:pt x="11" y="0"/>
                            <a:pt x="24" y="0"/>
                          </a:cubicBezTo>
                          <a:cubicBezTo>
                            <a:pt x="137" y="0"/>
                            <a:pt x="137" y="0"/>
                            <a:pt x="137" y="0"/>
                          </a:cubicBezTo>
                          <a:cubicBezTo>
                            <a:pt x="151" y="0"/>
                            <a:pt x="162" y="11"/>
                            <a:pt x="162" y="25"/>
                          </a:cubicBezTo>
                          <a:cubicBezTo>
                            <a:pt x="162" y="25"/>
                            <a:pt x="162" y="25"/>
                            <a:pt x="162" y="25"/>
                          </a:cubicBezTo>
                          <a:cubicBezTo>
                            <a:pt x="162" y="38"/>
                            <a:pt x="151" y="49"/>
                            <a:pt x="137" y="49"/>
                          </a:cubicBezTo>
                          <a:close/>
                        </a:path>
                      </a:pathLst>
                    </a:custGeom>
                    <a:solidFill>
                      <a:schemeClr val="bg2"/>
                    </a:solidFill>
                    <a:ln>
                      <a:noFill/>
                    </a:ln>
                  </p:spPr>
                  <p:txBody>
                    <a:bodyPr vert="horz" wrap="square" lIns="121920" tIns="60960" rIns="121920" bIns="609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p:txBody>
                </p:sp>
                <p:sp>
                  <p:nvSpPr>
                    <p:cNvPr id="99" name="Freeform 753">
                      <a:extLst>
                        <a:ext uri="{FF2B5EF4-FFF2-40B4-BE49-F238E27FC236}">
                          <a16:creationId xmlns:a16="http://schemas.microsoft.com/office/drawing/2014/main" id="{F746358B-ABA9-889E-A8A1-6E0BB1EFF21F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106076" y="1496592"/>
                      <a:ext cx="181994" cy="115996"/>
                    </a:xfrm>
                    <a:custGeom>
                      <a:avLst/>
                      <a:gdLst>
                        <a:gd name="T0" fmla="*/ 52 w 77"/>
                        <a:gd name="T1" fmla="*/ 49 h 49"/>
                        <a:gd name="T2" fmla="*/ 24 w 77"/>
                        <a:gd name="T3" fmla="*/ 49 h 49"/>
                        <a:gd name="T4" fmla="*/ 0 w 77"/>
                        <a:gd name="T5" fmla="*/ 24 h 49"/>
                        <a:gd name="T6" fmla="*/ 0 w 77"/>
                        <a:gd name="T7" fmla="*/ 24 h 49"/>
                        <a:gd name="T8" fmla="*/ 24 w 77"/>
                        <a:gd name="T9" fmla="*/ 0 h 49"/>
                        <a:gd name="T10" fmla="*/ 52 w 77"/>
                        <a:gd name="T11" fmla="*/ 0 h 49"/>
                        <a:gd name="T12" fmla="*/ 77 w 77"/>
                        <a:gd name="T13" fmla="*/ 24 h 49"/>
                        <a:gd name="T14" fmla="*/ 77 w 77"/>
                        <a:gd name="T15" fmla="*/ 24 h 49"/>
                        <a:gd name="T16" fmla="*/ 52 w 77"/>
                        <a:gd name="T17" fmla="*/ 49 h 4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7" h="49">
                          <a:moveTo>
                            <a:pt x="52" y="49"/>
                          </a:moveTo>
                          <a:cubicBezTo>
                            <a:pt x="24" y="49"/>
                            <a:pt x="24" y="49"/>
                            <a:pt x="24" y="49"/>
                          </a:cubicBezTo>
                          <a:cubicBezTo>
                            <a:pt x="11" y="49"/>
                            <a:pt x="0" y="38"/>
                            <a:pt x="0" y="24"/>
                          </a:cubicBezTo>
                          <a:cubicBezTo>
                            <a:pt x="0" y="24"/>
                            <a:pt x="0" y="24"/>
                            <a:pt x="0" y="24"/>
                          </a:cubicBezTo>
                          <a:cubicBezTo>
                            <a:pt x="0" y="11"/>
                            <a:pt x="11" y="0"/>
                            <a:pt x="24" y="0"/>
                          </a:cubicBezTo>
                          <a:cubicBezTo>
                            <a:pt x="52" y="0"/>
                            <a:pt x="52" y="0"/>
                            <a:pt x="52" y="0"/>
                          </a:cubicBezTo>
                          <a:cubicBezTo>
                            <a:pt x="66" y="0"/>
                            <a:pt x="77" y="11"/>
                            <a:pt x="77" y="24"/>
                          </a:cubicBezTo>
                          <a:cubicBezTo>
                            <a:pt x="77" y="24"/>
                            <a:pt x="77" y="24"/>
                            <a:pt x="77" y="24"/>
                          </a:cubicBezTo>
                          <a:cubicBezTo>
                            <a:pt x="77" y="38"/>
                            <a:pt x="66" y="49"/>
                            <a:pt x="52" y="49"/>
                          </a:cubicBezTo>
                          <a:close/>
                        </a:path>
                      </a:pathLst>
                    </a:custGeom>
                    <a:solidFill>
                      <a:schemeClr val="bg2"/>
                    </a:solidFill>
                    <a:ln>
                      <a:noFill/>
                    </a:ln>
                  </p:spPr>
                  <p:txBody>
                    <a:bodyPr vert="horz" wrap="square" lIns="121920" tIns="60960" rIns="121920" bIns="609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p:txBody>
                </p:sp>
              </p:grpSp>
            </p:grpSp>
          </p:grpSp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58E92845-11CA-0898-C145-3CD90B435C49}"/>
                  </a:ext>
                </a:extLst>
              </p:cNvPr>
              <p:cNvGrpSpPr/>
              <p:nvPr/>
            </p:nvGrpSpPr>
            <p:grpSpPr>
              <a:xfrm>
                <a:off x="1274878" y="296523"/>
                <a:ext cx="2590559" cy="2519364"/>
                <a:chOff x="7680319" y="3615879"/>
                <a:chExt cx="2590559" cy="2519364"/>
              </a:xfrm>
            </p:grpSpPr>
            <p:sp>
              <p:nvSpPr>
                <p:cNvPr id="89" name="Rectangle 88">
                  <a:extLst>
                    <a:ext uri="{FF2B5EF4-FFF2-40B4-BE49-F238E27FC236}">
                      <a16:creationId xmlns:a16="http://schemas.microsoft.com/office/drawing/2014/main" id="{5EA0E8CD-FCA6-FBC4-50F2-4FE86BEB5786}"/>
                    </a:ext>
                  </a:extLst>
                </p:cNvPr>
                <p:cNvSpPr/>
                <p:nvPr/>
              </p:nvSpPr>
              <p:spPr>
                <a:xfrm flipH="1">
                  <a:off x="7680319" y="3615879"/>
                  <a:ext cx="2590559" cy="2519364"/>
                </a:xfrm>
                <a:prstGeom prst="rect">
                  <a:avLst/>
                </a:prstGeom>
                <a:noFill/>
                <a:ln w="12700">
                  <a:solidFill>
                    <a:schemeClr val="accent5"/>
                  </a:solidFill>
                  <a:prstDash val="soli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324000" tIns="36000" rtlCol="0" anchor="t" anchorCtr="0"/>
                <a:lstStyle/>
                <a:p>
                  <a:r>
                    <a:rPr lang="en-GB" sz="600">
                      <a:latin typeface="Consolas" panose="020B0609020204030204" pitchFamily="49" charset="0"/>
                      <a:cs typeface="Consolas" panose="020B0609020204030204" pitchFamily="49" charset="0"/>
                    </a:rPr>
                    <a:t>vrf-01</a:t>
                  </a:r>
                </a:p>
              </p:txBody>
            </p:sp>
            <p:grpSp>
              <p:nvGrpSpPr>
                <p:cNvPr id="90" name="Group 89">
                  <a:extLst>
                    <a:ext uri="{FF2B5EF4-FFF2-40B4-BE49-F238E27FC236}">
                      <a16:creationId xmlns:a16="http://schemas.microsoft.com/office/drawing/2014/main" id="{D69D9EB8-0C05-E64F-D2B7-4899D04824EE}"/>
                    </a:ext>
                  </a:extLst>
                </p:cNvPr>
                <p:cNvGrpSpPr/>
                <p:nvPr/>
              </p:nvGrpSpPr>
              <p:grpSpPr>
                <a:xfrm>
                  <a:off x="7680323" y="3615879"/>
                  <a:ext cx="288000" cy="144000"/>
                  <a:chOff x="9199253" y="3748281"/>
                  <a:chExt cx="288000" cy="144000"/>
                </a:xfrm>
              </p:grpSpPr>
              <p:sp>
                <p:nvSpPr>
                  <p:cNvPr id="91" name="Rectangle 90">
                    <a:extLst>
                      <a:ext uri="{FF2B5EF4-FFF2-40B4-BE49-F238E27FC236}">
                        <a16:creationId xmlns:a16="http://schemas.microsoft.com/office/drawing/2014/main" id="{25142015-7FE3-2304-EC80-FE15C6217295}"/>
                      </a:ext>
                    </a:extLst>
                  </p:cNvPr>
                  <p:cNvSpPr/>
                  <p:nvPr/>
                </p:nvSpPr>
                <p:spPr>
                  <a:xfrm flipH="1">
                    <a:off x="9199253" y="3748281"/>
                    <a:ext cx="288000" cy="144000"/>
                  </a:xfrm>
                  <a:prstGeom prst="rect">
                    <a:avLst/>
                  </a:prstGeom>
                  <a:solidFill>
                    <a:schemeClr val="accent5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>
                      <a:latin typeface="Consolas" panose="020B0609020204030204" pitchFamily="49" charset="0"/>
                      <a:cs typeface="Consolas" panose="020B0609020204030204" pitchFamily="49" charset="0"/>
                    </a:endParaRPr>
                  </a:p>
                </p:txBody>
              </p:sp>
              <p:pic>
                <p:nvPicPr>
                  <p:cNvPr id="92" name="Picture 6" descr="C:\Users\ecoffey\AppData\Local\Temp\Rar$DRa0.583\Cisco Icons November\30067_Device_router_3057\Png_256\30067_Device_router_3057_unknown_256.png">
                    <a:extLst>
                      <a:ext uri="{FF2B5EF4-FFF2-40B4-BE49-F238E27FC236}">
                        <a16:creationId xmlns:a16="http://schemas.microsoft.com/office/drawing/2014/main" id="{7799515D-354E-2F9A-62A6-7623D7063C97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9235747" y="3759469"/>
                    <a:ext cx="215012" cy="121625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</p:grpSp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71E696B1-A445-B61B-A6E4-623A1257693D}"/>
                  </a:ext>
                </a:extLst>
              </p:cNvPr>
              <p:cNvGrpSpPr/>
              <p:nvPr/>
            </p:nvGrpSpPr>
            <p:grpSpPr>
              <a:xfrm>
                <a:off x="1414800" y="871197"/>
                <a:ext cx="1008063" cy="434081"/>
                <a:chOff x="5769799" y="3760135"/>
                <a:chExt cx="1008063" cy="434081"/>
              </a:xfrm>
            </p:grpSpPr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C90A0169-2A41-72C4-683F-0409F3788566}"/>
                    </a:ext>
                  </a:extLst>
                </p:cNvPr>
                <p:cNvSpPr/>
                <p:nvPr/>
              </p:nvSpPr>
              <p:spPr>
                <a:xfrm flipH="1">
                  <a:off x="5769799" y="3760135"/>
                  <a:ext cx="1008063" cy="434081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270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square" lIns="0" tIns="72000" rIns="0" bIns="0" rtlCol="0" anchor="t" anchorCtr="0"/>
                <a:lstStyle/>
                <a:p>
                  <a:pPr algn="ctr" defTabSz="685783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600">
                      <a:latin typeface="Consolas" panose="020B0609020204030204" pitchFamily="49" charset="0"/>
                      <a:cs typeface="Consolas" panose="020B0609020204030204" pitchFamily="49" charset="0"/>
                    </a:rPr>
                    <a:t>VLAN</a:t>
                  </a:r>
                </a:p>
                <a:p>
                  <a:pPr algn="ctr" defTabSz="685783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600">
                      <a:latin typeface="Consolas" panose="020B0609020204030204" pitchFamily="49" charset="0"/>
                      <a:cs typeface="Consolas" panose="020B0609020204030204" pitchFamily="49" charset="0"/>
                    </a:rPr>
                    <a:t>(Security isolation per Bridge Domain)</a:t>
                  </a:r>
                </a:p>
              </p:txBody>
            </p:sp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6940A5F4-0D74-96FF-4A1A-F01628E80177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5769800" y="3760135"/>
                  <a:ext cx="288000" cy="144000"/>
                </a:xfrm>
                <a:prstGeom prst="rect">
                  <a:avLst/>
                </a:prstGeom>
                <a:solidFill>
                  <a:schemeClr val="accent4">
                    <a:lumMod val="50000"/>
                  </a:schemeClr>
                </a:solidFill>
                <a:ln w="12700" cap="flat">
                  <a:noFill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none" lIns="121920" tIns="60960" rIns="121920" bIns="60960" rtlCol="0" anchor="ctr"/>
                <a:lstStyle/>
                <a:p>
                  <a:pPr algn="ctr" defTabSz="685783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600" kern="0">
                      <a:solidFill>
                        <a:schemeClr val="bg2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EPG</a:t>
                  </a:r>
                </a:p>
              </p:txBody>
            </p:sp>
          </p:grpSp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064FAD7C-529D-9C93-FCC6-207B2C648ECA}"/>
                  </a:ext>
                </a:extLst>
              </p:cNvPr>
              <p:cNvGrpSpPr/>
              <p:nvPr/>
            </p:nvGrpSpPr>
            <p:grpSpPr>
              <a:xfrm>
                <a:off x="2570400" y="512423"/>
                <a:ext cx="1147100" cy="2232026"/>
                <a:chOff x="7680323" y="3602038"/>
                <a:chExt cx="1147100" cy="2232026"/>
              </a:xfrm>
            </p:grpSpPr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D41BFF15-E2D9-9455-1884-AA8D25F9AA54}"/>
                    </a:ext>
                  </a:extLst>
                </p:cNvPr>
                <p:cNvSpPr/>
                <p:nvPr/>
              </p:nvSpPr>
              <p:spPr>
                <a:xfrm flipH="1">
                  <a:off x="7680323" y="3602038"/>
                  <a:ext cx="1147100" cy="2232026"/>
                </a:xfrm>
                <a:prstGeom prst="rect">
                  <a:avLst/>
                </a:prstGeom>
                <a:solidFill>
                  <a:schemeClr val="bg1">
                    <a:lumMod val="10000"/>
                    <a:lumOff val="90000"/>
                  </a:schemeClr>
                </a:solidFill>
                <a:ln w="12700">
                  <a:solidFill>
                    <a:schemeClr val="bg1">
                      <a:lumMod val="75000"/>
                      <a:lumOff val="25000"/>
                    </a:schemeClr>
                  </a:solidFill>
                  <a:prstDash val="soli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none" lIns="324000" tIns="36000" rIns="0" rtlCol="0" anchor="t" anchorCtr="0"/>
                <a:lstStyle/>
                <a:p>
                  <a:r>
                    <a:rPr lang="en-GB" sz="600">
                      <a:latin typeface="Consolas" panose="020B0609020204030204" pitchFamily="49" charset="0"/>
                      <a:cs typeface="Consolas" panose="020B0609020204030204" pitchFamily="49" charset="0"/>
                    </a:rPr>
                    <a:t>subnet(s)</a:t>
                  </a:r>
                </a:p>
              </p:txBody>
            </p:sp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3B12B7CB-41BE-AC86-A969-82EF499C7DE6}"/>
                    </a:ext>
                  </a:extLst>
                </p:cNvPr>
                <p:cNvSpPr txBox="1"/>
                <p:nvPr/>
              </p:nvSpPr>
              <p:spPr>
                <a:xfrm>
                  <a:off x="7680326" y="3602038"/>
                  <a:ext cx="288000" cy="144000"/>
                </a:xfrm>
                <a:prstGeom prst="rect">
                  <a:avLst/>
                </a:prstGeom>
                <a:solidFill>
                  <a:schemeClr val="bg1">
                    <a:lumMod val="75000"/>
                    <a:lumOff val="25000"/>
                  </a:schemeClr>
                </a:solidFill>
              </p:spPr>
              <p:txBody>
                <a:bodyPr wrap="none" rtlCol="0" anchor="ctr" anchorCtr="1">
                  <a:noAutofit/>
                </a:bodyPr>
                <a:lstStyle/>
                <a:p>
                  <a:pPr algn="ctr"/>
                  <a:r>
                    <a:rPr lang="en-US" sz="600">
                      <a:solidFill>
                        <a:schemeClr val="bg2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BD</a:t>
                  </a:r>
                </a:p>
              </p:txBody>
            </p:sp>
          </p:grpSp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F12DFB79-D222-E7F5-22BC-0321A4801808}"/>
                  </a:ext>
                </a:extLst>
              </p:cNvPr>
              <p:cNvGrpSpPr/>
              <p:nvPr/>
            </p:nvGrpSpPr>
            <p:grpSpPr>
              <a:xfrm>
                <a:off x="2643933" y="871197"/>
                <a:ext cx="1006475" cy="434081"/>
                <a:chOff x="5769799" y="3760135"/>
                <a:chExt cx="1006475" cy="434081"/>
              </a:xfrm>
            </p:grpSpPr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6C994B8F-C799-4FA6-320E-AC6A2F583651}"/>
                    </a:ext>
                  </a:extLst>
                </p:cNvPr>
                <p:cNvSpPr/>
                <p:nvPr/>
              </p:nvSpPr>
              <p:spPr>
                <a:xfrm flipH="1">
                  <a:off x="5769799" y="3760135"/>
                  <a:ext cx="1006475" cy="434081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270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square" lIns="0" tIns="72000" rIns="0" bIns="0" rtlCol="0" anchor="t" anchorCtr="0"/>
                <a:lstStyle/>
                <a:p>
                  <a:pPr algn="ctr" defTabSz="685783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600">
                      <a:latin typeface="Consolas" panose="020B0609020204030204" pitchFamily="49" charset="0"/>
                      <a:cs typeface="Consolas" panose="020B0609020204030204" pitchFamily="49" charset="0"/>
                    </a:rPr>
                    <a:t>VLAN</a:t>
                  </a:r>
                </a:p>
                <a:p>
                  <a:pPr algn="ctr" defTabSz="685783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600">
                      <a:latin typeface="Consolas" panose="020B0609020204030204" pitchFamily="49" charset="0"/>
                      <a:cs typeface="Consolas" panose="020B0609020204030204" pitchFamily="49" charset="0"/>
                    </a:rPr>
                    <a:t>(Security isolation per Bridge Domain)</a:t>
                  </a:r>
                </a:p>
              </p:txBody>
            </p:sp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35A13991-DE82-F952-AABE-7CB8C1CD3599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5769800" y="3760135"/>
                  <a:ext cx="288000" cy="144000"/>
                </a:xfrm>
                <a:prstGeom prst="rect">
                  <a:avLst/>
                </a:prstGeom>
                <a:solidFill>
                  <a:schemeClr val="accent4">
                    <a:lumMod val="50000"/>
                  </a:schemeClr>
                </a:solidFill>
                <a:ln w="12700" cap="flat">
                  <a:noFill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none" lIns="121920" tIns="60960" rIns="121920" bIns="60960" rtlCol="0" anchor="ctr"/>
                <a:lstStyle/>
                <a:p>
                  <a:pPr algn="ctr" defTabSz="685783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600" kern="0">
                      <a:solidFill>
                        <a:schemeClr val="bg2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EPG</a:t>
                  </a:r>
                </a:p>
              </p:txBody>
            </p:sp>
          </p:grp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122EEB13-5BF0-FF77-15A2-3B8809581654}"/>
                  </a:ext>
                </a:extLst>
              </p:cNvPr>
              <p:cNvGrpSpPr/>
              <p:nvPr/>
            </p:nvGrpSpPr>
            <p:grpSpPr>
              <a:xfrm>
                <a:off x="803269" y="732450"/>
                <a:ext cx="2987677" cy="1146811"/>
                <a:chOff x="7680318" y="3602038"/>
                <a:chExt cx="2987677" cy="1146811"/>
              </a:xfrm>
            </p:grpSpPr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D499002D-5833-D84C-681C-64A654ED425E}"/>
                    </a:ext>
                  </a:extLst>
                </p:cNvPr>
                <p:cNvSpPr/>
                <p:nvPr/>
              </p:nvSpPr>
              <p:spPr>
                <a:xfrm flipH="1">
                  <a:off x="7680318" y="3602038"/>
                  <a:ext cx="2987677" cy="1146811"/>
                </a:xfrm>
                <a:prstGeom prst="rect">
                  <a:avLst/>
                </a:prstGeom>
                <a:noFill/>
                <a:ln w="12700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none" lIns="36000" tIns="180000" rtlCol="0" anchor="t" anchorCtr="0"/>
                <a:lstStyle/>
                <a:p>
                  <a:r>
                    <a:rPr lang="en-GB" sz="600">
                      <a:latin typeface="Consolas" panose="020B0609020204030204" pitchFamily="49" charset="0"/>
                      <a:cs typeface="Consolas" panose="020B0609020204030204" pitchFamily="49" charset="0"/>
                    </a:rPr>
                    <a:t>Network</a:t>
                  </a:r>
                </a:p>
                <a:p>
                  <a:r>
                    <a:rPr lang="en-GB" sz="600">
                      <a:latin typeface="Consolas" panose="020B0609020204030204" pitchFamily="49" charset="0"/>
                      <a:cs typeface="Consolas" panose="020B0609020204030204" pitchFamily="49" charset="0"/>
                    </a:rPr>
                    <a:t>Segments</a:t>
                  </a:r>
                </a:p>
              </p:txBody>
            </p:sp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9271BCDE-9A6D-1BA4-0ECF-D54662F850E4}"/>
                    </a:ext>
                  </a:extLst>
                </p:cNvPr>
                <p:cNvSpPr txBox="1"/>
                <p:nvPr/>
              </p:nvSpPr>
              <p:spPr>
                <a:xfrm>
                  <a:off x="7680326" y="3602038"/>
                  <a:ext cx="288000" cy="1440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txBody>
                <a:bodyPr wrap="none" rtlCol="0" anchor="ctr" anchorCtr="1">
                  <a:noAutofit/>
                </a:bodyPr>
                <a:lstStyle/>
                <a:p>
                  <a:pPr algn="ctr"/>
                  <a:r>
                    <a:rPr lang="en-US" sz="600">
                      <a:solidFill>
                        <a:schemeClr val="bg2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AP</a:t>
                  </a:r>
                </a:p>
              </p:txBody>
            </p:sp>
          </p:grpSp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46E24DC1-CFA0-D6AD-B362-0B55EB43CA6D}"/>
                  </a:ext>
                </a:extLst>
              </p:cNvPr>
              <p:cNvGrpSpPr/>
              <p:nvPr/>
            </p:nvGrpSpPr>
            <p:grpSpPr>
              <a:xfrm>
                <a:off x="803267" y="2023723"/>
                <a:ext cx="2987677" cy="647700"/>
                <a:chOff x="7680319" y="3602038"/>
                <a:chExt cx="2987677" cy="647700"/>
              </a:xfrm>
            </p:grpSpPr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B776714D-9679-907B-1800-79A9A0CCF92C}"/>
                    </a:ext>
                  </a:extLst>
                </p:cNvPr>
                <p:cNvSpPr/>
                <p:nvPr/>
              </p:nvSpPr>
              <p:spPr>
                <a:xfrm flipH="1">
                  <a:off x="7680319" y="3602038"/>
                  <a:ext cx="2987677" cy="647700"/>
                </a:xfrm>
                <a:prstGeom prst="rect">
                  <a:avLst/>
                </a:prstGeom>
                <a:noFill/>
                <a:ln w="12700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none" lIns="36000" tIns="180000" rtlCol="0" anchor="t" anchorCtr="0"/>
                <a:lstStyle/>
                <a:p>
                  <a:r>
                    <a:rPr lang="en-GB" sz="600">
                      <a:latin typeface="Consolas" panose="020B0609020204030204" pitchFamily="49" charset="0"/>
                      <a:cs typeface="Consolas" panose="020B0609020204030204" pitchFamily="49" charset="0"/>
                    </a:rPr>
                    <a:t>Apps</a:t>
                  </a:r>
                </a:p>
                <a:p>
                  <a:r>
                    <a:rPr lang="en-GB" sz="600">
                      <a:latin typeface="Consolas" panose="020B0609020204030204" pitchFamily="49" charset="0"/>
                      <a:cs typeface="Consolas" panose="020B0609020204030204" pitchFamily="49" charset="0"/>
                    </a:rPr>
                    <a:t>(Optional)</a:t>
                  </a:r>
                </a:p>
              </p:txBody>
            </p:sp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0ACB004A-4947-2AE3-D598-5429B999DE98}"/>
                    </a:ext>
                  </a:extLst>
                </p:cNvPr>
                <p:cNvSpPr txBox="1"/>
                <p:nvPr/>
              </p:nvSpPr>
              <p:spPr>
                <a:xfrm>
                  <a:off x="7680326" y="3602038"/>
                  <a:ext cx="288000" cy="1440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txBody>
                <a:bodyPr wrap="none" rtlCol="0" anchor="ctr" anchorCtr="1">
                  <a:noAutofit/>
                </a:bodyPr>
                <a:lstStyle/>
                <a:p>
                  <a:pPr algn="ctr"/>
                  <a:r>
                    <a:rPr lang="en-US" sz="600">
                      <a:solidFill>
                        <a:schemeClr val="bg2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AP</a:t>
                  </a:r>
                </a:p>
              </p:txBody>
            </p:sp>
          </p:grp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A23F502F-B34B-940A-77F2-DDC708611595}"/>
                  </a:ext>
                </a:extLst>
              </p:cNvPr>
              <p:cNvGrpSpPr/>
              <p:nvPr/>
            </p:nvGrpSpPr>
            <p:grpSpPr>
              <a:xfrm>
                <a:off x="1414129" y="2171188"/>
                <a:ext cx="2231687" cy="428799"/>
                <a:chOff x="5769126" y="3760135"/>
                <a:chExt cx="2231687" cy="428799"/>
              </a:xfrm>
            </p:grpSpPr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6D5DE987-FC7E-F366-20CD-4A8663F5B048}"/>
                    </a:ext>
                  </a:extLst>
                </p:cNvPr>
                <p:cNvSpPr/>
                <p:nvPr/>
              </p:nvSpPr>
              <p:spPr>
                <a:xfrm flipH="1">
                  <a:off x="5769126" y="3760136"/>
                  <a:ext cx="2231687" cy="428798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 cap="flat">
                  <a:solidFill>
                    <a:schemeClr val="accent2">
                      <a:lumMod val="75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square" lIns="0" tIns="0" rIns="0" bIns="0" rtlCol="0" anchor="ctr" anchorCtr="1"/>
                <a:lstStyle/>
                <a:p>
                  <a:pPr algn="ctr" defTabSz="685783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600">
                      <a:latin typeface="Consolas" panose="020B0609020204030204" pitchFamily="49" charset="0"/>
                      <a:cs typeface="Consolas" panose="020B0609020204030204" pitchFamily="49" charset="0"/>
                    </a:rPr>
                    <a:t>Security isolation across Bridge Domains</a:t>
                  </a:r>
                </a:p>
              </p:txBody>
            </p:sp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D35806DA-70C3-18F8-34CE-5C6071932AA9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5769800" y="3760135"/>
                  <a:ext cx="288000" cy="144000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 w="12700" cap="flat">
                  <a:noFill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none" lIns="121920" tIns="60960" rIns="121920" bIns="60960" rtlCol="0" anchor="ctr"/>
                <a:lstStyle/>
                <a:p>
                  <a:pPr algn="ctr" defTabSz="685783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600" kern="0">
                      <a:solidFill>
                        <a:schemeClr val="bg2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ESG</a:t>
                  </a:r>
                </a:p>
              </p:txBody>
            </p:sp>
          </p:grpSp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8D8B7687-7095-8337-5AEF-0528F76DF278}"/>
                  </a:ext>
                </a:extLst>
              </p:cNvPr>
              <p:cNvGrpSpPr/>
              <p:nvPr/>
            </p:nvGrpSpPr>
            <p:grpSpPr>
              <a:xfrm>
                <a:off x="1414800" y="1373741"/>
                <a:ext cx="1008000" cy="434081"/>
                <a:chOff x="5769800" y="3760135"/>
                <a:chExt cx="1008000" cy="434081"/>
              </a:xfrm>
            </p:grpSpPr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08044913-7A66-FC68-339A-15F66AB7BABE}"/>
                    </a:ext>
                  </a:extLst>
                </p:cNvPr>
                <p:cNvSpPr/>
                <p:nvPr/>
              </p:nvSpPr>
              <p:spPr>
                <a:xfrm flipH="1">
                  <a:off x="5769800" y="3760135"/>
                  <a:ext cx="1008000" cy="434081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270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square" lIns="0" tIns="72000" rIns="0" bIns="0" rtlCol="0" anchor="t" anchorCtr="0"/>
                <a:lstStyle/>
                <a:p>
                  <a:pPr algn="ctr" defTabSz="685783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600">
                      <a:latin typeface="Consolas" panose="020B0609020204030204" pitchFamily="49" charset="0"/>
                      <a:cs typeface="Consolas" panose="020B0609020204030204" pitchFamily="49" charset="0"/>
                    </a:rPr>
                    <a:t>VLAN</a:t>
                  </a:r>
                </a:p>
                <a:p>
                  <a:pPr algn="ctr" defTabSz="685783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600">
                      <a:latin typeface="Consolas" panose="020B0609020204030204" pitchFamily="49" charset="0"/>
                      <a:cs typeface="Consolas" panose="020B0609020204030204" pitchFamily="49" charset="0"/>
                    </a:rPr>
                    <a:t>(Security isolation per Bridge Domain)</a:t>
                  </a:r>
                </a:p>
              </p:txBody>
            </p:sp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F64C59D9-46B0-55B7-993F-7726B9CAC2BF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5769800" y="3760135"/>
                  <a:ext cx="288000" cy="144000"/>
                </a:xfrm>
                <a:prstGeom prst="rect">
                  <a:avLst/>
                </a:prstGeom>
                <a:solidFill>
                  <a:schemeClr val="accent4">
                    <a:lumMod val="50000"/>
                  </a:schemeClr>
                </a:solidFill>
                <a:ln w="12700" cap="flat">
                  <a:noFill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none" lIns="121920" tIns="60960" rIns="121920" bIns="60960" rtlCol="0" anchor="ctr"/>
                <a:lstStyle/>
                <a:p>
                  <a:pPr algn="ctr" defTabSz="685783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600" kern="0">
                      <a:solidFill>
                        <a:schemeClr val="bg2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EPG</a:t>
                  </a:r>
                </a:p>
              </p:txBody>
            </p:sp>
          </p:grpSp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3F7F1371-B970-63D6-56C4-D07C62A0BE4E}"/>
                  </a:ext>
                </a:extLst>
              </p:cNvPr>
              <p:cNvGrpSpPr/>
              <p:nvPr/>
            </p:nvGrpSpPr>
            <p:grpSpPr>
              <a:xfrm>
                <a:off x="2642721" y="1373741"/>
                <a:ext cx="1007688" cy="434081"/>
                <a:chOff x="5769800" y="3760135"/>
                <a:chExt cx="1007688" cy="434081"/>
              </a:xfrm>
            </p:grpSpPr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CF6E2CD1-4B3B-2292-6ADF-1E7B54E30F87}"/>
                    </a:ext>
                  </a:extLst>
                </p:cNvPr>
                <p:cNvSpPr/>
                <p:nvPr/>
              </p:nvSpPr>
              <p:spPr>
                <a:xfrm flipH="1">
                  <a:off x="5769800" y="3760135"/>
                  <a:ext cx="1007688" cy="434081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270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square" lIns="0" tIns="72000" rIns="0" bIns="0" rtlCol="0" anchor="t" anchorCtr="0"/>
                <a:lstStyle/>
                <a:p>
                  <a:pPr algn="ctr" defTabSz="685783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600">
                      <a:latin typeface="Consolas" panose="020B0609020204030204" pitchFamily="49" charset="0"/>
                      <a:cs typeface="Consolas" panose="020B0609020204030204" pitchFamily="49" charset="0"/>
                    </a:rPr>
                    <a:t>VLAN</a:t>
                  </a:r>
                </a:p>
                <a:p>
                  <a:pPr algn="ctr" defTabSz="685783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600">
                      <a:latin typeface="Consolas" panose="020B0609020204030204" pitchFamily="49" charset="0"/>
                      <a:cs typeface="Consolas" panose="020B0609020204030204" pitchFamily="49" charset="0"/>
                    </a:rPr>
                    <a:t>(Security isolation per Bridge Domain)</a:t>
                  </a:r>
                </a:p>
              </p:txBody>
            </p:sp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2AC3C133-3B26-85F0-2CBA-392DBBF9944A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5769800" y="3760135"/>
                  <a:ext cx="288000" cy="144000"/>
                </a:xfrm>
                <a:prstGeom prst="rect">
                  <a:avLst/>
                </a:prstGeom>
                <a:solidFill>
                  <a:schemeClr val="accent4">
                    <a:lumMod val="50000"/>
                  </a:schemeClr>
                </a:solidFill>
                <a:ln w="12700" cap="flat">
                  <a:noFill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none" lIns="121920" tIns="60960" rIns="121920" bIns="60960" rtlCol="0" anchor="ctr"/>
                <a:lstStyle/>
                <a:p>
                  <a:pPr algn="ctr" defTabSz="685783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600" kern="0">
                      <a:solidFill>
                        <a:schemeClr val="bg2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EPG</a:t>
                  </a:r>
                </a:p>
              </p:txBody>
            </p:sp>
          </p:grpSp>
        </p:grp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73221E60-6D88-1D56-8EAA-1D04248167C8}"/>
                </a:ext>
              </a:extLst>
            </p:cNvPr>
            <p:cNvSpPr txBox="1"/>
            <p:nvPr/>
          </p:nvSpPr>
          <p:spPr>
            <a:xfrm>
              <a:off x="2620568" y="4508981"/>
              <a:ext cx="32066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>
                  <a:latin typeface="+mn-lt"/>
                </a:rPr>
                <a:t>Dedicated VRFs and subnets for each Tenant with Dedicated L3outs</a:t>
              </a:r>
            </a:p>
          </p:txBody>
        </p:sp>
      </p:grpSp>
      <p:grpSp>
        <p:nvGrpSpPr>
          <p:cNvPr id="281" name="Group 280">
            <a:extLst>
              <a:ext uri="{FF2B5EF4-FFF2-40B4-BE49-F238E27FC236}">
                <a16:creationId xmlns:a16="http://schemas.microsoft.com/office/drawing/2014/main" id="{AA7BF3A3-8FD3-7FEF-529E-A3149241F6D2}"/>
              </a:ext>
            </a:extLst>
          </p:cNvPr>
          <p:cNvGrpSpPr/>
          <p:nvPr/>
        </p:nvGrpSpPr>
        <p:grpSpPr>
          <a:xfrm>
            <a:off x="4492800" y="1702800"/>
            <a:ext cx="3206699" cy="3963754"/>
            <a:chOff x="4492800" y="1702800"/>
            <a:chExt cx="3206699" cy="3963754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EE55534-487D-3691-A3DC-DEB375A5FAEF}"/>
                </a:ext>
              </a:extLst>
            </p:cNvPr>
            <p:cNvGrpSpPr/>
            <p:nvPr/>
          </p:nvGrpSpPr>
          <p:grpSpPr>
            <a:xfrm>
              <a:off x="4492867" y="1702800"/>
              <a:ext cx="3206632" cy="561971"/>
              <a:chOff x="6838360" y="914961"/>
              <a:chExt cx="3206632" cy="561971"/>
            </a:xfrm>
          </p:grpSpPr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BF6EEB41-9F61-8FE1-F893-096DD5E4604E}"/>
                  </a:ext>
                </a:extLst>
              </p:cNvPr>
              <p:cNvGrpSpPr/>
              <p:nvPr/>
            </p:nvGrpSpPr>
            <p:grpSpPr>
              <a:xfrm>
                <a:off x="6838360" y="914961"/>
                <a:ext cx="3206632" cy="561971"/>
                <a:chOff x="7680323" y="2920999"/>
                <a:chExt cx="3206632" cy="561971"/>
              </a:xfrm>
            </p:grpSpPr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C8D64DEF-38E1-64C6-5F80-AB11308B9A05}"/>
                    </a:ext>
                  </a:extLst>
                </p:cNvPr>
                <p:cNvSpPr/>
                <p:nvPr/>
              </p:nvSpPr>
              <p:spPr>
                <a:xfrm>
                  <a:off x="7680323" y="2920999"/>
                  <a:ext cx="3206632" cy="561971"/>
                </a:xfrm>
                <a:prstGeom prst="rect">
                  <a:avLst/>
                </a:prstGeom>
                <a:noFill/>
                <a:ln w="12700">
                  <a:solidFill>
                    <a:schemeClr val="accent2">
                      <a:lumMod val="7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24000" tIns="36000" rtlCol="0" anchor="t" anchorCtr="0"/>
                <a:lstStyle/>
                <a:p>
                  <a:r>
                    <a:rPr lang="en-GB" sz="600">
                      <a:latin typeface="Consolas" panose="020B0609020204030204" pitchFamily="49" charset="0"/>
                      <a:cs typeface="Consolas" panose="020B0609020204030204" pitchFamily="49" charset="0"/>
                    </a:rPr>
                    <a:t>shared-services</a:t>
                  </a:r>
                </a:p>
              </p:txBody>
            </p:sp>
            <p:grpSp>
              <p:nvGrpSpPr>
                <p:cNvPr id="55" name="Group 54">
                  <a:extLst>
                    <a:ext uri="{FF2B5EF4-FFF2-40B4-BE49-F238E27FC236}">
                      <a16:creationId xmlns:a16="http://schemas.microsoft.com/office/drawing/2014/main" id="{9E51D0CE-2EB9-EDE0-AC07-65A133E7BB87}"/>
                    </a:ext>
                  </a:extLst>
                </p:cNvPr>
                <p:cNvGrpSpPr/>
                <p:nvPr/>
              </p:nvGrpSpPr>
              <p:grpSpPr>
                <a:xfrm>
                  <a:off x="7680323" y="2921000"/>
                  <a:ext cx="288000" cy="144000"/>
                  <a:chOff x="9357407" y="4691351"/>
                  <a:chExt cx="288000" cy="144000"/>
                </a:xfrm>
              </p:grpSpPr>
              <p:sp>
                <p:nvSpPr>
                  <p:cNvPr id="56" name="Rectangle 55">
                    <a:extLst>
                      <a:ext uri="{FF2B5EF4-FFF2-40B4-BE49-F238E27FC236}">
                        <a16:creationId xmlns:a16="http://schemas.microsoft.com/office/drawing/2014/main" id="{4ED6CB8E-3CDE-DCD0-5D77-379669A036C8}"/>
                      </a:ext>
                    </a:extLst>
                  </p:cNvPr>
                  <p:cNvSpPr/>
                  <p:nvPr/>
                </p:nvSpPr>
                <p:spPr>
                  <a:xfrm>
                    <a:off x="9357407" y="4691351"/>
                    <a:ext cx="288000" cy="144000"/>
                  </a:xfrm>
                  <a:prstGeom prst="rect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>
                      <a:latin typeface="Consolas" panose="020B0609020204030204" pitchFamily="49" charset="0"/>
                      <a:cs typeface="Consolas" panose="020B0609020204030204" pitchFamily="49" charset="0"/>
                    </a:endParaRPr>
                  </a:p>
                </p:txBody>
              </p:sp>
              <p:grpSp>
                <p:nvGrpSpPr>
                  <p:cNvPr id="57" name="Group 56">
                    <a:extLst>
                      <a:ext uri="{FF2B5EF4-FFF2-40B4-BE49-F238E27FC236}">
                        <a16:creationId xmlns:a16="http://schemas.microsoft.com/office/drawing/2014/main" id="{1F230889-7E48-56E4-7C43-01568E14717E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9393407" y="4709853"/>
                    <a:ext cx="216000" cy="106997"/>
                    <a:chOff x="836085" y="1496592"/>
                    <a:chExt cx="538984" cy="266993"/>
                  </a:xfrm>
                </p:grpSpPr>
                <p:sp>
                  <p:nvSpPr>
                    <p:cNvPr id="58" name="Freeform 751">
                      <a:extLst>
                        <a:ext uri="{FF2B5EF4-FFF2-40B4-BE49-F238E27FC236}">
                          <a16:creationId xmlns:a16="http://schemas.microsoft.com/office/drawing/2014/main" id="{089195EC-4B49-E0DA-8A4C-CFE2CBE00D15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836085" y="1647588"/>
                      <a:ext cx="538984" cy="115997"/>
                    </a:xfrm>
                    <a:custGeom>
                      <a:avLst/>
                      <a:gdLst>
                        <a:gd name="T0" fmla="*/ 204 w 228"/>
                        <a:gd name="T1" fmla="*/ 49 h 49"/>
                        <a:gd name="T2" fmla="*/ 24 w 228"/>
                        <a:gd name="T3" fmla="*/ 49 h 49"/>
                        <a:gd name="T4" fmla="*/ 0 w 228"/>
                        <a:gd name="T5" fmla="*/ 25 h 49"/>
                        <a:gd name="T6" fmla="*/ 0 w 228"/>
                        <a:gd name="T7" fmla="*/ 25 h 49"/>
                        <a:gd name="T8" fmla="*/ 24 w 228"/>
                        <a:gd name="T9" fmla="*/ 0 h 49"/>
                        <a:gd name="T10" fmla="*/ 204 w 228"/>
                        <a:gd name="T11" fmla="*/ 0 h 49"/>
                        <a:gd name="T12" fmla="*/ 228 w 228"/>
                        <a:gd name="T13" fmla="*/ 25 h 49"/>
                        <a:gd name="T14" fmla="*/ 228 w 228"/>
                        <a:gd name="T15" fmla="*/ 25 h 49"/>
                        <a:gd name="T16" fmla="*/ 204 w 228"/>
                        <a:gd name="T17" fmla="*/ 49 h 4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228" h="49">
                          <a:moveTo>
                            <a:pt x="204" y="49"/>
                          </a:moveTo>
                          <a:cubicBezTo>
                            <a:pt x="24" y="49"/>
                            <a:pt x="24" y="49"/>
                            <a:pt x="24" y="49"/>
                          </a:cubicBezTo>
                          <a:cubicBezTo>
                            <a:pt x="11" y="49"/>
                            <a:pt x="0" y="38"/>
                            <a:pt x="0" y="25"/>
                          </a:cubicBezTo>
                          <a:cubicBezTo>
                            <a:pt x="0" y="25"/>
                            <a:pt x="0" y="25"/>
                            <a:pt x="0" y="25"/>
                          </a:cubicBezTo>
                          <a:cubicBezTo>
                            <a:pt x="0" y="11"/>
                            <a:pt x="11" y="0"/>
                            <a:pt x="24" y="0"/>
                          </a:cubicBezTo>
                          <a:cubicBezTo>
                            <a:pt x="204" y="0"/>
                            <a:pt x="204" y="0"/>
                            <a:pt x="204" y="0"/>
                          </a:cubicBezTo>
                          <a:cubicBezTo>
                            <a:pt x="217" y="0"/>
                            <a:pt x="228" y="11"/>
                            <a:pt x="228" y="25"/>
                          </a:cubicBezTo>
                          <a:cubicBezTo>
                            <a:pt x="228" y="25"/>
                            <a:pt x="228" y="25"/>
                            <a:pt x="228" y="25"/>
                          </a:cubicBezTo>
                          <a:cubicBezTo>
                            <a:pt x="228" y="38"/>
                            <a:pt x="217" y="49"/>
                            <a:pt x="204" y="49"/>
                          </a:cubicBezTo>
                          <a:close/>
                        </a:path>
                      </a:pathLst>
                    </a:custGeom>
                    <a:solidFill>
                      <a:schemeClr val="bg2"/>
                    </a:solidFill>
                    <a:ln>
                      <a:noFill/>
                    </a:ln>
                  </p:spPr>
                  <p:txBody>
                    <a:bodyPr vert="horz" wrap="square" lIns="121920" tIns="60960" rIns="121920" bIns="60960" numCol="1" anchor="t" anchorCtr="1" compatLnSpc="1">
                      <a:prstTxWarp prst="textNoShape">
                        <a:avLst/>
                      </a:prstTxWarp>
                    </a:bodyPr>
                    <a:lstStyle/>
                    <a:p>
                      <a:pPr algn="ctr"/>
                      <a:endParaRPr lang="en-US" sz="4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p:txBody>
                </p:sp>
                <p:sp>
                  <p:nvSpPr>
                    <p:cNvPr id="59" name="Freeform 752">
                      <a:extLst>
                        <a:ext uri="{FF2B5EF4-FFF2-40B4-BE49-F238E27FC236}">
                          <a16:creationId xmlns:a16="http://schemas.microsoft.com/office/drawing/2014/main" id="{4183A2F9-595C-5AED-C62C-A1B8713D70AF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955081" y="1571590"/>
                      <a:ext cx="382988" cy="115996"/>
                    </a:xfrm>
                    <a:custGeom>
                      <a:avLst/>
                      <a:gdLst>
                        <a:gd name="T0" fmla="*/ 137 w 162"/>
                        <a:gd name="T1" fmla="*/ 49 h 49"/>
                        <a:gd name="T2" fmla="*/ 24 w 162"/>
                        <a:gd name="T3" fmla="*/ 49 h 49"/>
                        <a:gd name="T4" fmla="*/ 0 w 162"/>
                        <a:gd name="T5" fmla="*/ 25 h 49"/>
                        <a:gd name="T6" fmla="*/ 0 w 162"/>
                        <a:gd name="T7" fmla="*/ 25 h 49"/>
                        <a:gd name="T8" fmla="*/ 24 w 162"/>
                        <a:gd name="T9" fmla="*/ 0 h 49"/>
                        <a:gd name="T10" fmla="*/ 137 w 162"/>
                        <a:gd name="T11" fmla="*/ 0 h 49"/>
                        <a:gd name="T12" fmla="*/ 162 w 162"/>
                        <a:gd name="T13" fmla="*/ 25 h 49"/>
                        <a:gd name="T14" fmla="*/ 162 w 162"/>
                        <a:gd name="T15" fmla="*/ 25 h 49"/>
                        <a:gd name="T16" fmla="*/ 137 w 162"/>
                        <a:gd name="T17" fmla="*/ 49 h 4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162" h="49">
                          <a:moveTo>
                            <a:pt x="137" y="49"/>
                          </a:moveTo>
                          <a:cubicBezTo>
                            <a:pt x="24" y="49"/>
                            <a:pt x="24" y="49"/>
                            <a:pt x="24" y="49"/>
                          </a:cubicBezTo>
                          <a:cubicBezTo>
                            <a:pt x="11" y="49"/>
                            <a:pt x="0" y="38"/>
                            <a:pt x="0" y="25"/>
                          </a:cubicBezTo>
                          <a:cubicBezTo>
                            <a:pt x="0" y="25"/>
                            <a:pt x="0" y="25"/>
                            <a:pt x="0" y="25"/>
                          </a:cubicBezTo>
                          <a:cubicBezTo>
                            <a:pt x="0" y="11"/>
                            <a:pt x="11" y="0"/>
                            <a:pt x="24" y="0"/>
                          </a:cubicBezTo>
                          <a:cubicBezTo>
                            <a:pt x="137" y="0"/>
                            <a:pt x="137" y="0"/>
                            <a:pt x="137" y="0"/>
                          </a:cubicBezTo>
                          <a:cubicBezTo>
                            <a:pt x="151" y="0"/>
                            <a:pt x="162" y="11"/>
                            <a:pt x="162" y="25"/>
                          </a:cubicBezTo>
                          <a:cubicBezTo>
                            <a:pt x="162" y="25"/>
                            <a:pt x="162" y="25"/>
                            <a:pt x="162" y="25"/>
                          </a:cubicBezTo>
                          <a:cubicBezTo>
                            <a:pt x="162" y="38"/>
                            <a:pt x="151" y="49"/>
                            <a:pt x="137" y="49"/>
                          </a:cubicBezTo>
                          <a:close/>
                        </a:path>
                      </a:pathLst>
                    </a:custGeom>
                    <a:solidFill>
                      <a:schemeClr val="bg2"/>
                    </a:solidFill>
                    <a:ln>
                      <a:noFill/>
                    </a:ln>
                  </p:spPr>
                  <p:txBody>
                    <a:bodyPr vert="horz" wrap="square" lIns="121920" tIns="60960" rIns="121920" bIns="609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p:txBody>
                </p:sp>
                <p:sp>
                  <p:nvSpPr>
                    <p:cNvPr id="60" name="Freeform 753">
                      <a:extLst>
                        <a:ext uri="{FF2B5EF4-FFF2-40B4-BE49-F238E27FC236}">
                          <a16:creationId xmlns:a16="http://schemas.microsoft.com/office/drawing/2014/main" id="{632E4F0A-C121-2246-026F-5DC1FC2DC387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106076" y="1496592"/>
                      <a:ext cx="181994" cy="115996"/>
                    </a:xfrm>
                    <a:custGeom>
                      <a:avLst/>
                      <a:gdLst>
                        <a:gd name="T0" fmla="*/ 52 w 77"/>
                        <a:gd name="T1" fmla="*/ 49 h 49"/>
                        <a:gd name="T2" fmla="*/ 24 w 77"/>
                        <a:gd name="T3" fmla="*/ 49 h 49"/>
                        <a:gd name="T4" fmla="*/ 0 w 77"/>
                        <a:gd name="T5" fmla="*/ 24 h 49"/>
                        <a:gd name="T6" fmla="*/ 0 w 77"/>
                        <a:gd name="T7" fmla="*/ 24 h 49"/>
                        <a:gd name="T8" fmla="*/ 24 w 77"/>
                        <a:gd name="T9" fmla="*/ 0 h 49"/>
                        <a:gd name="T10" fmla="*/ 52 w 77"/>
                        <a:gd name="T11" fmla="*/ 0 h 49"/>
                        <a:gd name="T12" fmla="*/ 77 w 77"/>
                        <a:gd name="T13" fmla="*/ 24 h 49"/>
                        <a:gd name="T14" fmla="*/ 77 w 77"/>
                        <a:gd name="T15" fmla="*/ 24 h 49"/>
                        <a:gd name="T16" fmla="*/ 52 w 77"/>
                        <a:gd name="T17" fmla="*/ 49 h 4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7" h="49">
                          <a:moveTo>
                            <a:pt x="52" y="49"/>
                          </a:moveTo>
                          <a:cubicBezTo>
                            <a:pt x="24" y="49"/>
                            <a:pt x="24" y="49"/>
                            <a:pt x="24" y="49"/>
                          </a:cubicBezTo>
                          <a:cubicBezTo>
                            <a:pt x="11" y="49"/>
                            <a:pt x="0" y="38"/>
                            <a:pt x="0" y="24"/>
                          </a:cubicBezTo>
                          <a:cubicBezTo>
                            <a:pt x="0" y="24"/>
                            <a:pt x="0" y="24"/>
                            <a:pt x="0" y="24"/>
                          </a:cubicBezTo>
                          <a:cubicBezTo>
                            <a:pt x="0" y="11"/>
                            <a:pt x="11" y="0"/>
                            <a:pt x="24" y="0"/>
                          </a:cubicBezTo>
                          <a:cubicBezTo>
                            <a:pt x="52" y="0"/>
                            <a:pt x="52" y="0"/>
                            <a:pt x="52" y="0"/>
                          </a:cubicBezTo>
                          <a:cubicBezTo>
                            <a:pt x="66" y="0"/>
                            <a:pt x="77" y="11"/>
                            <a:pt x="77" y="24"/>
                          </a:cubicBezTo>
                          <a:cubicBezTo>
                            <a:pt x="77" y="24"/>
                            <a:pt x="77" y="24"/>
                            <a:pt x="77" y="24"/>
                          </a:cubicBezTo>
                          <a:cubicBezTo>
                            <a:pt x="77" y="38"/>
                            <a:pt x="66" y="49"/>
                            <a:pt x="52" y="49"/>
                          </a:cubicBezTo>
                          <a:close/>
                        </a:path>
                      </a:pathLst>
                    </a:custGeom>
                    <a:solidFill>
                      <a:schemeClr val="bg2"/>
                    </a:solidFill>
                    <a:ln>
                      <a:noFill/>
                    </a:ln>
                  </p:spPr>
                  <p:txBody>
                    <a:bodyPr vert="horz" wrap="square" lIns="121920" tIns="60960" rIns="121920" bIns="609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p:txBody>
                </p:sp>
              </p:grpSp>
            </p:grpSp>
          </p:grp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D9F6766B-74A1-61DF-D6AD-1A3F98AC6D8A}"/>
                  </a:ext>
                </a:extLst>
              </p:cNvPr>
              <p:cNvGrpSpPr/>
              <p:nvPr/>
            </p:nvGrpSpPr>
            <p:grpSpPr>
              <a:xfrm>
                <a:off x="7384454" y="1119749"/>
                <a:ext cx="2590559" cy="289873"/>
                <a:chOff x="7680316" y="3615879"/>
                <a:chExt cx="2590559" cy="289873"/>
              </a:xfrm>
            </p:grpSpPr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A913CFD9-2BF5-CFB3-6F88-A0E799029D2F}"/>
                    </a:ext>
                  </a:extLst>
                </p:cNvPr>
                <p:cNvSpPr/>
                <p:nvPr/>
              </p:nvSpPr>
              <p:spPr>
                <a:xfrm flipH="1">
                  <a:off x="7680316" y="3615879"/>
                  <a:ext cx="2590559" cy="289873"/>
                </a:xfrm>
                <a:prstGeom prst="rect">
                  <a:avLst/>
                </a:prstGeom>
                <a:noFill/>
                <a:ln w="12700">
                  <a:solidFill>
                    <a:schemeClr val="accent5"/>
                  </a:solidFill>
                  <a:prstDash val="soli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324000" tIns="36000" rtlCol="0" anchor="t" anchorCtr="0"/>
                <a:lstStyle/>
                <a:p>
                  <a:r>
                    <a:rPr lang="en-GB" sz="600">
                      <a:latin typeface="Consolas" panose="020B0609020204030204" pitchFamily="49" charset="0"/>
                      <a:cs typeface="Consolas" panose="020B0609020204030204" pitchFamily="49" charset="0"/>
                    </a:rPr>
                    <a:t>vrf-01</a:t>
                  </a:r>
                </a:p>
              </p:txBody>
            </p:sp>
            <p:grpSp>
              <p:nvGrpSpPr>
                <p:cNvPr id="51" name="Group 50">
                  <a:extLst>
                    <a:ext uri="{FF2B5EF4-FFF2-40B4-BE49-F238E27FC236}">
                      <a16:creationId xmlns:a16="http://schemas.microsoft.com/office/drawing/2014/main" id="{AE2BFF9E-2CB1-CB62-6986-D19D162A8C16}"/>
                    </a:ext>
                  </a:extLst>
                </p:cNvPr>
                <p:cNvGrpSpPr/>
                <p:nvPr/>
              </p:nvGrpSpPr>
              <p:grpSpPr>
                <a:xfrm>
                  <a:off x="7680323" y="3615879"/>
                  <a:ext cx="288000" cy="144000"/>
                  <a:chOff x="9199253" y="3748281"/>
                  <a:chExt cx="288000" cy="144000"/>
                </a:xfrm>
              </p:grpSpPr>
              <p:sp>
                <p:nvSpPr>
                  <p:cNvPr id="52" name="Rectangle 51">
                    <a:extLst>
                      <a:ext uri="{FF2B5EF4-FFF2-40B4-BE49-F238E27FC236}">
                        <a16:creationId xmlns:a16="http://schemas.microsoft.com/office/drawing/2014/main" id="{F6A7787E-E00D-39E5-E064-57B2C8CF3AD9}"/>
                      </a:ext>
                    </a:extLst>
                  </p:cNvPr>
                  <p:cNvSpPr/>
                  <p:nvPr/>
                </p:nvSpPr>
                <p:spPr>
                  <a:xfrm flipH="1">
                    <a:off x="9199253" y="3748281"/>
                    <a:ext cx="288000" cy="144000"/>
                  </a:xfrm>
                  <a:prstGeom prst="rect">
                    <a:avLst/>
                  </a:prstGeom>
                  <a:solidFill>
                    <a:schemeClr val="accent5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>
                      <a:latin typeface="Consolas" panose="020B0609020204030204" pitchFamily="49" charset="0"/>
                      <a:cs typeface="Consolas" panose="020B0609020204030204" pitchFamily="49" charset="0"/>
                    </a:endParaRPr>
                  </a:p>
                </p:txBody>
              </p:sp>
              <p:pic>
                <p:nvPicPr>
                  <p:cNvPr id="53" name="Picture 6" descr="C:\Users\ecoffey\AppData\Local\Temp\Rar$DRa0.583\Cisco Icons November\30067_Device_router_3057\Png_256\30067_Device_router_3057_unknown_256.png">
                    <a:extLst>
                      <a:ext uri="{FF2B5EF4-FFF2-40B4-BE49-F238E27FC236}">
                        <a16:creationId xmlns:a16="http://schemas.microsoft.com/office/drawing/2014/main" id="{A371DF26-02EB-E456-9F26-B56ECA685179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9235747" y="3759469"/>
                    <a:ext cx="215012" cy="121625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</p:grpSp>
        </p:grp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CC979392-ACEE-BC83-C95F-B91CA9FC51A6}"/>
                </a:ext>
              </a:extLst>
            </p:cNvPr>
            <p:cNvCxnSpPr>
              <a:stCxn id="50" idx="2"/>
              <a:endCxn id="35" idx="0"/>
            </p:cNvCxnSpPr>
            <p:nvPr/>
          </p:nvCxnSpPr>
          <p:spPr>
            <a:xfrm flipH="1">
              <a:off x="6334176" y="2197461"/>
              <a:ext cx="64" cy="404926"/>
            </a:xfrm>
            <a:prstGeom prst="straightConnector1">
              <a:avLst/>
            </a:prstGeom>
            <a:ln>
              <a:solidFill>
                <a:schemeClr val="bg1">
                  <a:lumMod val="75000"/>
                  <a:lumOff val="2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8" name="Group 277">
              <a:extLst>
                <a:ext uri="{FF2B5EF4-FFF2-40B4-BE49-F238E27FC236}">
                  <a16:creationId xmlns:a16="http://schemas.microsoft.com/office/drawing/2014/main" id="{5C749660-5F9C-F997-227B-D08668B63C98}"/>
                </a:ext>
              </a:extLst>
            </p:cNvPr>
            <p:cNvGrpSpPr/>
            <p:nvPr/>
          </p:nvGrpSpPr>
          <p:grpSpPr>
            <a:xfrm>
              <a:off x="4492800" y="2397600"/>
              <a:ext cx="3206632" cy="3268954"/>
              <a:chOff x="4492800" y="2630283"/>
              <a:chExt cx="3206632" cy="3268954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5976D6F3-0801-828D-EC7D-EE94B65257EE}"/>
                  </a:ext>
                </a:extLst>
              </p:cNvPr>
              <p:cNvGrpSpPr/>
              <p:nvPr/>
            </p:nvGrpSpPr>
            <p:grpSpPr>
              <a:xfrm>
                <a:off x="4492800" y="2630283"/>
                <a:ext cx="3206632" cy="2797176"/>
                <a:chOff x="728781" y="91736"/>
                <a:chExt cx="3206632" cy="2797176"/>
              </a:xfrm>
            </p:grpSpPr>
            <p:grpSp>
              <p:nvGrpSpPr>
                <p:cNvPr id="8" name="Group 7">
                  <a:extLst>
                    <a:ext uri="{FF2B5EF4-FFF2-40B4-BE49-F238E27FC236}">
                      <a16:creationId xmlns:a16="http://schemas.microsoft.com/office/drawing/2014/main" id="{6E756B22-B89D-82D9-D905-33D461768FDB}"/>
                    </a:ext>
                  </a:extLst>
                </p:cNvPr>
                <p:cNvGrpSpPr/>
                <p:nvPr/>
              </p:nvGrpSpPr>
              <p:grpSpPr>
                <a:xfrm>
                  <a:off x="1346400" y="512423"/>
                  <a:ext cx="1147100" cy="2232026"/>
                  <a:chOff x="7680323" y="3602038"/>
                  <a:chExt cx="1147100" cy="2232026"/>
                </a:xfrm>
              </p:grpSpPr>
              <p:sp>
                <p:nvSpPr>
                  <p:cNvPr id="46" name="Rectangle 45">
                    <a:extLst>
                      <a:ext uri="{FF2B5EF4-FFF2-40B4-BE49-F238E27FC236}">
                        <a16:creationId xmlns:a16="http://schemas.microsoft.com/office/drawing/2014/main" id="{3235816A-DB39-4761-DACD-D2EECC75DBCC}"/>
                      </a:ext>
                    </a:extLst>
                  </p:cNvPr>
                  <p:cNvSpPr/>
                  <p:nvPr/>
                </p:nvSpPr>
                <p:spPr>
                  <a:xfrm flipH="1">
                    <a:off x="7680323" y="3602038"/>
                    <a:ext cx="1147100" cy="2232026"/>
                  </a:xfrm>
                  <a:prstGeom prst="rect">
                    <a:avLst/>
                  </a:prstGeom>
                  <a:solidFill>
                    <a:schemeClr val="bg1">
                      <a:lumMod val="10000"/>
                      <a:lumOff val="90000"/>
                    </a:schemeClr>
                  </a:solidFill>
                  <a:ln w="12700">
                    <a:solidFill>
                      <a:schemeClr val="bg1">
                        <a:lumMod val="75000"/>
                        <a:lumOff val="25000"/>
                      </a:schemeClr>
                    </a:solidFill>
                    <a:prstDash val="solid"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none" lIns="324000" tIns="36000" rIns="0" rtlCol="0" anchor="t" anchorCtr="0"/>
                  <a:lstStyle/>
                  <a:p>
                    <a:r>
                      <a:rPr lang="en-GB" sz="600"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subnet(s)</a:t>
                    </a:r>
                  </a:p>
                </p:txBody>
              </p:sp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363650ED-A6FA-BAEE-8049-19B531E3E62E}"/>
                      </a:ext>
                    </a:extLst>
                  </p:cNvPr>
                  <p:cNvSpPr txBox="1"/>
                  <p:nvPr/>
                </p:nvSpPr>
                <p:spPr>
                  <a:xfrm>
                    <a:off x="7680326" y="3602038"/>
                    <a:ext cx="288000" cy="144000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  <a:lumOff val="25000"/>
                    </a:schemeClr>
                  </a:solidFill>
                </p:spPr>
                <p:txBody>
                  <a:bodyPr wrap="none" rtlCol="0" anchor="ctr" anchorCtr="1">
                    <a:noAutofit/>
                  </a:bodyPr>
                  <a:lstStyle/>
                  <a:p>
                    <a:pPr algn="ctr"/>
                    <a:r>
                      <a:rPr lang="en-US" sz="600">
                        <a:solidFill>
                          <a:schemeClr val="bg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BD</a:t>
                    </a:r>
                  </a:p>
                </p:txBody>
              </p:sp>
            </p:grpSp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FDCDE20A-0B53-C0A0-A3BA-C64F048CC4F0}"/>
                    </a:ext>
                  </a:extLst>
                </p:cNvPr>
                <p:cNvGrpSpPr/>
                <p:nvPr/>
              </p:nvGrpSpPr>
              <p:grpSpPr>
                <a:xfrm>
                  <a:off x="728781" y="91736"/>
                  <a:ext cx="3206632" cy="2797176"/>
                  <a:chOff x="7680323" y="2921000"/>
                  <a:chExt cx="3206632" cy="2797176"/>
                </a:xfrm>
              </p:grpSpPr>
              <p:sp>
                <p:nvSpPr>
                  <p:cNvPr id="39" name="Rectangle 38">
                    <a:extLst>
                      <a:ext uri="{FF2B5EF4-FFF2-40B4-BE49-F238E27FC236}">
                        <a16:creationId xmlns:a16="http://schemas.microsoft.com/office/drawing/2014/main" id="{8CBC0B78-2CDA-0D5E-18E4-B4D5E55C39DD}"/>
                      </a:ext>
                    </a:extLst>
                  </p:cNvPr>
                  <p:cNvSpPr/>
                  <p:nvPr/>
                </p:nvSpPr>
                <p:spPr>
                  <a:xfrm>
                    <a:off x="7680323" y="2921000"/>
                    <a:ext cx="3206632" cy="2797176"/>
                  </a:xfrm>
                  <a:prstGeom prst="rect">
                    <a:avLst/>
                  </a:prstGeom>
                  <a:noFill/>
                  <a:ln w="12700">
                    <a:solidFill>
                      <a:schemeClr val="accent2">
                        <a:lumMod val="75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24000" tIns="36000" rtlCol="0" anchor="t" anchorCtr="0"/>
                  <a:lstStyle/>
                  <a:p>
                    <a:r>
                      <a:rPr lang="en-GB" sz="600"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demo</a:t>
                    </a:r>
                  </a:p>
                </p:txBody>
              </p:sp>
              <p:grpSp>
                <p:nvGrpSpPr>
                  <p:cNvPr id="40" name="Group 39">
                    <a:extLst>
                      <a:ext uri="{FF2B5EF4-FFF2-40B4-BE49-F238E27FC236}">
                        <a16:creationId xmlns:a16="http://schemas.microsoft.com/office/drawing/2014/main" id="{16DDC8DC-77B3-B13E-9E8D-B0C6B7032FA0}"/>
                      </a:ext>
                    </a:extLst>
                  </p:cNvPr>
                  <p:cNvGrpSpPr/>
                  <p:nvPr/>
                </p:nvGrpSpPr>
                <p:grpSpPr>
                  <a:xfrm>
                    <a:off x="7680323" y="2921000"/>
                    <a:ext cx="288000" cy="144000"/>
                    <a:chOff x="9357407" y="4691351"/>
                    <a:chExt cx="288000" cy="144000"/>
                  </a:xfrm>
                </p:grpSpPr>
                <p:sp>
                  <p:nvSpPr>
                    <p:cNvPr id="41" name="Rectangle 40">
                      <a:extLst>
                        <a:ext uri="{FF2B5EF4-FFF2-40B4-BE49-F238E27FC236}">
                          <a16:creationId xmlns:a16="http://schemas.microsoft.com/office/drawing/2014/main" id="{5DABF8DD-4442-EEAE-D095-C1575217994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57407" y="4691351"/>
                      <a:ext cx="288000" cy="144000"/>
                    </a:xfrm>
                    <a:prstGeom prst="rect">
                      <a:avLst/>
                    </a:prstGeom>
                    <a:solidFill>
                      <a:schemeClr val="accent2">
                        <a:lumMod val="75000"/>
                      </a:schemeClr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p:txBody>
                </p:sp>
                <p:grpSp>
                  <p:nvGrpSpPr>
                    <p:cNvPr id="42" name="Group 41">
                      <a:extLst>
                        <a:ext uri="{FF2B5EF4-FFF2-40B4-BE49-F238E27FC236}">
                          <a16:creationId xmlns:a16="http://schemas.microsoft.com/office/drawing/2014/main" id="{30172E23-3D98-7CF9-CC9E-7480A30F1D10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9393407" y="4709853"/>
                      <a:ext cx="216000" cy="106997"/>
                      <a:chOff x="836085" y="1496592"/>
                      <a:chExt cx="538984" cy="266993"/>
                    </a:xfrm>
                  </p:grpSpPr>
                  <p:sp>
                    <p:nvSpPr>
                      <p:cNvPr id="43" name="Freeform 751">
                        <a:extLst>
                          <a:ext uri="{FF2B5EF4-FFF2-40B4-BE49-F238E27FC236}">
                            <a16:creationId xmlns:a16="http://schemas.microsoft.com/office/drawing/2014/main" id="{3A24BD21-C65C-23B6-F7DF-23EC8385CA6D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836085" y="1647588"/>
                        <a:ext cx="538984" cy="115997"/>
                      </a:xfrm>
                      <a:custGeom>
                        <a:avLst/>
                        <a:gdLst>
                          <a:gd name="T0" fmla="*/ 204 w 228"/>
                          <a:gd name="T1" fmla="*/ 49 h 49"/>
                          <a:gd name="T2" fmla="*/ 24 w 228"/>
                          <a:gd name="T3" fmla="*/ 49 h 49"/>
                          <a:gd name="T4" fmla="*/ 0 w 228"/>
                          <a:gd name="T5" fmla="*/ 25 h 49"/>
                          <a:gd name="T6" fmla="*/ 0 w 228"/>
                          <a:gd name="T7" fmla="*/ 25 h 49"/>
                          <a:gd name="T8" fmla="*/ 24 w 228"/>
                          <a:gd name="T9" fmla="*/ 0 h 49"/>
                          <a:gd name="T10" fmla="*/ 204 w 228"/>
                          <a:gd name="T11" fmla="*/ 0 h 49"/>
                          <a:gd name="T12" fmla="*/ 228 w 228"/>
                          <a:gd name="T13" fmla="*/ 25 h 49"/>
                          <a:gd name="T14" fmla="*/ 228 w 228"/>
                          <a:gd name="T15" fmla="*/ 25 h 49"/>
                          <a:gd name="T16" fmla="*/ 204 w 228"/>
                          <a:gd name="T17" fmla="*/ 49 h 4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228" h="49">
                            <a:moveTo>
                              <a:pt x="204" y="49"/>
                            </a:moveTo>
                            <a:cubicBezTo>
                              <a:pt x="24" y="49"/>
                              <a:pt x="24" y="49"/>
                              <a:pt x="24" y="49"/>
                            </a:cubicBezTo>
                            <a:cubicBezTo>
                              <a:pt x="11" y="49"/>
                              <a:pt x="0" y="38"/>
                              <a:pt x="0" y="25"/>
                            </a:cubicBezTo>
                            <a:cubicBezTo>
                              <a:pt x="0" y="25"/>
                              <a:pt x="0" y="25"/>
                              <a:pt x="0" y="25"/>
                            </a:cubicBezTo>
                            <a:cubicBezTo>
                              <a:pt x="0" y="11"/>
                              <a:pt x="11" y="0"/>
                              <a:pt x="24" y="0"/>
                            </a:cubicBezTo>
                            <a:cubicBezTo>
                              <a:pt x="204" y="0"/>
                              <a:pt x="204" y="0"/>
                              <a:pt x="204" y="0"/>
                            </a:cubicBezTo>
                            <a:cubicBezTo>
                              <a:pt x="217" y="0"/>
                              <a:pt x="228" y="11"/>
                              <a:pt x="228" y="25"/>
                            </a:cubicBezTo>
                            <a:cubicBezTo>
                              <a:pt x="228" y="25"/>
                              <a:pt x="228" y="25"/>
                              <a:pt x="228" y="25"/>
                            </a:cubicBezTo>
                            <a:cubicBezTo>
                              <a:pt x="228" y="38"/>
                              <a:pt x="217" y="49"/>
                              <a:pt x="204" y="49"/>
                            </a:cubicBezTo>
                            <a:close/>
                          </a:path>
                        </a:pathLst>
                      </a:custGeom>
                      <a:solidFill>
                        <a:schemeClr val="bg2"/>
                      </a:solidFill>
                      <a:ln>
                        <a:noFill/>
                      </a:ln>
                    </p:spPr>
                    <p:txBody>
                      <a:bodyPr vert="horz" wrap="square" lIns="121920" tIns="60960" rIns="121920" bIns="60960" numCol="1" anchor="t" anchorCtr="1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algn="ctr"/>
                        <a:endParaRPr lang="en-US" sz="400">
                          <a:latin typeface="Consolas" panose="020B0609020204030204" pitchFamily="49" charset="0"/>
                          <a:cs typeface="Consolas" panose="020B0609020204030204" pitchFamily="49" charset="0"/>
                        </a:endParaRPr>
                      </a:p>
                    </p:txBody>
                  </p:sp>
                  <p:sp>
                    <p:nvSpPr>
                      <p:cNvPr id="44" name="Freeform 752">
                        <a:extLst>
                          <a:ext uri="{FF2B5EF4-FFF2-40B4-BE49-F238E27FC236}">
                            <a16:creationId xmlns:a16="http://schemas.microsoft.com/office/drawing/2014/main" id="{4E3472D1-3F89-9FD2-83B8-B380EA7C60D3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55081" y="1571590"/>
                        <a:ext cx="382988" cy="115996"/>
                      </a:xfrm>
                      <a:custGeom>
                        <a:avLst/>
                        <a:gdLst>
                          <a:gd name="T0" fmla="*/ 137 w 162"/>
                          <a:gd name="T1" fmla="*/ 49 h 49"/>
                          <a:gd name="T2" fmla="*/ 24 w 162"/>
                          <a:gd name="T3" fmla="*/ 49 h 49"/>
                          <a:gd name="T4" fmla="*/ 0 w 162"/>
                          <a:gd name="T5" fmla="*/ 25 h 49"/>
                          <a:gd name="T6" fmla="*/ 0 w 162"/>
                          <a:gd name="T7" fmla="*/ 25 h 49"/>
                          <a:gd name="T8" fmla="*/ 24 w 162"/>
                          <a:gd name="T9" fmla="*/ 0 h 49"/>
                          <a:gd name="T10" fmla="*/ 137 w 162"/>
                          <a:gd name="T11" fmla="*/ 0 h 49"/>
                          <a:gd name="T12" fmla="*/ 162 w 162"/>
                          <a:gd name="T13" fmla="*/ 25 h 49"/>
                          <a:gd name="T14" fmla="*/ 162 w 162"/>
                          <a:gd name="T15" fmla="*/ 25 h 49"/>
                          <a:gd name="T16" fmla="*/ 137 w 162"/>
                          <a:gd name="T17" fmla="*/ 49 h 4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162" h="49">
                            <a:moveTo>
                              <a:pt x="137" y="49"/>
                            </a:moveTo>
                            <a:cubicBezTo>
                              <a:pt x="24" y="49"/>
                              <a:pt x="24" y="49"/>
                              <a:pt x="24" y="49"/>
                            </a:cubicBezTo>
                            <a:cubicBezTo>
                              <a:pt x="11" y="49"/>
                              <a:pt x="0" y="38"/>
                              <a:pt x="0" y="25"/>
                            </a:cubicBezTo>
                            <a:cubicBezTo>
                              <a:pt x="0" y="25"/>
                              <a:pt x="0" y="25"/>
                              <a:pt x="0" y="25"/>
                            </a:cubicBezTo>
                            <a:cubicBezTo>
                              <a:pt x="0" y="11"/>
                              <a:pt x="11" y="0"/>
                              <a:pt x="24" y="0"/>
                            </a:cubicBezTo>
                            <a:cubicBezTo>
                              <a:pt x="137" y="0"/>
                              <a:pt x="137" y="0"/>
                              <a:pt x="137" y="0"/>
                            </a:cubicBezTo>
                            <a:cubicBezTo>
                              <a:pt x="151" y="0"/>
                              <a:pt x="162" y="11"/>
                              <a:pt x="162" y="25"/>
                            </a:cubicBezTo>
                            <a:cubicBezTo>
                              <a:pt x="162" y="25"/>
                              <a:pt x="162" y="25"/>
                              <a:pt x="162" y="25"/>
                            </a:cubicBezTo>
                            <a:cubicBezTo>
                              <a:pt x="162" y="38"/>
                              <a:pt x="151" y="49"/>
                              <a:pt x="137" y="49"/>
                            </a:cubicBezTo>
                            <a:close/>
                          </a:path>
                        </a:pathLst>
                      </a:custGeom>
                      <a:solidFill>
                        <a:schemeClr val="bg2"/>
                      </a:solidFill>
                      <a:ln>
                        <a:noFill/>
                      </a:ln>
                    </p:spPr>
                    <p:txBody>
                      <a:bodyPr vert="horz" wrap="square" lIns="121920" tIns="60960" rIns="121920" bIns="6096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>
                          <a:latin typeface="Consolas" panose="020B0609020204030204" pitchFamily="49" charset="0"/>
                          <a:cs typeface="Consolas" panose="020B0609020204030204" pitchFamily="49" charset="0"/>
                        </a:endParaRPr>
                      </a:p>
                    </p:txBody>
                  </p:sp>
                  <p:sp>
                    <p:nvSpPr>
                      <p:cNvPr id="45" name="Freeform 753">
                        <a:extLst>
                          <a:ext uri="{FF2B5EF4-FFF2-40B4-BE49-F238E27FC236}">
                            <a16:creationId xmlns:a16="http://schemas.microsoft.com/office/drawing/2014/main" id="{A254F813-0DCD-E0F7-8B35-2B8FCF4142AD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106076" y="1496592"/>
                        <a:ext cx="181994" cy="115996"/>
                      </a:xfrm>
                      <a:custGeom>
                        <a:avLst/>
                        <a:gdLst>
                          <a:gd name="T0" fmla="*/ 52 w 77"/>
                          <a:gd name="T1" fmla="*/ 49 h 49"/>
                          <a:gd name="T2" fmla="*/ 24 w 77"/>
                          <a:gd name="T3" fmla="*/ 49 h 49"/>
                          <a:gd name="T4" fmla="*/ 0 w 77"/>
                          <a:gd name="T5" fmla="*/ 24 h 49"/>
                          <a:gd name="T6" fmla="*/ 0 w 77"/>
                          <a:gd name="T7" fmla="*/ 24 h 49"/>
                          <a:gd name="T8" fmla="*/ 24 w 77"/>
                          <a:gd name="T9" fmla="*/ 0 h 49"/>
                          <a:gd name="T10" fmla="*/ 52 w 77"/>
                          <a:gd name="T11" fmla="*/ 0 h 49"/>
                          <a:gd name="T12" fmla="*/ 77 w 77"/>
                          <a:gd name="T13" fmla="*/ 24 h 49"/>
                          <a:gd name="T14" fmla="*/ 77 w 77"/>
                          <a:gd name="T15" fmla="*/ 24 h 49"/>
                          <a:gd name="T16" fmla="*/ 52 w 77"/>
                          <a:gd name="T17" fmla="*/ 49 h 4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77" h="49">
                            <a:moveTo>
                              <a:pt x="52" y="49"/>
                            </a:moveTo>
                            <a:cubicBezTo>
                              <a:pt x="24" y="49"/>
                              <a:pt x="24" y="49"/>
                              <a:pt x="24" y="49"/>
                            </a:cubicBezTo>
                            <a:cubicBezTo>
                              <a:pt x="11" y="49"/>
                              <a:pt x="0" y="38"/>
                              <a:pt x="0" y="24"/>
                            </a:cubicBezTo>
                            <a:cubicBezTo>
                              <a:pt x="0" y="24"/>
                              <a:pt x="0" y="24"/>
                              <a:pt x="0" y="24"/>
                            </a:cubicBezTo>
                            <a:cubicBezTo>
                              <a:pt x="0" y="11"/>
                              <a:pt x="11" y="0"/>
                              <a:pt x="24" y="0"/>
                            </a:cubicBezTo>
                            <a:cubicBezTo>
                              <a:pt x="52" y="0"/>
                              <a:pt x="52" y="0"/>
                              <a:pt x="52" y="0"/>
                            </a:cubicBezTo>
                            <a:cubicBezTo>
                              <a:pt x="66" y="0"/>
                              <a:pt x="77" y="11"/>
                              <a:pt x="77" y="24"/>
                            </a:cubicBezTo>
                            <a:cubicBezTo>
                              <a:pt x="77" y="24"/>
                              <a:pt x="77" y="24"/>
                              <a:pt x="77" y="24"/>
                            </a:cubicBezTo>
                            <a:cubicBezTo>
                              <a:pt x="77" y="38"/>
                              <a:pt x="66" y="49"/>
                              <a:pt x="52" y="49"/>
                            </a:cubicBezTo>
                            <a:close/>
                          </a:path>
                        </a:pathLst>
                      </a:custGeom>
                      <a:solidFill>
                        <a:schemeClr val="bg2"/>
                      </a:solidFill>
                      <a:ln>
                        <a:noFill/>
                      </a:ln>
                    </p:spPr>
                    <p:txBody>
                      <a:bodyPr vert="horz" wrap="square" lIns="121920" tIns="60960" rIns="121920" bIns="6096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>
                          <a:latin typeface="Consolas" panose="020B0609020204030204" pitchFamily="49" charset="0"/>
                          <a:cs typeface="Consolas" panose="020B0609020204030204" pitchFamily="49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10" name="Group 9">
                  <a:extLst>
                    <a:ext uri="{FF2B5EF4-FFF2-40B4-BE49-F238E27FC236}">
                      <a16:creationId xmlns:a16="http://schemas.microsoft.com/office/drawing/2014/main" id="{AE3357A7-093A-CF17-EBA4-6312F34458B8}"/>
                    </a:ext>
                  </a:extLst>
                </p:cNvPr>
                <p:cNvGrpSpPr/>
                <p:nvPr/>
              </p:nvGrpSpPr>
              <p:grpSpPr>
                <a:xfrm>
                  <a:off x="1274878" y="296523"/>
                  <a:ext cx="2590559" cy="2519364"/>
                  <a:chOff x="7680319" y="3615879"/>
                  <a:chExt cx="2590559" cy="2519364"/>
                </a:xfrm>
              </p:grpSpPr>
              <p:sp>
                <p:nvSpPr>
                  <p:cNvPr id="35" name="Rectangle 34">
                    <a:extLst>
                      <a:ext uri="{FF2B5EF4-FFF2-40B4-BE49-F238E27FC236}">
                        <a16:creationId xmlns:a16="http://schemas.microsoft.com/office/drawing/2014/main" id="{C73AFAA2-68EB-36F6-6941-7E5FEE3F87B4}"/>
                      </a:ext>
                    </a:extLst>
                  </p:cNvPr>
                  <p:cNvSpPr/>
                  <p:nvPr/>
                </p:nvSpPr>
                <p:spPr>
                  <a:xfrm flipH="1">
                    <a:off x="7680319" y="3615879"/>
                    <a:ext cx="2590559" cy="2519364"/>
                  </a:xfrm>
                  <a:prstGeom prst="rect">
                    <a:avLst/>
                  </a:prstGeom>
                  <a:noFill/>
                  <a:ln w="12700">
                    <a:solidFill>
                      <a:schemeClr val="accent5"/>
                    </a:solidFill>
                    <a:prstDash val="solid"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324000" tIns="36000" rtlCol="0" anchor="t" anchorCtr="0"/>
                  <a:lstStyle/>
                  <a:p>
                    <a:r>
                      <a:rPr lang="en-GB" sz="600"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vrf-01</a:t>
                    </a:r>
                  </a:p>
                </p:txBody>
              </p:sp>
              <p:grpSp>
                <p:nvGrpSpPr>
                  <p:cNvPr id="36" name="Group 35">
                    <a:extLst>
                      <a:ext uri="{FF2B5EF4-FFF2-40B4-BE49-F238E27FC236}">
                        <a16:creationId xmlns:a16="http://schemas.microsoft.com/office/drawing/2014/main" id="{C0EB6EC2-C7C3-E316-ED65-09B88A4D0F17}"/>
                      </a:ext>
                    </a:extLst>
                  </p:cNvPr>
                  <p:cNvGrpSpPr/>
                  <p:nvPr/>
                </p:nvGrpSpPr>
                <p:grpSpPr>
                  <a:xfrm>
                    <a:off x="7680323" y="3615879"/>
                    <a:ext cx="288000" cy="144000"/>
                    <a:chOff x="9199253" y="3748281"/>
                    <a:chExt cx="288000" cy="144000"/>
                  </a:xfrm>
                </p:grpSpPr>
                <p:sp>
                  <p:nvSpPr>
                    <p:cNvPr id="37" name="Rectangle 36">
                      <a:extLst>
                        <a:ext uri="{FF2B5EF4-FFF2-40B4-BE49-F238E27FC236}">
                          <a16:creationId xmlns:a16="http://schemas.microsoft.com/office/drawing/2014/main" id="{C3B54CFC-A724-DCF3-E5B1-FF996C220F53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9199253" y="3748281"/>
                      <a:ext cx="288000" cy="144000"/>
                    </a:xfrm>
                    <a:prstGeom prst="rect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p:txBody>
                </p:sp>
                <p:pic>
                  <p:nvPicPr>
                    <p:cNvPr id="38" name="Picture 6" descr="C:\Users\ecoffey\AppData\Local\Temp\Rar$DRa0.583\Cisco Icons November\30067_Device_router_3057\Png_256\30067_Device_router_3057_unknown_256.png">
                      <a:extLst>
                        <a:ext uri="{FF2B5EF4-FFF2-40B4-BE49-F238E27FC236}">
                          <a16:creationId xmlns:a16="http://schemas.microsoft.com/office/drawing/2014/main" id="{750B26B6-83D5-6EDD-00B5-3E9E1BD59907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 flipH="1">
                      <a:off x="9235747" y="3759469"/>
                      <a:ext cx="215012" cy="121625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</p:grpSp>
            <p:grpSp>
              <p:nvGrpSpPr>
                <p:cNvPr id="11" name="Group 10">
                  <a:extLst>
                    <a:ext uri="{FF2B5EF4-FFF2-40B4-BE49-F238E27FC236}">
                      <a16:creationId xmlns:a16="http://schemas.microsoft.com/office/drawing/2014/main" id="{68F2D14A-C061-35AE-764D-D215EE5AE856}"/>
                    </a:ext>
                  </a:extLst>
                </p:cNvPr>
                <p:cNvGrpSpPr/>
                <p:nvPr/>
              </p:nvGrpSpPr>
              <p:grpSpPr>
                <a:xfrm>
                  <a:off x="1414800" y="871197"/>
                  <a:ext cx="1008063" cy="434081"/>
                  <a:chOff x="5769799" y="3760135"/>
                  <a:chExt cx="1008063" cy="434081"/>
                </a:xfrm>
              </p:grpSpPr>
              <p:sp>
                <p:nvSpPr>
                  <p:cNvPr id="33" name="Rectangle 32">
                    <a:extLst>
                      <a:ext uri="{FF2B5EF4-FFF2-40B4-BE49-F238E27FC236}">
                        <a16:creationId xmlns:a16="http://schemas.microsoft.com/office/drawing/2014/main" id="{562280B7-D443-13D6-3FB1-887CA23109BD}"/>
                      </a:ext>
                    </a:extLst>
                  </p:cNvPr>
                  <p:cNvSpPr/>
                  <p:nvPr/>
                </p:nvSpPr>
                <p:spPr>
                  <a:xfrm flipH="1">
                    <a:off x="5769799" y="3760135"/>
                    <a:ext cx="1008063" cy="434081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12700" cap="flat">
                    <a:solidFill>
                      <a:schemeClr val="accent4">
                        <a:lumMod val="5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wrap="square" lIns="0" tIns="72000" rIns="0" bIns="0" rtlCol="0" anchor="t" anchorCtr="0"/>
                  <a:lstStyle/>
                  <a:p>
                    <a:pPr algn="ctr" defTabSz="685783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GB" sz="600"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VLAN</a:t>
                    </a:r>
                  </a:p>
                  <a:p>
                    <a:pPr algn="ctr" defTabSz="685783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GB" sz="600"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(Security isolation per Bridge Domain)</a:t>
                    </a:r>
                  </a:p>
                </p:txBody>
              </p:sp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id="{E8EDDD00-8723-2E68-73CE-B997485A2A34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5769800" y="3760135"/>
                    <a:ext cx="288000" cy="144000"/>
                  </a:xfrm>
                  <a:prstGeom prst="rect">
                    <a:avLst/>
                  </a:prstGeom>
                  <a:solidFill>
                    <a:schemeClr val="accent4">
                      <a:lumMod val="50000"/>
                    </a:schemeClr>
                  </a:solidFill>
                  <a:ln w="12700" cap="flat">
                    <a:noFill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lIns="121920" tIns="60960" rIns="121920" bIns="60960" rtlCol="0" anchor="ctr"/>
                  <a:lstStyle/>
                  <a:p>
                    <a:pPr algn="ctr" defTabSz="685783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GB" sz="600" kern="0">
                        <a:solidFill>
                          <a:schemeClr val="bg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EPG</a:t>
                    </a:r>
                  </a:p>
                </p:txBody>
              </p:sp>
            </p:grpSp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DD487950-B2DD-1F8A-7EF8-E37BB2C1C874}"/>
                    </a:ext>
                  </a:extLst>
                </p:cNvPr>
                <p:cNvGrpSpPr/>
                <p:nvPr/>
              </p:nvGrpSpPr>
              <p:grpSpPr>
                <a:xfrm>
                  <a:off x="2570400" y="512423"/>
                  <a:ext cx="1147100" cy="2232026"/>
                  <a:chOff x="7680323" y="3602038"/>
                  <a:chExt cx="1147100" cy="2232026"/>
                </a:xfrm>
              </p:grpSpPr>
              <p:sp>
                <p:nvSpPr>
                  <p:cNvPr id="31" name="Rectangle 30">
                    <a:extLst>
                      <a:ext uri="{FF2B5EF4-FFF2-40B4-BE49-F238E27FC236}">
                        <a16:creationId xmlns:a16="http://schemas.microsoft.com/office/drawing/2014/main" id="{DD56CCE8-B5D2-3892-FD71-04B58807536F}"/>
                      </a:ext>
                    </a:extLst>
                  </p:cNvPr>
                  <p:cNvSpPr/>
                  <p:nvPr/>
                </p:nvSpPr>
                <p:spPr>
                  <a:xfrm flipH="1">
                    <a:off x="7680323" y="3602038"/>
                    <a:ext cx="1147100" cy="2232026"/>
                  </a:xfrm>
                  <a:prstGeom prst="rect">
                    <a:avLst/>
                  </a:prstGeom>
                  <a:solidFill>
                    <a:schemeClr val="bg1">
                      <a:lumMod val="10000"/>
                      <a:lumOff val="90000"/>
                    </a:schemeClr>
                  </a:solidFill>
                  <a:ln w="12700">
                    <a:solidFill>
                      <a:schemeClr val="bg1">
                        <a:lumMod val="75000"/>
                        <a:lumOff val="25000"/>
                      </a:schemeClr>
                    </a:solidFill>
                    <a:prstDash val="solid"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none" lIns="324000" tIns="36000" rIns="0" rtlCol="0" anchor="t" anchorCtr="0"/>
                  <a:lstStyle/>
                  <a:p>
                    <a:r>
                      <a:rPr lang="en-GB" sz="600"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subnet(s)</a:t>
                    </a:r>
                  </a:p>
                </p:txBody>
              </p:sp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605A8C22-C510-7030-4051-E40CAA64DAF4}"/>
                      </a:ext>
                    </a:extLst>
                  </p:cNvPr>
                  <p:cNvSpPr txBox="1"/>
                  <p:nvPr/>
                </p:nvSpPr>
                <p:spPr>
                  <a:xfrm>
                    <a:off x="7680326" y="3602038"/>
                    <a:ext cx="288000" cy="144000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  <a:lumOff val="25000"/>
                    </a:schemeClr>
                  </a:solidFill>
                </p:spPr>
                <p:txBody>
                  <a:bodyPr wrap="none" rtlCol="0" anchor="ctr" anchorCtr="1">
                    <a:noAutofit/>
                  </a:bodyPr>
                  <a:lstStyle/>
                  <a:p>
                    <a:pPr algn="ctr"/>
                    <a:r>
                      <a:rPr lang="en-US" sz="600">
                        <a:solidFill>
                          <a:schemeClr val="bg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BD</a:t>
                    </a:r>
                  </a:p>
                </p:txBody>
              </p:sp>
            </p:grpSp>
            <p:grpSp>
              <p:nvGrpSpPr>
                <p:cNvPr id="13" name="Group 12">
                  <a:extLst>
                    <a:ext uri="{FF2B5EF4-FFF2-40B4-BE49-F238E27FC236}">
                      <a16:creationId xmlns:a16="http://schemas.microsoft.com/office/drawing/2014/main" id="{161BCE49-ED12-D526-658A-DFBC8ECFD3B5}"/>
                    </a:ext>
                  </a:extLst>
                </p:cNvPr>
                <p:cNvGrpSpPr/>
                <p:nvPr/>
              </p:nvGrpSpPr>
              <p:grpSpPr>
                <a:xfrm>
                  <a:off x="2643933" y="871197"/>
                  <a:ext cx="1006475" cy="434081"/>
                  <a:chOff x="5769799" y="3760135"/>
                  <a:chExt cx="1006475" cy="434081"/>
                </a:xfrm>
              </p:grpSpPr>
              <p:sp>
                <p:nvSpPr>
                  <p:cNvPr id="29" name="Rectangle 28">
                    <a:extLst>
                      <a:ext uri="{FF2B5EF4-FFF2-40B4-BE49-F238E27FC236}">
                        <a16:creationId xmlns:a16="http://schemas.microsoft.com/office/drawing/2014/main" id="{89D6EBD4-2BFD-67BB-3212-C722300A533E}"/>
                      </a:ext>
                    </a:extLst>
                  </p:cNvPr>
                  <p:cNvSpPr/>
                  <p:nvPr/>
                </p:nvSpPr>
                <p:spPr>
                  <a:xfrm flipH="1">
                    <a:off x="5769799" y="3760135"/>
                    <a:ext cx="1006475" cy="434081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12700" cap="flat">
                    <a:solidFill>
                      <a:schemeClr val="accent4">
                        <a:lumMod val="5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wrap="square" lIns="0" tIns="72000" rIns="0" bIns="0" rtlCol="0" anchor="t" anchorCtr="0"/>
                  <a:lstStyle/>
                  <a:p>
                    <a:pPr algn="ctr" defTabSz="685783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GB" sz="600"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VLAN</a:t>
                    </a:r>
                  </a:p>
                  <a:p>
                    <a:pPr algn="ctr" defTabSz="685783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GB" sz="600"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(Security isolation per Bridge Domain)</a:t>
                    </a:r>
                  </a:p>
                </p:txBody>
              </p:sp>
              <p:sp>
                <p:nvSpPr>
                  <p:cNvPr id="30" name="Rectangle 29">
                    <a:extLst>
                      <a:ext uri="{FF2B5EF4-FFF2-40B4-BE49-F238E27FC236}">
                        <a16:creationId xmlns:a16="http://schemas.microsoft.com/office/drawing/2014/main" id="{8A4B5BC0-4C07-66B0-9E7E-280F4EDCCE53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5769800" y="3760135"/>
                    <a:ext cx="288000" cy="144000"/>
                  </a:xfrm>
                  <a:prstGeom prst="rect">
                    <a:avLst/>
                  </a:prstGeom>
                  <a:solidFill>
                    <a:schemeClr val="accent4">
                      <a:lumMod val="50000"/>
                    </a:schemeClr>
                  </a:solidFill>
                  <a:ln w="12700" cap="flat">
                    <a:noFill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lIns="121920" tIns="60960" rIns="121920" bIns="60960" rtlCol="0" anchor="ctr"/>
                  <a:lstStyle/>
                  <a:p>
                    <a:pPr algn="ctr" defTabSz="685783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GB" sz="600" kern="0">
                        <a:solidFill>
                          <a:schemeClr val="bg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EPG</a:t>
                    </a:r>
                  </a:p>
                </p:txBody>
              </p:sp>
            </p:grpSp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98D4944E-7C50-27C9-B240-04478BA74C42}"/>
                    </a:ext>
                  </a:extLst>
                </p:cNvPr>
                <p:cNvGrpSpPr/>
                <p:nvPr/>
              </p:nvGrpSpPr>
              <p:grpSpPr>
                <a:xfrm>
                  <a:off x="803269" y="732450"/>
                  <a:ext cx="2987677" cy="1146811"/>
                  <a:chOff x="7680318" y="3602038"/>
                  <a:chExt cx="2987677" cy="1146811"/>
                </a:xfrm>
              </p:grpSpPr>
              <p:sp>
                <p:nvSpPr>
                  <p:cNvPr id="27" name="Rectangle 26">
                    <a:extLst>
                      <a:ext uri="{FF2B5EF4-FFF2-40B4-BE49-F238E27FC236}">
                        <a16:creationId xmlns:a16="http://schemas.microsoft.com/office/drawing/2014/main" id="{35227B28-21F5-FB46-EA5A-F13668DD6A9D}"/>
                      </a:ext>
                    </a:extLst>
                  </p:cNvPr>
                  <p:cNvSpPr/>
                  <p:nvPr/>
                </p:nvSpPr>
                <p:spPr>
                  <a:xfrm flipH="1">
                    <a:off x="7680318" y="3602038"/>
                    <a:ext cx="2987677" cy="1146811"/>
                  </a:xfrm>
                  <a:prstGeom prst="rect">
                    <a:avLst/>
                  </a:prstGeom>
                  <a:noFill/>
                  <a:ln w="12700">
                    <a:solidFill>
                      <a:schemeClr val="accent6">
                        <a:lumMod val="75000"/>
                      </a:schemeClr>
                    </a:solidFill>
                    <a:prstDash val="solid"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none" lIns="36000" tIns="180000" rtlCol="0" anchor="t" anchorCtr="0"/>
                  <a:lstStyle/>
                  <a:p>
                    <a:r>
                      <a:rPr lang="en-GB" sz="600"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Network</a:t>
                    </a:r>
                  </a:p>
                  <a:p>
                    <a:r>
                      <a:rPr lang="en-GB" sz="600"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Segments</a:t>
                    </a:r>
                  </a:p>
                </p:txBody>
              </p:sp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F62513EB-55D1-A7DB-A514-42AEF5CF1A80}"/>
                      </a:ext>
                    </a:extLst>
                  </p:cNvPr>
                  <p:cNvSpPr txBox="1"/>
                  <p:nvPr/>
                </p:nvSpPr>
                <p:spPr>
                  <a:xfrm>
                    <a:off x="7680326" y="3602038"/>
                    <a:ext cx="288000" cy="1440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txBody>
                  <a:bodyPr wrap="none" rtlCol="0" anchor="ctr" anchorCtr="1">
                    <a:noAutofit/>
                  </a:bodyPr>
                  <a:lstStyle/>
                  <a:p>
                    <a:pPr algn="ctr"/>
                    <a:r>
                      <a:rPr lang="en-US" sz="600">
                        <a:solidFill>
                          <a:schemeClr val="bg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AP</a:t>
                    </a:r>
                  </a:p>
                </p:txBody>
              </p:sp>
            </p:grpSp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28C99A8B-8943-A136-FA73-51375B8B53EC}"/>
                    </a:ext>
                  </a:extLst>
                </p:cNvPr>
                <p:cNvGrpSpPr/>
                <p:nvPr/>
              </p:nvGrpSpPr>
              <p:grpSpPr>
                <a:xfrm>
                  <a:off x="803267" y="2023723"/>
                  <a:ext cx="2987677" cy="647700"/>
                  <a:chOff x="7680319" y="3602038"/>
                  <a:chExt cx="2987677" cy="647700"/>
                </a:xfrm>
              </p:grpSpPr>
              <p:sp>
                <p:nvSpPr>
                  <p:cNvPr id="25" name="Rectangle 24">
                    <a:extLst>
                      <a:ext uri="{FF2B5EF4-FFF2-40B4-BE49-F238E27FC236}">
                        <a16:creationId xmlns:a16="http://schemas.microsoft.com/office/drawing/2014/main" id="{12742110-954D-76D1-F0C0-77B769143AE8}"/>
                      </a:ext>
                    </a:extLst>
                  </p:cNvPr>
                  <p:cNvSpPr/>
                  <p:nvPr/>
                </p:nvSpPr>
                <p:spPr>
                  <a:xfrm flipH="1">
                    <a:off x="7680319" y="3602038"/>
                    <a:ext cx="2987677" cy="647700"/>
                  </a:xfrm>
                  <a:prstGeom prst="rect">
                    <a:avLst/>
                  </a:prstGeom>
                  <a:noFill/>
                  <a:ln w="12700">
                    <a:solidFill>
                      <a:schemeClr val="accent6">
                        <a:lumMod val="75000"/>
                      </a:schemeClr>
                    </a:solidFill>
                    <a:prstDash val="solid"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none" lIns="36000" tIns="180000" rtlCol="0" anchor="t" anchorCtr="0"/>
                  <a:lstStyle/>
                  <a:p>
                    <a:r>
                      <a:rPr lang="en-GB" sz="600"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Apps</a:t>
                    </a:r>
                  </a:p>
                  <a:p>
                    <a:r>
                      <a:rPr lang="en-GB" sz="600"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(Optional)</a:t>
                    </a:r>
                  </a:p>
                </p:txBody>
              </p:sp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55CBA719-E97D-A9EB-075D-C82565A75AAC}"/>
                      </a:ext>
                    </a:extLst>
                  </p:cNvPr>
                  <p:cNvSpPr txBox="1"/>
                  <p:nvPr/>
                </p:nvSpPr>
                <p:spPr>
                  <a:xfrm>
                    <a:off x="7680326" y="3602038"/>
                    <a:ext cx="288000" cy="1440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txBody>
                  <a:bodyPr wrap="none" rtlCol="0" anchor="ctr" anchorCtr="1">
                    <a:noAutofit/>
                  </a:bodyPr>
                  <a:lstStyle/>
                  <a:p>
                    <a:pPr algn="ctr"/>
                    <a:r>
                      <a:rPr lang="en-US" sz="600">
                        <a:solidFill>
                          <a:schemeClr val="bg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AP</a:t>
                    </a:r>
                  </a:p>
                </p:txBody>
              </p:sp>
            </p:grpSp>
            <p:grpSp>
              <p:nvGrpSpPr>
                <p:cNvPr id="16" name="Group 15">
                  <a:extLst>
                    <a:ext uri="{FF2B5EF4-FFF2-40B4-BE49-F238E27FC236}">
                      <a16:creationId xmlns:a16="http://schemas.microsoft.com/office/drawing/2014/main" id="{512A6467-F940-7E1B-BCBC-4581D6E67839}"/>
                    </a:ext>
                  </a:extLst>
                </p:cNvPr>
                <p:cNvGrpSpPr/>
                <p:nvPr/>
              </p:nvGrpSpPr>
              <p:grpSpPr>
                <a:xfrm>
                  <a:off x="1414800" y="2171188"/>
                  <a:ext cx="2231687" cy="428799"/>
                  <a:chOff x="5769797" y="3760135"/>
                  <a:chExt cx="2231687" cy="428799"/>
                </a:xfrm>
              </p:grpSpPr>
              <p:sp>
                <p:nvSpPr>
                  <p:cNvPr id="23" name="Rectangle 22">
                    <a:extLst>
                      <a:ext uri="{FF2B5EF4-FFF2-40B4-BE49-F238E27FC236}">
                        <a16:creationId xmlns:a16="http://schemas.microsoft.com/office/drawing/2014/main" id="{B2844DD1-3A29-93B8-93C7-C490DC41238B}"/>
                      </a:ext>
                    </a:extLst>
                  </p:cNvPr>
                  <p:cNvSpPr/>
                  <p:nvPr/>
                </p:nvSpPr>
                <p:spPr>
                  <a:xfrm flipH="1">
                    <a:off x="5769797" y="3760136"/>
                    <a:ext cx="2231687" cy="428798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 w="12700" cap="flat">
                    <a:solidFill>
                      <a:schemeClr val="accent2">
                        <a:lumMod val="75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wrap="square" lIns="0" tIns="0" rIns="0" bIns="0" rtlCol="0" anchor="ctr" anchorCtr="1"/>
                  <a:lstStyle/>
                  <a:p>
                    <a:pPr algn="ctr" defTabSz="685783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GB" sz="600"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Security isolation across Bridge Domains</a:t>
                    </a:r>
                  </a:p>
                </p:txBody>
              </p:sp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071A2D78-B124-7753-3D77-E9D6571ABC37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5769800" y="3760135"/>
                    <a:ext cx="288000" cy="144000"/>
                  </a:xfrm>
                  <a:prstGeom prst="rect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 w="12700" cap="flat">
                    <a:noFill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lIns="121920" tIns="60960" rIns="121920" bIns="60960" rtlCol="0" anchor="ctr"/>
                  <a:lstStyle/>
                  <a:p>
                    <a:pPr algn="ctr" defTabSz="685783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GB" sz="600" kern="0">
                        <a:solidFill>
                          <a:schemeClr val="bg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ESG</a:t>
                    </a:r>
                  </a:p>
                </p:txBody>
              </p:sp>
            </p:grpSp>
            <p:grpSp>
              <p:nvGrpSpPr>
                <p:cNvPr id="17" name="Group 16">
                  <a:extLst>
                    <a:ext uri="{FF2B5EF4-FFF2-40B4-BE49-F238E27FC236}">
                      <a16:creationId xmlns:a16="http://schemas.microsoft.com/office/drawing/2014/main" id="{A5EDEE77-121D-780F-9B04-841D5942F5E7}"/>
                    </a:ext>
                  </a:extLst>
                </p:cNvPr>
                <p:cNvGrpSpPr/>
                <p:nvPr/>
              </p:nvGrpSpPr>
              <p:grpSpPr>
                <a:xfrm>
                  <a:off x="1414800" y="1373741"/>
                  <a:ext cx="1008000" cy="434081"/>
                  <a:chOff x="5769800" y="3760135"/>
                  <a:chExt cx="1008000" cy="434081"/>
                </a:xfrm>
              </p:grpSpPr>
              <p:sp>
                <p:nvSpPr>
                  <p:cNvPr id="21" name="Rectangle 20">
                    <a:extLst>
                      <a:ext uri="{FF2B5EF4-FFF2-40B4-BE49-F238E27FC236}">
                        <a16:creationId xmlns:a16="http://schemas.microsoft.com/office/drawing/2014/main" id="{AD8FAAA9-14EC-D971-C0E9-DD2F5C8224F3}"/>
                      </a:ext>
                    </a:extLst>
                  </p:cNvPr>
                  <p:cNvSpPr/>
                  <p:nvPr/>
                </p:nvSpPr>
                <p:spPr>
                  <a:xfrm flipH="1">
                    <a:off x="5769800" y="3760135"/>
                    <a:ext cx="1008000" cy="434081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12700" cap="flat">
                    <a:solidFill>
                      <a:schemeClr val="accent4">
                        <a:lumMod val="5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wrap="square" lIns="0" tIns="72000" rIns="0" bIns="0" rtlCol="0" anchor="t" anchorCtr="0"/>
                  <a:lstStyle/>
                  <a:p>
                    <a:pPr algn="ctr" defTabSz="685783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GB" sz="600"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VLAN</a:t>
                    </a:r>
                  </a:p>
                  <a:p>
                    <a:pPr algn="ctr" defTabSz="685783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GB" sz="600"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(Security isolation per Bridge Domain)</a:t>
                    </a:r>
                  </a:p>
                </p:txBody>
              </p:sp>
              <p:sp>
                <p:nvSpPr>
                  <p:cNvPr id="22" name="Rectangle 21">
                    <a:extLst>
                      <a:ext uri="{FF2B5EF4-FFF2-40B4-BE49-F238E27FC236}">
                        <a16:creationId xmlns:a16="http://schemas.microsoft.com/office/drawing/2014/main" id="{2919BF94-0652-6C1E-838E-37A9C95B64EB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5769800" y="3760135"/>
                    <a:ext cx="288000" cy="144000"/>
                  </a:xfrm>
                  <a:prstGeom prst="rect">
                    <a:avLst/>
                  </a:prstGeom>
                  <a:solidFill>
                    <a:schemeClr val="accent4">
                      <a:lumMod val="50000"/>
                    </a:schemeClr>
                  </a:solidFill>
                  <a:ln w="12700" cap="flat">
                    <a:noFill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lIns="121920" tIns="60960" rIns="121920" bIns="60960" rtlCol="0" anchor="ctr"/>
                  <a:lstStyle/>
                  <a:p>
                    <a:pPr algn="ctr" defTabSz="685783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GB" sz="600" kern="0">
                        <a:solidFill>
                          <a:schemeClr val="bg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EPG</a:t>
                    </a:r>
                  </a:p>
                </p:txBody>
              </p:sp>
            </p:grpSp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81F6D279-DC85-1DE2-C1C2-8F0D2A706A7F}"/>
                    </a:ext>
                  </a:extLst>
                </p:cNvPr>
                <p:cNvGrpSpPr/>
                <p:nvPr/>
              </p:nvGrpSpPr>
              <p:grpSpPr>
                <a:xfrm>
                  <a:off x="2642721" y="1373741"/>
                  <a:ext cx="1007688" cy="434081"/>
                  <a:chOff x="5769800" y="3760135"/>
                  <a:chExt cx="1007688" cy="434081"/>
                </a:xfrm>
              </p:grpSpPr>
              <p:sp>
                <p:nvSpPr>
                  <p:cNvPr id="19" name="Rectangle 18">
                    <a:extLst>
                      <a:ext uri="{FF2B5EF4-FFF2-40B4-BE49-F238E27FC236}">
                        <a16:creationId xmlns:a16="http://schemas.microsoft.com/office/drawing/2014/main" id="{9A319D43-DAEA-73A4-B4BF-4B2A1B6CFA05}"/>
                      </a:ext>
                    </a:extLst>
                  </p:cNvPr>
                  <p:cNvSpPr/>
                  <p:nvPr/>
                </p:nvSpPr>
                <p:spPr>
                  <a:xfrm flipH="1">
                    <a:off x="5769800" y="3760135"/>
                    <a:ext cx="1007688" cy="434081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12700" cap="flat">
                    <a:solidFill>
                      <a:schemeClr val="accent4">
                        <a:lumMod val="5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wrap="square" lIns="0" tIns="72000" rIns="0" bIns="0" rtlCol="0" anchor="t" anchorCtr="0"/>
                  <a:lstStyle/>
                  <a:p>
                    <a:pPr algn="ctr" defTabSz="685783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GB" sz="600"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VLAN</a:t>
                    </a:r>
                  </a:p>
                  <a:p>
                    <a:pPr algn="ctr" defTabSz="685783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GB" sz="600"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(Security isolation per Bridge Domain)</a:t>
                    </a:r>
                  </a:p>
                </p:txBody>
              </p:sp>
              <p:sp>
                <p:nvSpPr>
                  <p:cNvPr id="20" name="Rectangle 19">
                    <a:extLst>
                      <a:ext uri="{FF2B5EF4-FFF2-40B4-BE49-F238E27FC236}">
                        <a16:creationId xmlns:a16="http://schemas.microsoft.com/office/drawing/2014/main" id="{D5C4F4C1-58E7-5CD4-45FC-46BB070310FE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5769800" y="3760135"/>
                    <a:ext cx="288000" cy="144000"/>
                  </a:xfrm>
                  <a:prstGeom prst="rect">
                    <a:avLst/>
                  </a:prstGeom>
                  <a:solidFill>
                    <a:schemeClr val="accent4">
                      <a:lumMod val="50000"/>
                    </a:schemeClr>
                  </a:solidFill>
                  <a:ln w="12700" cap="flat">
                    <a:noFill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lIns="121920" tIns="60960" rIns="121920" bIns="60960" rtlCol="0" anchor="ctr"/>
                  <a:lstStyle/>
                  <a:p>
                    <a:pPr algn="ctr" defTabSz="685783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GB" sz="600" kern="0">
                        <a:solidFill>
                          <a:schemeClr val="bg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EPG</a:t>
                    </a:r>
                  </a:p>
                </p:txBody>
              </p:sp>
            </p:grpSp>
          </p:grp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35C5E264-32E7-1E2A-35CB-407F044CA7FB}"/>
                  </a:ext>
                </a:extLst>
              </p:cNvPr>
              <p:cNvSpPr txBox="1"/>
              <p:nvPr/>
            </p:nvSpPr>
            <p:spPr>
              <a:xfrm>
                <a:off x="4492800" y="5437572"/>
                <a:ext cx="320663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>
                    <a:latin typeface="+mn-lt"/>
                  </a:rPr>
                  <a:t>Dedicated VRFs and subnets for each Tenant with Shared L3out</a:t>
                </a:r>
              </a:p>
            </p:txBody>
          </p:sp>
        </p:grp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707969E9-884B-36AF-5A0D-8DB237672AFC}"/>
              </a:ext>
            </a:extLst>
          </p:cNvPr>
          <p:cNvGrpSpPr/>
          <p:nvPr/>
        </p:nvGrpSpPr>
        <p:grpSpPr>
          <a:xfrm>
            <a:off x="8377600" y="1702800"/>
            <a:ext cx="3358800" cy="4666018"/>
            <a:chOff x="8377600" y="1702800"/>
            <a:chExt cx="3358800" cy="466601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C8D8CEE-F328-5934-1639-51D3ADAEFC46}"/>
                </a:ext>
              </a:extLst>
            </p:cNvPr>
            <p:cNvGrpSpPr/>
            <p:nvPr/>
          </p:nvGrpSpPr>
          <p:grpSpPr>
            <a:xfrm>
              <a:off x="8377600" y="3485934"/>
              <a:ext cx="3358800" cy="2227404"/>
              <a:chOff x="8326800" y="3485934"/>
              <a:chExt cx="3358800" cy="2227404"/>
            </a:xfrm>
          </p:grpSpPr>
          <p:grpSp>
            <p:nvGrpSpPr>
              <p:cNvPr id="113" name="Group 112">
                <a:extLst>
                  <a:ext uri="{FF2B5EF4-FFF2-40B4-BE49-F238E27FC236}">
                    <a16:creationId xmlns:a16="http://schemas.microsoft.com/office/drawing/2014/main" id="{D6308E7A-9E0E-9C3C-8442-77EA7F45BDC8}"/>
                  </a:ext>
                </a:extLst>
              </p:cNvPr>
              <p:cNvGrpSpPr/>
              <p:nvPr/>
            </p:nvGrpSpPr>
            <p:grpSpPr>
              <a:xfrm>
                <a:off x="8326800" y="3485934"/>
                <a:ext cx="1656000" cy="2227263"/>
                <a:chOff x="1416050" y="2822575"/>
                <a:chExt cx="1656000" cy="2227263"/>
              </a:xfrm>
            </p:grpSpPr>
            <p:grpSp>
              <p:nvGrpSpPr>
                <p:cNvPr id="170" name="Group 169">
                  <a:extLst>
                    <a:ext uri="{FF2B5EF4-FFF2-40B4-BE49-F238E27FC236}">
                      <a16:creationId xmlns:a16="http://schemas.microsoft.com/office/drawing/2014/main" id="{88A52BE0-8A97-67AF-522B-B42ABA85BD34}"/>
                    </a:ext>
                  </a:extLst>
                </p:cNvPr>
                <p:cNvGrpSpPr/>
                <p:nvPr/>
              </p:nvGrpSpPr>
              <p:grpSpPr>
                <a:xfrm>
                  <a:off x="1416050" y="2822575"/>
                  <a:ext cx="1656000" cy="2227263"/>
                  <a:chOff x="7680323" y="2921000"/>
                  <a:chExt cx="1656000" cy="2227263"/>
                </a:xfrm>
              </p:grpSpPr>
              <p:sp>
                <p:nvSpPr>
                  <p:cNvPr id="186" name="Rectangle 185">
                    <a:extLst>
                      <a:ext uri="{FF2B5EF4-FFF2-40B4-BE49-F238E27FC236}">
                        <a16:creationId xmlns:a16="http://schemas.microsoft.com/office/drawing/2014/main" id="{E2AFA7B2-D1C7-4613-1D78-9D6BEBD7817A}"/>
                      </a:ext>
                    </a:extLst>
                  </p:cNvPr>
                  <p:cNvSpPr/>
                  <p:nvPr/>
                </p:nvSpPr>
                <p:spPr>
                  <a:xfrm>
                    <a:off x="7680324" y="2921000"/>
                    <a:ext cx="1655999" cy="2227263"/>
                  </a:xfrm>
                  <a:prstGeom prst="rect">
                    <a:avLst/>
                  </a:prstGeom>
                  <a:noFill/>
                  <a:ln w="12700">
                    <a:solidFill>
                      <a:schemeClr val="accent2">
                        <a:lumMod val="75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24000" tIns="36000" rtlCol="0" anchor="t" anchorCtr="0"/>
                  <a:lstStyle/>
                  <a:p>
                    <a:r>
                      <a:rPr lang="en-GB" sz="600"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demo</a:t>
                    </a:r>
                  </a:p>
                </p:txBody>
              </p:sp>
              <p:grpSp>
                <p:nvGrpSpPr>
                  <p:cNvPr id="187" name="Group 186">
                    <a:extLst>
                      <a:ext uri="{FF2B5EF4-FFF2-40B4-BE49-F238E27FC236}">
                        <a16:creationId xmlns:a16="http://schemas.microsoft.com/office/drawing/2014/main" id="{66112A1F-424E-A01E-4141-7DA4ED4BA320}"/>
                      </a:ext>
                    </a:extLst>
                  </p:cNvPr>
                  <p:cNvGrpSpPr/>
                  <p:nvPr/>
                </p:nvGrpSpPr>
                <p:grpSpPr>
                  <a:xfrm>
                    <a:off x="7680323" y="2921000"/>
                    <a:ext cx="288000" cy="144000"/>
                    <a:chOff x="9357407" y="4691351"/>
                    <a:chExt cx="288000" cy="144000"/>
                  </a:xfrm>
                </p:grpSpPr>
                <p:sp>
                  <p:nvSpPr>
                    <p:cNvPr id="188" name="Rectangle 187">
                      <a:extLst>
                        <a:ext uri="{FF2B5EF4-FFF2-40B4-BE49-F238E27FC236}">
                          <a16:creationId xmlns:a16="http://schemas.microsoft.com/office/drawing/2014/main" id="{DACCC2FB-A6FF-2632-312F-9133520D6FC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57407" y="4691351"/>
                      <a:ext cx="288000" cy="144000"/>
                    </a:xfrm>
                    <a:prstGeom prst="rect">
                      <a:avLst/>
                    </a:prstGeom>
                    <a:solidFill>
                      <a:schemeClr val="accent2">
                        <a:lumMod val="75000"/>
                      </a:schemeClr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p:txBody>
                </p:sp>
                <p:grpSp>
                  <p:nvGrpSpPr>
                    <p:cNvPr id="189" name="Group 188">
                      <a:extLst>
                        <a:ext uri="{FF2B5EF4-FFF2-40B4-BE49-F238E27FC236}">
                          <a16:creationId xmlns:a16="http://schemas.microsoft.com/office/drawing/2014/main" id="{65A34D3E-84BD-0A5F-DC2B-87AC8436CAD0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9393407" y="4709853"/>
                      <a:ext cx="216000" cy="106997"/>
                      <a:chOff x="836085" y="1496592"/>
                      <a:chExt cx="538984" cy="266993"/>
                    </a:xfrm>
                  </p:grpSpPr>
                  <p:sp>
                    <p:nvSpPr>
                      <p:cNvPr id="190" name="Freeform 751">
                        <a:extLst>
                          <a:ext uri="{FF2B5EF4-FFF2-40B4-BE49-F238E27FC236}">
                            <a16:creationId xmlns:a16="http://schemas.microsoft.com/office/drawing/2014/main" id="{51D37911-FDE2-0669-3B9C-59359C32686F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836085" y="1647588"/>
                        <a:ext cx="538984" cy="115997"/>
                      </a:xfrm>
                      <a:custGeom>
                        <a:avLst/>
                        <a:gdLst>
                          <a:gd name="T0" fmla="*/ 204 w 228"/>
                          <a:gd name="T1" fmla="*/ 49 h 49"/>
                          <a:gd name="T2" fmla="*/ 24 w 228"/>
                          <a:gd name="T3" fmla="*/ 49 h 49"/>
                          <a:gd name="T4" fmla="*/ 0 w 228"/>
                          <a:gd name="T5" fmla="*/ 25 h 49"/>
                          <a:gd name="T6" fmla="*/ 0 w 228"/>
                          <a:gd name="T7" fmla="*/ 25 h 49"/>
                          <a:gd name="T8" fmla="*/ 24 w 228"/>
                          <a:gd name="T9" fmla="*/ 0 h 49"/>
                          <a:gd name="T10" fmla="*/ 204 w 228"/>
                          <a:gd name="T11" fmla="*/ 0 h 49"/>
                          <a:gd name="T12" fmla="*/ 228 w 228"/>
                          <a:gd name="T13" fmla="*/ 25 h 49"/>
                          <a:gd name="T14" fmla="*/ 228 w 228"/>
                          <a:gd name="T15" fmla="*/ 25 h 49"/>
                          <a:gd name="T16" fmla="*/ 204 w 228"/>
                          <a:gd name="T17" fmla="*/ 49 h 4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228" h="49">
                            <a:moveTo>
                              <a:pt x="204" y="49"/>
                            </a:moveTo>
                            <a:cubicBezTo>
                              <a:pt x="24" y="49"/>
                              <a:pt x="24" y="49"/>
                              <a:pt x="24" y="49"/>
                            </a:cubicBezTo>
                            <a:cubicBezTo>
                              <a:pt x="11" y="49"/>
                              <a:pt x="0" y="38"/>
                              <a:pt x="0" y="25"/>
                            </a:cubicBezTo>
                            <a:cubicBezTo>
                              <a:pt x="0" y="25"/>
                              <a:pt x="0" y="25"/>
                              <a:pt x="0" y="25"/>
                            </a:cubicBezTo>
                            <a:cubicBezTo>
                              <a:pt x="0" y="11"/>
                              <a:pt x="11" y="0"/>
                              <a:pt x="24" y="0"/>
                            </a:cubicBezTo>
                            <a:cubicBezTo>
                              <a:pt x="204" y="0"/>
                              <a:pt x="204" y="0"/>
                              <a:pt x="204" y="0"/>
                            </a:cubicBezTo>
                            <a:cubicBezTo>
                              <a:pt x="217" y="0"/>
                              <a:pt x="228" y="11"/>
                              <a:pt x="228" y="25"/>
                            </a:cubicBezTo>
                            <a:cubicBezTo>
                              <a:pt x="228" y="25"/>
                              <a:pt x="228" y="25"/>
                              <a:pt x="228" y="25"/>
                            </a:cubicBezTo>
                            <a:cubicBezTo>
                              <a:pt x="228" y="38"/>
                              <a:pt x="217" y="49"/>
                              <a:pt x="204" y="49"/>
                            </a:cubicBezTo>
                            <a:close/>
                          </a:path>
                        </a:pathLst>
                      </a:custGeom>
                      <a:solidFill>
                        <a:schemeClr val="bg2"/>
                      </a:solidFill>
                      <a:ln>
                        <a:noFill/>
                      </a:ln>
                    </p:spPr>
                    <p:txBody>
                      <a:bodyPr vert="horz" wrap="square" lIns="121920" tIns="60960" rIns="121920" bIns="60960" numCol="1" anchor="t" anchorCtr="1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algn="ctr"/>
                        <a:endParaRPr lang="en-US" sz="400">
                          <a:latin typeface="Consolas" panose="020B0609020204030204" pitchFamily="49" charset="0"/>
                          <a:cs typeface="Consolas" panose="020B0609020204030204" pitchFamily="49" charset="0"/>
                        </a:endParaRPr>
                      </a:p>
                    </p:txBody>
                  </p:sp>
                  <p:sp>
                    <p:nvSpPr>
                      <p:cNvPr id="191" name="Freeform 752">
                        <a:extLst>
                          <a:ext uri="{FF2B5EF4-FFF2-40B4-BE49-F238E27FC236}">
                            <a16:creationId xmlns:a16="http://schemas.microsoft.com/office/drawing/2014/main" id="{4E75B153-A467-1B5D-2F82-D65974A62FA8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55081" y="1571590"/>
                        <a:ext cx="382988" cy="115996"/>
                      </a:xfrm>
                      <a:custGeom>
                        <a:avLst/>
                        <a:gdLst>
                          <a:gd name="T0" fmla="*/ 137 w 162"/>
                          <a:gd name="T1" fmla="*/ 49 h 49"/>
                          <a:gd name="T2" fmla="*/ 24 w 162"/>
                          <a:gd name="T3" fmla="*/ 49 h 49"/>
                          <a:gd name="T4" fmla="*/ 0 w 162"/>
                          <a:gd name="T5" fmla="*/ 25 h 49"/>
                          <a:gd name="T6" fmla="*/ 0 w 162"/>
                          <a:gd name="T7" fmla="*/ 25 h 49"/>
                          <a:gd name="T8" fmla="*/ 24 w 162"/>
                          <a:gd name="T9" fmla="*/ 0 h 49"/>
                          <a:gd name="T10" fmla="*/ 137 w 162"/>
                          <a:gd name="T11" fmla="*/ 0 h 49"/>
                          <a:gd name="T12" fmla="*/ 162 w 162"/>
                          <a:gd name="T13" fmla="*/ 25 h 49"/>
                          <a:gd name="T14" fmla="*/ 162 w 162"/>
                          <a:gd name="T15" fmla="*/ 25 h 49"/>
                          <a:gd name="T16" fmla="*/ 137 w 162"/>
                          <a:gd name="T17" fmla="*/ 49 h 4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162" h="49">
                            <a:moveTo>
                              <a:pt x="137" y="49"/>
                            </a:moveTo>
                            <a:cubicBezTo>
                              <a:pt x="24" y="49"/>
                              <a:pt x="24" y="49"/>
                              <a:pt x="24" y="49"/>
                            </a:cubicBezTo>
                            <a:cubicBezTo>
                              <a:pt x="11" y="49"/>
                              <a:pt x="0" y="38"/>
                              <a:pt x="0" y="25"/>
                            </a:cubicBezTo>
                            <a:cubicBezTo>
                              <a:pt x="0" y="25"/>
                              <a:pt x="0" y="25"/>
                              <a:pt x="0" y="25"/>
                            </a:cubicBezTo>
                            <a:cubicBezTo>
                              <a:pt x="0" y="11"/>
                              <a:pt x="11" y="0"/>
                              <a:pt x="24" y="0"/>
                            </a:cubicBezTo>
                            <a:cubicBezTo>
                              <a:pt x="137" y="0"/>
                              <a:pt x="137" y="0"/>
                              <a:pt x="137" y="0"/>
                            </a:cubicBezTo>
                            <a:cubicBezTo>
                              <a:pt x="151" y="0"/>
                              <a:pt x="162" y="11"/>
                              <a:pt x="162" y="25"/>
                            </a:cubicBezTo>
                            <a:cubicBezTo>
                              <a:pt x="162" y="25"/>
                              <a:pt x="162" y="25"/>
                              <a:pt x="162" y="25"/>
                            </a:cubicBezTo>
                            <a:cubicBezTo>
                              <a:pt x="162" y="38"/>
                              <a:pt x="151" y="49"/>
                              <a:pt x="137" y="49"/>
                            </a:cubicBezTo>
                            <a:close/>
                          </a:path>
                        </a:pathLst>
                      </a:custGeom>
                      <a:solidFill>
                        <a:schemeClr val="bg2"/>
                      </a:solidFill>
                      <a:ln>
                        <a:noFill/>
                      </a:ln>
                    </p:spPr>
                    <p:txBody>
                      <a:bodyPr vert="horz" wrap="square" lIns="121920" tIns="60960" rIns="121920" bIns="6096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>
                          <a:latin typeface="Consolas" panose="020B0609020204030204" pitchFamily="49" charset="0"/>
                          <a:cs typeface="Consolas" panose="020B0609020204030204" pitchFamily="49" charset="0"/>
                        </a:endParaRPr>
                      </a:p>
                    </p:txBody>
                  </p:sp>
                  <p:sp>
                    <p:nvSpPr>
                      <p:cNvPr id="192" name="Freeform 753">
                        <a:extLst>
                          <a:ext uri="{FF2B5EF4-FFF2-40B4-BE49-F238E27FC236}">
                            <a16:creationId xmlns:a16="http://schemas.microsoft.com/office/drawing/2014/main" id="{1D2D79AA-7086-8981-DD60-6F11FC91F5FA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106076" y="1496592"/>
                        <a:ext cx="181994" cy="115996"/>
                      </a:xfrm>
                      <a:custGeom>
                        <a:avLst/>
                        <a:gdLst>
                          <a:gd name="T0" fmla="*/ 52 w 77"/>
                          <a:gd name="T1" fmla="*/ 49 h 49"/>
                          <a:gd name="T2" fmla="*/ 24 w 77"/>
                          <a:gd name="T3" fmla="*/ 49 h 49"/>
                          <a:gd name="T4" fmla="*/ 0 w 77"/>
                          <a:gd name="T5" fmla="*/ 24 h 49"/>
                          <a:gd name="T6" fmla="*/ 0 w 77"/>
                          <a:gd name="T7" fmla="*/ 24 h 49"/>
                          <a:gd name="T8" fmla="*/ 24 w 77"/>
                          <a:gd name="T9" fmla="*/ 0 h 49"/>
                          <a:gd name="T10" fmla="*/ 52 w 77"/>
                          <a:gd name="T11" fmla="*/ 0 h 49"/>
                          <a:gd name="T12" fmla="*/ 77 w 77"/>
                          <a:gd name="T13" fmla="*/ 24 h 49"/>
                          <a:gd name="T14" fmla="*/ 77 w 77"/>
                          <a:gd name="T15" fmla="*/ 24 h 49"/>
                          <a:gd name="T16" fmla="*/ 52 w 77"/>
                          <a:gd name="T17" fmla="*/ 49 h 4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77" h="49">
                            <a:moveTo>
                              <a:pt x="52" y="49"/>
                            </a:moveTo>
                            <a:cubicBezTo>
                              <a:pt x="24" y="49"/>
                              <a:pt x="24" y="49"/>
                              <a:pt x="24" y="49"/>
                            </a:cubicBezTo>
                            <a:cubicBezTo>
                              <a:pt x="11" y="49"/>
                              <a:pt x="0" y="38"/>
                              <a:pt x="0" y="24"/>
                            </a:cubicBezTo>
                            <a:cubicBezTo>
                              <a:pt x="0" y="24"/>
                              <a:pt x="0" y="24"/>
                              <a:pt x="0" y="24"/>
                            </a:cubicBezTo>
                            <a:cubicBezTo>
                              <a:pt x="0" y="11"/>
                              <a:pt x="11" y="0"/>
                              <a:pt x="24" y="0"/>
                            </a:cubicBezTo>
                            <a:cubicBezTo>
                              <a:pt x="52" y="0"/>
                              <a:pt x="52" y="0"/>
                              <a:pt x="52" y="0"/>
                            </a:cubicBezTo>
                            <a:cubicBezTo>
                              <a:pt x="66" y="0"/>
                              <a:pt x="77" y="11"/>
                              <a:pt x="77" y="24"/>
                            </a:cubicBezTo>
                            <a:cubicBezTo>
                              <a:pt x="77" y="24"/>
                              <a:pt x="77" y="24"/>
                              <a:pt x="77" y="24"/>
                            </a:cubicBezTo>
                            <a:cubicBezTo>
                              <a:pt x="77" y="38"/>
                              <a:pt x="66" y="49"/>
                              <a:pt x="52" y="49"/>
                            </a:cubicBezTo>
                            <a:close/>
                          </a:path>
                        </a:pathLst>
                      </a:custGeom>
                      <a:solidFill>
                        <a:schemeClr val="bg2"/>
                      </a:solidFill>
                      <a:ln>
                        <a:noFill/>
                      </a:ln>
                    </p:spPr>
                    <p:txBody>
                      <a:bodyPr vert="horz" wrap="square" lIns="121920" tIns="60960" rIns="121920" bIns="6096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>
                          <a:latin typeface="Consolas" panose="020B0609020204030204" pitchFamily="49" charset="0"/>
                          <a:cs typeface="Consolas" panose="020B0609020204030204" pitchFamily="49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171" name="Group 170">
                  <a:extLst>
                    <a:ext uri="{FF2B5EF4-FFF2-40B4-BE49-F238E27FC236}">
                      <a16:creationId xmlns:a16="http://schemas.microsoft.com/office/drawing/2014/main" id="{C8051C55-B0C7-6FE6-A2EF-22AD2E52211E}"/>
                    </a:ext>
                  </a:extLst>
                </p:cNvPr>
                <p:cNvGrpSpPr/>
                <p:nvPr/>
              </p:nvGrpSpPr>
              <p:grpSpPr>
                <a:xfrm>
                  <a:off x="1927250" y="3173411"/>
                  <a:ext cx="1008321" cy="434081"/>
                  <a:chOff x="5593399" y="3760135"/>
                  <a:chExt cx="1008321" cy="434081"/>
                </a:xfrm>
              </p:grpSpPr>
              <p:sp>
                <p:nvSpPr>
                  <p:cNvPr id="184" name="Rectangle 183">
                    <a:extLst>
                      <a:ext uri="{FF2B5EF4-FFF2-40B4-BE49-F238E27FC236}">
                        <a16:creationId xmlns:a16="http://schemas.microsoft.com/office/drawing/2014/main" id="{A07F89B3-5501-4329-1391-28BF7A4C4241}"/>
                      </a:ext>
                    </a:extLst>
                  </p:cNvPr>
                  <p:cNvSpPr/>
                  <p:nvPr/>
                </p:nvSpPr>
                <p:spPr>
                  <a:xfrm flipH="1">
                    <a:off x="5593399" y="3760135"/>
                    <a:ext cx="1008321" cy="434081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12700" cap="flat">
                    <a:solidFill>
                      <a:schemeClr val="accent4">
                        <a:lumMod val="5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wrap="square" lIns="0" tIns="72000" rIns="0" bIns="0" rtlCol="0" anchor="t" anchorCtr="0"/>
                  <a:lstStyle/>
                  <a:p>
                    <a:pPr algn="ctr" defTabSz="685783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GB" sz="600"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VLAN</a:t>
                    </a:r>
                  </a:p>
                  <a:p>
                    <a:pPr algn="ctr" defTabSz="685783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GB" sz="600"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(Security isolation per Bridge Domain)</a:t>
                    </a:r>
                  </a:p>
                </p:txBody>
              </p:sp>
              <p:sp>
                <p:nvSpPr>
                  <p:cNvPr id="185" name="Rectangle 184">
                    <a:extLst>
                      <a:ext uri="{FF2B5EF4-FFF2-40B4-BE49-F238E27FC236}">
                        <a16:creationId xmlns:a16="http://schemas.microsoft.com/office/drawing/2014/main" id="{AA54288F-26AB-783B-D154-4B86DABD95DE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5593399" y="3760135"/>
                    <a:ext cx="288000" cy="144000"/>
                  </a:xfrm>
                  <a:prstGeom prst="rect">
                    <a:avLst/>
                  </a:prstGeom>
                  <a:solidFill>
                    <a:schemeClr val="accent4">
                      <a:lumMod val="50000"/>
                    </a:schemeClr>
                  </a:solidFill>
                  <a:ln w="12700" cap="flat">
                    <a:noFill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lIns="121920" tIns="60960" rIns="121920" bIns="60960" rtlCol="0" anchor="ctr"/>
                  <a:lstStyle/>
                  <a:p>
                    <a:pPr algn="ctr" defTabSz="685783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GB" sz="600" kern="0">
                        <a:solidFill>
                          <a:schemeClr val="bg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EPG</a:t>
                    </a:r>
                  </a:p>
                </p:txBody>
              </p:sp>
            </p:grpSp>
            <p:grpSp>
              <p:nvGrpSpPr>
                <p:cNvPr id="172" name="Group 171">
                  <a:extLst>
                    <a:ext uri="{FF2B5EF4-FFF2-40B4-BE49-F238E27FC236}">
                      <a16:creationId xmlns:a16="http://schemas.microsoft.com/office/drawing/2014/main" id="{5267B716-4A80-32B8-1EFB-55B6A8040457}"/>
                    </a:ext>
                  </a:extLst>
                </p:cNvPr>
                <p:cNvGrpSpPr/>
                <p:nvPr/>
              </p:nvGrpSpPr>
              <p:grpSpPr>
                <a:xfrm>
                  <a:off x="1483744" y="3034664"/>
                  <a:ext cx="1519906" cy="1146811"/>
                  <a:chOff x="7680326" y="3602038"/>
                  <a:chExt cx="1519906" cy="1146811"/>
                </a:xfrm>
              </p:grpSpPr>
              <p:sp>
                <p:nvSpPr>
                  <p:cNvPr id="182" name="Rectangle 181">
                    <a:extLst>
                      <a:ext uri="{FF2B5EF4-FFF2-40B4-BE49-F238E27FC236}">
                        <a16:creationId xmlns:a16="http://schemas.microsoft.com/office/drawing/2014/main" id="{42E3F365-1A3A-8EBC-FC4A-E33992EBEFBC}"/>
                      </a:ext>
                    </a:extLst>
                  </p:cNvPr>
                  <p:cNvSpPr/>
                  <p:nvPr/>
                </p:nvSpPr>
                <p:spPr>
                  <a:xfrm flipH="1">
                    <a:off x="7681032" y="3602038"/>
                    <a:ext cx="1519200" cy="1146811"/>
                  </a:xfrm>
                  <a:prstGeom prst="rect">
                    <a:avLst/>
                  </a:prstGeom>
                  <a:noFill/>
                  <a:ln w="12700">
                    <a:solidFill>
                      <a:schemeClr val="accent6">
                        <a:lumMod val="75000"/>
                      </a:schemeClr>
                    </a:solidFill>
                    <a:prstDash val="solid"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none" lIns="36000" tIns="180000" rtlCol="0" anchor="t" anchorCtr="0"/>
                  <a:lstStyle/>
                  <a:p>
                    <a:r>
                      <a:rPr lang="en-GB" sz="600"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Network</a:t>
                    </a:r>
                  </a:p>
                  <a:p>
                    <a:r>
                      <a:rPr lang="en-GB" sz="600"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Segments</a:t>
                    </a:r>
                  </a:p>
                </p:txBody>
              </p:sp>
              <p:sp>
                <p:nvSpPr>
                  <p:cNvPr id="183" name="TextBox 182">
                    <a:extLst>
                      <a:ext uri="{FF2B5EF4-FFF2-40B4-BE49-F238E27FC236}">
                        <a16:creationId xmlns:a16="http://schemas.microsoft.com/office/drawing/2014/main" id="{752062D1-B51A-5066-7D05-D7B1C823C39C}"/>
                      </a:ext>
                    </a:extLst>
                  </p:cNvPr>
                  <p:cNvSpPr txBox="1"/>
                  <p:nvPr/>
                </p:nvSpPr>
                <p:spPr>
                  <a:xfrm>
                    <a:off x="7680326" y="3602038"/>
                    <a:ext cx="288000" cy="1440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txBody>
                  <a:bodyPr wrap="none" rtlCol="0" anchor="ctr" anchorCtr="1">
                    <a:noAutofit/>
                  </a:bodyPr>
                  <a:lstStyle/>
                  <a:p>
                    <a:pPr algn="ctr"/>
                    <a:r>
                      <a:rPr lang="en-US" sz="600">
                        <a:solidFill>
                          <a:schemeClr val="bg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AP</a:t>
                    </a:r>
                  </a:p>
                </p:txBody>
              </p:sp>
            </p:grpSp>
            <p:grpSp>
              <p:nvGrpSpPr>
                <p:cNvPr id="173" name="Group 172">
                  <a:extLst>
                    <a:ext uri="{FF2B5EF4-FFF2-40B4-BE49-F238E27FC236}">
                      <a16:creationId xmlns:a16="http://schemas.microsoft.com/office/drawing/2014/main" id="{6F6E6816-E263-76DE-8AF0-FD57DFBA6B1E}"/>
                    </a:ext>
                  </a:extLst>
                </p:cNvPr>
                <p:cNvGrpSpPr/>
                <p:nvPr/>
              </p:nvGrpSpPr>
              <p:grpSpPr>
                <a:xfrm>
                  <a:off x="1483733" y="4325937"/>
                  <a:ext cx="1519200" cy="647700"/>
                  <a:chOff x="7680318" y="3602038"/>
                  <a:chExt cx="1519200" cy="647700"/>
                </a:xfrm>
              </p:grpSpPr>
              <p:sp>
                <p:nvSpPr>
                  <p:cNvPr id="180" name="Rectangle 179">
                    <a:extLst>
                      <a:ext uri="{FF2B5EF4-FFF2-40B4-BE49-F238E27FC236}">
                        <a16:creationId xmlns:a16="http://schemas.microsoft.com/office/drawing/2014/main" id="{762CC2BC-34B4-DF2A-ACB8-C591B37578C0}"/>
                      </a:ext>
                    </a:extLst>
                  </p:cNvPr>
                  <p:cNvSpPr/>
                  <p:nvPr/>
                </p:nvSpPr>
                <p:spPr>
                  <a:xfrm flipH="1">
                    <a:off x="7680318" y="3602038"/>
                    <a:ext cx="1519200" cy="647700"/>
                  </a:xfrm>
                  <a:prstGeom prst="rect">
                    <a:avLst/>
                  </a:prstGeom>
                  <a:noFill/>
                  <a:ln w="12700">
                    <a:solidFill>
                      <a:schemeClr val="accent6">
                        <a:lumMod val="75000"/>
                      </a:schemeClr>
                    </a:solidFill>
                    <a:prstDash val="solid"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none" lIns="36000" tIns="180000" rtlCol="0" anchor="t" anchorCtr="0"/>
                  <a:lstStyle/>
                  <a:p>
                    <a:r>
                      <a:rPr lang="en-GB" sz="600"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Apps</a:t>
                    </a:r>
                  </a:p>
                  <a:p>
                    <a:r>
                      <a:rPr lang="en-GB" sz="600"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(Optional)</a:t>
                    </a:r>
                  </a:p>
                </p:txBody>
              </p:sp>
              <p:sp>
                <p:nvSpPr>
                  <p:cNvPr id="181" name="TextBox 180">
                    <a:extLst>
                      <a:ext uri="{FF2B5EF4-FFF2-40B4-BE49-F238E27FC236}">
                        <a16:creationId xmlns:a16="http://schemas.microsoft.com/office/drawing/2014/main" id="{6967B0B1-31BB-ECC8-C9DB-7A1DFC36B06E}"/>
                      </a:ext>
                    </a:extLst>
                  </p:cNvPr>
                  <p:cNvSpPr txBox="1"/>
                  <p:nvPr/>
                </p:nvSpPr>
                <p:spPr>
                  <a:xfrm>
                    <a:off x="7680326" y="3602038"/>
                    <a:ext cx="288000" cy="1440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txBody>
                  <a:bodyPr wrap="none" rtlCol="0" anchor="ctr" anchorCtr="1">
                    <a:noAutofit/>
                  </a:bodyPr>
                  <a:lstStyle/>
                  <a:p>
                    <a:pPr algn="ctr"/>
                    <a:r>
                      <a:rPr lang="en-US" sz="600">
                        <a:solidFill>
                          <a:schemeClr val="bg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AP</a:t>
                    </a:r>
                  </a:p>
                </p:txBody>
              </p:sp>
            </p:grpSp>
            <p:grpSp>
              <p:nvGrpSpPr>
                <p:cNvPr id="174" name="Group 173">
                  <a:extLst>
                    <a:ext uri="{FF2B5EF4-FFF2-40B4-BE49-F238E27FC236}">
                      <a16:creationId xmlns:a16="http://schemas.microsoft.com/office/drawing/2014/main" id="{D2115B9E-9FF3-55D7-B25F-23923E4EF648}"/>
                    </a:ext>
                  </a:extLst>
                </p:cNvPr>
                <p:cNvGrpSpPr/>
                <p:nvPr/>
              </p:nvGrpSpPr>
              <p:grpSpPr>
                <a:xfrm>
                  <a:off x="1927250" y="4473402"/>
                  <a:ext cx="1008320" cy="428799"/>
                  <a:chOff x="5593397" y="3760135"/>
                  <a:chExt cx="1008320" cy="428799"/>
                </a:xfrm>
              </p:grpSpPr>
              <p:sp>
                <p:nvSpPr>
                  <p:cNvPr id="178" name="Rectangle 177">
                    <a:extLst>
                      <a:ext uri="{FF2B5EF4-FFF2-40B4-BE49-F238E27FC236}">
                        <a16:creationId xmlns:a16="http://schemas.microsoft.com/office/drawing/2014/main" id="{E68A0001-3013-3807-F313-1711E764A91B}"/>
                      </a:ext>
                    </a:extLst>
                  </p:cNvPr>
                  <p:cNvSpPr/>
                  <p:nvPr/>
                </p:nvSpPr>
                <p:spPr>
                  <a:xfrm flipH="1">
                    <a:off x="5593397" y="3760136"/>
                    <a:ext cx="1008320" cy="428798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 w="12700" cap="flat">
                    <a:solidFill>
                      <a:schemeClr val="accent2">
                        <a:lumMod val="75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wrap="square" lIns="0" tIns="72000" rIns="0" bIns="0" rtlCol="0" anchor="ctr" anchorCtr="1"/>
                  <a:lstStyle/>
                  <a:p>
                    <a:pPr algn="ctr" defTabSz="685783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GB" sz="600"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Security isolation across Bridge Domains</a:t>
                    </a:r>
                  </a:p>
                </p:txBody>
              </p:sp>
              <p:sp>
                <p:nvSpPr>
                  <p:cNvPr id="179" name="Rectangle 178">
                    <a:extLst>
                      <a:ext uri="{FF2B5EF4-FFF2-40B4-BE49-F238E27FC236}">
                        <a16:creationId xmlns:a16="http://schemas.microsoft.com/office/drawing/2014/main" id="{637364BB-1780-8FFF-3657-1C8D327D9160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5593397" y="3760135"/>
                    <a:ext cx="288000" cy="144000"/>
                  </a:xfrm>
                  <a:prstGeom prst="rect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 w="12700" cap="flat">
                    <a:noFill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lIns="121920" tIns="60960" rIns="121920" bIns="60960" rtlCol="0" anchor="ctr"/>
                  <a:lstStyle/>
                  <a:p>
                    <a:pPr algn="ctr" defTabSz="685783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GB" sz="600" kern="0">
                        <a:solidFill>
                          <a:schemeClr val="bg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ESG</a:t>
                    </a:r>
                  </a:p>
                </p:txBody>
              </p:sp>
            </p:grpSp>
            <p:grpSp>
              <p:nvGrpSpPr>
                <p:cNvPr id="175" name="Group 174">
                  <a:extLst>
                    <a:ext uri="{FF2B5EF4-FFF2-40B4-BE49-F238E27FC236}">
                      <a16:creationId xmlns:a16="http://schemas.microsoft.com/office/drawing/2014/main" id="{02AE10EA-9E61-3E80-491D-34CB81C7E43A}"/>
                    </a:ext>
                  </a:extLst>
                </p:cNvPr>
                <p:cNvGrpSpPr/>
                <p:nvPr/>
              </p:nvGrpSpPr>
              <p:grpSpPr>
                <a:xfrm>
                  <a:off x="1927250" y="3675955"/>
                  <a:ext cx="1008320" cy="434081"/>
                  <a:chOff x="5593400" y="3760135"/>
                  <a:chExt cx="1008320" cy="434081"/>
                </a:xfrm>
              </p:grpSpPr>
              <p:sp>
                <p:nvSpPr>
                  <p:cNvPr id="176" name="Rectangle 175">
                    <a:extLst>
                      <a:ext uri="{FF2B5EF4-FFF2-40B4-BE49-F238E27FC236}">
                        <a16:creationId xmlns:a16="http://schemas.microsoft.com/office/drawing/2014/main" id="{E49C4A83-6E4A-11A7-47F5-749D76028127}"/>
                      </a:ext>
                    </a:extLst>
                  </p:cNvPr>
                  <p:cNvSpPr/>
                  <p:nvPr/>
                </p:nvSpPr>
                <p:spPr>
                  <a:xfrm flipH="1">
                    <a:off x="5593400" y="3760135"/>
                    <a:ext cx="1008320" cy="434081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12700" cap="flat">
                    <a:solidFill>
                      <a:schemeClr val="accent4">
                        <a:lumMod val="5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wrap="square" lIns="0" tIns="72000" rIns="0" bIns="0" rtlCol="0" anchor="t" anchorCtr="0"/>
                  <a:lstStyle/>
                  <a:p>
                    <a:pPr algn="ctr" defTabSz="685783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GB" sz="600"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VLAN</a:t>
                    </a:r>
                  </a:p>
                  <a:p>
                    <a:pPr algn="ctr" defTabSz="685783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GB" sz="600"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(Security isolation per Bridge Domain)</a:t>
                    </a:r>
                  </a:p>
                </p:txBody>
              </p:sp>
              <p:sp>
                <p:nvSpPr>
                  <p:cNvPr id="177" name="Rectangle 176">
                    <a:extLst>
                      <a:ext uri="{FF2B5EF4-FFF2-40B4-BE49-F238E27FC236}">
                        <a16:creationId xmlns:a16="http://schemas.microsoft.com/office/drawing/2014/main" id="{18F25114-8FC3-1C30-935A-D3F7EAD8C58B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5593400" y="3760135"/>
                    <a:ext cx="288000" cy="144000"/>
                  </a:xfrm>
                  <a:prstGeom prst="rect">
                    <a:avLst/>
                  </a:prstGeom>
                  <a:solidFill>
                    <a:schemeClr val="accent4">
                      <a:lumMod val="50000"/>
                    </a:schemeClr>
                  </a:solidFill>
                  <a:ln w="12700" cap="flat">
                    <a:noFill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lIns="121920" tIns="60960" rIns="121920" bIns="60960" rtlCol="0" anchor="ctr"/>
                  <a:lstStyle/>
                  <a:p>
                    <a:pPr algn="ctr" defTabSz="685783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GB" sz="600" kern="0">
                        <a:solidFill>
                          <a:schemeClr val="bg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EPG</a:t>
                    </a:r>
                  </a:p>
                </p:txBody>
              </p:sp>
            </p:grpSp>
          </p:grpSp>
          <p:grpSp>
            <p:nvGrpSpPr>
              <p:cNvPr id="242" name="Group 241">
                <a:extLst>
                  <a:ext uri="{FF2B5EF4-FFF2-40B4-BE49-F238E27FC236}">
                    <a16:creationId xmlns:a16="http://schemas.microsoft.com/office/drawing/2014/main" id="{14D60F0F-64D9-AD80-F8AF-94DDBECAFD27}"/>
                  </a:ext>
                </a:extLst>
              </p:cNvPr>
              <p:cNvGrpSpPr/>
              <p:nvPr/>
            </p:nvGrpSpPr>
            <p:grpSpPr>
              <a:xfrm>
                <a:off x="10029600" y="3486075"/>
                <a:ext cx="1656000" cy="2227263"/>
                <a:chOff x="1416050" y="2822575"/>
                <a:chExt cx="1656000" cy="2227263"/>
              </a:xfrm>
            </p:grpSpPr>
            <p:grpSp>
              <p:nvGrpSpPr>
                <p:cNvPr id="243" name="Group 242">
                  <a:extLst>
                    <a:ext uri="{FF2B5EF4-FFF2-40B4-BE49-F238E27FC236}">
                      <a16:creationId xmlns:a16="http://schemas.microsoft.com/office/drawing/2014/main" id="{BA1F19F7-7BEE-592C-0BEC-45C61BD39508}"/>
                    </a:ext>
                  </a:extLst>
                </p:cNvPr>
                <p:cNvGrpSpPr/>
                <p:nvPr/>
              </p:nvGrpSpPr>
              <p:grpSpPr>
                <a:xfrm>
                  <a:off x="1416050" y="2822575"/>
                  <a:ext cx="1656000" cy="2227263"/>
                  <a:chOff x="7680323" y="2921000"/>
                  <a:chExt cx="1656000" cy="2227263"/>
                </a:xfrm>
              </p:grpSpPr>
              <p:sp>
                <p:nvSpPr>
                  <p:cNvPr id="259" name="Rectangle 258">
                    <a:extLst>
                      <a:ext uri="{FF2B5EF4-FFF2-40B4-BE49-F238E27FC236}">
                        <a16:creationId xmlns:a16="http://schemas.microsoft.com/office/drawing/2014/main" id="{EC8D1687-E006-749C-FA1E-2D31AA052247}"/>
                      </a:ext>
                    </a:extLst>
                  </p:cNvPr>
                  <p:cNvSpPr/>
                  <p:nvPr/>
                </p:nvSpPr>
                <p:spPr>
                  <a:xfrm>
                    <a:off x="7680324" y="2921000"/>
                    <a:ext cx="1655999" cy="2227263"/>
                  </a:xfrm>
                  <a:prstGeom prst="rect">
                    <a:avLst/>
                  </a:prstGeom>
                  <a:noFill/>
                  <a:ln w="12700">
                    <a:solidFill>
                      <a:schemeClr val="accent2">
                        <a:lumMod val="75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24000" tIns="36000" rtlCol="0" anchor="t" anchorCtr="0"/>
                  <a:lstStyle/>
                  <a:p>
                    <a:r>
                      <a:rPr lang="en-GB" sz="600"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test</a:t>
                    </a:r>
                  </a:p>
                </p:txBody>
              </p:sp>
              <p:grpSp>
                <p:nvGrpSpPr>
                  <p:cNvPr id="260" name="Group 259">
                    <a:extLst>
                      <a:ext uri="{FF2B5EF4-FFF2-40B4-BE49-F238E27FC236}">
                        <a16:creationId xmlns:a16="http://schemas.microsoft.com/office/drawing/2014/main" id="{4F183890-4D0A-209A-68E1-99B4E458E24C}"/>
                      </a:ext>
                    </a:extLst>
                  </p:cNvPr>
                  <p:cNvGrpSpPr/>
                  <p:nvPr/>
                </p:nvGrpSpPr>
                <p:grpSpPr>
                  <a:xfrm>
                    <a:off x="7680323" y="2921000"/>
                    <a:ext cx="288000" cy="144000"/>
                    <a:chOff x="9357407" y="4691351"/>
                    <a:chExt cx="288000" cy="144000"/>
                  </a:xfrm>
                </p:grpSpPr>
                <p:sp>
                  <p:nvSpPr>
                    <p:cNvPr id="261" name="Rectangle 260">
                      <a:extLst>
                        <a:ext uri="{FF2B5EF4-FFF2-40B4-BE49-F238E27FC236}">
                          <a16:creationId xmlns:a16="http://schemas.microsoft.com/office/drawing/2014/main" id="{27AADE6F-3392-1F79-E5FC-EBE4A8F647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57407" y="4691351"/>
                      <a:ext cx="288000" cy="144000"/>
                    </a:xfrm>
                    <a:prstGeom prst="rect">
                      <a:avLst/>
                    </a:prstGeom>
                    <a:solidFill>
                      <a:schemeClr val="accent2">
                        <a:lumMod val="75000"/>
                      </a:schemeClr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p:txBody>
                </p:sp>
                <p:grpSp>
                  <p:nvGrpSpPr>
                    <p:cNvPr id="262" name="Group 261">
                      <a:extLst>
                        <a:ext uri="{FF2B5EF4-FFF2-40B4-BE49-F238E27FC236}">
                          <a16:creationId xmlns:a16="http://schemas.microsoft.com/office/drawing/2014/main" id="{7265A1B7-0686-A837-54B4-BBF1D9577E71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9393407" y="4709853"/>
                      <a:ext cx="216000" cy="106997"/>
                      <a:chOff x="836085" y="1496592"/>
                      <a:chExt cx="538984" cy="266993"/>
                    </a:xfrm>
                  </p:grpSpPr>
                  <p:sp>
                    <p:nvSpPr>
                      <p:cNvPr id="263" name="Freeform 751">
                        <a:extLst>
                          <a:ext uri="{FF2B5EF4-FFF2-40B4-BE49-F238E27FC236}">
                            <a16:creationId xmlns:a16="http://schemas.microsoft.com/office/drawing/2014/main" id="{FD52D6CB-08BA-C173-5259-84900267CC22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836085" y="1647588"/>
                        <a:ext cx="538984" cy="115997"/>
                      </a:xfrm>
                      <a:custGeom>
                        <a:avLst/>
                        <a:gdLst>
                          <a:gd name="T0" fmla="*/ 204 w 228"/>
                          <a:gd name="T1" fmla="*/ 49 h 49"/>
                          <a:gd name="T2" fmla="*/ 24 w 228"/>
                          <a:gd name="T3" fmla="*/ 49 h 49"/>
                          <a:gd name="T4" fmla="*/ 0 w 228"/>
                          <a:gd name="T5" fmla="*/ 25 h 49"/>
                          <a:gd name="T6" fmla="*/ 0 w 228"/>
                          <a:gd name="T7" fmla="*/ 25 h 49"/>
                          <a:gd name="T8" fmla="*/ 24 w 228"/>
                          <a:gd name="T9" fmla="*/ 0 h 49"/>
                          <a:gd name="T10" fmla="*/ 204 w 228"/>
                          <a:gd name="T11" fmla="*/ 0 h 49"/>
                          <a:gd name="T12" fmla="*/ 228 w 228"/>
                          <a:gd name="T13" fmla="*/ 25 h 49"/>
                          <a:gd name="T14" fmla="*/ 228 w 228"/>
                          <a:gd name="T15" fmla="*/ 25 h 49"/>
                          <a:gd name="T16" fmla="*/ 204 w 228"/>
                          <a:gd name="T17" fmla="*/ 49 h 4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228" h="49">
                            <a:moveTo>
                              <a:pt x="204" y="49"/>
                            </a:moveTo>
                            <a:cubicBezTo>
                              <a:pt x="24" y="49"/>
                              <a:pt x="24" y="49"/>
                              <a:pt x="24" y="49"/>
                            </a:cubicBezTo>
                            <a:cubicBezTo>
                              <a:pt x="11" y="49"/>
                              <a:pt x="0" y="38"/>
                              <a:pt x="0" y="25"/>
                            </a:cubicBezTo>
                            <a:cubicBezTo>
                              <a:pt x="0" y="25"/>
                              <a:pt x="0" y="25"/>
                              <a:pt x="0" y="25"/>
                            </a:cubicBezTo>
                            <a:cubicBezTo>
                              <a:pt x="0" y="11"/>
                              <a:pt x="11" y="0"/>
                              <a:pt x="24" y="0"/>
                            </a:cubicBezTo>
                            <a:cubicBezTo>
                              <a:pt x="204" y="0"/>
                              <a:pt x="204" y="0"/>
                              <a:pt x="204" y="0"/>
                            </a:cubicBezTo>
                            <a:cubicBezTo>
                              <a:pt x="217" y="0"/>
                              <a:pt x="228" y="11"/>
                              <a:pt x="228" y="25"/>
                            </a:cubicBezTo>
                            <a:cubicBezTo>
                              <a:pt x="228" y="25"/>
                              <a:pt x="228" y="25"/>
                              <a:pt x="228" y="25"/>
                            </a:cubicBezTo>
                            <a:cubicBezTo>
                              <a:pt x="228" y="38"/>
                              <a:pt x="217" y="49"/>
                              <a:pt x="204" y="49"/>
                            </a:cubicBezTo>
                            <a:close/>
                          </a:path>
                        </a:pathLst>
                      </a:custGeom>
                      <a:solidFill>
                        <a:schemeClr val="bg2"/>
                      </a:solidFill>
                      <a:ln>
                        <a:noFill/>
                      </a:ln>
                    </p:spPr>
                    <p:txBody>
                      <a:bodyPr vert="horz" wrap="square" lIns="121920" tIns="60960" rIns="121920" bIns="60960" numCol="1" anchor="t" anchorCtr="1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algn="ctr"/>
                        <a:endParaRPr lang="en-US" sz="400">
                          <a:latin typeface="Consolas" panose="020B0609020204030204" pitchFamily="49" charset="0"/>
                          <a:cs typeface="Consolas" panose="020B0609020204030204" pitchFamily="49" charset="0"/>
                        </a:endParaRPr>
                      </a:p>
                    </p:txBody>
                  </p:sp>
                  <p:sp>
                    <p:nvSpPr>
                      <p:cNvPr id="264" name="Freeform 752">
                        <a:extLst>
                          <a:ext uri="{FF2B5EF4-FFF2-40B4-BE49-F238E27FC236}">
                            <a16:creationId xmlns:a16="http://schemas.microsoft.com/office/drawing/2014/main" id="{9C0B0362-5B28-8398-87AD-EAE74B3F18BE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55081" y="1571590"/>
                        <a:ext cx="382988" cy="115996"/>
                      </a:xfrm>
                      <a:custGeom>
                        <a:avLst/>
                        <a:gdLst>
                          <a:gd name="T0" fmla="*/ 137 w 162"/>
                          <a:gd name="T1" fmla="*/ 49 h 49"/>
                          <a:gd name="T2" fmla="*/ 24 w 162"/>
                          <a:gd name="T3" fmla="*/ 49 h 49"/>
                          <a:gd name="T4" fmla="*/ 0 w 162"/>
                          <a:gd name="T5" fmla="*/ 25 h 49"/>
                          <a:gd name="T6" fmla="*/ 0 w 162"/>
                          <a:gd name="T7" fmla="*/ 25 h 49"/>
                          <a:gd name="T8" fmla="*/ 24 w 162"/>
                          <a:gd name="T9" fmla="*/ 0 h 49"/>
                          <a:gd name="T10" fmla="*/ 137 w 162"/>
                          <a:gd name="T11" fmla="*/ 0 h 49"/>
                          <a:gd name="T12" fmla="*/ 162 w 162"/>
                          <a:gd name="T13" fmla="*/ 25 h 49"/>
                          <a:gd name="T14" fmla="*/ 162 w 162"/>
                          <a:gd name="T15" fmla="*/ 25 h 49"/>
                          <a:gd name="T16" fmla="*/ 137 w 162"/>
                          <a:gd name="T17" fmla="*/ 49 h 4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162" h="49">
                            <a:moveTo>
                              <a:pt x="137" y="49"/>
                            </a:moveTo>
                            <a:cubicBezTo>
                              <a:pt x="24" y="49"/>
                              <a:pt x="24" y="49"/>
                              <a:pt x="24" y="49"/>
                            </a:cubicBezTo>
                            <a:cubicBezTo>
                              <a:pt x="11" y="49"/>
                              <a:pt x="0" y="38"/>
                              <a:pt x="0" y="25"/>
                            </a:cubicBezTo>
                            <a:cubicBezTo>
                              <a:pt x="0" y="25"/>
                              <a:pt x="0" y="25"/>
                              <a:pt x="0" y="25"/>
                            </a:cubicBezTo>
                            <a:cubicBezTo>
                              <a:pt x="0" y="11"/>
                              <a:pt x="11" y="0"/>
                              <a:pt x="24" y="0"/>
                            </a:cubicBezTo>
                            <a:cubicBezTo>
                              <a:pt x="137" y="0"/>
                              <a:pt x="137" y="0"/>
                              <a:pt x="137" y="0"/>
                            </a:cubicBezTo>
                            <a:cubicBezTo>
                              <a:pt x="151" y="0"/>
                              <a:pt x="162" y="11"/>
                              <a:pt x="162" y="25"/>
                            </a:cubicBezTo>
                            <a:cubicBezTo>
                              <a:pt x="162" y="25"/>
                              <a:pt x="162" y="25"/>
                              <a:pt x="162" y="25"/>
                            </a:cubicBezTo>
                            <a:cubicBezTo>
                              <a:pt x="162" y="38"/>
                              <a:pt x="151" y="49"/>
                              <a:pt x="137" y="49"/>
                            </a:cubicBezTo>
                            <a:close/>
                          </a:path>
                        </a:pathLst>
                      </a:custGeom>
                      <a:solidFill>
                        <a:schemeClr val="bg2"/>
                      </a:solidFill>
                      <a:ln>
                        <a:noFill/>
                      </a:ln>
                    </p:spPr>
                    <p:txBody>
                      <a:bodyPr vert="horz" wrap="square" lIns="121920" tIns="60960" rIns="121920" bIns="6096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>
                          <a:latin typeface="Consolas" panose="020B0609020204030204" pitchFamily="49" charset="0"/>
                          <a:cs typeface="Consolas" panose="020B0609020204030204" pitchFamily="49" charset="0"/>
                        </a:endParaRPr>
                      </a:p>
                    </p:txBody>
                  </p:sp>
                  <p:sp>
                    <p:nvSpPr>
                      <p:cNvPr id="265" name="Freeform 753">
                        <a:extLst>
                          <a:ext uri="{FF2B5EF4-FFF2-40B4-BE49-F238E27FC236}">
                            <a16:creationId xmlns:a16="http://schemas.microsoft.com/office/drawing/2014/main" id="{6422C979-542B-90A0-BBB1-47D726756703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106076" y="1496592"/>
                        <a:ext cx="181994" cy="115996"/>
                      </a:xfrm>
                      <a:custGeom>
                        <a:avLst/>
                        <a:gdLst>
                          <a:gd name="T0" fmla="*/ 52 w 77"/>
                          <a:gd name="T1" fmla="*/ 49 h 49"/>
                          <a:gd name="T2" fmla="*/ 24 w 77"/>
                          <a:gd name="T3" fmla="*/ 49 h 49"/>
                          <a:gd name="T4" fmla="*/ 0 w 77"/>
                          <a:gd name="T5" fmla="*/ 24 h 49"/>
                          <a:gd name="T6" fmla="*/ 0 w 77"/>
                          <a:gd name="T7" fmla="*/ 24 h 49"/>
                          <a:gd name="T8" fmla="*/ 24 w 77"/>
                          <a:gd name="T9" fmla="*/ 0 h 49"/>
                          <a:gd name="T10" fmla="*/ 52 w 77"/>
                          <a:gd name="T11" fmla="*/ 0 h 49"/>
                          <a:gd name="T12" fmla="*/ 77 w 77"/>
                          <a:gd name="T13" fmla="*/ 24 h 49"/>
                          <a:gd name="T14" fmla="*/ 77 w 77"/>
                          <a:gd name="T15" fmla="*/ 24 h 49"/>
                          <a:gd name="T16" fmla="*/ 52 w 77"/>
                          <a:gd name="T17" fmla="*/ 49 h 4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77" h="49">
                            <a:moveTo>
                              <a:pt x="52" y="49"/>
                            </a:moveTo>
                            <a:cubicBezTo>
                              <a:pt x="24" y="49"/>
                              <a:pt x="24" y="49"/>
                              <a:pt x="24" y="49"/>
                            </a:cubicBezTo>
                            <a:cubicBezTo>
                              <a:pt x="11" y="49"/>
                              <a:pt x="0" y="38"/>
                              <a:pt x="0" y="24"/>
                            </a:cubicBezTo>
                            <a:cubicBezTo>
                              <a:pt x="0" y="24"/>
                              <a:pt x="0" y="24"/>
                              <a:pt x="0" y="24"/>
                            </a:cubicBezTo>
                            <a:cubicBezTo>
                              <a:pt x="0" y="11"/>
                              <a:pt x="11" y="0"/>
                              <a:pt x="24" y="0"/>
                            </a:cubicBezTo>
                            <a:cubicBezTo>
                              <a:pt x="52" y="0"/>
                              <a:pt x="52" y="0"/>
                              <a:pt x="52" y="0"/>
                            </a:cubicBezTo>
                            <a:cubicBezTo>
                              <a:pt x="66" y="0"/>
                              <a:pt x="77" y="11"/>
                              <a:pt x="77" y="24"/>
                            </a:cubicBezTo>
                            <a:cubicBezTo>
                              <a:pt x="77" y="24"/>
                              <a:pt x="77" y="24"/>
                              <a:pt x="77" y="24"/>
                            </a:cubicBezTo>
                            <a:cubicBezTo>
                              <a:pt x="77" y="38"/>
                              <a:pt x="66" y="49"/>
                              <a:pt x="52" y="49"/>
                            </a:cubicBezTo>
                            <a:close/>
                          </a:path>
                        </a:pathLst>
                      </a:custGeom>
                      <a:solidFill>
                        <a:schemeClr val="bg2"/>
                      </a:solidFill>
                      <a:ln>
                        <a:noFill/>
                      </a:ln>
                    </p:spPr>
                    <p:txBody>
                      <a:bodyPr vert="horz" wrap="square" lIns="121920" tIns="60960" rIns="121920" bIns="6096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>
                          <a:latin typeface="Consolas" panose="020B0609020204030204" pitchFamily="49" charset="0"/>
                          <a:cs typeface="Consolas" panose="020B0609020204030204" pitchFamily="49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244" name="Group 243">
                  <a:extLst>
                    <a:ext uri="{FF2B5EF4-FFF2-40B4-BE49-F238E27FC236}">
                      <a16:creationId xmlns:a16="http://schemas.microsoft.com/office/drawing/2014/main" id="{1F37C28C-E4C6-376A-AF4E-5B2F6C27FC17}"/>
                    </a:ext>
                  </a:extLst>
                </p:cNvPr>
                <p:cNvGrpSpPr/>
                <p:nvPr/>
              </p:nvGrpSpPr>
              <p:grpSpPr>
                <a:xfrm>
                  <a:off x="1928037" y="3173411"/>
                  <a:ext cx="1008321" cy="434081"/>
                  <a:chOff x="5594186" y="3760135"/>
                  <a:chExt cx="1008321" cy="434081"/>
                </a:xfrm>
              </p:grpSpPr>
              <p:sp>
                <p:nvSpPr>
                  <p:cNvPr id="257" name="Rectangle 256">
                    <a:extLst>
                      <a:ext uri="{FF2B5EF4-FFF2-40B4-BE49-F238E27FC236}">
                        <a16:creationId xmlns:a16="http://schemas.microsoft.com/office/drawing/2014/main" id="{E30EBC82-0687-B58A-95B9-63E49668F0FA}"/>
                      </a:ext>
                    </a:extLst>
                  </p:cNvPr>
                  <p:cNvSpPr/>
                  <p:nvPr/>
                </p:nvSpPr>
                <p:spPr>
                  <a:xfrm flipH="1">
                    <a:off x="5594186" y="3760135"/>
                    <a:ext cx="1008321" cy="434081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12700" cap="flat">
                    <a:solidFill>
                      <a:schemeClr val="accent4">
                        <a:lumMod val="5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wrap="square" lIns="0" tIns="72000" rIns="0" bIns="0" rtlCol="0" anchor="t" anchorCtr="0"/>
                  <a:lstStyle/>
                  <a:p>
                    <a:pPr algn="ctr" defTabSz="685783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GB" sz="600"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VLAN</a:t>
                    </a:r>
                  </a:p>
                  <a:p>
                    <a:pPr algn="ctr" defTabSz="685783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GB" sz="600"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(Security isolation per Bridge Domain)</a:t>
                    </a:r>
                  </a:p>
                </p:txBody>
              </p:sp>
              <p:sp>
                <p:nvSpPr>
                  <p:cNvPr id="258" name="Rectangle 257">
                    <a:extLst>
                      <a:ext uri="{FF2B5EF4-FFF2-40B4-BE49-F238E27FC236}">
                        <a16:creationId xmlns:a16="http://schemas.microsoft.com/office/drawing/2014/main" id="{271E4565-62D3-C93A-7EAB-73AA9B07CF2D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5594186" y="3760135"/>
                    <a:ext cx="288000" cy="144000"/>
                  </a:xfrm>
                  <a:prstGeom prst="rect">
                    <a:avLst/>
                  </a:prstGeom>
                  <a:solidFill>
                    <a:schemeClr val="accent4">
                      <a:lumMod val="50000"/>
                    </a:schemeClr>
                  </a:solidFill>
                  <a:ln w="12700" cap="flat">
                    <a:noFill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lIns="121920" tIns="60960" rIns="121920" bIns="60960" rtlCol="0" anchor="ctr"/>
                  <a:lstStyle/>
                  <a:p>
                    <a:pPr algn="ctr" defTabSz="685783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GB" sz="600" kern="0">
                        <a:solidFill>
                          <a:schemeClr val="bg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EPG</a:t>
                    </a:r>
                  </a:p>
                </p:txBody>
              </p:sp>
            </p:grpSp>
            <p:grpSp>
              <p:nvGrpSpPr>
                <p:cNvPr id="245" name="Group 244">
                  <a:extLst>
                    <a:ext uri="{FF2B5EF4-FFF2-40B4-BE49-F238E27FC236}">
                      <a16:creationId xmlns:a16="http://schemas.microsoft.com/office/drawing/2014/main" id="{439CC959-BA5C-D6EE-348C-AAE0AAB9868C}"/>
                    </a:ext>
                  </a:extLst>
                </p:cNvPr>
                <p:cNvGrpSpPr/>
                <p:nvPr/>
              </p:nvGrpSpPr>
              <p:grpSpPr>
                <a:xfrm>
                  <a:off x="1483733" y="3034664"/>
                  <a:ext cx="1519200" cy="1146811"/>
                  <a:chOff x="7680315" y="3602038"/>
                  <a:chExt cx="1519200" cy="1146811"/>
                </a:xfrm>
              </p:grpSpPr>
              <p:sp>
                <p:nvSpPr>
                  <p:cNvPr id="255" name="Rectangle 254">
                    <a:extLst>
                      <a:ext uri="{FF2B5EF4-FFF2-40B4-BE49-F238E27FC236}">
                        <a16:creationId xmlns:a16="http://schemas.microsoft.com/office/drawing/2014/main" id="{6989BEA0-8879-5C4D-4FC8-CB3CFB9F2965}"/>
                      </a:ext>
                    </a:extLst>
                  </p:cNvPr>
                  <p:cNvSpPr/>
                  <p:nvPr/>
                </p:nvSpPr>
                <p:spPr>
                  <a:xfrm flipH="1">
                    <a:off x="7680315" y="3602038"/>
                    <a:ext cx="1519200" cy="1146811"/>
                  </a:xfrm>
                  <a:prstGeom prst="rect">
                    <a:avLst/>
                  </a:prstGeom>
                  <a:noFill/>
                  <a:ln w="12700">
                    <a:solidFill>
                      <a:schemeClr val="accent6">
                        <a:lumMod val="75000"/>
                      </a:schemeClr>
                    </a:solidFill>
                    <a:prstDash val="solid"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none" lIns="36000" tIns="180000" rtlCol="0" anchor="t" anchorCtr="0"/>
                  <a:lstStyle/>
                  <a:p>
                    <a:r>
                      <a:rPr lang="en-GB" sz="600"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Network</a:t>
                    </a:r>
                  </a:p>
                  <a:p>
                    <a:r>
                      <a:rPr lang="en-GB" sz="600"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Segments</a:t>
                    </a:r>
                  </a:p>
                </p:txBody>
              </p:sp>
              <p:sp>
                <p:nvSpPr>
                  <p:cNvPr id="256" name="TextBox 255">
                    <a:extLst>
                      <a:ext uri="{FF2B5EF4-FFF2-40B4-BE49-F238E27FC236}">
                        <a16:creationId xmlns:a16="http://schemas.microsoft.com/office/drawing/2014/main" id="{562ABD78-BF35-F579-74D1-4ACABC425255}"/>
                      </a:ext>
                    </a:extLst>
                  </p:cNvPr>
                  <p:cNvSpPr txBox="1"/>
                  <p:nvPr/>
                </p:nvSpPr>
                <p:spPr>
                  <a:xfrm>
                    <a:off x="7680326" y="3602038"/>
                    <a:ext cx="288000" cy="1440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txBody>
                  <a:bodyPr wrap="none" rtlCol="0" anchor="ctr" anchorCtr="1">
                    <a:noAutofit/>
                  </a:bodyPr>
                  <a:lstStyle/>
                  <a:p>
                    <a:pPr algn="ctr"/>
                    <a:r>
                      <a:rPr lang="en-US" sz="600">
                        <a:solidFill>
                          <a:schemeClr val="bg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AP</a:t>
                    </a:r>
                  </a:p>
                </p:txBody>
              </p:sp>
            </p:grpSp>
            <p:grpSp>
              <p:nvGrpSpPr>
                <p:cNvPr id="246" name="Group 245">
                  <a:extLst>
                    <a:ext uri="{FF2B5EF4-FFF2-40B4-BE49-F238E27FC236}">
                      <a16:creationId xmlns:a16="http://schemas.microsoft.com/office/drawing/2014/main" id="{A3E4A2F3-06C9-F783-17C4-AF9535EB83BF}"/>
                    </a:ext>
                  </a:extLst>
                </p:cNvPr>
                <p:cNvGrpSpPr/>
                <p:nvPr/>
              </p:nvGrpSpPr>
              <p:grpSpPr>
                <a:xfrm>
                  <a:off x="1483733" y="4325937"/>
                  <a:ext cx="1519200" cy="647700"/>
                  <a:chOff x="7680318" y="3602038"/>
                  <a:chExt cx="1519200" cy="647700"/>
                </a:xfrm>
              </p:grpSpPr>
              <p:sp>
                <p:nvSpPr>
                  <p:cNvPr id="253" name="Rectangle 252">
                    <a:extLst>
                      <a:ext uri="{FF2B5EF4-FFF2-40B4-BE49-F238E27FC236}">
                        <a16:creationId xmlns:a16="http://schemas.microsoft.com/office/drawing/2014/main" id="{1CF47ADC-0C31-3F6C-3E60-C1169B35AB2A}"/>
                      </a:ext>
                    </a:extLst>
                  </p:cNvPr>
                  <p:cNvSpPr/>
                  <p:nvPr/>
                </p:nvSpPr>
                <p:spPr>
                  <a:xfrm flipH="1">
                    <a:off x="7680318" y="3602038"/>
                    <a:ext cx="1519200" cy="647700"/>
                  </a:xfrm>
                  <a:prstGeom prst="rect">
                    <a:avLst/>
                  </a:prstGeom>
                  <a:noFill/>
                  <a:ln w="12700">
                    <a:solidFill>
                      <a:schemeClr val="accent6">
                        <a:lumMod val="75000"/>
                      </a:schemeClr>
                    </a:solidFill>
                    <a:prstDash val="solid"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none" lIns="36000" tIns="180000" rtlCol="0" anchor="t" anchorCtr="0"/>
                  <a:lstStyle/>
                  <a:p>
                    <a:r>
                      <a:rPr lang="en-GB" sz="600"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Apps</a:t>
                    </a:r>
                  </a:p>
                  <a:p>
                    <a:r>
                      <a:rPr lang="en-GB" sz="600"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(Optional)</a:t>
                    </a:r>
                  </a:p>
                </p:txBody>
              </p:sp>
              <p:sp>
                <p:nvSpPr>
                  <p:cNvPr id="254" name="TextBox 253">
                    <a:extLst>
                      <a:ext uri="{FF2B5EF4-FFF2-40B4-BE49-F238E27FC236}">
                        <a16:creationId xmlns:a16="http://schemas.microsoft.com/office/drawing/2014/main" id="{193B144E-551B-CD3B-EBE2-F88498B305FA}"/>
                      </a:ext>
                    </a:extLst>
                  </p:cNvPr>
                  <p:cNvSpPr txBox="1"/>
                  <p:nvPr/>
                </p:nvSpPr>
                <p:spPr>
                  <a:xfrm>
                    <a:off x="7680326" y="3602038"/>
                    <a:ext cx="288000" cy="1440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txBody>
                  <a:bodyPr wrap="none" rtlCol="0" anchor="ctr" anchorCtr="1">
                    <a:noAutofit/>
                  </a:bodyPr>
                  <a:lstStyle/>
                  <a:p>
                    <a:pPr algn="ctr"/>
                    <a:r>
                      <a:rPr lang="en-US" sz="600">
                        <a:solidFill>
                          <a:schemeClr val="bg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AP</a:t>
                    </a:r>
                  </a:p>
                </p:txBody>
              </p:sp>
            </p:grpSp>
            <p:grpSp>
              <p:nvGrpSpPr>
                <p:cNvPr id="247" name="Group 246">
                  <a:extLst>
                    <a:ext uri="{FF2B5EF4-FFF2-40B4-BE49-F238E27FC236}">
                      <a16:creationId xmlns:a16="http://schemas.microsoft.com/office/drawing/2014/main" id="{155E179C-6DE5-055D-837C-EFAFE57F93F8}"/>
                    </a:ext>
                  </a:extLst>
                </p:cNvPr>
                <p:cNvGrpSpPr/>
                <p:nvPr/>
              </p:nvGrpSpPr>
              <p:grpSpPr>
                <a:xfrm>
                  <a:off x="1928037" y="4473402"/>
                  <a:ext cx="1008320" cy="428799"/>
                  <a:chOff x="5594184" y="3760135"/>
                  <a:chExt cx="1008320" cy="428799"/>
                </a:xfrm>
              </p:grpSpPr>
              <p:sp>
                <p:nvSpPr>
                  <p:cNvPr id="251" name="Rectangle 250">
                    <a:extLst>
                      <a:ext uri="{FF2B5EF4-FFF2-40B4-BE49-F238E27FC236}">
                        <a16:creationId xmlns:a16="http://schemas.microsoft.com/office/drawing/2014/main" id="{60A080D0-FD0D-C592-E714-D8153B2DD79F}"/>
                      </a:ext>
                    </a:extLst>
                  </p:cNvPr>
                  <p:cNvSpPr/>
                  <p:nvPr/>
                </p:nvSpPr>
                <p:spPr>
                  <a:xfrm flipH="1">
                    <a:off x="5594184" y="3760136"/>
                    <a:ext cx="1008320" cy="428798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 w="12700" cap="flat">
                    <a:solidFill>
                      <a:schemeClr val="accent2">
                        <a:lumMod val="75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wrap="square" lIns="0" tIns="72000" rIns="0" bIns="0" rtlCol="0" anchor="ctr" anchorCtr="1"/>
                  <a:lstStyle/>
                  <a:p>
                    <a:pPr algn="ctr" defTabSz="685783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GB" sz="600"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Security isolation across Bridge Domains</a:t>
                    </a:r>
                  </a:p>
                </p:txBody>
              </p:sp>
              <p:sp>
                <p:nvSpPr>
                  <p:cNvPr id="252" name="Rectangle 251">
                    <a:extLst>
                      <a:ext uri="{FF2B5EF4-FFF2-40B4-BE49-F238E27FC236}">
                        <a16:creationId xmlns:a16="http://schemas.microsoft.com/office/drawing/2014/main" id="{C435009D-21A1-C699-298B-76E39D7B5D8F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5594184" y="3760135"/>
                    <a:ext cx="288000" cy="144000"/>
                  </a:xfrm>
                  <a:prstGeom prst="rect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 w="12700" cap="flat">
                    <a:noFill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lIns="121920" tIns="60960" rIns="121920" bIns="60960" rtlCol="0" anchor="ctr"/>
                  <a:lstStyle/>
                  <a:p>
                    <a:pPr algn="ctr" defTabSz="685783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GB" sz="600" kern="0">
                        <a:solidFill>
                          <a:schemeClr val="bg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ESG</a:t>
                    </a:r>
                  </a:p>
                </p:txBody>
              </p:sp>
            </p:grpSp>
            <p:grpSp>
              <p:nvGrpSpPr>
                <p:cNvPr id="248" name="Group 247">
                  <a:extLst>
                    <a:ext uri="{FF2B5EF4-FFF2-40B4-BE49-F238E27FC236}">
                      <a16:creationId xmlns:a16="http://schemas.microsoft.com/office/drawing/2014/main" id="{0EFCA081-E091-91E2-75C0-9E99345E6A89}"/>
                    </a:ext>
                  </a:extLst>
                </p:cNvPr>
                <p:cNvGrpSpPr/>
                <p:nvPr/>
              </p:nvGrpSpPr>
              <p:grpSpPr>
                <a:xfrm>
                  <a:off x="1928037" y="3675955"/>
                  <a:ext cx="1008320" cy="434081"/>
                  <a:chOff x="5594187" y="3760135"/>
                  <a:chExt cx="1008320" cy="434081"/>
                </a:xfrm>
              </p:grpSpPr>
              <p:sp>
                <p:nvSpPr>
                  <p:cNvPr id="249" name="Rectangle 248">
                    <a:extLst>
                      <a:ext uri="{FF2B5EF4-FFF2-40B4-BE49-F238E27FC236}">
                        <a16:creationId xmlns:a16="http://schemas.microsoft.com/office/drawing/2014/main" id="{6DC4F36A-C6F5-E8C6-F838-6604E1024184}"/>
                      </a:ext>
                    </a:extLst>
                  </p:cNvPr>
                  <p:cNvSpPr/>
                  <p:nvPr/>
                </p:nvSpPr>
                <p:spPr>
                  <a:xfrm flipH="1">
                    <a:off x="5594187" y="3760135"/>
                    <a:ext cx="1008320" cy="434081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12700" cap="flat">
                    <a:solidFill>
                      <a:schemeClr val="accent4">
                        <a:lumMod val="5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wrap="square" lIns="0" tIns="72000" rIns="0" bIns="0" rtlCol="0" anchor="t" anchorCtr="0"/>
                  <a:lstStyle/>
                  <a:p>
                    <a:pPr algn="ctr" defTabSz="685783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GB" sz="600"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VLAN</a:t>
                    </a:r>
                  </a:p>
                  <a:p>
                    <a:pPr algn="ctr" defTabSz="685783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GB" sz="600"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(Security isolation per Bridge Domain)</a:t>
                    </a:r>
                  </a:p>
                </p:txBody>
              </p:sp>
              <p:sp>
                <p:nvSpPr>
                  <p:cNvPr id="250" name="Rectangle 249">
                    <a:extLst>
                      <a:ext uri="{FF2B5EF4-FFF2-40B4-BE49-F238E27FC236}">
                        <a16:creationId xmlns:a16="http://schemas.microsoft.com/office/drawing/2014/main" id="{4718E7CC-4CDD-2BBA-09D2-1D4BEB4D414D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5594187" y="3760135"/>
                    <a:ext cx="288000" cy="144000"/>
                  </a:xfrm>
                  <a:prstGeom prst="rect">
                    <a:avLst/>
                  </a:prstGeom>
                  <a:solidFill>
                    <a:schemeClr val="accent4">
                      <a:lumMod val="50000"/>
                    </a:schemeClr>
                  </a:solidFill>
                  <a:ln w="12700" cap="flat">
                    <a:noFill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lIns="121920" tIns="60960" rIns="121920" bIns="60960" rtlCol="0" anchor="ctr"/>
                  <a:lstStyle/>
                  <a:p>
                    <a:pPr algn="ctr" defTabSz="685783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GB" sz="600" kern="0">
                        <a:solidFill>
                          <a:schemeClr val="bg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EPG</a:t>
                    </a:r>
                  </a:p>
                </p:txBody>
              </p:sp>
            </p:grpSp>
          </p:grpSp>
        </p:grp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0329EC7B-3D15-D5CB-81E7-A1D8C423795D}"/>
                </a:ext>
              </a:extLst>
            </p:cNvPr>
            <p:cNvGrpSpPr/>
            <p:nvPr/>
          </p:nvGrpSpPr>
          <p:grpSpPr>
            <a:xfrm>
              <a:off x="8384400" y="1702800"/>
              <a:ext cx="3348000" cy="4666018"/>
              <a:chOff x="8384400" y="1702800"/>
              <a:chExt cx="3348000" cy="4666018"/>
            </a:xfrm>
          </p:grpSpPr>
          <p:cxnSp>
            <p:nvCxnSpPr>
              <p:cNvPr id="111" name="Elbow Connector 110">
                <a:extLst>
                  <a:ext uri="{FF2B5EF4-FFF2-40B4-BE49-F238E27FC236}">
                    <a16:creationId xmlns:a16="http://schemas.microsoft.com/office/drawing/2014/main" id="{A53F21C7-41EE-53B0-3690-E259FAF75EE9}"/>
                  </a:ext>
                </a:extLst>
              </p:cNvPr>
              <p:cNvCxnSpPr>
                <a:cxnSpLocks/>
                <a:stCxn id="157" idx="3"/>
                <a:endCxn id="178" idx="3"/>
              </p:cNvCxnSpPr>
              <p:nvPr/>
            </p:nvCxnSpPr>
            <p:spPr>
              <a:xfrm rot="10800000" flipV="1">
                <a:off x="8888801" y="2927617"/>
                <a:ext cx="106495" cy="2423543"/>
              </a:xfrm>
              <a:prstGeom prst="bentConnector3">
                <a:avLst>
                  <a:gd name="adj1" fmla="val 314658"/>
                </a:avLst>
              </a:prstGeom>
              <a:ln>
                <a:solidFill>
                  <a:schemeClr val="bg1">
                    <a:lumMod val="75000"/>
                    <a:lumOff val="25000"/>
                  </a:schemeClr>
                </a:solidFill>
                <a:prstDash val="sys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Arrow Connector 111">
                <a:extLst>
                  <a:ext uri="{FF2B5EF4-FFF2-40B4-BE49-F238E27FC236}">
                    <a16:creationId xmlns:a16="http://schemas.microsoft.com/office/drawing/2014/main" id="{CD755E48-097E-F013-DD47-566BD0A8633D}"/>
                  </a:ext>
                </a:extLst>
              </p:cNvPr>
              <p:cNvCxnSpPr>
                <a:cxnSpLocks/>
                <a:stCxn id="120" idx="2"/>
                <a:endCxn id="157" idx="0"/>
              </p:cNvCxnSpPr>
              <p:nvPr/>
            </p:nvCxnSpPr>
            <p:spPr>
              <a:xfrm>
                <a:off x="10290573" y="2197461"/>
                <a:ext cx="1" cy="406307"/>
              </a:xfrm>
              <a:prstGeom prst="straightConnector1">
                <a:avLst/>
              </a:prstGeom>
              <a:ln>
                <a:solidFill>
                  <a:schemeClr val="bg1">
                    <a:lumMod val="75000"/>
                    <a:lumOff val="25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739B0120-E62B-4539-6FCA-DC2F96A702AC}"/>
                  </a:ext>
                </a:extLst>
              </p:cNvPr>
              <p:cNvGrpSpPr/>
              <p:nvPr/>
            </p:nvGrpSpPr>
            <p:grpSpPr>
              <a:xfrm>
                <a:off x="8449200" y="2398980"/>
                <a:ext cx="3206632" cy="923461"/>
                <a:chOff x="2967369" y="1760061"/>
                <a:chExt cx="3206632" cy="923461"/>
              </a:xfrm>
            </p:grpSpPr>
            <p:grpSp>
              <p:nvGrpSpPr>
                <p:cNvPr id="154" name="Group 153">
                  <a:extLst>
                    <a:ext uri="{FF2B5EF4-FFF2-40B4-BE49-F238E27FC236}">
                      <a16:creationId xmlns:a16="http://schemas.microsoft.com/office/drawing/2014/main" id="{B51329EA-069D-5DB1-6FC7-9C33D12FF922}"/>
                    </a:ext>
                  </a:extLst>
                </p:cNvPr>
                <p:cNvGrpSpPr/>
                <p:nvPr/>
              </p:nvGrpSpPr>
              <p:grpSpPr>
                <a:xfrm>
                  <a:off x="3587037" y="2180749"/>
                  <a:ext cx="2371988" cy="358773"/>
                  <a:chOff x="7680323" y="3602038"/>
                  <a:chExt cx="2371988" cy="358773"/>
                </a:xfrm>
              </p:grpSpPr>
              <p:sp>
                <p:nvSpPr>
                  <p:cNvPr id="168" name="Rectangle 167">
                    <a:extLst>
                      <a:ext uri="{FF2B5EF4-FFF2-40B4-BE49-F238E27FC236}">
                        <a16:creationId xmlns:a16="http://schemas.microsoft.com/office/drawing/2014/main" id="{3221907D-A485-C22A-96A3-E037A43FA057}"/>
                      </a:ext>
                    </a:extLst>
                  </p:cNvPr>
                  <p:cNvSpPr/>
                  <p:nvPr/>
                </p:nvSpPr>
                <p:spPr>
                  <a:xfrm flipH="1">
                    <a:off x="7680323" y="3602038"/>
                    <a:ext cx="2371988" cy="358773"/>
                  </a:xfrm>
                  <a:prstGeom prst="rect">
                    <a:avLst/>
                  </a:prstGeom>
                  <a:solidFill>
                    <a:schemeClr val="bg1">
                      <a:lumMod val="10000"/>
                      <a:lumOff val="90000"/>
                    </a:schemeClr>
                  </a:solidFill>
                  <a:ln w="12700">
                    <a:solidFill>
                      <a:schemeClr val="bg1">
                        <a:lumMod val="75000"/>
                        <a:lumOff val="25000"/>
                      </a:schemeClr>
                    </a:solidFill>
                    <a:prstDash val="solid"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none" lIns="324000" tIns="36000" rIns="0" rtlCol="0" anchor="t" anchorCtr="0"/>
                  <a:lstStyle/>
                  <a:p>
                    <a:r>
                      <a:rPr lang="en-GB" sz="600"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subnet(s)</a:t>
                    </a:r>
                  </a:p>
                </p:txBody>
              </p:sp>
              <p:sp>
                <p:nvSpPr>
                  <p:cNvPr id="169" name="TextBox 168">
                    <a:extLst>
                      <a:ext uri="{FF2B5EF4-FFF2-40B4-BE49-F238E27FC236}">
                        <a16:creationId xmlns:a16="http://schemas.microsoft.com/office/drawing/2014/main" id="{21C1F28B-A52A-2DEE-87BD-AA1767B87768}"/>
                      </a:ext>
                    </a:extLst>
                  </p:cNvPr>
                  <p:cNvSpPr txBox="1"/>
                  <p:nvPr/>
                </p:nvSpPr>
                <p:spPr>
                  <a:xfrm>
                    <a:off x="7680326" y="3602038"/>
                    <a:ext cx="288000" cy="144000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  <a:lumOff val="25000"/>
                    </a:schemeClr>
                  </a:solidFill>
                </p:spPr>
                <p:txBody>
                  <a:bodyPr wrap="none" rtlCol="0" anchor="ctr" anchorCtr="1">
                    <a:noAutofit/>
                  </a:bodyPr>
                  <a:lstStyle/>
                  <a:p>
                    <a:pPr algn="ctr"/>
                    <a:r>
                      <a:rPr lang="en-US" sz="600">
                        <a:solidFill>
                          <a:schemeClr val="bg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BD</a:t>
                    </a:r>
                  </a:p>
                </p:txBody>
              </p:sp>
            </p:grpSp>
            <p:grpSp>
              <p:nvGrpSpPr>
                <p:cNvPr id="155" name="Group 154">
                  <a:extLst>
                    <a:ext uri="{FF2B5EF4-FFF2-40B4-BE49-F238E27FC236}">
                      <a16:creationId xmlns:a16="http://schemas.microsoft.com/office/drawing/2014/main" id="{47462FEF-5B36-0590-984C-01039D49A9DD}"/>
                    </a:ext>
                  </a:extLst>
                </p:cNvPr>
                <p:cNvGrpSpPr/>
                <p:nvPr/>
              </p:nvGrpSpPr>
              <p:grpSpPr>
                <a:xfrm>
                  <a:off x="2967369" y="1760061"/>
                  <a:ext cx="3206632" cy="923461"/>
                  <a:chOff x="7680323" y="2920999"/>
                  <a:chExt cx="3206632" cy="923461"/>
                </a:xfrm>
              </p:grpSpPr>
              <p:sp>
                <p:nvSpPr>
                  <p:cNvPr id="161" name="Rectangle 160">
                    <a:extLst>
                      <a:ext uri="{FF2B5EF4-FFF2-40B4-BE49-F238E27FC236}">
                        <a16:creationId xmlns:a16="http://schemas.microsoft.com/office/drawing/2014/main" id="{3E5F6F69-0DBD-FDEC-AC02-613B6C5D89C6}"/>
                      </a:ext>
                    </a:extLst>
                  </p:cNvPr>
                  <p:cNvSpPr/>
                  <p:nvPr/>
                </p:nvSpPr>
                <p:spPr>
                  <a:xfrm>
                    <a:off x="7680323" y="2920999"/>
                    <a:ext cx="3206632" cy="923461"/>
                  </a:xfrm>
                  <a:prstGeom prst="rect">
                    <a:avLst/>
                  </a:prstGeom>
                  <a:noFill/>
                  <a:ln w="12700">
                    <a:solidFill>
                      <a:schemeClr val="accent2">
                        <a:lumMod val="75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24000" tIns="36000" rtlCol="0" anchor="t" anchorCtr="0"/>
                  <a:lstStyle/>
                  <a:p>
                    <a:r>
                      <a:rPr lang="en-GB" sz="600"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common</a:t>
                    </a:r>
                  </a:p>
                </p:txBody>
              </p:sp>
              <p:grpSp>
                <p:nvGrpSpPr>
                  <p:cNvPr id="162" name="Group 161">
                    <a:extLst>
                      <a:ext uri="{FF2B5EF4-FFF2-40B4-BE49-F238E27FC236}">
                        <a16:creationId xmlns:a16="http://schemas.microsoft.com/office/drawing/2014/main" id="{3869FC0E-57AC-49E8-CFE9-B37202044CDD}"/>
                      </a:ext>
                    </a:extLst>
                  </p:cNvPr>
                  <p:cNvGrpSpPr/>
                  <p:nvPr/>
                </p:nvGrpSpPr>
                <p:grpSpPr>
                  <a:xfrm>
                    <a:off x="7680323" y="2921000"/>
                    <a:ext cx="288000" cy="144000"/>
                    <a:chOff x="9357407" y="4691351"/>
                    <a:chExt cx="288000" cy="144000"/>
                  </a:xfrm>
                </p:grpSpPr>
                <p:sp>
                  <p:nvSpPr>
                    <p:cNvPr id="163" name="Rectangle 162">
                      <a:extLst>
                        <a:ext uri="{FF2B5EF4-FFF2-40B4-BE49-F238E27FC236}">
                          <a16:creationId xmlns:a16="http://schemas.microsoft.com/office/drawing/2014/main" id="{D65CCB47-6781-2CE4-8499-07907998096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57407" y="4691351"/>
                      <a:ext cx="288000" cy="144000"/>
                    </a:xfrm>
                    <a:prstGeom prst="rect">
                      <a:avLst/>
                    </a:prstGeom>
                    <a:solidFill>
                      <a:schemeClr val="accent2">
                        <a:lumMod val="75000"/>
                      </a:schemeClr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p:txBody>
                </p:sp>
                <p:grpSp>
                  <p:nvGrpSpPr>
                    <p:cNvPr id="164" name="Group 163">
                      <a:extLst>
                        <a:ext uri="{FF2B5EF4-FFF2-40B4-BE49-F238E27FC236}">
                          <a16:creationId xmlns:a16="http://schemas.microsoft.com/office/drawing/2014/main" id="{10946521-0138-4DEF-C6AF-EA1AB850264B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9393407" y="4709853"/>
                      <a:ext cx="216000" cy="106997"/>
                      <a:chOff x="836085" y="1496592"/>
                      <a:chExt cx="538984" cy="266993"/>
                    </a:xfrm>
                  </p:grpSpPr>
                  <p:sp>
                    <p:nvSpPr>
                      <p:cNvPr id="165" name="Freeform 751">
                        <a:extLst>
                          <a:ext uri="{FF2B5EF4-FFF2-40B4-BE49-F238E27FC236}">
                            <a16:creationId xmlns:a16="http://schemas.microsoft.com/office/drawing/2014/main" id="{889E8398-158E-E2E7-05B1-5D55EE6D0CB0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836085" y="1647588"/>
                        <a:ext cx="538984" cy="115997"/>
                      </a:xfrm>
                      <a:custGeom>
                        <a:avLst/>
                        <a:gdLst>
                          <a:gd name="T0" fmla="*/ 204 w 228"/>
                          <a:gd name="T1" fmla="*/ 49 h 49"/>
                          <a:gd name="T2" fmla="*/ 24 w 228"/>
                          <a:gd name="T3" fmla="*/ 49 h 49"/>
                          <a:gd name="T4" fmla="*/ 0 w 228"/>
                          <a:gd name="T5" fmla="*/ 25 h 49"/>
                          <a:gd name="T6" fmla="*/ 0 w 228"/>
                          <a:gd name="T7" fmla="*/ 25 h 49"/>
                          <a:gd name="T8" fmla="*/ 24 w 228"/>
                          <a:gd name="T9" fmla="*/ 0 h 49"/>
                          <a:gd name="T10" fmla="*/ 204 w 228"/>
                          <a:gd name="T11" fmla="*/ 0 h 49"/>
                          <a:gd name="T12" fmla="*/ 228 w 228"/>
                          <a:gd name="T13" fmla="*/ 25 h 49"/>
                          <a:gd name="T14" fmla="*/ 228 w 228"/>
                          <a:gd name="T15" fmla="*/ 25 h 49"/>
                          <a:gd name="T16" fmla="*/ 204 w 228"/>
                          <a:gd name="T17" fmla="*/ 49 h 4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228" h="49">
                            <a:moveTo>
                              <a:pt x="204" y="49"/>
                            </a:moveTo>
                            <a:cubicBezTo>
                              <a:pt x="24" y="49"/>
                              <a:pt x="24" y="49"/>
                              <a:pt x="24" y="49"/>
                            </a:cubicBezTo>
                            <a:cubicBezTo>
                              <a:pt x="11" y="49"/>
                              <a:pt x="0" y="38"/>
                              <a:pt x="0" y="25"/>
                            </a:cubicBezTo>
                            <a:cubicBezTo>
                              <a:pt x="0" y="25"/>
                              <a:pt x="0" y="25"/>
                              <a:pt x="0" y="25"/>
                            </a:cubicBezTo>
                            <a:cubicBezTo>
                              <a:pt x="0" y="11"/>
                              <a:pt x="11" y="0"/>
                              <a:pt x="24" y="0"/>
                            </a:cubicBezTo>
                            <a:cubicBezTo>
                              <a:pt x="204" y="0"/>
                              <a:pt x="204" y="0"/>
                              <a:pt x="204" y="0"/>
                            </a:cubicBezTo>
                            <a:cubicBezTo>
                              <a:pt x="217" y="0"/>
                              <a:pt x="228" y="11"/>
                              <a:pt x="228" y="25"/>
                            </a:cubicBezTo>
                            <a:cubicBezTo>
                              <a:pt x="228" y="25"/>
                              <a:pt x="228" y="25"/>
                              <a:pt x="228" y="25"/>
                            </a:cubicBezTo>
                            <a:cubicBezTo>
                              <a:pt x="228" y="38"/>
                              <a:pt x="217" y="49"/>
                              <a:pt x="204" y="49"/>
                            </a:cubicBezTo>
                            <a:close/>
                          </a:path>
                        </a:pathLst>
                      </a:custGeom>
                      <a:solidFill>
                        <a:schemeClr val="bg2"/>
                      </a:solidFill>
                      <a:ln>
                        <a:noFill/>
                      </a:ln>
                    </p:spPr>
                    <p:txBody>
                      <a:bodyPr vert="horz" wrap="square" lIns="121920" tIns="60960" rIns="121920" bIns="60960" numCol="1" anchor="t" anchorCtr="1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algn="ctr"/>
                        <a:endParaRPr lang="en-US" sz="400">
                          <a:latin typeface="Consolas" panose="020B0609020204030204" pitchFamily="49" charset="0"/>
                          <a:cs typeface="Consolas" panose="020B0609020204030204" pitchFamily="49" charset="0"/>
                        </a:endParaRPr>
                      </a:p>
                    </p:txBody>
                  </p:sp>
                  <p:sp>
                    <p:nvSpPr>
                      <p:cNvPr id="166" name="Freeform 752">
                        <a:extLst>
                          <a:ext uri="{FF2B5EF4-FFF2-40B4-BE49-F238E27FC236}">
                            <a16:creationId xmlns:a16="http://schemas.microsoft.com/office/drawing/2014/main" id="{00DFC2E9-D1DA-EB36-F7C3-F0C7D3DE6251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55081" y="1571590"/>
                        <a:ext cx="382988" cy="115996"/>
                      </a:xfrm>
                      <a:custGeom>
                        <a:avLst/>
                        <a:gdLst>
                          <a:gd name="T0" fmla="*/ 137 w 162"/>
                          <a:gd name="T1" fmla="*/ 49 h 49"/>
                          <a:gd name="T2" fmla="*/ 24 w 162"/>
                          <a:gd name="T3" fmla="*/ 49 h 49"/>
                          <a:gd name="T4" fmla="*/ 0 w 162"/>
                          <a:gd name="T5" fmla="*/ 25 h 49"/>
                          <a:gd name="T6" fmla="*/ 0 w 162"/>
                          <a:gd name="T7" fmla="*/ 25 h 49"/>
                          <a:gd name="T8" fmla="*/ 24 w 162"/>
                          <a:gd name="T9" fmla="*/ 0 h 49"/>
                          <a:gd name="T10" fmla="*/ 137 w 162"/>
                          <a:gd name="T11" fmla="*/ 0 h 49"/>
                          <a:gd name="T12" fmla="*/ 162 w 162"/>
                          <a:gd name="T13" fmla="*/ 25 h 49"/>
                          <a:gd name="T14" fmla="*/ 162 w 162"/>
                          <a:gd name="T15" fmla="*/ 25 h 49"/>
                          <a:gd name="T16" fmla="*/ 137 w 162"/>
                          <a:gd name="T17" fmla="*/ 49 h 4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162" h="49">
                            <a:moveTo>
                              <a:pt x="137" y="49"/>
                            </a:moveTo>
                            <a:cubicBezTo>
                              <a:pt x="24" y="49"/>
                              <a:pt x="24" y="49"/>
                              <a:pt x="24" y="49"/>
                            </a:cubicBezTo>
                            <a:cubicBezTo>
                              <a:pt x="11" y="49"/>
                              <a:pt x="0" y="38"/>
                              <a:pt x="0" y="25"/>
                            </a:cubicBezTo>
                            <a:cubicBezTo>
                              <a:pt x="0" y="25"/>
                              <a:pt x="0" y="25"/>
                              <a:pt x="0" y="25"/>
                            </a:cubicBezTo>
                            <a:cubicBezTo>
                              <a:pt x="0" y="11"/>
                              <a:pt x="11" y="0"/>
                              <a:pt x="24" y="0"/>
                            </a:cubicBezTo>
                            <a:cubicBezTo>
                              <a:pt x="137" y="0"/>
                              <a:pt x="137" y="0"/>
                              <a:pt x="137" y="0"/>
                            </a:cubicBezTo>
                            <a:cubicBezTo>
                              <a:pt x="151" y="0"/>
                              <a:pt x="162" y="11"/>
                              <a:pt x="162" y="25"/>
                            </a:cubicBezTo>
                            <a:cubicBezTo>
                              <a:pt x="162" y="25"/>
                              <a:pt x="162" y="25"/>
                              <a:pt x="162" y="25"/>
                            </a:cubicBezTo>
                            <a:cubicBezTo>
                              <a:pt x="162" y="38"/>
                              <a:pt x="151" y="49"/>
                              <a:pt x="137" y="49"/>
                            </a:cubicBezTo>
                            <a:close/>
                          </a:path>
                        </a:pathLst>
                      </a:custGeom>
                      <a:solidFill>
                        <a:schemeClr val="bg2"/>
                      </a:solidFill>
                      <a:ln>
                        <a:noFill/>
                      </a:ln>
                    </p:spPr>
                    <p:txBody>
                      <a:bodyPr vert="horz" wrap="square" lIns="121920" tIns="60960" rIns="121920" bIns="6096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>
                          <a:latin typeface="Consolas" panose="020B0609020204030204" pitchFamily="49" charset="0"/>
                          <a:cs typeface="Consolas" panose="020B0609020204030204" pitchFamily="49" charset="0"/>
                        </a:endParaRPr>
                      </a:p>
                    </p:txBody>
                  </p:sp>
                  <p:sp>
                    <p:nvSpPr>
                      <p:cNvPr id="167" name="Freeform 753">
                        <a:extLst>
                          <a:ext uri="{FF2B5EF4-FFF2-40B4-BE49-F238E27FC236}">
                            <a16:creationId xmlns:a16="http://schemas.microsoft.com/office/drawing/2014/main" id="{654B1E3F-BE3A-E28B-5002-F3F3AD43027B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106076" y="1496592"/>
                        <a:ext cx="181994" cy="115996"/>
                      </a:xfrm>
                      <a:custGeom>
                        <a:avLst/>
                        <a:gdLst>
                          <a:gd name="T0" fmla="*/ 52 w 77"/>
                          <a:gd name="T1" fmla="*/ 49 h 49"/>
                          <a:gd name="T2" fmla="*/ 24 w 77"/>
                          <a:gd name="T3" fmla="*/ 49 h 49"/>
                          <a:gd name="T4" fmla="*/ 0 w 77"/>
                          <a:gd name="T5" fmla="*/ 24 h 49"/>
                          <a:gd name="T6" fmla="*/ 0 w 77"/>
                          <a:gd name="T7" fmla="*/ 24 h 49"/>
                          <a:gd name="T8" fmla="*/ 24 w 77"/>
                          <a:gd name="T9" fmla="*/ 0 h 49"/>
                          <a:gd name="T10" fmla="*/ 52 w 77"/>
                          <a:gd name="T11" fmla="*/ 0 h 49"/>
                          <a:gd name="T12" fmla="*/ 77 w 77"/>
                          <a:gd name="T13" fmla="*/ 24 h 49"/>
                          <a:gd name="T14" fmla="*/ 77 w 77"/>
                          <a:gd name="T15" fmla="*/ 24 h 49"/>
                          <a:gd name="T16" fmla="*/ 52 w 77"/>
                          <a:gd name="T17" fmla="*/ 49 h 4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77" h="49">
                            <a:moveTo>
                              <a:pt x="52" y="49"/>
                            </a:moveTo>
                            <a:cubicBezTo>
                              <a:pt x="24" y="49"/>
                              <a:pt x="24" y="49"/>
                              <a:pt x="24" y="49"/>
                            </a:cubicBezTo>
                            <a:cubicBezTo>
                              <a:pt x="11" y="49"/>
                              <a:pt x="0" y="38"/>
                              <a:pt x="0" y="24"/>
                            </a:cubicBezTo>
                            <a:cubicBezTo>
                              <a:pt x="0" y="24"/>
                              <a:pt x="0" y="24"/>
                              <a:pt x="0" y="24"/>
                            </a:cubicBezTo>
                            <a:cubicBezTo>
                              <a:pt x="0" y="11"/>
                              <a:pt x="11" y="0"/>
                              <a:pt x="24" y="0"/>
                            </a:cubicBezTo>
                            <a:cubicBezTo>
                              <a:pt x="52" y="0"/>
                              <a:pt x="52" y="0"/>
                              <a:pt x="52" y="0"/>
                            </a:cubicBezTo>
                            <a:cubicBezTo>
                              <a:pt x="66" y="0"/>
                              <a:pt x="77" y="11"/>
                              <a:pt x="77" y="24"/>
                            </a:cubicBezTo>
                            <a:cubicBezTo>
                              <a:pt x="77" y="24"/>
                              <a:pt x="77" y="24"/>
                              <a:pt x="77" y="24"/>
                            </a:cubicBezTo>
                            <a:cubicBezTo>
                              <a:pt x="77" y="38"/>
                              <a:pt x="66" y="49"/>
                              <a:pt x="52" y="49"/>
                            </a:cubicBezTo>
                            <a:close/>
                          </a:path>
                        </a:pathLst>
                      </a:custGeom>
                      <a:solidFill>
                        <a:schemeClr val="bg2"/>
                      </a:solidFill>
                      <a:ln>
                        <a:noFill/>
                      </a:ln>
                    </p:spPr>
                    <p:txBody>
                      <a:bodyPr vert="horz" wrap="square" lIns="121920" tIns="60960" rIns="121920" bIns="6096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>
                          <a:latin typeface="Consolas" panose="020B0609020204030204" pitchFamily="49" charset="0"/>
                          <a:cs typeface="Consolas" panose="020B0609020204030204" pitchFamily="49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156" name="Group 155">
                  <a:extLst>
                    <a:ext uri="{FF2B5EF4-FFF2-40B4-BE49-F238E27FC236}">
                      <a16:creationId xmlns:a16="http://schemas.microsoft.com/office/drawing/2014/main" id="{E3DAB761-03D5-1B4F-0425-062AF8B1BCAA}"/>
                    </a:ext>
                  </a:extLst>
                </p:cNvPr>
                <p:cNvGrpSpPr/>
                <p:nvPr/>
              </p:nvGrpSpPr>
              <p:grpSpPr>
                <a:xfrm>
                  <a:off x="3513464" y="1964849"/>
                  <a:ext cx="2590559" cy="647700"/>
                  <a:chOff x="7680317" y="3615879"/>
                  <a:chExt cx="2590559" cy="647700"/>
                </a:xfrm>
              </p:grpSpPr>
              <p:sp>
                <p:nvSpPr>
                  <p:cNvPr id="157" name="Rectangle 156">
                    <a:extLst>
                      <a:ext uri="{FF2B5EF4-FFF2-40B4-BE49-F238E27FC236}">
                        <a16:creationId xmlns:a16="http://schemas.microsoft.com/office/drawing/2014/main" id="{5D4C9CE6-FC2D-853C-18C1-08FB7770012B}"/>
                      </a:ext>
                    </a:extLst>
                  </p:cNvPr>
                  <p:cNvSpPr/>
                  <p:nvPr/>
                </p:nvSpPr>
                <p:spPr>
                  <a:xfrm flipH="1">
                    <a:off x="7680317" y="3615879"/>
                    <a:ext cx="2590559" cy="647700"/>
                  </a:xfrm>
                  <a:prstGeom prst="rect">
                    <a:avLst/>
                  </a:prstGeom>
                  <a:noFill/>
                  <a:ln w="12700">
                    <a:solidFill>
                      <a:schemeClr val="accent5"/>
                    </a:solidFill>
                    <a:prstDash val="solid"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324000" tIns="36000" rtlCol="0" anchor="t" anchorCtr="0"/>
                  <a:lstStyle/>
                  <a:p>
                    <a:r>
                      <a:rPr lang="en-GB" sz="600"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common.vrf-01</a:t>
                    </a:r>
                  </a:p>
                </p:txBody>
              </p:sp>
              <p:grpSp>
                <p:nvGrpSpPr>
                  <p:cNvPr id="158" name="Group 157">
                    <a:extLst>
                      <a:ext uri="{FF2B5EF4-FFF2-40B4-BE49-F238E27FC236}">
                        <a16:creationId xmlns:a16="http://schemas.microsoft.com/office/drawing/2014/main" id="{FF692400-3786-BADB-FC32-A60FB1811238}"/>
                      </a:ext>
                    </a:extLst>
                  </p:cNvPr>
                  <p:cNvGrpSpPr/>
                  <p:nvPr/>
                </p:nvGrpSpPr>
                <p:grpSpPr>
                  <a:xfrm>
                    <a:off x="7680323" y="3615879"/>
                    <a:ext cx="288000" cy="144000"/>
                    <a:chOff x="9199253" y="3748281"/>
                    <a:chExt cx="288000" cy="144000"/>
                  </a:xfrm>
                </p:grpSpPr>
                <p:sp>
                  <p:nvSpPr>
                    <p:cNvPr id="159" name="Rectangle 158">
                      <a:extLst>
                        <a:ext uri="{FF2B5EF4-FFF2-40B4-BE49-F238E27FC236}">
                          <a16:creationId xmlns:a16="http://schemas.microsoft.com/office/drawing/2014/main" id="{356C0535-5AF4-3F42-40C2-D1524913BF23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9199253" y="3748281"/>
                      <a:ext cx="288000" cy="144000"/>
                    </a:xfrm>
                    <a:prstGeom prst="rect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p:txBody>
                </p:sp>
                <p:pic>
                  <p:nvPicPr>
                    <p:cNvPr id="160" name="Picture 6" descr="C:\Users\ecoffey\AppData\Local\Temp\Rar$DRa0.583\Cisco Icons November\30067_Device_router_3057\Png_256\30067_Device_router_3057_unknown_256.png">
                      <a:extLst>
                        <a:ext uri="{FF2B5EF4-FFF2-40B4-BE49-F238E27FC236}">
                          <a16:creationId xmlns:a16="http://schemas.microsoft.com/office/drawing/2014/main" id="{33CC5171-DD6D-C212-84D5-C96A3A91D8FA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 flipH="1">
                      <a:off x="9235747" y="3759469"/>
                      <a:ext cx="215012" cy="121625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</p:grpSp>
          </p:grpSp>
          <p:cxnSp>
            <p:nvCxnSpPr>
              <p:cNvPr id="116" name="Elbow Connector 115">
                <a:extLst>
                  <a:ext uri="{FF2B5EF4-FFF2-40B4-BE49-F238E27FC236}">
                    <a16:creationId xmlns:a16="http://schemas.microsoft.com/office/drawing/2014/main" id="{C3B8D398-C8E7-B25B-BD27-BA59459B1E1F}"/>
                  </a:ext>
                </a:extLst>
              </p:cNvPr>
              <p:cNvCxnSpPr>
                <a:cxnSpLocks/>
                <a:stCxn id="168" idx="1"/>
                <a:endCxn id="251" idx="1"/>
              </p:cNvCxnSpPr>
              <p:nvPr/>
            </p:nvCxnSpPr>
            <p:spPr>
              <a:xfrm>
                <a:off x="11440856" y="2999055"/>
                <a:ext cx="159851" cy="2352247"/>
              </a:xfrm>
              <a:prstGeom prst="bentConnector3">
                <a:avLst>
                  <a:gd name="adj1" fmla="val 243008"/>
                </a:avLst>
              </a:prstGeom>
              <a:ln>
                <a:solidFill>
                  <a:schemeClr val="bg1">
                    <a:lumMod val="75000"/>
                    <a:lumOff val="25000"/>
                  </a:schemeClr>
                </a:solidFill>
                <a:prstDash val="sys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7" name="Group 116">
                <a:extLst>
                  <a:ext uri="{FF2B5EF4-FFF2-40B4-BE49-F238E27FC236}">
                    <a16:creationId xmlns:a16="http://schemas.microsoft.com/office/drawing/2014/main" id="{07ACC078-353C-839E-889E-0392F8C50BCF}"/>
                  </a:ext>
                </a:extLst>
              </p:cNvPr>
              <p:cNvGrpSpPr/>
              <p:nvPr/>
            </p:nvGrpSpPr>
            <p:grpSpPr>
              <a:xfrm>
                <a:off x="8449200" y="1702800"/>
                <a:ext cx="3206632" cy="561971"/>
                <a:chOff x="6838360" y="914961"/>
                <a:chExt cx="3206632" cy="561971"/>
              </a:xfrm>
            </p:grpSpPr>
            <p:grpSp>
              <p:nvGrpSpPr>
                <p:cNvPr id="118" name="Group 117">
                  <a:extLst>
                    <a:ext uri="{FF2B5EF4-FFF2-40B4-BE49-F238E27FC236}">
                      <a16:creationId xmlns:a16="http://schemas.microsoft.com/office/drawing/2014/main" id="{78282909-C817-EB6D-77EA-F6AB54BA839C}"/>
                    </a:ext>
                  </a:extLst>
                </p:cNvPr>
                <p:cNvGrpSpPr/>
                <p:nvPr/>
              </p:nvGrpSpPr>
              <p:grpSpPr>
                <a:xfrm>
                  <a:off x="6838360" y="914961"/>
                  <a:ext cx="3206632" cy="561971"/>
                  <a:chOff x="7680323" y="2920999"/>
                  <a:chExt cx="3206632" cy="561971"/>
                </a:xfrm>
              </p:grpSpPr>
              <p:sp>
                <p:nvSpPr>
                  <p:cNvPr id="124" name="Rectangle 123">
                    <a:extLst>
                      <a:ext uri="{FF2B5EF4-FFF2-40B4-BE49-F238E27FC236}">
                        <a16:creationId xmlns:a16="http://schemas.microsoft.com/office/drawing/2014/main" id="{76F3D732-21AF-1BFD-CF15-70FD428D4124}"/>
                      </a:ext>
                    </a:extLst>
                  </p:cNvPr>
                  <p:cNvSpPr/>
                  <p:nvPr/>
                </p:nvSpPr>
                <p:spPr>
                  <a:xfrm>
                    <a:off x="7680323" y="2920999"/>
                    <a:ext cx="3206632" cy="561971"/>
                  </a:xfrm>
                  <a:prstGeom prst="rect">
                    <a:avLst/>
                  </a:prstGeom>
                  <a:noFill/>
                  <a:ln w="12700">
                    <a:solidFill>
                      <a:schemeClr val="accent2">
                        <a:lumMod val="75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24000" tIns="36000" rtlCol="0" anchor="t" anchorCtr="0"/>
                  <a:lstStyle/>
                  <a:p>
                    <a:r>
                      <a:rPr lang="en-GB" sz="600"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shared-services</a:t>
                    </a:r>
                  </a:p>
                </p:txBody>
              </p:sp>
              <p:grpSp>
                <p:nvGrpSpPr>
                  <p:cNvPr id="125" name="Group 124">
                    <a:extLst>
                      <a:ext uri="{FF2B5EF4-FFF2-40B4-BE49-F238E27FC236}">
                        <a16:creationId xmlns:a16="http://schemas.microsoft.com/office/drawing/2014/main" id="{092CBE93-7E5B-9AA1-E98D-26453BBDF041}"/>
                      </a:ext>
                    </a:extLst>
                  </p:cNvPr>
                  <p:cNvGrpSpPr/>
                  <p:nvPr/>
                </p:nvGrpSpPr>
                <p:grpSpPr>
                  <a:xfrm>
                    <a:off x="7680323" y="2921000"/>
                    <a:ext cx="288000" cy="144000"/>
                    <a:chOff x="9357407" y="4691351"/>
                    <a:chExt cx="288000" cy="144000"/>
                  </a:xfrm>
                </p:grpSpPr>
                <p:sp>
                  <p:nvSpPr>
                    <p:cNvPr id="126" name="Rectangle 125">
                      <a:extLst>
                        <a:ext uri="{FF2B5EF4-FFF2-40B4-BE49-F238E27FC236}">
                          <a16:creationId xmlns:a16="http://schemas.microsoft.com/office/drawing/2014/main" id="{5662CA2A-F92D-1EB1-1B18-D05FCB1F876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57407" y="4691351"/>
                      <a:ext cx="288000" cy="144000"/>
                    </a:xfrm>
                    <a:prstGeom prst="rect">
                      <a:avLst/>
                    </a:prstGeom>
                    <a:solidFill>
                      <a:schemeClr val="accent2">
                        <a:lumMod val="75000"/>
                      </a:schemeClr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p:txBody>
                </p:sp>
                <p:grpSp>
                  <p:nvGrpSpPr>
                    <p:cNvPr id="127" name="Group 126">
                      <a:extLst>
                        <a:ext uri="{FF2B5EF4-FFF2-40B4-BE49-F238E27FC236}">
                          <a16:creationId xmlns:a16="http://schemas.microsoft.com/office/drawing/2014/main" id="{C2474ED2-B571-77B4-2B3E-8A8FC23171F2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9393407" y="4709853"/>
                      <a:ext cx="216000" cy="106997"/>
                      <a:chOff x="836085" y="1496592"/>
                      <a:chExt cx="538984" cy="266993"/>
                    </a:xfrm>
                  </p:grpSpPr>
                  <p:sp>
                    <p:nvSpPr>
                      <p:cNvPr id="128" name="Freeform 751">
                        <a:extLst>
                          <a:ext uri="{FF2B5EF4-FFF2-40B4-BE49-F238E27FC236}">
                            <a16:creationId xmlns:a16="http://schemas.microsoft.com/office/drawing/2014/main" id="{01F849A6-C8E3-4F54-49A7-E25DF1ECE3FC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836085" y="1647588"/>
                        <a:ext cx="538984" cy="115997"/>
                      </a:xfrm>
                      <a:custGeom>
                        <a:avLst/>
                        <a:gdLst>
                          <a:gd name="T0" fmla="*/ 204 w 228"/>
                          <a:gd name="T1" fmla="*/ 49 h 49"/>
                          <a:gd name="T2" fmla="*/ 24 w 228"/>
                          <a:gd name="T3" fmla="*/ 49 h 49"/>
                          <a:gd name="T4" fmla="*/ 0 w 228"/>
                          <a:gd name="T5" fmla="*/ 25 h 49"/>
                          <a:gd name="T6" fmla="*/ 0 w 228"/>
                          <a:gd name="T7" fmla="*/ 25 h 49"/>
                          <a:gd name="T8" fmla="*/ 24 w 228"/>
                          <a:gd name="T9" fmla="*/ 0 h 49"/>
                          <a:gd name="T10" fmla="*/ 204 w 228"/>
                          <a:gd name="T11" fmla="*/ 0 h 49"/>
                          <a:gd name="T12" fmla="*/ 228 w 228"/>
                          <a:gd name="T13" fmla="*/ 25 h 49"/>
                          <a:gd name="T14" fmla="*/ 228 w 228"/>
                          <a:gd name="T15" fmla="*/ 25 h 49"/>
                          <a:gd name="T16" fmla="*/ 204 w 228"/>
                          <a:gd name="T17" fmla="*/ 49 h 4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228" h="49">
                            <a:moveTo>
                              <a:pt x="204" y="49"/>
                            </a:moveTo>
                            <a:cubicBezTo>
                              <a:pt x="24" y="49"/>
                              <a:pt x="24" y="49"/>
                              <a:pt x="24" y="49"/>
                            </a:cubicBezTo>
                            <a:cubicBezTo>
                              <a:pt x="11" y="49"/>
                              <a:pt x="0" y="38"/>
                              <a:pt x="0" y="25"/>
                            </a:cubicBezTo>
                            <a:cubicBezTo>
                              <a:pt x="0" y="25"/>
                              <a:pt x="0" y="25"/>
                              <a:pt x="0" y="25"/>
                            </a:cubicBezTo>
                            <a:cubicBezTo>
                              <a:pt x="0" y="11"/>
                              <a:pt x="11" y="0"/>
                              <a:pt x="24" y="0"/>
                            </a:cubicBezTo>
                            <a:cubicBezTo>
                              <a:pt x="204" y="0"/>
                              <a:pt x="204" y="0"/>
                              <a:pt x="204" y="0"/>
                            </a:cubicBezTo>
                            <a:cubicBezTo>
                              <a:pt x="217" y="0"/>
                              <a:pt x="228" y="11"/>
                              <a:pt x="228" y="25"/>
                            </a:cubicBezTo>
                            <a:cubicBezTo>
                              <a:pt x="228" y="25"/>
                              <a:pt x="228" y="25"/>
                              <a:pt x="228" y="25"/>
                            </a:cubicBezTo>
                            <a:cubicBezTo>
                              <a:pt x="228" y="38"/>
                              <a:pt x="217" y="49"/>
                              <a:pt x="204" y="49"/>
                            </a:cubicBezTo>
                            <a:close/>
                          </a:path>
                        </a:pathLst>
                      </a:custGeom>
                      <a:solidFill>
                        <a:schemeClr val="bg2"/>
                      </a:solidFill>
                      <a:ln>
                        <a:noFill/>
                      </a:ln>
                    </p:spPr>
                    <p:txBody>
                      <a:bodyPr vert="horz" wrap="square" lIns="121920" tIns="60960" rIns="121920" bIns="60960" numCol="1" anchor="t" anchorCtr="1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algn="ctr"/>
                        <a:endParaRPr lang="en-US" sz="400">
                          <a:latin typeface="Consolas" panose="020B0609020204030204" pitchFamily="49" charset="0"/>
                          <a:cs typeface="Consolas" panose="020B0609020204030204" pitchFamily="49" charset="0"/>
                        </a:endParaRPr>
                      </a:p>
                    </p:txBody>
                  </p:sp>
                  <p:sp>
                    <p:nvSpPr>
                      <p:cNvPr id="129" name="Freeform 752">
                        <a:extLst>
                          <a:ext uri="{FF2B5EF4-FFF2-40B4-BE49-F238E27FC236}">
                            <a16:creationId xmlns:a16="http://schemas.microsoft.com/office/drawing/2014/main" id="{014AFB64-3E97-E33A-25ED-E68A87FDDC3B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55081" y="1571590"/>
                        <a:ext cx="382988" cy="115996"/>
                      </a:xfrm>
                      <a:custGeom>
                        <a:avLst/>
                        <a:gdLst>
                          <a:gd name="T0" fmla="*/ 137 w 162"/>
                          <a:gd name="T1" fmla="*/ 49 h 49"/>
                          <a:gd name="T2" fmla="*/ 24 w 162"/>
                          <a:gd name="T3" fmla="*/ 49 h 49"/>
                          <a:gd name="T4" fmla="*/ 0 w 162"/>
                          <a:gd name="T5" fmla="*/ 25 h 49"/>
                          <a:gd name="T6" fmla="*/ 0 w 162"/>
                          <a:gd name="T7" fmla="*/ 25 h 49"/>
                          <a:gd name="T8" fmla="*/ 24 w 162"/>
                          <a:gd name="T9" fmla="*/ 0 h 49"/>
                          <a:gd name="T10" fmla="*/ 137 w 162"/>
                          <a:gd name="T11" fmla="*/ 0 h 49"/>
                          <a:gd name="T12" fmla="*/ 162 w 162"/>
                          <a:gd name="T13" fmla="*/ 25 h 49"/>
                          <a:gd name="T14" fmla="*/ 162 w 162"/>
                          <a:gd name="T15" fmla="*/ 25 h 49"/>
                          <a:gd name="T16" fmla="*/ 137 w 162"/>
                          <a:gd name="T17" fmla="*/ 49 h 4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162" h="49">
                            <a:moveTo>
                              <a:pt x="137" y="49"/>
                            </a:moveTo>
                            <a:cubicBezTo>
                              <a:pt x="24" y="49"/>
                              <a:pt x="24" y="49"/>
                              <a:pt x="24" y="49"/>
                            </a:cubicBezTo>
                            <a:cubicBezTo>
                              <a:pt x="11" y="49"/>
                              <a:pt x="0" y="38"/>
                              <a:pt x="0" y="25"/>
                            </a:cubicBezTo>
                            <a:cubicBezTo>
                              <a:pt x="0" y="25"/>
                              <a:pt x="0" y="25"/>
                              <a:pt x="0" y="25"/>
                            </a:cubicBezTo>
                            <a:cubicBezTo>
                              <a:pt x="0" y="11"/>
                              <a:pt x="11" y="0"/>
                              <a:pt x="24" y="0"/>
                            </a:cubicBezTo>
                            <a:cubicBezTo>
                              <a:pt x="137" y="0"/>
                              <a:pt x="137" y="0"/>
                              <a:pt x="137" y="0"/>
                            </a:cubicBezTo>
                            <a:cubicBezTo>
                              <a:pt x="151" y="0"/>
                              <a:pt x="162" y="11"/>
                              <a:pt x="162" y="25"/>
                            </a:cubicBezTo>
                            <a:cubicBezTo>
                              <a:pt x="162" y="25"/>
                              <a:pt x="162" y="25"/>
                              <a:pt x="162" y="25"/>
                            </a:cubicBezTo>
                            <a:cubicBezTo>
                              <a:pt x="162" y="38"/>
                              <a:pt x="151" y="49"/>
                              <a:pt x="137" y="49"/>
                            </a:cubicBezTo>
                            <a:close/>
                          </a:path>
                        </a:pathLst>
                      </a:custGeom>
                      <a:solidFill>
                        <a:schemeClr val="bg2"/>
                      </a:solidFill>
                      <a:ln>
                        <a:noFill/>
                      </a:ln>
                    </p:spPr>
                    <p:txBody>
                      <a:bodyPr vert="horz" wrap="square" lIns="121920" tIns="60960" rIns="121920" bIns="6096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>
                          <a:latin typeface="Consolas" panose="020B0609020204030204" pitchFamily="49" charset="0"/>
                          <a:cs typeface="Consolas" panose="020B0609020204030204" pitchFamily="49" charset="0"/>
                        </a:endParaRPr>
                      </a:p>
                    </p:txBody>
                  </p:sp>
                  <p:sp>
                    <p:nvSpPr>
                      <p:cNvPr id="130" name="Freeform 753">
                        <a:extLst>
                          <a:ext uri="{FF2B5EF4-FFF2-40B4-BE49-F238E27FC236}">
                            <a16:creationId xmlns:a16="http://schemas.microsoft.com/office/drawing/2014/main" id="{9A70F82F-BB3A-7446-C2F7-FA8E0D3438C9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106076" y="1496592"/>
                        <a:ext cx="181994" cy="115996"/>
                      </a:xfrm>
                      <a:custGeom>
                        <a:avLst/>
                        <a:gdLst>
                          <a:gd name="T0" fmla="*/ 52 w 77"/>
                          <a:gd name="T1" fmla="*/ 49 h 49"/>
                          <a:gd name="T2" fmla="*/ 24 w 77"/>
                          <a:gd name="T3" fmla="*/ 49 h 49"/>
                          <a:gd name="T4" fmla="*/ 0 w 77"/>
                          <a:gd name="T5" fmla="*/ 24 h 49"/>
                          <a:gd name="T6" fmla="*/ 0 w 77"/>
                          <a:gd name="T7" fmla="*/ 24 h 49"/>
                          <a:gd name="T8" fmla="*/ 24 w 77"/>
                          <a:gd name="T9" fmla="*/ 0 h 49"/>
                          <a:gd name="T10" fmla="*/ 52 w 77"/>
                          <a:gd name="T11" fmla="*/ 0 h 49"/>
                          <a:gd name="T12" fmla="*/ 77 w 77"/>
                          <a:gd name="T13" fmla="*/ 24 h 49"/>
                          <a:gd name="T14" fmla="*/ 77 w 77"/>
                          <a:gd name="T15" fmla="*/ 24 h 49"/>
                          <a:gd name="T16" fmla="*/ 52 w 77"/>
                          <a:gd name="T17" fmla="*/ 49 h 4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77" h="49">
                            <a:moveTo>
                              <a:pt x="52" y="49"/>
                            </a:moveTo>
                            <a:cubicBezTo>
                              <a:pt x="24" y="49"/>
                              <a:pt x="24" y="49"/>
                              <a:pt x="24" y="49"/>
                            </a:cubicBezTo>
                            <a:cubicBezTo>
                              <a:pt x="11" y="49"/>
                              <a:pt x="0" y="38"/>
                              <a:pt x="0" y="24"/>
                            </a:cubicBezTo>
                            <a:cubicBezTo>
                              <a:pt x="0" y="24"/>
                              <a:pt x="0" y="24"/>
                              <a:pt x="0" y="24"/>
                            </a:cubicBezTo>
                            <a:cubicBezTo>
                              <a:pt x="0" y="11"/>
                              <a:pt x="11" y="0"/>
                              <a:pt x="24" y="0"/>
                            </a:cubicBezTo>
                            <a:cubicBezTo>
                              <a:pt x="52" y="0"/>
                              <a:pt x="52" y="0"/>
                              <a:pt x="52" y="0"/>
                            </a:cubicBezTo>
                            <a:cubicBezTo>
                              <a:pt x="66" y="0"/>
                              <a:pt x="77" y="11"/>
                              <a:pt x="77" y="24"/>
                            </a:cubicBezTo>
                            <a:cubicBezTo>
                              <a:pt x="77" y="24"/>
                              <a:pt x="77" y="24"/>
                              <a:pt x="77" y="24"/>
                            </a:cubicBezTo>
                            <a:cubicBezTo>
                              <a:pt x="77" y="38"/>
                              <a:pt x="66" y="49"/>
                              <a:pt x="52" y="49"/>
                            </a:cubicBezTo>
                            <a:close/>
                          </a:path>
                        </a:pathLst>
                      </a:custGeom>
                      <a:solidFill>
                        <a:schemeClr val="bg2"/>
                      </a:solidFill>
                      <a:ln>
                        <a:noFill/>
                      </a:ln>
                    </p:spPr>
                    <p:txBody>
                      <a:bodyPr vert="horz" wrap="square" lIns="121920" tIns="60960" rIns="121920" bIns="6096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>
                          <a:latin typeface="Consolas" panose="020B0609020204030204" pitchFamily="49" charset="0"/>
                          <a:cs typeface="Consolas" panose="020B0609020204030204" pitchFamily="49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119" name="Group 118">
                  <a:extLst>
                    <a:ext uri="{FF2B5EF4-FFF2-40B4-BE49-F238E27FC236}">
                      <a16:creationId xmlns:a16="http://schemas.microsoft.com/office/drawing/2014/main" id="{3FCEC8EA-7245-B27E-BF72-9283787F4865}"/>
                    </a:ext>
                  </a:extLst>
                </p:cNvPr>
                <p:cNvGrpSpPr/>
                <p:nvPr/>
              </p:nvGrpSpPr>
              <p:grpSpPr>
                <a:xfrm>
                  <a:off x="7384454" y="1119749"/>
                  <a:ext cx="2590559" cy="289873"/>
                  <a:chOff x="7680316" y="3615879"/>
                  <a:chExt cx="2590559" cy="289873"/>
                </a:xfrm>
              </p:grpSpPr>
              <p:sp>
                <p:nvSpPr>
                  <p:cNvPr id="120" name="Rectangle 119">
                    <a:extLst>
                      <a:ext uri="{FF2B5EF4-FFF2-40B4-BE49-F238E27FC236}">
                        <a16:creationId xmlns:a16="http://schemas.microsoft.com/office/drawing/2014/main" id="{99C34203-A307-BDB9-5E6F-65D40BAFC8E8}"/>
                      </a:ext>
                    </a:extLst>
                  </p:cNvPr>
                  <p:cNvSpPr/>
                  <p:nvPr/>
                </p:nvSpPr>
                <p:spPr>
                  <a:xfrm flipH="1">
                    <a:off x="7680316" y="3615879"/>
                    <a:ext cx="2590559" cy="289873"/>
                  </a:xfrm>
                  <a:prstGeom prst="rect">
                    <a:avLst/>
                  </a:prstGeom>
                  <a:noFill/>
                  <a:ln w="12700">
                    <a:solidFill>
                      <a:schemeClr val="accent5"/>
                    </a:solidFill>
                    <a:prstDash val="solid"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324000" tIns="36000" rtlCol="0" anchor="t" anchorCtr="0"/>
                  <a:lstStyle/>
                  <a:p>
                    <a:r>
                      <a:rPr lang="en-GB" sz="600"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vrf-01</a:t>
                    </a:r>
                  </a:p>
                </p:txBody>
              </p:sp>
              <p:grpSp>
                <p:nvGrpSpPr>
                  <p:cNvPr id="121" name="Group 120">
                    <a:extLst>
                      <a:ext uri="{FF2B5EF4-FFF2-40B4-BE49-F238E27FC236}">
                        <a16:creationId xmlns:a16="http://schemas.microsoft.com/office/drawing/2014/main" id="{3940D5CD-47E6-C076-6841-483080AC7820}"/>
                      </a:ext>
                    </a:extLst>
                  </p:cNvPr>
                  <p:cNvGrpSpPr/>
                  <p:nvPr/>
                </p:nvGrpSpPr>
                <p:grpSpPr>
                  <a:xfrm>
                    <a:off x="7680323" y="3615879"/>
                    <a:ext cx="288000" cy="144000"/>
                    <a:chOff x="9199253" y="3748281"/>
                    <a:chExt cx="288000" cy="144000"/>
                  </a:xfrm>
                </p:grpSpPr>
                <p:sp>
                  <p:nvSpPr>
                    <p:cNvPr id="122" name="Rectangle 121">
                      <a:extLst>
                        <a:ext uri="{FF2B5EF4-FFF2-40B4-BE49-F238E27FC236}">
                          <a16:creationId xmlns:a16="http://schemas.microsoft.com/office/drawing/2014/main" id="{F3A8E260-A679-9D9D-5BB1-7E4E2FE43F4D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9199253" y="3748281"/>
                      <a:ext cx="288000" cy="144000"/>
                    </a:xfrm>
                    <a:prstGeom prst="rect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p:txBody>
                </p:sp>
                <p:pic>
                  <p:nvPicPr>
                    <p:cNvPr id="123" name="Picture 6" descr="C:\Users\ecoffey\AppData\Local\Temp\Rar$DRa0.583\Cisco Icons November\30067_Device_router_3057\Png_256\30067_Device_router_3057_unknown_256.png">
                      <a:extLst>
                        <a:ext uri="{FF2B5EF4-FFF2-40B4-BE49-F238E27FC236}">
                          <a16:creationId xmlns:a16="http://schemas.microsoft.com/office/drawing/2014/main" id="{2E953B80-9C6F-2C91-3C9F-05279F91DB3C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 flipH="1">
                      <a:off x="9235747" y="3759469"/>
                      <a:ext cx="215012" cy="121625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</p:grpSp>
          </p:grp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020287AA-1F9D-B2A2-D422-F44C2524C094}"/>
                  </a:ext>
                </a:extLst>
              </p:cNvPr>
              <p:cNvSpPr txBox="1"/>
              <p:nvPr/>
            </p:nvSpPr>
            <p:spPr>
              <a:xfrm>
                <a:off x="8384400" y="5722487"/>
                <a:ext cx="3348000" cy="646331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>
                    <a:latin typeface="+mn-lt"/>
                  </a:rPr>
                  <a:t>EPG and ESG in the “user” Tenant with the VRF in the “common” Tenant, and a Shared L3out in shared-services </a:t>
                </a:r>
              </a:p>
            </p:txBody>
          </p:sp>
          <p:cxnSp>
            <p:nvCxnSpPr>
              <p:cNvPr id="268" name="Elbow Connector 267">
                <a:extLst>
                  <a:ext uri="{FF2B5EF4-FFF2-40B4-BE49-F238E27FC236}">
                    <a16:creationId xmlns:a16="http://schemas.microsoft.com/office/drawing/2014/main" id="{C0E3DC19-43B3-5647-80BC-90B74E1EE4DE}"/>
                  </a:ext>
                </a:extLst>
              </p:cNvPr>
              <p:cNvCxnSpPr>
                <a:cxnSpLocks/>
                <a:stCxn id="168" idx="2"/>
                <a:endCxn id="184" idx="0"/>
              </p:cNvCxnSpPr>
              <p:nvPr/>
            </p:nvCxnSpPr>
            <p:spPr>
              <a:xfrm rot="5400000">
                <a:off x="9494747" y="3076654"/>
                <a:ext cx="658329" cy="861902"/>
              </a:xfrm>
              <a:prstGeom prst="bentConnector3">
                <a:avLst>
                  <a:gd name="adj1" fmla="val 35531"/>
                </a:avLst>
              </a:prstGeom>
              <a:ln>
                <a:solidFill>
                  <a:schemeClr val="bg1">
                    <a:lumMod val="75000"/>
                    <a:lumOff val="25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Elbow Connector 270">
                <a:extLst>
                  <a:ext uri="{FF2B5EF4-FFF2-40B4-BE49-F238E27FC236}">
                    <a16:creationId xmlns:a16="http://schemas.microsoft.com/office/drawing/2014/main" id="{DB98E6D8-4B69-EC85-612A-436D2A7B57A1}"/>
                  </a:ext>
                </a:extLst>
              </p:cNvPr>
              <p:cNvCxnSpPr>
                <a:cxnSpLocks/>
                <a:stCxn id="168" idx="2"/>
                <a:endCxn id="257" idx="0"/>
              </p:cNvCxnSpPr>
              <p:nvPr/>
            </p:nvCxnSpPr>
            <p:spPr>
              <a:xfrm rot="16200000" flipH="1">
                <a:off x="10346469" y="3086833"/>
                <a:ext cx="658470" cy="841685"/>
              </a:xfrm>
              <a:prstGeom prst="bentConnector3">
                <a:avLst>
                  <a:gd name="adj1" fmla="val 35534"/>
                </a:avLst>
              </a:prstGeom>
              <a:ln>
                <a:solidFill>
                  <a:schemeClr val="bg1">
                    <a:lumMod val="75000"/>
                    <a:lumOff val="25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4" name="Rounded Rectangular Callout 133">
            <a:extLst>
              <a:ext uri="{FF2B5EF4-FFF2-40B4-BE49-F238E27FC236}">
                <a16:creationId xmlns:a16="http://schemas.microsoft.com/office/drawing/2014/main" id="{16B5F0C5-15B0-4E25-74AF-ED2B55D09EC6}"/>
              </a:ext>
            </a:extLst>
          </p:cNvPr>
          <p:cNvSpPr/>
          <p:nvPr/>
        </p:nvSpPr>
        <p:spPr>
          <a:xfrm>
            <a:off x="2378250" y="5005781"/>
            <a:ext cx="2376000" cy="432000"/>
          </a:xfrm>
          <a:prstGeom prst="wedgeRoundRectCallout">
            <a:avLst>
              <a:gd name="adj1" fmla="val 75908"/>
              <a:gd name="adj2" fmla="val -272657"/>
              <a:gd name="adj3" fmla="val 16667"/>
            </a:avLst>
          </a:prstGeom>
          <a:solidFill>
            <a:srgbClr val="FFFF00"/>
          </a:solidFill>
          <a:ln w="63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/>
              <a:t>Each Tenant has one or more network security groups</a:t>
            </a:r>
          </a:p>
        </p:txBody>
      </p:sp>
      <p:sp>
        <p:nvSpPr>
          <p:cNvPr id="137" name="Rounded Rectangular Callout 136">
            <a:extLst>
              <a:ext uri="{FF2B5EF4-FFF2-40B4-BE49-F238E27FC236}">
                <a16:creationId xmlns:a16="http://schemas.microsoft.com/office/drawing/2014/main" id="{80B8BDF4-23EE-65C1-786F-1D2507768A9F}"/>
              </a:ext>
            </a:extLst>
          </p:cNvPr>
          <p:cNvSpPr/>
          <p:nvPr/>
        </p:nvSpPr>
        <p:spPr>
          <a:xfrm>
            <a:off x="5814390" y="900000"/>
            <a:ext cx="2376000" cy="432000"/>
          </a:xfrm>
          <a:prstGeom prst="wedgeRoundRectCallout">
            <a:avLst>
              <a:gd name="adj1" fmla="val -22162"/>
              <a:gd name="adj2" fmla="val 138894"/>
              <a:gd name="adj3" fmla="val 16667"/>
            </a:avLst>
          </a:prstGeom>
          <a:solidFill>
            <a:srgbClr val="FFFF00"/>
          </a:solidFill>
          <a:ln w="63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/>
              <a:t>Network team controls inbound/outbound routing </a:t>
            </a:r>
          </a:p>
        </p:txBody>
      </p:sp>
      <p:sp>
        <p:nvSpPr>
          <p:cNvPr id="138" name="Rounded Rectangular Callout 137">
            <a:extLst>
              <a:ext uri="{FF2B5EF4-FFF2-40B4-BE49-F238E27FC236}">
                <a16:creationId xmlns:a16="http://schemas.microsoft.com/office/drawing/2014/main" id="{94C7B309-F343-4849-DCE0-1BFFDC77BEFB}"/>
              </a:ext>
            </a:extLst>
          </p:cNvPr>
          <p:cNvSpPr/>
          <p:nvPr/>
        </p:nvSpPr>
        <p:spPr>
          <a:xfrm flipH="1">
            <a:off x="5913783" y="5996878"/>
            <a:ext cx="2376000" cy="432000"/>
          </a:xfrm>
          <a:prstGeom prst="wedgeRoundRectCallout">
            <a:avLst>
              <a:gd name="adj1" fmla="val -78057"/>
              <a:gd name="adj2" fmla="val -154744"/>
              <a:gd name="adj3" fmla="val 16667"/>
            </a:avLst>
          </a:prstGeom>
          <a:solidFill>
            <a:srgbClr val="FFFF00"/>
          </a:solidFill>
          <a:ln w="63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/>
              <a:t>Each Tenant has one or more endpoint security groups</a:t>
            </a:r>
          </a:p>
        </p:txBody>
      </p:sp>
      <p:sp>
        <p:nvSpPr>
          <p:cNvPr id="139" name="Rounded Rectangular Callout 138">
            <a:extLst>
              <a:ext uri="{FF2B5EF4-FFF2-40B4-BE49-F238E27FC236}">
                <a16:creationId xmlns:a16="http://schemas.microsoft.com/office/drawing/2014/main" id="{E07FD4BD-77E1-58B4-9B6E-F7B257B90FE5}"/>
              </a:ext>
            </a:extLst>
          </p:cNvPr>
          <p:cNvSpPr/>
          <p:nvPr/>
        </p:nvSpPr>
        <p:spPr>
          <a:xfrm>
            <a:off x="10190973" y="900000"/>
            <a:ext cx="1922400" cy="432000"/>
          </a:xfrm>
          <a:prstGeom prst="wedgeRoundRectCallout">
            <a:avLst>
              <a:gd name="adj1" fmla="val 8190"/>
              <a:gd name="adj2" fmla="val 390475"/>
              <a:gd name="adj3" fmla="val 16667"/>
            </a:avLst>
          </a:prstGeom>
          <a:solidFill>
            <a:srgbClr val="FFFF00"/>
          </a:solidFill>
          <a:ln w="63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/>
              <a:t>Large subnets can be shared across Tenants</a:t>
            </a:r>
          </a:p>
        </p:txBody>
      </p:sp>
      <p:sp>
        <p:nvSpPr>
          <p:cNvPr id="140" name="Rounded Rectangular Callout 139">
            <a:extLst>
              <a:ext uri="{FF2B5EF4-FFF2-40B4-BE49-F238E27FC236}">
                <a16:creationId xmlns:a16="http://schemas.microsoft.com/office/drawing/2014/main" id="{E86A3C79-2A4A-A8BF-8243-FFB9EFCAD84E}"/>
              </a:ext>
            </a:extLst>
          </p:cNvPr>
          <p:cNvSpPr/>
          <p:nvPr/>
        </p:nvSpPr>
        <p:spPr>
          <a:xfrm flipH="1">
            <a:off x="89741" y="1170000"/>
            <a:ext cx="2288510" cy="432000"/>
          </a:xfrm>
          <a:prstGeom prst="wedgeRoundRectCallout">
            <a:avLst>
              <a:gd name="adj1" fmla="val -38482"/>
              <a:gd name="adj2" fmla="val 115365"/>
              <a:gd name="adj3" fmla="val 16667"/>
            </a:avLst>
          </a:prstGeom>
          <a:solidFill>
            <a:srgbClr val="FFFF00"/>
          </a:solidFill>
          <a:ln w="63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/>
              <a:t>All networking constructs contained within a Tenant</a:t>
            </a:r>
          </a:p>
        </p:txBody>
      </p:sp>
    </p:spTree>
    <p:extLst>
      <p:ext uri="{BB962C8B-B14F-4D97-AF65-F5344CB8AC3E}">
        <p14:creationId xmlns:p14="http://schemas.microsoft.com/office/powerpoint/2010/main" val="231028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mph" presetSubtype="0" repeatCount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indefinite"/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3" dur="indefinite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indefinite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6" dur="indefinite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mp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0" dur="1000" fill="hold"/>
                                        <p:tgtEl>
                                          <p:spTgt spid="2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3" dur="indefinite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indefinite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6" dur="indefinite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indefinite"/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9" dur="indefinite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6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1" dur="1000" fill="hold"/>
                                        <p:tgtEl>
                                          <p:spTgt spid="281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6" presetClass="emp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1" dur="1000" fill="hold"/>
                                        <p:tgtEl>
                                          <p:spTgt spid="281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5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indefinite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4" dur="indefinite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indefinite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7" dur="indefinite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indefinite"/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60" dur="indefinite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indefinite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63" dur="indefinite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6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5" dur="1000" fill="hold"/>
                                        <p:tgtEl>
                                          <p:spTgt spid="131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6" presetClass="emp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5" dur="1000" fill="hold"/>
                                        <p:tgtEl>
                                          <p:spTgt spid="131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76" presetID="9" presetClass="emph" presetSubtype="0" grpId="2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7" dur="indefinite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78" dur="indefinite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0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81" dur="indefinite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mph" presetSubtype="0" grpId="2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3" dur="indefinite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84" dur="indefinite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6" dur="indefinite"/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87" dur="indefinite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9" presetClass="emph" presetSubtype="0" grpId="2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9" dur="indefinite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90" dur="indefinite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9" presetClass="emph" presetSubtype="0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2" dur="indefinite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93" dur="indefinite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5" dur="indefinite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96" dur="indefinite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9" presetClass="emph" presetSubtype="0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8" dur="indefinite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99" dur="indefinite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 animBg="1"/>
      <p:bldP spid="134" grpId="1" animBg="1"/>
      <p:bldP spid="134" grpId="2" animBg="1"/>
      <p:bldP spid="137" grpId="0" animBg="1"/>
      <p:bldP spid="137" grpId="1" animBg="1"/>
      <p:bldP spid="137" grpId="2" animBg="1"/>
      <p:bldP spid="138" grpId="0" animBg="1"/>
      <p:bldP spid="138" grpId="1" animBg="1"/>
      <p:bldP spid="139" grpId="0" animBg="1"/>
      <p:bldP spid="139" grpId="1" animBg="1"/>
      <p:bldP spid="140" grpId="0" animBg="1"/>
      <p:bldP spid="140" grpId="1" animBg="1"/>
      <p:bldP spid="140" grpId="2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>
            <a:extLst>
              <a:ext uri="{FF2B5EF4-FFF2-40B4-BE49-F238E27FC236}">
                <a16:creationId xmlns:a16="http://schemas.microsoft.com/office/drawing/2014/main" id="{CE3F1360-4B4C-5671-B959-BD5CAF333261}"/>
              </a:ext>
            </a:extLst>
          </p:cNvPr>
          <p:cNvGrpSpPr/>
          <p:nvPr/>
        </p:nvGrpSpPr>
        <p:grpSpPr>
          <a:xfrm>
            <a:off x="3153336" y="1233488"/>
            <a:ext cx="5761036" cy="4238494"/>
            <a:chOff x="4583110" y="343031"/>
            <a:chExt cx="5761036" cy="4238494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51B57E5E-FFEC-8F13-F5EC-217FF07A2346}"/>
                </a:ext>
              </a:extLst>
            </p:cNvPr>
            <p:cNvGrpSpPr/>
            <p:nvPr/>
          </p:nvGrpSpPr>
          <p:grpSpPr>
            <a:xfrm>
              <a:off x="4583110" y="343031"/>
              <a:ext cx="5761036" cy="4238494"/>
              <a:chOff x="7680320" y="2920999"/>
              <a:chExt cx="4320778" cy="3178872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8CB46E6A-0F92-68E7-9D58-9E0E4C1A2E5E}"/>
                  </a:ext>
                </a:extLst>
              </p:cNvPr>
              <p:cNvSpPr/>
              <p:nvPr/>
            </p:nvSpPr>
            <p:spPr>
              <a:xfrm>
                <a:off x="7680320" y="2920999"/>
                <a:ext cx="4320778" cy="3178872"/>
              </a:xfrm>
              <a:prstGeom prst="rect">
                <a:avLst/>
              </a:prstGeom>
              <a:noFill/>
              <a:ln w="31750">
                <a:solidFill>
                  <a:schemeClr val="accent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68000" tIns="0" rIns="216000" bIns="36000" rtlCol="0" anchor="t" anchorCtr="0"/>
              <a:lstStyle/>
              <a:p>
                <a:r>
                  <a:rPr lang="en-GB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common</a:t>
                </a:r>
                <a:endParaRPr lang="en-GB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F841C56D-0E19-1601-A1B1-E1B3EC50DFFA}"/>
                  </a:ext>
                </a:extLst>
              </p:cNvPr>
              <p:cNvGrpSpPr/>
              <p:nvPr/>
            </p:nvGrpSpPr>
            <p:grpSpPr>
              <a:xfrm>
                <a:off x="7680323" y="2921000"/>
                <a:ext cx="325013" cy="162000"/>
                <a:chOff x="9357407" y="4691351"/>
                <a:chExt cx="325013" cy="162000"/>
              </a:xfrm>
            </p:grpSpPr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48813789-E904-696C-A805-8236ECF0C6E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357407" y="4691351"/>
                  <a:ext cx="325013" cy="162000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grpSp>
              <p:nvGrpSpPr>
                <p:cNvPr id="56" name="Group 55">
                  <a:extLst>
                    <a:ext uri="{FF2B5EF4-FFF2-40B4-BE49-F238E27FC236}">
                      <a16:creationId xmlns:a16="http://schemas.microsoft.com/office/drawing/2014/main" id="{B1EF7004-B3F4-170D-3FBA-A0E5D9BCD41E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9393407" y="4709853"/>
                  <a:ext cx="216000" cy="106997"/>
                  <a:chOff x="836085" y="1496592"/>
                  <a:chExt cx="538984" cy="266993"/>
                </a:xfrm>
              </p:grpSpPr>
              <p:sp>
                <p:nvSpPr>
                  <p:cNvPr id="57" name="Freeform 751">
                    <a:extLst>
                      <a:ext uri="{FF2B5EF4-FFF2-40B4-BE49-F238E27FC236}">
                        <a16:creationId xmlns:a16="http://schemas.microsoft.com/office/drawing/2014/main" id="{46DC9093-7588-FC41-E017-51BA4868EBB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36085" y="1647588"/>
                    <a:ext cx="538984" cy="115997"/>
                  </a:xfrm>
                  <a:custGeom>
                    <a:avLst/>
                    <a:gdLst>
                      <a:gd name="T0" fmla="*/ 204 w 228"/>
                      <a:gd name="T1" fmla="*/ 49 h 49"/>
                      <a:gd name="T2" fmla="*/ 24 w 228"/>
                      <a:gd name="T3" fmla="*/ 49 h 49"/>
                      <a:gd name="T4" fmla="*/ 0 w 228"/>
                      <a:gd name="T5" fmla="*/ 25 h 49"/>
                      <a:gd name="T6" fmla="*/ 0 w 228"/>
                      <a:gd name="T7" fmla="*/ 25 h 49"/>
                      <a:gd name="T8" fmla="*/ 24 w 228"/>
                      <a:gd name="T9" fmla="*/ 0 h 49"/>
                      <a:gd name="T10" fmla="*/ 204 w 228"/>
                      <a:gd name="T11" fmla="*/ 0 h 49"/>
                      <a:gd name="T12" fmla="*/ 228 w 228"/>
                      <a:gd name="T13" fmla="*/ 25 h 49"/>
                      <a:gd name="T14" fmla="*/ 228 w 228"/>
                      <a:gd name="T15" fmla="*/ 25 h 49"/>
                      <a:gd name="T16" fmla="*/ 204 w 228"/>
                      <a:gd name="T17" fmla="*/ 49 h 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28" h="49">
                        <a:moveTo>
                          <a:pt x="204" y="49"/>
                        </a:moveTo>
                        <a:cubicBezTo>
                          <a:pt x="24" y="49"/>
                          <a:pt x="24" y="49"/>
                          <a:pt x="24" y="49"/>
                        </a:cubicBezTo>
                        <a:cubicBezTo>
                          <a:pt x="11" y="49"/>
                          <a:pt x="0" y="38"/>
                          <a:pt x="0" y="25"/>
                        </a:cubicBezTo>
                        <a:cubicBezTo>
                          <a:pt x="0" y="25"/>
                          <a:pt x="0" y="25"/>
                          <a:pt x="0" y="25"/>
                        </a:cubicBezTo>
                        <a:cubicBezTo>
                          <a:pt x="0" y="11"/>
                          <a:pt x="11" y="0"/>
                          <a:pt x="24" y="0"/>
                        </a:cubicBezTo>
                        <a:cubicBezTo>
                          <a:pt x="204" y="0"/>
                          <a:pt x="204" y="0"/>
                          <a:pt x="204" y="0"/>
                        </a:cubicBezTo>
                        <a:cubicBezTo>
                          <a:pt x="217" y="0"/>
                          <a:pt x="228" y="11"/>
                          <a:pt x="228" y="25"/>
                        </a:cubicBezTo>
                        <a:cubicBezTo>
                          <a:pt x="228" y="25"/>
                          <a:pt x="228" y="25"/>
                          <a:pt x="228" y="25"/>
                        </a:cubicBezTo>
                        <a:cubicBezTo>
                          <a:pt x="228" y="38"/>
                          <a:pt x="217" y="49"/>
                          <a:pt x="204" y="49"/>
                        </a:cubicBezTo>
                        <a:close/>
                      </a:path>
                    </a:pathLst>
                  </a:custGeom>
                  <a:solidFill>
                    <a:schemeClr val="bg2"/>
                  </a:solidFill>
                  <a:ln>
                    <a:noFill/>
                  </a:ln>
                </p:spPr>
                <p:txBody>
                  <a:bodyPr vert="horz" wrap="square" lIns="162560" tIns="81280" rIns="162560" bIns="81280" numCol="1" anchor="t" anchorCtr="1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en-US" sz="533">
                      <a:latin typeface="Consolas" panose="020B0609020204030204" pitchFamily="49" charset="0"/>
                      <a:cs typeface="Consolas" panose="020B0609020204030204" pitchFamily="49" charset="0"/>
                    </a:endParaRPr>
                  </a:p>
                </p:txBody>
              </p:sp>
              <p:sp>
                <p:nvSpPr>
                  <p:cNvPr id="58" name="Freeform 752">
                    <a:extLst>
                      <a:ext uri="{FF2B5EF4-FFF2-40B4-BE49-F238E27FC236}">
                        <a16:creationId xmlns:a16="http://schemas.microsoft.com/office/drawing/2014/main" id="{044A7F04-AAA6-0909-880D-F0B8BE7241F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55081" y="1571590"/>
                    <a:ext cx="382988" cy="115996"/>
                  </a:xfrm>
                  <a:custGeom>
                    <a:avLst/>
                    <a:gdLst>
                      <a:gd name="T0" fmla="*/ 137 w 162"/>
                      <a:gd name="T1" fmla="*/ 49 h 49"/>
                      <a:gd name="T2" fmla="*/ 24 w 162"/>
                      <a:gd name="T3" fmla="*/ 49 h 49"/>
                      <a:gd name="T4" fmla="*/ 0 w 162"/>
                      <a:gd name="T5" fmla="*/ 25 h 49"/>
                      <a:gd name="T6" fmla="*/ 0 w 162"/>
                      <a:gd name="T7" fmla="*/ 25 h 49"/>
                      <a:gd name="T8" fmla="*/ 24 w 162"/>
                      <a:gd name="T9" fmla="*/ 0 h 49"/>
                      <a:gd name="T10" fmla="*/ 137 w 162"/>
                      <a:gd name="T11" fmla="*/ 0 h 49"/>
                      <a:gd name="T12" fmla="*/ 162 w 162"/>
                      <a:gd name="T13" fmla="*/ 25 h 49"/>
                      <a:gd name="T14" fmla="*/ 162 w 162"/>
                      <a:gd name="T15" fmla="*/ 25 h 49"/>
                      <a:gd name="T16" fmla="*/ 137 w 162"/>
                      <a:gd name="T17" fmla="*/ 49 h 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62" h="49">
                        <a:moveTo>
                          <a:pt x="137" y="49"/>
                        </a:moveTo>
                        <a:cubicBezTo>
                          <a:pt x="24" y="49"/>
                          <a:pt x="24" y="49"/>
                          <a:pt x="24" y="49"/>
                        </a:cubicBezTo>
                        <a:cubicBezTo>
                          <a:pt x="11" y="49"/>
                          <a:pt x="0" y="38"/>
                          <a:pt x="0" y="25"/>
                        </a:cubicBezTo>
                        <a:cubicBezTo>
                          <a:pt x="0" y="25"/>
                          <a:pt x="0" y="25"/>
                          <a:pt x="0" y="25"/>
                        </a:cubicBezTo>
                        <a:cubicBezTo>
                          <a:pt x="0" y="11"/>
                          <a:pt x="11" y="0"/>
                          <a:pt x="24" y="0"/>
                        </a:cubicBezTo>
                        <a:cubicBezTo>
                          <a:pt x="137" y="0"/>
                          <a:pt x="137" y="0"/>
                          <a:pt x="137" y="0"/>
                        </a:cubicBezTo>
                        <a:cubicBezTo>
                          <a:pt x="151" y="0"/>
                          <a:pt x="162" y="11"/>
                          <a:pt x="162" y="25"/>
                        </a:cubicBezTo>
                        <a:cubicBezTo>
                          <a:pt x="162" y="25"/>
                          <a:pt x="162" y="25"/>
                          <a:pt x="162" y="25"/>
                        </a:cubicBezTo>
                        <a:cubicBezTo>
                          <a:pt x="162" y="38"/>
                          <a:pt x="151" y="49"/>
                          <a:pt x="137" y="49"/>
                        </a:cubicBezTo>
                        <a:close/>
                      </a:path>
                    </a:pathLst>
                  </a:custGeom>
                  <a:solidFill>
                    <a:schemeClr val="bg2"/>
                  </a:solidFill>
                  <a:ln>
                    <a:noFill/>
                  </a:ln>
                </p:spPr>
                <p:txBody>
                  <a:bodyPr vert="horz" wrap="square" lIns="162560" tIns="81280" rIns="162560" bIns="8128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latin typeface="Consolas" panose="020B0609020204030204" pitchFamily="49" charset="0"/>
                      <a:cs typeface="Consolas" panose="020B0609020204030204" pitchFamily="49" charset="0"/>
                    </a:endParaRPr>
                  </a:p>
                </p:txBody>
              </p:sp>
              <p:sp>
                <p:nvSpPr>
                  <p:cNvPr id="59" name="Freeform 753">
                    <a:extLst>
                      <a:ext uri="{FF2B5EF4-FFF2-40B4-BE49-F238E27FC236}">
                        <a16:creationId xmlns:a16="http://schemas.microsoft.com/office/drawing/2014/main" id="{A4179AF6-1626-0C7B-5E06-5771C4CE36A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106076" y="1496592"/>
                    <a:ext cx="181994" cy="115996"/>
                  </a:xfrm>
                  <a:custGeom>
                    <a:avLst/>
                    <a:gdLst>
                      <a:gd name="T0" fmla="*/ 52 w 77"/>
                      <a:gd name="T1" fmla="*/ 49 h 49"/>
                      <a:gd name="T2" fmla="*/ 24 w 77"/>
                      <a:gd name="T3" fmla="*/ 49 h 49"/>
                      <a:gd name="T4" fmla="*/ 0 w 77"/>
                      <a:gd name="T5" fmla="*/ 24 h 49"/>
                      <a:gd name="T6" fmla="*/ 0 w 77"/>
                      <a:gd name="T7" fmla="*/ 24 h 49"/>
                      <a:gd name="T8" fmla="*/ 24 w 77"/>
                      <a:gd name="T9" fmla="*/ 0 h 49"/>
                      <a:gd name="T10" fmla="*/ 52 w 77"/>
                      <a:gd name="T11" fmla="*/ 0 h 49"/>
                      <a:gd name="T12" fmla="*/ 77 w 77"/>
                      <a:gd name="T13" fmla="*/ 24 h 49"/>
                      <a:gd name="T14" fmla="*/ 77 w 77"/>
                      <a:gd name="T15" fmla="*/ 24 h 49"/>
                      <a:gd name="T16" fmla="*/ 52 w 77"/>
                      <a:gd name="T17" fmla="*/ 49 h 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7" h="49">
                        <a:moveTo>
                          <a:pt x="52" y="49"/>
                        </a:moveTo>
                        <a:cubicBezTo>
                          <a:pt x="24" y="49"/>
                          <a:pt x="24" y="49"/>
                          <a:pt x="24" y="49"/>
                        </a:cubicBezTo>
                        <a:cubicBezTo>
                          <a:pt x="11" y="49"/>
                          <a:pt x="0" y="38"/>
                          <a:pt x="0" y="24"/>
                        </a:cubicBezTo>
                        <a:cubicBezTo>
                          <a:pt x="0" y="24"/>
                          <a:pt x="0" y="24"/>
                          <a:pt x="0" y="24"/>
                        </a:cubicBezTo>
                        <a:cubicBezTo>
                          <a:pt x="0" y="11"/>
                          <a:pt x="11" y="0"/>
                          <a:pt x="24" y="0"/>
                        </a:cubicBezTo>
                        <a:cubicBezTo>
                          <a:pt x="52" y="0"/>
                          <a:pt x="52" y="0"/>
                          <a:pt x="52" y="0"/>
                        </a:cubicBezTo>
                        <a:cubicBezTo>
                          <a:pt x="66" y="0"/>
                          <a:pt x="77" y="11"/>
                          <a:pt x="77" y="24"/>
                        </a:cubicBezTo>
                        <a:cubicBezTo>
                          <a:pt x="77" y="24"/>
                          <a:pt x="77" y="24"/>
                          <a:pt x="77" y="24"/>
                        </a:cubicBezTo>
                        <a:cubicBezTo>
                          <a:pt x="77" y="38"/>
                          <a:pt x="66" y="49"/>
                          <a:pt x="52" y="49"/>
                        </a:cubicBezTo>
                        <a:close/>
                      </a:path>
                    </a:pathLst>
                  </a:custGeom>
                  <a:solidFill>
                    <a:schemeClr val="bg2"/>
                  </a:solidFill>
                  <a:ln>
                    <a:noFill/>
                  </a:ln>
                </p:spPr>
                <p:txBody>
                  <a:bodyPr vert="horz" wrap="square" lIns="162560" tIns="81280" rIns="162560" bIns="8128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latin typeface="Consolas" panose="020B0609020204030204" pitchFamily="49" charset="0"/>
                      <a:cs typeface="Consolas" panose="020B0609020204030204" pitchFamily="49" charset="0"/>
                    </a:endParaRPr>
                  </a:p>
                </p:txBody>
              </p:sp>
            </p:grpSp>
          </p:grp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31C58D25-7E50-3187-C705-9C3B10F403B9}"/>
                </a:ext>
              </a:extLst>
            </p:cNvPr>
            <p:cNvGrpSpPr/>
            <p:nvPr/>
          </p:nvGrpSpPr>
          <p:grpSpPr>
            <a:xfrm>
              <a:off x="5916611" y="680231"/>
              <a:ext cx="4319586" cy="3793346"/>
              <a:chOff x="7680320" y="3615879"/>
              <a:chExt cx="3239690" cy="2845009"/>
            </a:xfrm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3B000B37-4F82-4D60-63FF-7E645A9E9677}"/>
                  </a:ext>
                </a:extLst>
              </p:cNvPr>
              <p:cNvSpPr/>
              <p:nvPr/>
            </p:nvSpPr>
            <p:spPr>
              <a:xfrm flipH="1">
                <a:off x="7680320" y="3615879"/>
                <a:ext cx="3239690" cy="2845009"/>
              </a:xfrm>
              <a:prstGeom prst="rect">
                <a:avLst/>
              </a:prstGeom>
              <a:noFill/>
              <a:ln w="31750">
                <a:solidFill>
                  <a:schemeClr val="accent5"/>
                </a:solidFill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468000" tIns="0" rIns="216000" bIns="144000" rtlCol="0" anchor="t" anchorCtr="0"/>
              <a:lstStyle/>
              <a:p>
                <a:r>
                  <a:rPr lang="en-GB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common.vrf-01</a:t>
                </a:r>
                <a:endParaRPr lang="en-GB" sz="2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616528D8-B811-1052-AA9C-AD0157766513}"/>
                  </a:ext>
                </a:extLst>
              </p:cNvPr>
              <p:cNvGrpSpPr/>
              <p:nvPr/>
            </p:nvGrpSpPr>
            <p:grpSpPr>
              <a:xfrm>
                <a:off x="7680323" y="3615879"/>
                <a:ext cx="324000" cy="162000"/>
                <a:chOff x="9199253" y="3748281"/>
                <a:chExt cx="324000" cy="162000"/>
              </a:xfrm>
            </p:grpSpPr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B06078F7-DCA6-96D4-CAF3-59146AC2D8F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H="1">
                  <a:off x="9199253" y="3748281"/>
                  <a:ext cx="324000" cy="162000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pic>
              <p:nvPicPr>
                <p:cNvPr id="52" name="Picture 6" descr="C:\Users\ecoffey\AppData\Local\Temp\Rar$DRa0.583\Cisco Icons November\30067_Device_router_3057\Png_256\30067_Device_router_3057_unknown_256.png">
                  <a:extLst>
                    <a:ext uri="{FF2B5EF4-FFF2-40B4-BE49-F238E27FC236}">
                      <a16:creationId xmlns:a16="http://schemas.microsoft.com/office/drawing/2014/main" id="{2F090457-35C3-3D88-C7E0-998FDE77805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9253747" y="3768469"/>
                  <a:ext cx="215012" cy="12162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9877239D-8571-7166-D0C0-972A2F7C55C3}"/>
                </a:ext>
              </a:extLst>
            </p:cNvPr>
            <p:cNvGrpSpPr/>
            <p:nvPr/>
          </p:nvGrpSpPr>
          <p:grpSpPr>
            <a:xfrm>
              <a:off x="6024563" y="1024552"/>
              <a:ext cx="1944000" cy="3341073"/>
              <a:chOff x="7680323" y="3602038"/>
              <a:chExt cx="1458000" cy="2505806"/>
            </a:xfrm>
          </p:grpSpPr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25E300EF-3B4F-6D30-EF61-8F2DD7DF6470}"/>
                  </a:ext>
                </a:extLst>
              </p:cNvPr>
              <p:cNvSpPr/>
              <p:nvPr/>
            </p:nvSpPr>
            <p:spPr>
              <a:xfrm flipH="1">
                <a:off x="7680323" y="3602038"/>
                <a:ext cx="1458000" cy="2505806"/>
              </a:xfrm>
              <a:prstGeom prst="rect">
                <a:avLst/>
              </a:prstGeom>
              <a:solidFill>
                <a:schemeClr val="bg1">
                  <a:lumMod val="10000"/>
                  <a:lumOff val="90000"/>
                </a:schemeClr>
              </a:solidFill>
              <a:ln w="31750">
                <a:solidFill>
                  <a:schemeClr val="bg1">
                    <a:lumMod val="75000"/>
                    <a:lumOff val="2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none" lIns="432000" tIns="0" rIns="216000" bIns="36000" rtlCol="0" anchor="t" anchorCtr="1"/>
              <a:lstStyle/>
              <a:p>
                <a:pPr algn="ctr"/>
                <a:r>
                  <a:rPr lang="en-GB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subnet(s)</a:t>
                </a: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3CEFC13A-E7DC-D5F7-8E84-543EBF8763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7680326" y="3602038"/>
                <a:ext cx="324000" cy="162000"/>
              </a:xfrm>
              <a:prstGeom prst="rect">
                <a:avLst/>
              </a:prstGeom>
              <a:solidFill>
                <a:schemeClr val="bg1">
                  <a:lumMod val="75000"/>
                  <a:lumOff val="25000"/>
                </a:schemeClr>
              </a:solidFill>
            </p:spPr>
            <p:txBody>
              <a:bodyPr wrap="none" lIns="0" tIns="0" rIns="0" bIns="0" rtlCol="0" anchor="ctr" anchorCtr="1">
                <a:noAutofit/>
              </a:bodyPr>
              <a:lstStyle/>
              <a:p>
                <a:pPr algn="ctr"/>
                <a:r>
                  <a:rPr lang="en-US" sz="800" dirty="0">
                    <a:solidFill>
                      <a:schemeClr val="bg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BD</a:t>
                </a:r>
              </a:p>
            </p:txBody>
          </p:sp>
        </p:grp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F8719181-6F7C-B9A8-A77E-60FEBE738BCC}"/>
                </a:ext>
              </a:extLst>
            </p:cNvPr>
            <p:cNvGrpSpPr/>
            <p:nvPr/>
          </p:nvGrpSpPr>
          <p:grpSpPr>
            <a:xfrm>
              <a:off x="6132563" y="2317597"/>
              <a:ext cx="1728000" cy="648000"/>
              <a:chOff x="5510328" y="5099954"/>
              <a:chExt cx="1728000" cy="648000"/>
            </a:xfrm>
          </p:grpSpPr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C3300641-DC80-A185-4672-6351B2F2BAE1}"/>
                  </a:ext>
                </a:extLst>
              </p:cNvPr>
              <p:cNvSpPr/>
              <p:nvPr/>
            </p:nvSpPr>
            <p:spPr>
              <a:xfrm flipH="1">
                <a:off x="5510328" y="5099954"/>
                <a:ext cx="1728000" cy="6480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1750" cap="flat">
                <a:solidFill>
                  <a:schemeClr val="accent4">
                    <a:lumMod val="50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square" lIns="0" tIns="0" rIns="0" bIns="0" rtlCol="0" anchor="ctr" anchorCtr="1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VLAN(s)</a:t>
                </a:r>
              </a:p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GB" sz="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(Security isolation per Bridge Domain)</a:t>
                </a:r>
              </a:p>
            </p:txBody>
          </p:sp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BA7A432B-6613-33F7-6AF4-70190BECA46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10328" y="5099955"/>
                <a:ext cx="432000" cy="216000"/>
              </a:xfrm>
              <a:prstGeom prst="rect">
                <a:avLst/>
              </a:prstGeom>
              <a:solidFill>
                <a:schemeClr val="accent4">
                  <a:lumMod val="50000"/>
                </a:schemeClr>
              </a:solidFill>
              <a:ln w="12700" cap="flat">
                <a:noFill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 lIns="0" tIns="0" rIns="0" bIns="0" rtlCol="0" anchor="ctr" anchorCtr="1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800" kern="0" dirty="0">
                    <a:solidFill>
                      <a:schemeClr val="bg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EPG</a:t>
                </a:r>
              </a:p>
            </p:txBody>
          </p:sp>
        </p:grp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78E3A67E-50B3-3EDF-4747-CFE4E119EB61}"/>
                </a:ext>
              </a:extLst>
            </p:cNvPr>
            <p:cNvGrpSpPr/>
            <p:nvPr/>
          </p:nvGrpSpPr>
          <p:grpSpPr>
            <a:xfrm>
              <a:off x="8075614" y="1024552"/>
              <a:ext cx="1944000" cy="3341073"/>
              <a:chOff x="7680323" y="3602038"/>
              <a:chExt cx="1458000" cy="2505806"/>
            </a:xfrm>
          </p:grpSpPr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3BA55DAC-D846-60FC-B3FB-539316901576}"/>
                  </a:ext>
                </a:extLst>
              </p:cNvPr>
              <p:cNvSpPr/>
              <p:nvPr/>
            </p:nvSpPr>
            <p:spPr>
              <a:xfrm flipH="1">
                <a:off x="7680323" y="3602038"/>
                <a:ext cx="1458000" cy="2505806"/>
              </a:xfrm>
              <a:prstGeom prst="rect">
                <a:avLst/>
              </a:prstGeom>
              <a:solidFill>
                <a:schemeClr val="bg1">
                  <a:lumMod val="10000"/>
                  <a:lumOff val="90000"/>
                </a:schemeClr>
              </a:solidFill>
              <a:ln w="31750">
                <a:solidFill>
                  <a:schemeClr val="bg1">
                    <a:lumMod val="75000"/>
                    <a:lumOff val="2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none" lIns="432000" tIns="0" rIns="216000" bIns="36000" rtlCol="0" anchor="t" anchorCtr="1"/>
              <a:lstStyle/>
              <a:p>
                <a:pPr algn="ctr"/>
                <a:r>
                  <a:rPr lang="en-GB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subnet(s)</a:t>
                </a:r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54FECC96-2560-D266-9B10-F0616AE608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7680326" y="3602038"/>
                <a:ext cx="324000" cy="162000"/>
              </a:xfrm>
              <a:prstGeom prst="rect">
                <a:avLst/>
              </a:prstGeom>
              <a:solidFill>
                <a:schemeClr val="bg1">
                  <a:lumMod val="75000"/>
                  <a:lumOff val="25000"/>
                </a:schemeClr>
              </a:solidFill>
            </p:spPr>
            <p:txBody>
              <a:bodyPr wrap="none" lIns="0" tIns="0" rIns="0" bIns="0" rtlCol="0" anchor="ctr" anchorCtr="1">
                <a:noAutofit/>
              </a:bodyPr>
              <a:lstStyle/>
              <a:p>
                <a:pPr algn="ctr"/>
                <a:r>
                  <a:rPr lang="en-US" sz="800" dirty="0">
                    <a:solidFill>
                      <a:schemeClr val="bg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BD</a:t>
                </a:r>
              </a:p>
            </p:txBody>
          </p:sp>
        </p:grpSp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E96B4D2D-1C45-41B3-F1CD-46DC5E603CD9}"/>
                </a:ext>
              </a:extLst>
            </p:cNvPr>
            <p:cNvGrpSpPr/>
            <p:nvPr/>
          </p:nvGrpSpPr>
          <p:grpSpPr>
            <a:xfrm>
              <a:off x="8183614" y="2317597"/>
              <a:ext cx="1728000" cy="648000"/>
              <a:chOff x="5510328" y="5099954"/>
              <a:chExt cx="1728000" cy="648000"/>
            </a:xfrm>
          </p:grpSpPr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6CD39726-C371-A10B-329C-862034806630}"/>
                  </a:ext>
                </a:extLst>
              </p:cNvPr>
              <p:cNvSpPr/>
              <p:nvPr/>
            </p:nvSpPr>
            <p:spPr>
              <a:xfrm flipH="1">
                <a:off x="5510328" y="5099954"/>
                <a:ext cx="1728000" cy="6480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1750" cap="flat">
                <a:solidFill>
                  <a:schemeClr val="accent4">
                    <a:lumMod val="50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square" lIns="0" tIns="0" rIns="0" bIns="0" rtlCol="0" anchor="ctr" anchorCtr="1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VLAN(s)</a:t>
                </a:r>
              </a:p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GB" sz="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(Security isolation per Bridge Domain)</a:t>
                </a:r>
              </a:p>
            </p:txBody>
          </p:sp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4B1A032A-249B-7D0E-BD89-1732F182E64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10328" y="5099955"/>
                <a:ext cx="432000" cy="216000"/>
              </a:xfrm>
              <a:prstGeom prst="rect">
                <a:avLst/>
              </a:prstGeom>
              <a:solidFill>
                <a:schemeClr val="accent4">
                  <a:lumMod val="50000"/>
                </a:schemeClr>
              </a:solidFill>
              <a:ln w="12700" cap="flat">
                <a:noFill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 lIns="0" tIns="0" rIns="0" bIns="0" rtlCol="0" anchor="ctr" anchorCtr="1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800" kern="0" dirty="0">
                    <a:solidFill>
                      <a:schemeClr val="bg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EPG</a:t>
                </a:r>
              </a:p>
            </p:txBody>
          </p:sp>
        </p:grp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A04DC4CE-B4F0-15DB-F810-DDCB6ECF4687}"/>
                </a:ext>
              </a:extLst>
            </p:cNvPr>
            <p:cNvGrpSpPr/>
            <p:nvPr/>
          </p:nvGrpSpPr>
          <p:grpSpPr>
            <a:xfrm>
              <a:off x="4694696" y="1344096"/>
              <a:ext cx="5436000" cy="1761056"/>
              <a:chOff x="7680321" y="3602038"/>
              <a:chExt cx="4077001" cy="1320792"/>
            </a:xfrm>
          </p:grpSpPr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03A87A6A-A594-AC90-EC45-831F5D37C378}"/>
                  </a:ext>
                </a:extLst>
              </p:cNvPr>
              <p:cNvSpPr/>
              <p:nvPr/>
            </p:nvSpPr>
            <p:spPr>
              <a:xfrm flipH="1">
                <a:off x="7680321" y="3602038"/>
                <a:ext cx="4077001" cy="1320792"/>
              </a:xfrm>
              <a:prstGeom prst="rect">
                <a:avLst/>
              </a:prstGeom>
              <a:noFill/>
              <a:ln w="31750">
                <a:solidFill>
                  <a:schemeClr val="accent6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none" lIns="72000" tIns="216000" rIns="0" bIns="0" rtlCol="0" anchor="t" anchorCtr="0"/>
              <a:lstStyle/>
              <a:p>
                <a:r>
                  <a:rPr lang="en-GB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network-</a:t>
                </a:r>
              </a:p>
              <a:p>
                <a:r>
                  <a:rPr lang="en-GB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segments</a:t>
                </a:r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62417638-B020-F53C-03B9-FE0AE7B895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7680326" y="3602038"/>
                <a:ext cx="324000" cy="1620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txBody>
              <a:bodyPr wrap="none" lIns="72000" tIns="0" rIns="0" bIns="0" rtlCol="0" anchor="ctr" anchorCtr="1">
                <a:noAutofit/>
              </a:bodyPr>
              <a:lstStyle/>
              <a:p>
                <a:pPr algn="ctr"/>
                <a:r>
                  <a:rPr lang="en-US" sz="800" dirty="0">
                    <a:solidFill>
                      <a:schemeClr val="bg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AP</a:t>
                </a:r>
              </a:p>
            </p:txBody>
          </p: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B7899576-3726-D04A-9830-B2D65431A870}"/>
                </a:ext>
              </a:extLst>
            </p:cNvPr>
            <p:cNvGrpSpPr/>
            <p:nvPr/>
          </p:nvGrpSpPr>
          <p:grpSpPr>
            <a:xfrm>
              <a:off x="6132563" y="1566053"/>
              <a:ext cx="1728000" cy="648000"/>
              <a:chOff x="5510328" y="5099954"/>
              <a:chExt cx="1728000" cy="648000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2C4ECB0B-E911-D8E6-B72A-C82ECF0F5368}"/>
                  </a:ext>
                </a:extLst>
              </p:cNvPr>
              <p:cNvSpPr/>
              <p:nvPr/>
            </p:nvSpPr>
            <p:spPr>
              <a:xfrm flipH="1">
                <a:off x="5510328" y="5099954"/>
                <a:ext cx="1728000" cy="6480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1750" cap="flat">
                <a:solidFill>
                  <a:schemeClr val="accent4">
                    <a:lumMod val="50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square" lIns="0" tIns="0" rIns="0" bIns="0" rtlCol="0" anchor="ctr" anchorCtr="1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VLAN(s)</a:t>
                </a:r>
              </a:p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GB" sz="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(Security isolation per Bridge Domain)</a:t>
                </a:r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98D6449-4821-A52A-74C6-37B7803969B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10328" y="5099955"/>
                <a:ext cx="432000" cy="216000"/>
              </a:xfrm>
              <a:prstGeom prst="rect">
                <a:avLst/>
              </a:prstGeom>
              <a:solidFill>
                <a:schemeClr val="accent4">
                  <a:lumMod val="50000"/>
                </a:schemeClr>
              </a:solidFill>
              <a:ln w="12700" cap="flat">
                <a:noFill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 lIns="0" tIns="0" rIns="0" bIns="0" rtlCol="0" anchor="ctr" anchorCtr="1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800" kern="0" dirty="0">
                    <a:solidFill>
                      <a:schemeClr val="bg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EPG</a:t>
                </a: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E9655E5F-1DB9-22C9-F460-4BCC4005A9D5}"/>
                </a:ext>
              </a:extLst>
            </p:cNvPr>
            <p:cNvGrpSpPr/>
            <p:nvPr/>
          </p:nvGrpSpPr>
          <p:grpSpPr>
            <a:xfrm>
              <a:off x="8183614" y="1566053"/>
              <a:ext cx="1728000" cy="648000"/>
              <a:chOff x="5510328" y="5099954"/>
              <a:chExt cx="1728000" cy="648000"/>
            </a:xfrm>
          </p:grpSpPr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71472B60-F01A-AF81-D36E-07982443A534}"/>
                  </a:ext>
                </a:extLst>
              </p:cNvPr>
              <p:cNvSpPr/>
              <p:nvPr/>
            </p:nvSpPr>
            <p:spPr>
              <a:xfrm flipH="1">
                <a:off x="5510328" y="5099954"/>
                <a:ext cx="1728000" cy="6480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1750" cap="flat">
                <a:solidFill>
                  <a:schemeClr val="accent4">
                    <a:lumMod val="50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square" lIns="0" tIns="0" rIns="0" bIns="0" rtlCol="0" anchor="ctr" anchorCtr="1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VLAN(s)</a:t>
                </a:r>
              </a:p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GB" sz="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(Security isolation per Bridge Domain)</a:t>
                </a:r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EE3ECA3F-89FB-E560-4DAF-EAC31AA57DC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10328" y="5099955"/>
                <a:ext cx="432000" cy="216000"/>
              </a:xfrm>
              <a:prstGeom prst="rect">
                <a:avLst/>
              </a:prstGeom>
              <a:solidFill>
                <a:schemeClr val="accent4">
                  <a:lumMod val="50000"/>
                </a:schemeClr>
              </a:solidFill>
              <a:ln w="12700" cap="flat">
                <a:noFill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 lIns="0" tIns="0" rIns="0" bIns="0" rtlCol="0" anchor="ctr" anchorCtr="1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800" kern="0" dirty="0">
                    <a:solidFill>
                      <a:schemeClr val="bg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EPG</a:t>
                </a:r>
              </a:p>
            </p:txBody>
          </p: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714B705B-8B1E-AAA2-E34D-73FF46E13AA2}"/>
                </a:ext>
              </a:extLst>
            </p:cNvPr>
            <p:cNvGrpSpPr/>
            <p:nvPr/>
          </p:nvGrpSpPr>
          <p:grpSpPr>
            <a:xfrm>
              <a:off x="4694695" y="3291415"/>
              <a:ext cx="5437187" cy="966263"/>
              <a:chOff x="7680321" y="3602038"/>
              <a:chExt cx="4077891" cy="724697"/>
            </a:xfrm>
          </p:grpSpPr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7EBA9F21-F030-64FA-FCE2-FE98B68F62A1}"/>
                  </a:ext>
                </a:extLst>
              </p:cNvPr>
              <p:cNvSpPr/>
              <p:nvPr/>
            </p:nvSpPr>
            <p:spPr>
              <a:xfrm flipH="1">
                <a:off x="7680321" y="3602038"/>
                <a:ext cx="4077891" cy="724697"/>
              </a:xfrm>
              <a:prstGeom prst="rect">
                <a:avLst/>
              </a:prstGeom>
              <a:noFill/>
              <a:ln w="31750">
                <a:solidFill>
                  <a:schemeClr val="accent6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none" lIns="72000" tIns="216000" rIns="0" bIns="0" rtlCol="0" anchor="t" anchorCtr="0"/>
              <a:lstStyle/>
              <a:p>
                <a:r>
                  <a:rPr lang="en-GB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Apps</a:t>
                </a:r>
              </a:p>
              <a:p>
                <a:r>
                  <a:rPr lang="en-GB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(Optional)</a:t>
                </a: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C103928D-FEC9-AB59-9E83-47CAD55885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7680326" y="3602038"/>
                <a:ext cx="324000" cy="1620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txBody>
              <a:bodyPr wrap="none" lIns="72000" tIns="0" rIns="0" bIns="0" rtlCol="0" anchor="ctr" anchorCtr="1">
                <a:noAutofit/>
              </a:bodyPr>
              <a:lstStyle/>
              <a:p>
                <a:pPr algn="ctr"/>
                <a:r>
                  <a:rPr lang="en-US" sz="800" dirty="0">
                    <a:solidFill>
                      <a:schemeClr val="bg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AP</a:t>
                </a:r>
              </a:p>
            </p:txBody>
          </p: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4C55D85A-E6C6-EA48-2073-6EAB0496151E}"/>
                </a:ext>
              </a:extLst>
            </p:cNvPr>
            <p:cNvGrpSpPr/>
            <p:nvPr/>
          </p:nvGrpSpPr>
          <p:grpSpPr>
            <a:xfrm>
              <a:off x="6132562" y="3507413"/>
              <a:ext cx="3779051" cy="648000"/>
              <a:chOff x="5510327" y="5099954"/>
              <a:chExt cx="3779051" cy="648000"/>
            </a:xfrm>
          </p:grpSpPr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C22DA834-B205-C65E-BC2A-E23268F3EF1E}"/>
                  </a:ext>
                </a:extLst>
              </p:cNvPr>
              <p:cNvSpPr/>
              <p:nvPr/>
            </p:nvSpPr>
            <p:spPr>
              <a:xfrm flipH="1">
                <a:off x="5510327" y="5099954"/>
                <a:ext cx="3779051" cy="648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1750" cap="flat">
                <a:solidFill>
                  <a:schemeClr val="accent2">
                    <a:lumMod val="75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square" lIns="0" tIns="0" rIns="0" bIns="0" rtlCol="0" anchor="ctr" anchorCtr="1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GB" sz="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Security isolation across Bridge Domains</a:t>
                </a:r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BC546D98-DF59-0EA3-EAD8-B5BDEC08B05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10328" y="5099955"/>
                <a:ext cx="432000" cy="216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 lIns="0" tIns="0" rIns="0" bIns="0" rtlCol="0" anchor="ctr" anchorCtr="1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800" kern="0" dirty="0">
                    <a:solidFill>
                      <a:schemeClr val="bg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ESG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13104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>
            <a:extLst>
              <a:ext uri="{FF2B5EF4-FFF2-40B4-BE49-F238E27FC236}">
                <a16:creationId xmlns:a16="http://schemas.microsoft.com/office/drawing/2014/main" id="{97A7E0C4-7C68-3DE3-9117-07F4DF539019}"/>
              </a:ext>
            </a:extLst>
          </p:cNvPr>
          <p:cNvGrpSpPr/>
          <p:nvPr/>
        </p:nvGrpSpPr>
        <p:grpSpPr>
          <a:xfrm>
            <a:off x="3161506" y="1018561"/>
            <a:ext cx="5742783" cy="4874146"/>
            <a:chOff x="3161506" y="1018561"/>
            <a:chExt cx="5742783" cy="4874146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83C501FD-FAFB-0A86-1E62-99A4BBE1F23B}"/>
                </a:ext>
              </a:extLst>
            </p:cNvPr>
            <p:cNvGrpSpPr/>
            <p:nvPr/>
          </p:nvGrpSpPr>
          <p:grpSpPr>
            <a:xfrm>
              <a:off x="3161507" y="1018561"/>
              <a:ext cx="5742782" cy="1299821"/>
              <a:chOff x="3161507" y="1018561"/>
              <a:chExt cx="5742782" cy="1299821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E03B10EF-182A-405A-12DE-1031735C2354}"/>
                  </a:ext>
                </a:extLst>
              </p:cNvPr>
              <p:cNvGrpSpPr/>
              <p:nvPr/>
            </p:nvGrpSpPr>
            <p:grpSpPr>
              <a:xfrm>
                <a:off x="4590126" y="1673554"/>
                <a:ext cx="1944000" cy="432445"/>
                <a:chOff x="7680323" y="3602038"/>
                <a:chExt cx="1458000" cy="324334"/>
              </a:xfrm>
            </p:grpSpPr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44162AA9-7BA0-EDB9-C2BA-43577E8CE7B0}"/>
                    </a:ext>
                  </a:extLst>
                </p:cNvPr>
                <p:cNvSpPr/>
                <p:nvPr/>
              </p:nvSpPr>
              <p:spPr>
                <a:xfrm flipH="1">
                  <a:off x="7680323" y="3602039"/>
                  <a:ext cx="1458000" cy="324333"/>
                </a:xfrm>
                <a:prstGeom prst="rect">
                  <a:avLst/>
                </a:prstGeom>
                <a:solidFill>
                  <a:schemeClr val="bg1">
                    <a:lumMod val="10000"/>
                    <a:lumOff val="90000"/>
                  </a:schemeClr>
                </a:solidFill>
                <a:ln w="31750">
                  <a:solidFill>
                    <a:schemeClr val="bg1">
                      <a:lumMod val="75000"/>
                      <a:lumOff val="25000"/>
                    </a:schemeClr>
                  </a:solidFill>
                  <a:prstDash val="soli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none" lIns="432000" tIns="0" rIns="216000" bIns="36000" rtlCol="0" anchor="t" anchorCtr="1"/>
                <a:lstStyle/>
                <a:p>
                  <a:pPr algn="ctr"/>
                  <a:r>
                    <a:rPr lang="en-GB" sz="16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subnet(s)</a:t>
                  </a:r>
                </a:p>
              </p:txBody>
            </p: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1BD2D134-88FD-AB85-35CC-4D40EFB0A2E9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7680326" y="3602038"/>
                  <a:ext cx="324000" cy="162000"/>
                </a:xfrm>
                <a:prstGeom prst="rect">
                  <a:avLst/>
                </a:prstGeom>
                <a:solidFill>
                  <a:schemeClr val="bg1">
                    <a:lumMod val="75000"/>
                    <a:lumOff val="25000"/>
                  </a:schemeClr>
                </a:solidFill>
              </p:spPr>
              <p:txBody>
                <a:bodyPr wrap="none" lIns="0" tIns="0" rIns="0" bIns="0" rtlCol="0" anchor="ctr" anchorCtr="1">
                  <a:noAutofit/>
                </a:bodyPr>
                <a:lstStyle/>
                <a:p>
                  <a:pPr algn="ctr"/>
                  <a:r>
                    <a:rPr lang="en-US" sz="800" dirty="0">
                      <a:solidFill>
                        <a:schemeClr val="bg2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BD</a:t>
                  </a:r>
                </a:p>
              </p:txBody>
            </p:sp>
          </p:grp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E8D9FC2A-6B85-F9CE-DE7F-E24834C77F66}"/>
                  </a:ext>
                </a:extLst>
              </p:cNvPr>
              <p:cNvGrpSpPr/>
              <p:nvPr/>
            </p:nvGrpSpPr>
            <p:grpSpPr>
              <a:xfrm>
                <a:off x="6641178" y="1673550"/>
                <a:ext cx="1944000" cy="432442"/>
                <a:chOff x="7680323" y="3602038"/>
                <a:chExt cx="1458000" cy="324332"/>
              </a:xfrm>
            </p:grpSpPr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1F75A290-AD0F-0DBA-37D0-3EEDD821E4A1}"/>
                    </a:ext>
                  </a:extLst>
                </p:cNvPr>
                <p:cNvSpPr/>
                <p:nvPr/>
              </p:nvSpPr>
              <p:spPr>
                <a:xfrm flipH="1">
                  <a:off x="7680323" y="3602038"/>
                  <a:ext cx="1458000" cy="324332"/>
                </a:xfrm>
                <a:prstGeom prst="rect">
                  <a:avLst/>
                </a:prstGeom>
                <a:solidFill>
                  <a:schemeClr val="bg1">
                    <a:lumMod val="10000"/>
                    <a:lumOff val="90000"/>
                  </a:schemeClr>
                </a:solidFill>
                <a:ln w="31750">
                  <a:solidFill>
                    <a:schemeClr val="bg1">
                      <a:lumMod val="75000"/>
                      <a:lumOff val="25000"/>
                    </a:schemeClr>
                  </a:solidFill>
                  <a:prstDash val="soli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none" lIns="432000" tIns="0" rIns="216000" bIns="36000" rtlCol="0" anchor="t" anchorCtr="1"/>
                <a:lstStyle/>
                <a:p>
                  <a:pPr algn="ctr"/>
                  <a:r>
                    <a:rPr lang="en-GB" sz="16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subnet(s)</a:t>
                  </a:r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1EF71CC9-F650-70CB-D0F6-103BD27345C9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7680326" y="3602038"/>
                  <a:ext cx="324000" cy="162000"/>
                </a:xfrm>
                <a:prstGeom prst="rect">
                  <a:avLst/>
                </a:prstGeom>
                <a:solidFill>
                  <a:schemeClr val="bg1">
                    <a:lumMod val="75000"/>
                    <a:lumOff val="25000"/>
                  </a:schemeClr>
                </a:solidFill>
              </p:spPr>
              <p:txBody>
                <a:bodyPr wrap="none" lIns="0" tIns="0" rIns="0" bIns="0" rtlCol="0" anchor="ctr" anchorCtr="1">
                  <a:noAutofit/>
                </a:bodyPr>
                <a:lstStyle/>
                <a:p>
                  <a:pPr algn="ctr"/>
                  <a:r>
                    <a:rPr lang="en-US" sz="800" dirty="0">
                      <a:solidFill>
                        <a:schemeClr val="bg2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BD</a:t>
                  </a:r>
                </a:p>
              </p:txBody>
            </p:sp>
          </p:grp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2AA53F07-D6AA-1101-5BAB-4457601C604C}"/>
                  </a:ext>
                </a:extLst>
              </p:cNvPr>
              <p:cNvSpPr/>
              <p:nvPr/>
            </p:nvSpPr>
            <p:spPr>
              <a:xfrm>
                <a:off x="3161507" y="1018561"/>
                <a:ext cx="5742782" cy="1299821"/>
              </a:xfrm>
              <a:prstGeom prst="rect">
                <a:avLst/>
              </a:prstGeom>
              <a:noFill/>
              <a:ln w="31750">
                <a:solidFill>
                  <a:schemeClr val="accent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68000" tIns="0" rIns="216000" bIns="36000" rtlCol="0" anchor="t" anchorCtr="0"/>
              <a:lstStyle/>
              <a:p>
                <a:r>
                  <a:rPr lang="en-GB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common</a:t>
                </a:r>
                <a:endParaRPr lang="en-GB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0BB120C7-EB8C-8924-A61D-CD203F227CE2}"/>
                  </a:ext>
                </a:extLst>
              </p:cNvPr>
              <p:cNvGrpSpPr/>
              <p:nvPr/>
            </p:nvGrpSpPr>
            <p:grpSpPr>
              <a:xfrm>
                <a:off x="3161510" y="1018562"/>
                <a:ext cx="433351" cy="216000"/>
                <a:chOff x="9357407" y="4691351"/>
                <a:chExt cx="325013" cy="162000"/>
              </a:xfrm>
            </p:grpSpPr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C1743194-0DAF-3473-45A5-CB683C96783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357407" y="4691351"/>
                  <a:ext cx="325013" cy="162000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grpSp>
              <p:nvGrpSpPr>
                <p:cNvPr id="47" name="Group 46">
                  <a:extLst>
                    <a:ext uri="{FF2B5EF4-FFF2-40B4-BE49-F238E27FC236}">
                      <a16:creationId xmlns:a16="http://schemas.microsoft.com/office/drawing/2014/main" id="{E3867D22-177B-E54C-EDEB-10D42EB91BF8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9393407" y="4709853"/>
                  <a:ext cx="216000" cy="106997"/>
                  <a:chOff x="836085" y="1496592"/>
                  <a:chExt cx="538984" cy="266993"/>
                </a:xfrm>
              </p:grpSpPr>
              <p:sp>
                <p:nvSpPr>
                  <p:cNvPr id="48" name="Freeform 751">
                    <a:extLst>
                      <a:ext uri="{FF2B5EF4-FFF2-40B4-BE49-F238E27FC236}">
                        <a16:creationId xmlns:a16="http://schemas.microsoft.com/office/drawing/2014/main" id="{B4205AC8-A705-1939-D461-CCCE79C2E0E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36085" y="1647588"/>
                    <a:ext cx="538984" cy="115997"/>
                  </a:xfrm>
                  <a:custGeom>
                    <a:avLst/>
                    <a:gdLst>
                      <a:gd name="T0" fmla="*/ 204 w 228"/>
                      <a:gd name="T1" fmla="*/ 49 h 49"/>
                      <a:gd name="T2" fmla="*/ 24 w 228"/>
                      <a:gd name="T3" fmla="*/ 49 h 49"/>
                      <a:gd name="T4" fmla="*/ 0 w 228"/>
                      <a:gd name="T5" fmla="*/ 25 h 49"/>
                      <a:gd name="T6" fmla="*/ 0 w 228"/>
                      <a:gd name="T7" fmla="*/ 25 h 49"/>
                      <a:gd name="T8" fmla="*/ 24 w 228"/>
                      <a:gd name="T9" fmla="*/ 0 h 49"/>
                      <a:gd name="T10" fmla="*/ 204 w 228"/>
                      <a:gd name="T11" fmla="*/ 0 h 49"/>
                      <a:gd name="T12" fmla="*/ 228 w 228"/>
                      <a:gd name="T13" fmla="*/ 25 h 49"/>
                      <a:gd name="T14" fmla="*/ 228 w 228"/>
                      <a:gd name="T15" fmla="*/ 25 h 49"/>
                      <a:gd name="T16" fmla="*/ 204 w 228"/>
                      <a:gd name="T17" fmla="*/ 49 h 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28" h="49">
                        <a:moveTo>
                          <a:pt x="204" y="49"/>
                        </a:moveTo>
                        <a:cubicBezTo>
                          <a:pt x="24" y="49"/>
                          <a:pt x="24" y="49"/>
                          <a:pt x="24" y="49"/>
                        </a:cubicBezTo>
                        <a:cubicBezTo>
                          <a:pt x="11" y="49"/>
                          <a:pt x="0" y="38"/>
                          <a:pt x="0" y="25"/>
                        </a:cubicBezTo>
                        <a:cubicBezTo>
                          <a:pt x="0" y="25"/>
                          <a:pt x="0" y="25"/>
                          <a:pt x="0" y="25"/>
                        </a:cubicBezTo>
                        <a:cubicBezTo>
                          <a:pt x="0" y="11"/>
                          <a:pt x="11" y="0"/>
                          <a:pt x="24" y="0"/>
                        </a:cubicBezTo>
                        <a:cubicBezTo>
                          <a:pt x="204" y="0"/>
                          <a:pt x="204" y="0"/>
                          <a:pt x="204" y="0"/>
                        </a:cubicBezTo>
                        <a:cubicBezTo>
                          <a:pt x="217" y="0"/>
                          <a:pt x="228" y="11"/>
                          <a:pt x="228" y="25"/>
                        </a:cubicBezTo>
                        <a:cubicBezTo>
                          <a:pt x="228" y="25"/>
                          <a:pt x="228" y="25"/>
                          <a:pt x="228" y="25"/>
                        </a:cubicBezTo>
                        <a:cubicBezTo>
                          <a:pt x="228" y="38"/>
                          <a:pt x="217" y="49"/>
                          <a:pt x="204" y="49"/>
                        </a:cubicBezTo>
                        <a:close/>
                      </a:path>
                    </a:pathLst>
                  </a:custGeom>
                  <a:solidFill>
                    <a:schemeClr val="bg2"/>
                  </a:solidFill>
                  <a:ln>
                    <a:noFill/>
                  </a:ln>
                </p:spPr>
                <p:txBody>
                  <a:bodyPr vert="horz" wrap="square" lIns="162560" tIns="81280" rIns="162560" bIns="81280" numCol="1" anchor="t" anchorCtr="1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en-US" sz="533">
                      <a:latin typeface="Consolas" panose="020B0609020204030204" pitchFamily="49" charset="0"/>
                      <a:cs typeface="Consolas" panose="020B0609020204030204" pitchFamily="49" charset="0"/>
                    </a:endParaRPr>
                  </a:p>
                </p:txBody>
              </p:sp>
              <p:sp>
                <p:nvSpPr>
                  <p:cNvPr id="49" name="Freeform 752">
                    <a:extLst>
                      <a:ext uri="{FF2B5EF4-FFF2-40B4-BE49-F238E27FC236}">
                        <a16:creationId xmlns:a16="http://schemas.microsoft.com/office/drawing/2014/main" id="{B77311F5-D5C3-06E9-7ED3-1E5AD14DAD6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55081" y="1571590"/>
                    <a:ext cx="382988" cy="115996"/>
                  </a:xfrm>
                  <a:custGeom>
                    <a:avLst/>
                    <a:gdLst>
                      <a:gd name="T0" fmla="*/ 137 w 162"/>
                      <a:gd name="T1" fmla="*/ 49 h 49"/>
                      <a:gd name="T2" fmla="*/ 24 w 162"/>
                      <a:gd name="T3" fmla="*/ 49 h 49"/>
                      <a:gd name="T4" fmla="*/ 0 w 162"/>
                      <a:gd name="T5" fmla="*/ 25 h 49"/>
                      <a:gd name="T6" fmla="*/ 0 w 162"/>
                      <a:gd name="T7" fmla="*/ 25 h 49"/>
                      <a:gd name="T8" fmla="*/ 24 w 162"/>
                      <a:gd name="T9" fmla="*/ 0 h 49"/>
                      <a:gd name="T10" fmla="*/ 137 w 162"/>
                      <a:gd name="T11" fmla="*/ 0 h 49"/>
                      <a:gd name="T12" fmla="*/ 162 w 162"/>
                      <a:gd name="T13" fmla="*/ 25 h 49"/>
                      <a:gd name="T14" fmla="*/ 162 w 162"/>
                      <a:gd name="T15" fmla="*/ 25 h 49"/>
                      <a:gd name="T16" fmla="*/ 137 w 162"/>
                      <a:gd name="T17" fmla="*/ 49 h 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62" h="49">
                        <a:moveTo>
                          <a:pt x="137" y="49"/>
                        </a:moveTo>
                        <a:cubicBezTo>
                          <a:pt x="24" y="49"/>
                          <a:pt x="24" y="49"/>
                          <a:pt x="24" y="49"/>
                        </a:cubicBezTo>
                        <a:cubicBezTo>
                          <a:pt x="11" y="49"/>
                          <a:pt x="0" y="38"/>
                          <a:pt x="0" y="25"/>
                        </a:cubicBezTo>
                        <a:cubicBezTo>
                          <a:pt x="0" y="25"/>
                          <a:pt x="0" y="25"/>
                          <a:pt x="0" y="25"/>
                        </a:cubicBezTo>
                        <a:cubicBezTo>
                          <a:pt x="0" y="11"/>
                          <a:pt x="11" y="0"/>
                          <a:pt x="24" y="0"/>
                        </a:cubicBezTo>
                        <a:cubicBezTo>
                          <a:pt x="137" y="0"/>
                          <a:pt x="137" y="0"/>
                          <a:pt x="137" y="0"/>
                        </a:cubicBezTo>
                        <a:cubicBezTo>
                          <a:pt x="151" y="0"/>
                          <a:pt x="162" y="11"/>
                          <a:pt x="162" y="25"/>
                        </a:cubicBezTo>
                        <a:cubicBezTo>
                          <a:pt x="162" y="25"/>
                          <a:pt x="162" y="25"/>
                          <a:pt x="162" y="25"/>
                        </a:cubicBezTo>
                        <a:cubicBezTo>
                          <a:pt x="162" y="38"/>
                          <a:pt x="151" y="49"/>
                          <a:pt x="137" y="49"/>
                        </a:cubicBezTo>
                        <a:close/>
                      </a:path>
                    </a:pathLst>
                  </a:custGeom>
                  <a:solidFill>
                    <a:schemeClr val="bg2"/>
                  </a:solidFill>
                  <a:ln>
                    <a:noFill/>
                  </a:ln>
                </p:spPr>
                <p:txBody>
                  <a:bodyPr vert="horz" wrap="square" lIns="162560" tIns="81280" rIns="162560" bIns="8128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latin typeface="Consolas" panose="020B0609020204030204" pitchFamily="49" charset="0"/>
                      <a:cs typeface="Consolas" panose="020B0609020204030204" pitchFamily="49" charset="0"/>
                    </a:endParaRPr>
                  </a:p>
                </p:txBody>
              </p:sp>
              <p:sp>
                <p:nvSpPr>
                  <p:cNvPr id="50" name="Freeform 753">
                    <a:extLst>
                      <a:ext uri="{FF2B5EF4-FFF2-40B4-BE49-F238E27FC236}">
                        <a16:creationId xmlns:a16="http://schemas.microsoft.com/office/drawing/2014/main" id="{3B2DF202-F9D2-78A6-CC6B-2BCD8E27B13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106076" y="1496592"/>
                    <a:ext cx="181994" cy="115996"/>
                  </a:xfrm>
                  <a:custGeom>
                    <a:avLst/>
                    <a:gdLst>
                      <a:gd name="T0" fmla="*/ 52 w 77"/>
                      <a:gd name="T1" fmla="*/ 49 h 49"/>
                      <a:gd name="T2" fmla="*/ 24 w 77"/>
                      <a:gd name="T3" fmla="*/ 49 h 49"/>
                      <a:gd name="T4" fmla="*/ 0 w 77"/>
                      <a:gd name="T5" fmla="*/ 24 h 49"/>
                      <a:gd name="T6" fmla="*/ 0 w 77"/>
                      <a:gd name="T7" fmla="*/ 24 h 49"/>
                      <a:gd name="T8" fmla="*/ 24 w 77"/>
                      <a:gd name="T9" fmla="*/ 0 h 49"/>
                      <a:gd name="T10" fmla="*/ 52 w 77"/>
                      <a:gd name="T11" fmla="*/ 0 h 49"/>
                      <a:gd name="T12" fmla="*/ 77 w 77"/>
                      <a:gd name="T13" fmla="*/ 24 h 49"/>
                      <a:gd name="T14" fmla="*/ 77 w 77"/>
                      <a:gd name="T15" fmla="*/ 24 h 49"/>
                      <a:gd name="T16" fmla="*/ 52 w 77"/>
                      <a:gd name="T17" fmla="*/ 49 h 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7" h="49">
                        <a:moveTo>
                          <a:pt x="52" y="49"/>
                        </a:moveTo>
                        <a:cubicBezTo>
                          <a:pt x="24" y="49"/>
                          <a:pt x="24" y="49"/>
                          <a:pt x="24" y="49"/>
                        </a:cubicBezTo>
                        <a:cubicBezTo>
                          <a:pt x="11" y="49"/>
                          <a:pt x="0" y="38"/>
                          <a:pt x="0" y="24"/>
                        </a:cubicBezTo>
                        <a:cubicBezTo>
                          <a:pt x="0" y="24"/>
                          <a:pt x="0" y="24"/>
                          <a:pt x="0" y="24"/>
                        </a:cubicBezTo>
                        <a:cubicBezTo>
                          <a:pt x="0" y="11"/>
                          <a:pt x="11" y="0"/>
                          <a:pt x="24" y="0"/>
                        </a:cubicBezTo>
                        <a:cubicBezTo>
                          <a:pt x="52" y="0"/>
                          <a:pt x="52" y="0"/>
                          <a:pt x="52" y="0"/>
                        </a:cubicBezTo>
                        <a:cubicBezTo>
                          <a:pt x="66" y="0"/>
                          <a:pt x="77" y="11"/>
                          <a:pt x="77" y="24"/>
                        </a:cubicBezTo>
                        <a:cubicBezTo>
                          <a:pt x="77" y="24"/>
                          <a:pt x="77" y="24"/>
                          <a:pt x="77" y="24"/>
                        </a:cubicBezTo>
                        <a:cubicBezTo>
                          <a:pt x="77" y="38"/>
                          <a:pt x="66" y="49"/>
                          <a:pt x="52" y="49"/>
                        </a:cubicBezTo>
                        <a:close/>
                      </a:path>
                    </a:pathLst>
                  </a:custGeom>
                  <a:solidFill>
                    <a:schemeClr val="bg2"/>
                  </a:solidFill>
                  <a:ln>
                    <a:noFill/>
                  </a:ln>
                </p:spPr>
                <p:txBody>
                  <a:bodyPr vert="horz" wrap="square" lIns="162560" tIns="81280" rIns="162560" bIns="8128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latin typeface="Consolas" panose="020B0609020204030204" pitchFamily="49" charset="0"/>
                      <a:cs typeface="Consolas" panose="020B0609020204030204" pitchFamily="49" charset="0"/>
                    </a:endParaRPr>
                  </a:p>
                </p:txBody>
              </p:sp>
            </p:grp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97D9F7B9-CDD7-9DAA-6E98-A5AC34D6A61B}"/>
                  </a:ext>
                </a:extLst>
              </p:cNvPr>
              <p:cNvGrpSpPr/>
              <p:nvPr/>
            </p:nvGrpSpPr>
            <p:grpSpPr>
              <a:xfrm>
                <a:off x="4482172" y="1349710"/>
                <a:ext cx="4314165" cy="864242"/>
                <a:chOff x="7680317" y="3615879"/>
                <a:chExt cx="3235624" cy="648181"/>
              </a:xfrm>
            </p:grpSpPr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7D81B776-FF64-0ADE-7CB2-871F0AAF8F0A}"/>
                    </a:ext>
                  </a:extLst>
                </p:cNvPr>
                <p:cNvSpPr/>
                <p:nvPr/>
              </p:nvSpPr>
              <p:spPr>
                <a:xfrm flipH="1">
                  <a:off x="7680317" y="3615880"/>
                  <a:ext cx="3235624" cy="648180"/>
                </a:xfrm>
                <a:prstGeom prst="rect">
                  <a:avLst/>
                </a:prstGeom>
                <a:noFill/>
                <a:ln w="31750">
                  <a:solidFill>
                    <a:schemeClr val="accent5"/>
                  </a:solidFill>
                  <a:prstDash val="soli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468000" tIns="0" rIns="216000" bIns="144000" rtlCol="0" anchor="t" anchorCtr="0"/>
                <a:lstStyle/>
                <a:p>
                  <a:r>
                    <a:rPr lang="en-GB" sz="16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common.vrf-01</a:t>
                  </a:r>
                  <a:endParaRPr lang="en-GB" sz="2400" dirty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grpSp>
              <p:nvGrpSpPr>
                <p:cNvPr id="53" name="Group 52">
                  <a:extLst>
                    <a:ext uri="{FF2B5EF4-FFF2-40B4-BE49-F238E27FC236}">
                      <a16:creationId xmlns:a16="http://schemas.microsoft.com/office/drawing/2014/main" id="{110AA3DB-F276-B950-8976-CCAD0C3F36AA}"/>
                    </a:ext>
                  </a:extLst>
                </p:cNvPr>
                <p:cNvGrpSpPr/>
                <p:nvPr/>
              </p:nvGrpSpPr>
              <p:grpSpPr>
                <a:xfrm>
                  <a:off x="7680323" y="3615879"/>
                  <a:ext cx="324000" cy="162000"/>
                  <a:chOff x="9199253" y="3748281"/>
                  <a:chExt cx="324000" cy="162000"/>
                </a:xfrm>
              </p:grpSpPr>
              <p:sp>
                <p:nvSpPr>
                  <p:cNvPr id="54" name="Rectangle 53">
                    <a:extLst>
                      <a:ext uri="{FF2B5EF4-FFF2-40B4-BE49-F238E27FC236}">
                        <a16:creationId xmlns:a16="http://schemas.microsoft.com/office/drawing/2014/main" id="{1C7C7739-92D5-A880-84B3-71FEFE06528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flipH="1">
                    <a:off x="9199253" y="3748281"/>
                    <a:ext cx="324000" cy="162000"/>
                  </a:xfrm>
                  <a:prstGeom prst="rect">
                    <a:avLst/>
                  </a:prstGeom>
                  <a:solidFill>
                    <a:schemeClr val="accent5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>
                      <a:latin typeface="Consolas" panose="020B0609020204030204" pitchFamily="49" charset="0"/>
                      <a:cs typeface="Consolas" panose="020B0609020204030204" pitchFamily="49" charset="0"/>
                    </a:endParaRPr>
                  </a:p>
                </p:txBody>
              </p:sp>
              <p:pic>
                <p:nvPicPr>
                  <p:cNvPr id="55" name="Picture 6" descr="C:\Users\ecoffey\AppData\Local\Temp\Rar$DRa0.583\Cisco Icons November\30067_Device_router_3057\Png_256\30067_Device_router_3057_unknown_256.png">
                    <a:extLst>
                      <a:ext uri="{FF2B5EF4-FFF2-40B4-BE49-F238E27FC236}">
                        <a16:creationId xmlns:a16="http://schemas.microsoft.com/office/drawing/2014/main" id="{4ED2ED49-51EE-64F2-4F0A-90E014877BBC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9253747" y="3768469"/>
                    <a:ext cx="215012" cy="121625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</p:grp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91BDD4D6-EF6D-DEF8-F2E9-3F3069A36A33}"/>
                </a:ext>
              </a:extLst>
            </p:cNvPr>
            <p:cNvGrpSpPr/>
            <p:nvPr/>
          </p:nvGrpSpPr>
          <p:grpSpPr>
            <a:xfrm>
              <a:off x="3161506" y="2105992"/>
              <a:ext cx="5742783" cy="3786715"/>
              <a:chOff x="3161506" y="2105992"/>
              <a:chExt cx="5742783" cy="3786715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00B378F3-1C56-EFC6-8F85-64B5A9434623}"/>
                  </a:ext>
                </a:extLst>
              </p:cNvPr>
              <p:cNvGrpSpPr/>
              <p:nvPr/>
            </p:nvGrpSpPr>
            <p:grpSpPr>
              <a:xfrm>
                <a:off x="3161506" y="2534282"/>
                <a:ext cx="5742783" cy="3358425"/>
                <a:chOff x="7680320" y="2920999"/>
                <a:chExt cx="4307088" cy="2518820"/>
              </a:xfrm>
            </p:grpSpPr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FABF2B4B-68F8-4F24-C0B1-E37D147D2ACD}"/>
                    </a:ext>
                  </a:extLst>
                </p:cNvPr>
                <p:cNvSpPr/>
                <p:nvPr/>
              </p:nvSpPr>
              <p:spPr>
                <a:xfrm>
                  <a:off x="7680320" y="2920999"/>
                  <a:ext cx="4307088" cy="2518820"/>
                </a:xfrm>
                <a:prstGeom prst="rect">
                  <a:avLst/>
                </a:prstGeom>
                <a:noFill/>
                <a:ln w="31750">
                  <a:solidFill>
                    <a:schemeClr val="accent2">
                      <a:lumMod val="7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468000" tIns="0" rIns="216000" bIns="36000" rtlCol="0" anchor="t" anchorCtr="0"/>
                <a:lstStyle/>
                <a:p>
                  <a:r>
                    <a:rPr lang="en-GB" sz="16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demo</a:t>
                  </a:r>
                  <a:endParaRPr lang="en-GB" sz="1400" dirty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grpSp>
              <p:nvGrpSpPr>
                <p:cNvPr id="37" name="Group 36">
                  <a:extLst>
                    <a:ext uri="{FF2B5EF4-FFF2-40B4-BE49-F238E27FC236}">
                      <a16:creationId xmlns:a16="http://schemas.microsoft.com/office/drawing/2014/main" id="{F2C67641-0219-0921-8C38-109A1A84BB86}"/>
                    </a:ext>
                  </a:extLst>
                </p:cNvPr>
                <p:cNvGrpSpPr/>
                <p:nvPr/>
              </p:nvGrpSpPr>
              <p:grpSpPr>
                <a:xfrm>
                  <a:off x="7680323" y="2921000"/>
                  <a:ext cx="325013" cy="162000"/>
                  <a:chOff x="9357407" y="4691351"/>
                  <a:chExt cx="325013" cy="162000"/>
                </a:xfrm>
              </p:grpSpPr>
              <p:sp>
                <p:nvSpPr>
                  <p:cNvPr id="38" name="Rectangle 37">
                    <a:extLst>
                      <a:ext uri="{FF2B5EF4-FFF2-40B4-BE49-F238E27FC236}">
                        <a16:creationId xmlns:a16="http://schemas.microsoft.com/office/drawing/2014/main" id="{365FB9E1-65B0-1975-3BDC-20246E95A0F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9357407" y="4691351"/>
                    <a:ext cx="325013" cy="162000"/>
                  </a:xfrm>
                  <a:prstGeom prst="rect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>
                      <a:latin typeface="Consolas" panose="020B0609020204030204" pitchFamily="49" charset="0"/>
                      <a:cs typeface="Consolas" panose="020B0609020204030204" pitchFamily="49" charset="0"/>
                    </a:endParaRPr>
                  </a:p>
                </p:txBody>
              </p:sp>
              <p:grpSp>
                <p:nvGrpSpPr>
                  <p:cNvPr id="39" name="Group 38">
                    <a:extLst>
                      <a:ext uri="{FF2B5EF4-FFF2-40B4-BE49-F238E27FC236}">
                        <a16:creationId xmlns:a16="http://schemas.microsoft.com/office/drawing/2014/main" id="{BEEF4D8C-C48B-844B-10FC-2BF2197AEA0D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9393407" y="4709853"/>
                    <a:ext cx="216000" cy="106997"/>
                    <a:chOff x="836085" y="1496592"/>
                    <a:chExt cx="538984" cy="266993"/>
                  </a:xfrm>
                </p:grpSpPr>
                <p:sp>
                  <p:nvSpPr>
                    <p:cNvPr id="40" name="Freeform 751">
                      <a:extLst>
                        <a:ext uri="{FF2B5EF4-FFF2-40B4-BE49-F238E27FC236}">
                          <a16:creationId xmlns:a16="http://schemas.microsoft.com/office/drawing/2014/main" id="{EA9DE622-5B8F-554E-7A73-EFE8F92713BA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836085" y="1647588"/>
                      <a:ext cx="538984" cy="115997"/>
                    </a:xfrm>
                    <a:custGeom>
                      <a:avLst/>
                      <a:gdLst>
                        <a:gd name="T0" fmla="*/ 204 w 228"/>
                        <a:gd name="T1" fmla="*/ 49 h 49"/>
                        <a:gd name="T2" fmla="*/ 24 w 228"/>
                        <a:gd name="T3" fmla="*/ 49 h 49"/>
                        <a:gd name="T4" fmla="*/ 0 w 228"/>
                        <a:gd name="T5" fmla="*/ 25 h 49"/>
                        <a:gd name="T6" fmla="*/ 0 w 228"/>
                        <a:gd name="T7" fmla="*/ 25 h 49"/>
                        <a:gd name="T8" fmla="*/ 24 w 228"/>
                        <a:gd name="T9" fmla="*/ 0 h 49"/>
                        <a:gd name="T10" fmla="*/ 204 w 228"/>
                        <a:gd name="T11" fmla="*/ 0 h 49"/>
                        <a:gd name="T12" fmla="*/ 228 w 228"/>
                        <a:gd name="T13" fmla="*/ 25 h 49"/>
                        <a:gd name="T14" fmla="*/ 228 w 228"/>
                        <a:gd name="T15" fmla="*/ 25 h 49"/>
                        <a:gd name="T16" fmla="*/ 204 w 228"/>
                        <a:gd name="T17" fmla="*/ 49 h 4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228" h="49">
                          <a:moveTo>
                            <a:pt x="204" y="49"/>
                          </a:moveTo>
                          <a:cubicBezTo>
                            <a:pt x="24" y="49"/>
                            <a:pt x="24" y="49"/>
                            <a:pt x="24" y="49"/>
                          </a:cubicBezTo>
                          <a:cubicBezTo>
                            <a:pt x="11" y="49"/>
                            <a:pt x="0" y="38"/>
                            <a:pt x="0" y="25"/>
                          </a:cubicBezTo>
                          <a:cubicBezTo>
                            <a:pt x="0" y="25"/>
                            <a:pt x="0" y="25"/>
                            <a:pt x="0" y="25"/>
                          </a:cubicBezTo>
                          <a:cubicBezTo>
                            <a:pt x="0" y="11"/>
                            <a:pt x="11" y="0"/>
                            <a:pt x="24" y="0"/>
                          </a:cubicBezTo>
                          <a:cubicBezTo>
                            <a:pt x="204" y="0"/>
                            <a:pt x="204" y="0"/>
                            <a:pt x="204" y="0"/>
                          </a:cubicBezTo>
                          <a:cubicBezTo>
                            <a:pt x="217" y="0"/>
                            <a:pt x="228" y="11"/>
                            <a:pt x="228" y="25"/>
                          </a:cubicBezTo>
                          <a:cubicBezTo>
                            <a:pt x="228" y="25"/>
                            <a:pt x="228" y="25"/>
                            <a:pt x="228" y="25"/>
                          </a:cubicBezTo>
                          <a:cubicBezTo>
                            <a:pt x="228" y="38"/>
                            <a:pt x="217" y="49"/>
                            <a:pt x="204" y="49"/>
                          </a:cubicBezTo>
                          <a:close/>
                        </a:path>
                      </a:pathLst>
                    </a:custGeom>
                    <a:solidFill>
                      <a:schemeClr val="bg2"/>
                    </a:solidFill>
                    <a:ln>
                      <a:noFill/>
                    </a:ln>
                  </p:spPr>
                  <p:txBody>
                    <a:bodyPr vert="horz" wrap="square" lIns="162560" tIns="81280" rIns="162560" bIns="81280" numCol="1" anchor="t" anchorCtr="1" compatLnSpc="1">
                      <a:prstTxWarp prst="textNoShape">
                        <a:avLst/>
                      </a:prstTxWarp>
                    </a:bodyPr>
                    <a:lstStyle/>
                    <a:p>
                      <a:pPr algn="ctr"/>
                      <a:endParaRPr lang="en-US" sz="533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p:txBody>
                </p:sp>
                <p:sp>
                  <p:nvSpPr>
                    <p:cNvPr id="41" name="Freeform 752">
                      <a:extLst>
                        <a:ext uri="{FF2B5EF4-FFF2-40B4-BE49-F238E27FC236}">
                          <a16:creationId xmlns:a16="http://schemas.microsoft.com/office/drawing/2014/main" id="{3638642A-3CDF-D749-5686-A588C6DC948B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955081" y="1571590"/>
                      <a:ext cx="382988" cy="115996"/>
                    </a:xfrm>
                    <a:custGeom>
                      <a:avLst/>
                      <a:gdLst>
                        <a:gd name="T0" fmla="*/ 137 w 162"/>
                        <a:gd name="T1" fmla="*/ 49 h 49"/>
                        <a:gd name="T2" fmla="*/ 24 w 162"/>
                        <a:gd name="T3" fmla="*/ 49 h 49"/>
                        <a:gd name="T4" fmla="*/ 0 w 162"/>
                        <a:gd name="T5" fmla="*/ 25 h 49"/>
                        <a:gd name="T6" fmla="*/ 0 w 162"/>
                        <a:gd name="T7" fmla="*/ 25 h 49"/>
                        <a:gd name="T8" fmla="*/ 24 w 162"/>
                        <a:gd name="T9" fmla="*/ 0 h 49"/>
                        <a:gd name="T10" fmla="*/ 137 w 162"/>
                        <a:gd name="T11" fmla="*/ 0 h 49"/>
                        <a:gd name="T12" fmla="*/ 162 w 162"/>
                        <a:gd name="T13" fmla="*/ 25 h 49"/>
                        <a:gd name="T14" fmla="*/ 162 w 162"/>
                        <a:gd name="T15" fmla="*/ 25 h 49"/>
                        <a:gd name="T16" fmla="*/ 137 w 162"/>
                        <a:gd name="T17" fmla="*/ 49 h 4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162" h="49">
                          <a:moveTo>
                            <a:pt x="137" y="49"/>
                          </a:moveTo>
                          <a:cubicBezTo>
                            <a:pt x="24" y="49"/>
                            <a:pt x="24" y="49"/>
                            <a:pt x="24" y="49"/>
                          </a:cubicBezTo>
                          <a:cubicBezTo>
                            <a:pt x="11" y="49"/>
                            <a:pt x="0" y="38"/>
                            <a:pt x="0" y="25"/>
                          </a:cubicBezTo>
                          <a:cubicBezTo>
                            <a:pt x="0" y="25"/>
                            <a:pt x="0" y="25"/>
                            <a:pt x="0" y="25"/>
                          </a:cubicBezTo>
                          <a:cubicBezTo>
                            <a:pt x="0" y="11"/>
                            <a:pt x="11" y="0"/>
                            <a:pt x="24" y="0"/>
                          </a:cubicBezTo>
                          <a:cubicBezTo>
                            <a:pt x="137" y="0"/>
                            <a:pt x="137" y="0"/>
                            <a:pt x="137" y="0"/>
                          </a:cubicBezTo>
                          <a:cubicBezTo>
                            <a:pt x="151" y="0"/>
                            <a:pt x="162" y="11"/>
                            <a:pt x="162" y="25"/>
                          </a:cubicBezTo>
                          <a:cubicBezTo>
                            <a:pt x="162" y="25"/>
                            <a:pt x="162" y="25"/>
                            <a:pt x="162" y="25"/>
                          </a:cubicBezTo>
                          <a:cubicBezTo>
                            <a:pt x="162" y="38"/>
                            <a:pt x="151" y="49"/>
                            <a:pt x="137" y="49"/>
                          </a:cubicBezTo>
                          <a:close/>
                        </a:path>
                      </a:pathLst>
                    </a:custGeom>
                    <a:solidFill>
                      <a:schemeClr val="bg2"/>
                    </a:solidFill>
                    <a:ln>
                      <a:noFill/>
                    </a:ln>
                  </p:spPr>
                  <p:txBody>
                    <a:bodyPr vert="horz" wrap="square" lIns="162560" tIns="81280" rIns="162560" bIns="8128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p:txBody>
                </p:sp>
                <p:sp>
                  <p:nvSpPr>
                    <p:cNvPr id="42" name="Freeform 753">
                      <a:extLst>
                        <a:ext uri="{FF2B5EF4-FFF2-40B4-BE49-F238E27FC236}">
                          <a16:creationId xmlns:a16="http://schemas.microsoft.com/office/drawing/2014/main" id="{8F361357-EF01-590D-B3C4-0C39BA8D14F8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106076" y="1496592"/>
                      <a:ext cx="181994" cy="115996"/>
                    </a:xfrm>
                    <a:custGeom>
                      <a:avLst/>
                      <a:gdLst>
                        <a:gd name="T0" fmla="*/ 52 w 77"/>
                        <a:gd name="T1" fmla="*/ 49 h 49"/>
                        <a:gd name="T2" fmla="*/ 24 w 77"/>
                        <a:gd name="T3" fmla="*/ 49 h 49"/>
                        <a:gd name="T4" fmla="*/ 0 w 77"/>
                        <a:gd name="T5" fmla="*/ 24 h 49"/>
                        <a:gd name="T6" fmla="*/ 0 w 77"/>
                        <a:gd name="T7" fmla="*/ 24 h 49"/>
                        <a:gd name="T8" fmla="*/ 24 w 77"/>
                        <a:gd name="T9" fmla="*/ 0 h 49"/>
                        <a:gd name="T10" fmla="*/ 52 w 77"/>
                        <a:gd name="T11" fmla="*/ 0 h 49"/>
                        <a:gd name="T12" fmla="*/ 77 w 77"/>
                        <a:gd name="T13" fmla="*/ 24 h 49"/>
                        <a:gd name="T14" fmla="*/ 77 w 77"/>
                        <a:gd name="T15" fmla="*/ 24 h 49"/>
                        <a:gd name="T16" fmla="*/ 52 w 77"/>
                        <a:gd name="T17" fmla="*/ 49 h 4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7" h="49">
                          <a:moveTo>
                            <a:pt x="52" y="49"/>
                          </a:moveTo>
                          <a:cubicBezTo>
                            <a:pt x="24" y="49"/>
                            <a:pt x="24" y="49"/>
                            <a:pt x="24" y="49"/>
                          </a:cubicBezTo>
                          <a:cubicBezTo>
                            <a:pt x="11" y="49"/>
                            <a:pt x="0" y="38"/>
                            <a:pt x="0" y="24"/>
                          </a:cubicBezTo>
                          <a:cubicBezTo>
                            <a:pt x="0" y="24"/>
                            <a:pt x="0" y="24"/>
                            <a:pt x="0" y="24"/>
                          </a:cubicBezTo>
                          <a:cubicBezTo>
                            <a:pt x="0" y="11"/>
                            <a:pt x="11" y="0"/>
                            <a:pt x="24" y="0"/>
                          </a:cubicBezTo>
                          <a:cubicBezTo>
                            <a:pt x="52" y="0"/>
                            <a:pt x="52" y="0"/>
                            <a:pt x="52" y="0"/>
                          </a:cubicBezTo>
                          <a:cubicBezTo>
                            <a:pt x="66" y="0"/>
                            <a:pt x="77" y="11"/>
                            <a:pt x="77" y="24"/>
                          </a:cubicBezTo>
                          <a:cubicBezTo>
                            <a:pt x="77" y="24"/>
                            <a:pt x="77" y="24"/>
                            <a:pt x="77" y="24"/>
                          </a:cubicBezTo>
                          <a:cubicBezTo>
                            <a:pt x="77" y="38"/>
                            <a:pt x="66" y="49"/>
                            <a:pt x="52" y="49"/>
                          </a:cubicBezTo>
                          <a:close/>
                        </a:path>
                      </a:pathLst>
                    </a:custGeom>
                    <a:solidFill>
                      <a:schemeClr val="bg2"/>
                    </a:solidFill>
                    <a:ln>
                      <a:noFill/>
                    </a:ln>
                  </p:spPr>
                  <p:txBody>
                    <a:bodyPr vert="horz" wrap="square" lIns="162560" tIns="81280" rIns="162560" bIns="8128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p:txBody>
                </p:sp>
              </p:grpSp>
            </p:grpSp>
          </p:grp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87A30024-B7D5-C813-79F2-C48C5CDA8C45}"/>
                  </a:ext>
                </a:extLst>
              </p:cNvPr>
              <p:cNvGrpSpPr/>
              <p:nvPr/>
            </p:nvGrpSpPr>
            <p:grpSpPr>
              <a:xfrm>
                <a:off x="4698126" y="3834142"/>
                <a:ext cx="1728000" cy="648000"/>
                <a:chOff x="5510328" y="5099954"/>
                <a:chExt cx="1728000" cy="648000"/>
              </a:xfrm>
            </p:grpSpPr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1FBD1F55-BCD7-477A-6A4E-9E762D75A36B}"/>
                    </a:ext>
                  </a:extLst>
                </p:cNvPr>
                <p:cNvSpPr/>
                <p:nvPr/>
              </p:nvSpPr>
              <p:spPr>
                <a:xfrm flipH="1">
                  <a:off x="5510328" y="5099954"/>
                  <a:ext cx="1728000" cy="648000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3175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square" lIns="0" tIns="0" rIns="0" bIns="0" rtlCol="0" anchor="ctr" anchorCtr="1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12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VLAN(s)</a:t>
                  </a:r>
                </a:p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GB" sz="100" dirty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12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(Security isolation per Bridge Domain)</a:t>
                  </a:r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AC3135A3-650B-E1CF-81CF-E677421703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510328" y="5099955"/>
                  <a:ext cx="432000" cy="216000"/>
                </a:xfrm>
                <a:prstGeom prst="rect">
                  <a:avLst/>
                </a:prstGeom>
                <a:solidFill>
                  <a:schemeClr val="accent4">
                    <a:lumMod val="50000"/>
                  </a:schemeClr>
                </a:solidFill>
                <a:ln w="12700" cap="flat">
                  <a:noFill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none" lIns="0" tIns="0" rIns="0" bIns="0" rtlCol="0" anchor="ctr" anchorCtr="1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 dirty="0">
                      <a:solidFill>
                        <a:schemeClr val="bg2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EPG</a:t>
                  </a:r>
                </a:p>
              </p:txBody>
            </p:sp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FADCEF11-1803-30B0-1BA9-B941F1403449}"/>
                  </a:ext>
                </a:extLst>
              </p:cNvPr>
              <p:cNvGrpSpPr/>
              <p:nvPr/>
            </p:nvGrpSpPr>
            <p:grpSpPr>
              <a:xfrm>
                <a:off x="6749177" y="3834142"/>
                <a:ext cx="1728000" cy="648000"/>
                <a:chOff x="5510328" y="5099954"/>
                <a:chExt cx="1728000" cy="648000"/>
              </a:xfrm>
            </p:grpSpPr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5448E95C-348E-448F-C542-F52D15B2ABCE}"/>
                    </a:ext>
                  </a:extLst>
                </p:cNvPr>
                <p:cNvSpPr/>
                <p:nvPr/>
              </p:nvSpPr>
              <p:spPr>
                <a:xfrm flipH="1">
                  <a:off x="5510328" y="5099954"/>
                  <a:ext cx="1728000" cy="648000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3175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square" lIns="0" tIns="0" rIns="0" bIns="0" rtlCol="0" anchor="ctr" anchorCtr="1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12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VLAN(s)</a:t>
                  </a:r>
                </a:p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GB" sz="100" dirty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12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(Security isolation per Bridge Domain)</a:t>
                  </a:r>
                </a:p>
              </p:txBody>
            </p: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F9BD31B8-8582-73CB-0E15-3FC95718811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510328" y="5099955"/>
                  <a:ext cx="432000" cy="216000"/>
                </a:xfrm>
                <a:prstGeom prst="rect">
                  <a:avLst/>
                </a:prstGeom>
                <a:solidFill>
                  <a:schemeClr val="accent4">
                    <a:lumMod val="50000"/>
                  </a:schemeClr>
                </a:solidFill>
                <a:ln w="12700" cap="flat">
                  <a:noFill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none" lIns="0" tIns="0" rIns="0" bIns="0" rtlCol="0" anchor="ctr" anchorCtr="1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 dirty="0">
                      <a:solidFill>
                        <a:schemeClr val="bg2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EPG</a:t>
                  </a:r>
                </a:p>
              </p:txBody>
            </p: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71A872DF-B621-22D8-3C32-5E66CAFF8153}"/>
                  </a:ext>
                </a:extLst>
              </p:cNvPr>
              <p:cNvGrpSpPr/>
              <p:nvPr/>
            </p:nvGrpSpPr>
            <p:grpSpPr>
              <a:xfrm>
                <a:off x="3273091" y="2860641"/>
                <a:ext cx="5436000" cy="1761056"/>
                <a:chOff x="7680321" y="3602038"/>
                <a:chExt cx="4077001" cy="1320792"/>
              </a:xfrm>
            </p:grpSpPr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D3FB3584-5D90-456F-BCE0-6350920CB21E}"/>
                    </a:ext>
                  </a:extLst>
                </p:cNvPr>
                <p:cNvSpPr/>
                <p:nvPr/>
              </p:nvSpPr>
              <p:spPr>
                <a:xfrm flipH="1">
                  <a:off x="7680321" y="3602038"/>
                  <a:ext cx="4077001" cy="1320792"/>
                </a:xfrm>
                <a:prstGeom prst="rect">
                  <a:avLst/>
                </a:prstGeom>
                <a:noFill/>
                <a:ln w="31750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none" lIns="72000" tIns="216000" rIns="0" bIns="0" rtlCol="0" anchor="t" anchorCtr="0"/>
                <a:lstStyle/>
                <a:p>
                  <a:r>
                    <a:rPr lang="en-GB" sz="16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network-</a:t>
                  </a:r>
                </a:p>
                <a:p>
                  <a:r>
                    <a:rPr lang="en-GB" sz="16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segments</a:t>
                  </a:r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F73C529C-FD00-E1A7-ACFF-D3798548AD39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7680326" y="3602038"/>
                  <a:ext cx="324000" cy="1620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txBody>
                <a:bodyPr wrap="none" lIns="72000" tIns="0" rIns="0" bIns="0" rtlCol="0" anchor="ctr" anchorCtr="1">
                  <a:noAutofit/>
                </a:bodyPr>
                <a:lstStyle/>
                <a:p>
                  <a:pPr algn="ctr"/>
                  <a:r>
                    <a:rPr lang="en-US" sz="800" dirty="0">
                      <a:solidFill>
                        <a:schemeClr val="bg2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AP</a:t>
                  </a:r>
                </a:p>
              </p:txBody>
            </p: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4957B1C9-E838-CE85-EBE7-456C644702F5}"/>
                  </a:ext>
                </a:extLst>
              </p:cNvPr>
              <p:cNvGrpSpPr/>
              <p:nvPr/>
            </p:nvGrpSpPr>
            <p:grpSpPr>
              <a:xfrm>
                <a:off x="4698126" y="3082598"/>
                <a:ext cx="1728000" cy="648000"/>
                <a:chOff x="5510328" y="5099954"/>
                <a:chExt cx="1728000" cy="648000"/>
              </a:xfrm>
            </p:grpSpPr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A339872F-E8E5-2894-2051-859CEBDF64AC}"/>
                    </a:ext>
                  </a:extLst>
                </p:cNvPr>
                <p:cNvSpPr/>
                <p:nvPr/>
              </p:nvSpPr>
              <p:spPr>
                <a:xfrm flipH="1">
                  <a:off x="5510328" y="5099954"/>
                  <a:ext cx="1728000" cy="648000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3175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square" lIns="0" tIns="0" rIns="0" bIns="0" rtlCol="0" anchor="ctr" anchorCtr="1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12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VLAN(s)</a:t>
                  </a:r>
                </a:p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GB" sz="100" dirty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12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(Security isolation per Bridge Domain)</a:t>
                  </a:r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0F021FAD-C169-E7A3-C00C-8366A4017E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510328" y="5099955"/>
                  <a:ext cx="432000" cy="216000"/>
                </a:xfrm>
                <a:prstGeom prst="rect">
                  <a:avLst/>
                </a:prstGeom>
                <a:solidFill>
                  <a:schemeClr val="accent4">
                    <a:lumMod val="50000"/>
                  </a:schemeClr>
                </a:solidFill>
                <a:ln w="12700" cap="flat">
                  <a:noFill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none" lIns="0" tIns="0" rIns="0" bIns="0" rtlCol="0" anchor="ctr" anchorCtr="1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 dirty="0">
                      <a:solidFill>
                        <a:schemeClr val="bg2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EPG</a:t>
                  </a:r>
                </a:p>
              </p:txBody>
            </p: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0E2BE635-DADD-42F9-F195-0CE3DE89B8AE}"/>
                  </a:ext>
                </a:extLst>
              </p:cNvPr>
              <p:cNvGrpSpPr/>
              <p:nvPr/>
            </p:nvGrpSpPr>
            <p:grpSpPr>
              <a:xfrm>
                <a:off x="6749177" y="3082598"/>
                <a:ext cx="1728000" cy="648000"/>
                <a:chOff x="5510328" y="5099954"/>
                <a:chExt cx="1728000" cy="648000"/>
              </a:xfrm>
            </p:grpSpPr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7CF18A1A-430A-FCA1-80B1-49EB3CB0772D}"/>
                    </a:ext>
                  </a:extLst>
                </p:cNvPr>
                <p:cNvSpPr/>
                <p:nvPr/>
              </p:nvSpPr>
              <p:spPr>
                <a:xfrm flipH="1">
                  <a:off x="5510328" y="5099954"/>
                  <a:ext cx="1728000" cy="648000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3175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square" lIns="0" tIns="0" rIns="0" bIns="0" rtlCol="0" anchor="ctr" anchorCtr="1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12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VLAN(s)</a:t>
                  </a:r>
                </a:p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GB" sz="100" dirty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12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(Security isolation per Bridge Domain)</a:t>
                  </a:r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9429D8EA-B47B-D2C0-AC68-A4E3ACDFCF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510328" y="5099955"/>
                  <a:ext cx="432000" cy="216000"/>
                </a:xfrm>
                <a:prstGeom prst="rect">
                  <a:avLst/>
                </a:prstGeom>
                <a:solidFill>
                  <a:schemeClr val="accent4">
                    <a:lumMod val="50000"/>
                  </a:schemeClr>
                </a:solidFill>
                <a:ln w="12700" cap="flat">
                  <a:noFill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none" lIns="0" tIns="0" rIns="0" bIns="0" rtlCol="0" anchor="ctr" anchorCtr="1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 dirty="0">
                      <a:solidFill>
                        <a:schemeClr val="bg2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EPG</a:t>
                  </a:r>
                </a:p>
              </p:txBody>
            </p: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6247F5E8-E293-37B2-5952-30E64641AC54}"/>
                  </a:ext>
                </a:extLst>
              </p:cNvPr>
              <p:cNvGrpSpPr/>
              <p:nvPr/>
            </p:nvGrpSpPr>
            <p:grpSpPr>
              <a:xfrm>
                <a:off x="3273090" y="4807960"/>
                <a:ext cx="5437187" cy="966263"/>
                <a:chOff x="7680321" y="3602038"/>
                <a:chExt cx="4077891" cy="724697"/>
              </a:xfrm>
            </p:grpSpPr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D2A1F522-BA51-EC78-03FA-B2D969B43370}"/>
                    </a:ext>
                  </a:extLst>
                </p:cNvPr>
                <p:cNvSpPr/>
                <p:nvPr/>
              </p:nvSpPr>
              <p:spPr>
                <a:xfrm flipH="1">
                  <a:off x="7680321" y="3602038"/>
                  <a:ext cx="4077891" cy="724697"/>
                </a:xfrm>
                <a:prstGeom prst="rect">
                  <a:avLst/>
                </a:prstGeom>
                <a:noFill/>
                <a:ln w="31750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none" lIns="72000" tIns="216000" rIns="0" bIns="0" rtlCol="0" anchor="t" anchorCtr="0"/>
                <a:lstStyle/>
                <a:p>
                  <a:r>
                    <a:rPr lang="en-GB" sz="16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Apps</a:t>
                  </a:r>
                </a:p>
                <a:p>
                  <a:r>
                    <a:rPr lang="en-GB" sz="16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(Optional)</a:t>
                  </a:r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45FA4EC8-A25C-D381-FF4A-A9AECF5FFA3A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7680326" y="3602038"/>
                  <a:ext cx="324000" cy="1620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txBody>
                <a:bodyPr wrap="none" lIns="72000" tIns="0" rIns="0" bIns="0" rtlCol="0" anchor="ctr" anchorCtr="1">
                  <a:noAutofit/>
                </a:bodyPr>
                <a:lstStyle/>
                <a:p>
                  <a:pPr algn="ctr"/>
                  <a:r>
                    <a:rPr lang="en-US" sz="800" dirty="0">
                      <a:solidFill>
                        <a:schemeClr val="bg2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AP</a:t>
                  </a:r>
                </a:p>
              </p:txBody>
            </p: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2AF7C29E-9332-F500-8B81-4758F6868C60}"/>
                  </a:ext>
                </a:extLst>
              </p:cNvPr>
              <p:cNvGrpSpPr/>
              <p:nvPr/>
            </p:nvGrpSpPr>
            <p:grpSpPr>
              <a:xfrm>
                <a:off x="4698126" y="5023958"/>
                <a:ext cx="3779051" cy="648000"/>
                <a:chOff x="5510327" y="5099954"/>
                <a:chExt cx="3779051" cy="648000"/>
              </a:xfrm>
            </p:grpSpPr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C357FBFE-72E5-7875-AC79-23E2B101A8C9}"/>
                    </a:ext>
                  </a:extLst>
                </p:cNvPr>
                <p:cNvSpPr/>
                <p:nvPr/>
              </p:nvSpPr>
              <p:spPr>
                <a:xfrm flipH="1">
                  <a:off x="5510327" y="5099954"/>
                  <a:ext cx="3779051" cy="648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31750" cap="flat">
                  <a:solidFill>
                    <a:schemeClr val="accent2">
                      <a:lumMod val="75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square" lIns="0" tIns="0" rIns="0" bIns="0" rtlCol="0" anchor="ctr" anchorCtr="1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GB" sz="100" dirty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12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Security isolation across Bridge Domains</a:t>
                  </a:r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86B4DFD0-0C40-200B-B021-8681994CFDF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510328" y="5099955"/>
                  <a:ext cx="432000" cy="216000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 w="12700" cap="flat">
                  <a:noFill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none" lIns="0" tIns="0" rIns="0" bIns="0" rtlCol="0" anchor="ctr" anchorCtr="1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 dirty="0">
                      <a:solidFill>
                        <a:schemeClr val="bg2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ESG</a:t>
                  </a:r>
                </a:p>
              </p:txBody>
            </p:sp>
          </p:grp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5256633D-5BA2-0A64-1D83-F89E28F59E6A}"/>
                  </a:ext>
                </a:extLst>
              </p:cNvPr>
              <p:cNvCxnSpPr>
                <a:cxnSpLocks/>
                <a:stCxn id="30" idx="2"/>
                <a:endCxn id="20" idx="0"/>
              </p:cNvCxnSpPr>
              <p:nvPr/>
            </p:nvCxnSpPr>
            <p:spPr>
              <a:xfrm>
                <a:off x="5562126" y="2105999"/>
                <a:ext cx="0" cy="976599"/>
              </a:xfrm>
              <a:prstGeom prst="straightConnector1">
                <a:avLst/>
              </a:prstGeom>
              <a:ln w="31750">
                <a:solidFill>
                  <a:schemeClr val="bg1">
                    <a:lumMod val="75000"/>
                    <a:lumOff val="25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B28BA890-FD0E-B5E0-5BA4-4C00A9392F04}"/>
                  </a:ext>
                </a:extLst>
              </p:cNvPr>
              <p:cNvCxnSpPr>
                <a:cxnSpLocks/>
                <a:stCxn id="26" idx="2"/>
                <a:endCxn id="18" idx="0"/>
              </p:cNvCxnSpPr>
              <p:nvPr/>
            </p:nvCxnSpPr>
            <p:spPr>
              <a:xfrm flipH="1">
                <a:off x="7613177" y="2105992"/>
                <a:ext cx="1" cy="976606"/>
              </a:xfrm>
              <a:prstGeom prst="straightConnector1">
                <a:avLst/>
              </a:prstGeom>
              <a:ln w="31750">
                <a:solidFill>
                  <a:schemeClr val="bg1">
                    <a:lumMod val="75000"/>
                    <a:lumOff val="25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332993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>
            <a:extLst>
              <a:ext uri="{FF2B5EF4-FFF2-40B4-BE49-F238E27FC236}">
                <a16:creationId xmlns:a16="http://schemas.microsoft.com/office/drawing/2014/main" id="{0190298B-A435-C31D-EC51-93E66540CFFD}"/>
              </a:ext>
            </a:extLst>
          </p:cNvPr>
          <p:cNvGrpSpPr/>
          <p:nvPr/>
        </p:nvGrpSpPr>
        <p:grpSpPr>
          <a:xfrm>
            <a:off x="3161506" y="1018561"/>
            <a:ext cx="5742783" cy="5182214"/>
            <a:chOff x="3161506" y="1018561"/>
            <a:chExt cx="5742783" cy="5182214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8D9FC2A-6B85-F9CE-DE7F-E24834C77F66}"/>
                </a:ext>
              </a:extLst>
            </p:cNvPr>
            <p:cNvGrpSpPr/>
            <p:nvPr/>
          </p:nvGrpSpPr>
          <p:grpSpPr>
            <a:xfrm>
              <a:off x="6641178" y="2756621"/>
              <a:ext cx="1944000" cy="3336199"/>
              <a:chOff x="7680323" y="3602038"/>
              <a:chExt cx="1458000" cy="2502153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1F75A290-AD0F-0DBA-37D0-3EEDD821E4A1}"/>
                  </a:ext>
                </a:extLst>
              </p:cNvPr>
              <p:cNvSpPr/>
              <p:nvPr/>
            </p:nvSpPr>
            <p:spPr>
              <a:xfrm flipH="1">
                <a:off x="7680323" y="3602038"/>
                <a:ext cx="1458000" cy="2502153"/>
              </a:xfrm>
              <a:prstGeom prst="rect">
                <a:avLst/>
              </a:prstGeom>
              <a:solidFill>
                <a:schemeClr val="bg1">
                  <a:lumMod val="10000"/>
                  <a:lumOff val="90000"/>
                </a:schemeClr>
              </a:solidFill>
              <a:ln w="31750">
                <a:solidFill>
                  <a:schemeClr val="bg1">
                    <a:lumMod val="75000"/>
                    <a:lumOff val="2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none" lIns="432000" tIns="0" rIns="216000" bIns="36000" rtlCol="0" anchor="t" anchorCtr="1"/>
              <a:lstStyle/>
              <a:p>
                <a:pPr algn="ctr"/>
                <a:r>
                  <a:rPr lang="en-GB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subnet(s)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EF71CC9-F650-70CB-D0F6-103BD27345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7680326" y="3602038"/>
                <a:ext cx="324000" cy="162000"/>
              </a:xfrm>
              <a:prstGeom prst="rect">
                <a:avLst/>
              </a:prstGeom>
              <a:solidFill>
                <a:schemeClr val="bg1">
                  <a:lumMod val="75000"/>
                  <a:lumOff val="25000"/>
                </a:schemeClr>
              </a:solidFill>
            </p:spPr>
            <p:txBody>
              <a:bodyPr wrap="none" lIns="0" tIns="0" rIns="0" bIns="0" rtlCol="0" anchor="ctr" anchorCtr="1">
                <a:noAutofit/>
              </a:bodyPr>
              <a:lstStyle/>
              <a:p>
                <a:pPr algn="ctr"/>
                <a:r>
                  <a:rPr lang="en-US" sz="800" dirty="0">
                    <a:solidFill>
                      <a:schemeClr val="bg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BD</a:t>
                </a:r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E03B10EF-182A-405A-12DE-1031735C2354}"/>
                </a:ext>
              </a:extLst>
            </p:cNvPr>
            <p:cNvGrpSpPr/>
            <p:nvPr/>
          </p:nvGrpSpPr>
          <p:grpSpPr>
            <a:xfrm>
              <a:off x="4590126" y="2756625"/>
              <a:ext cx="1944000" cy="3336200"/>
              <a:chOff x="7680323" y="3602038"/>
              <a:chExt cx="1458000" cy="2502152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44162AA9-7BA0-EDB9-C2BA-43577E8CE7B0}"/>
                  </a:ext>
                </a:extLst>
              </p:cNvPr>
              <p:cNvSpPr/>
              <p:nvPr/>
            </p:nvSpPr>
            <p:spPr>
              <a:xfrm flipH="1">
                <a:off x="7680323" y="3602039"/>
                <a:ext cx="1458000" cy="2502151"/>
              </a:xfrm>
              <a:prstGeom prst="rect">
                <a:avLst/>
              </a:prstGeom>
              <a:solidFill>
                <a:schemeClr val="bg1">
                  <a:lumMod val="10000"/>
                  <a:lumOff val="90000"/>
                </a:schemeClr>
              </a:solidFill>
              <a:ln w="31750">
                <a:solidFill>
                  <a:schemeClr val="bg1">
                    <a:lumMod val="75000"/>
                    <a:lumOff val="2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none" lIns="432000" tIns="0" rIns="216000" bIns="36000" rtlCol="0" anchor="t" anchorCtr="1"/>
              <a:lstStyle/>
              <a:p>
                <a:pPr algn="ctr"/>
                <a:r>
                  <a:rPr lang="en-GB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subnet(s)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BD2D134-88FD-AB85-35CC-4D40EFB0A2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7680326" y="3602038"/>
                <a:ext cx="324000" cy="162000"/>
              </a:xfrm>
              <a:prstGeom prst="rect">
                <a:avLst/>
              </a:prstGeom>
              <a:solidFill>
                <a:schemeClr val="bg1">
                  <a:lumMod val="75000"/>
                  <a:lumOff val="25000"/>
                </a:schemeClr>
              </a:solidFill>
            </p:spPr>
            <p:txBody>
              <a:bodyPr wrap="none" lIns="0" tIns="0" rIns="0" bIns="0" rtlCol="0" anchor="ctr" anchorCtr="1">
                <a:noAutofit/>
              </a:bodyPr>
              <a:lstStyle/>
              <a:p>
                <a:pPr algn="ctr"/>
                <a:r>
                  <a:rPr lang="en-US" sz="800" dirty="0">
                    <a:solidFill>
                      <a:schemeClr val="bg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BD</a:t>
                </a:r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00B378F3-1C56-EFC6-8F85-64B5A9434623}"/>
                </a:ext>
              </a:extLst>
            </p:cNvPr>
            <p:cNvGrpSpPr/>
            <p:nvPr/>
          </p:nvGrpSpPr>
          <p:grpSpPr>
            <a:xfrm>
              <a:off x="3161506" y="2534282"/>
              <a:ext cx="5742783" cy="3666493"/>
              <a:chOff x="7680320" y="2920999"/>
              <a:chExt cx="4307088" cy="2749871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FABF2B4B-68F8-4F24-C0B1-E37D147D2ACD}"/>
                  </a:ext>
                </a:extLst>
              </p:cNvPr>
              <p:cNvSpPr/>
              <p:nvPr/>
            </p:nvSpPr>
            <p:spPr>
              <a:xfrm>
                <a:off x="7680320" y="2920999"/>
                <a:ext cx="4307088" cy="2749871"/>
              </a:xfrm>
              <a:prstGeom prst="rect">
                <a:avLst/>
              </a:prstGeom>
              <a:noFill/>
              <a:ln w="31750">
                <a:solidFill>
                  <a:schemeClr val="accent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68000" tIns="0" rIns="216000" bIns="36000" rtlCol="0" anchor="t" anchorCtr="0"/>
              <a:lstStyle/>
              <a:p>
                <a:r>
                  <a:rPr lang="en-GB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demo</a:t>
                </a:r>
                <a:endParaRPr lang="en-GB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F2C67641-0219-0921-8C38-109A1A84BB86}"/>
                  </a:ext>
                </a:extLst>
              </p:cNvPr>
              <p:cNvGrpSpPr/>
              <p:nvPr/>
            </p:nvGrpSpPr>
            <p:grpSpPr>
              <a:xfrm>
                <a:off x="7680323" y="2921000"/>
                <a:ext cx="325013" cy="162000"/>
                <a:chOff x="9357407" y="4691351"/>
                <a:chExt cx="325013" cy="162000"/>
              </a:xfrm>
            </p:grpSpPr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365FB9E1-65B0-1975-3BDC-20246E95A0F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357407" y="4691351"/>
                  <a:ext cx="325013" cy="162000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grpSp>
              <p:nvGrpSpPr>
                <p:cNvPr id="39" name="Group 38">
                  <a:extLst>
                    <a:ext uri="{FF2B5EF4-FFF2-40B4-BE49-F238E27FC236}">
                      <a16:creationId xmlns:a16="http://schemas.microsoft.com/office/drawing/2014/main" id="{BEEF4D8C-C48B-844B-10FC-2BF2197AEA0D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9393407" y="4709853"/>
                  <a:ext cx="216000" cy="106997"/>
                  <a:chOff x="836085" y="1496592"/>
                  <a:chExt cx="538984" cy="266993"/>
                </a:xfrm>
              </p:grpSpPr>
              <p:sp>
                <p:nvSpPr>
                  <p:cNvPr id="40" name="Freeform 751">
                    <a:extLst>
                      <a:ext uri="{FF2B5EF4-FFF2-40B4-BE49-F238E27FC236}">
                        <a16:creationId xmlns:a16="http://schemas.microsoft.com/office/drawing/2014/main" id="{EA9DE622-5B8F-554E-7A73-EFE8F92713B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36085" y="1647588"/>
                    <a:ext cx="538984" cy="115997"/>
                  </a:xfrm>
                  <a:custGeom>
                    <a:avLst/>
                    <a:gdLst>
                      <a:gd name="T0" fmla="*/ 204 w 228"/>
                      <a:gd name="T1" fmla="*/ 49 h 49"/>
                      <a:gd name="T2" fmla="*/ 24 w 228"/>
                      <a:gd name="T3" fmla="*/ 49 h 49"/>
                      <a:gd name="T4" fmla="*/ 0 w 228"/>
                      <a:gd name="T5" fmla="*/ 25 h 49"/>
                      <a:gd name="T6" fmla="*/ 0 w 228"/>
                      <a:gd name="T7" fmla="*/ 25 h 49"/>
                      <a:gd name="T8" fmla="*/ 24 w 228"/>
                      <a:gd name="T9" fmla="*/ 0 h 49"/>
                      <a:gd name="T10" fmla="*/ 204 w 228"/>
                      <a:gd name="T11" fmla="*/ 0 h 49"/>
                      <a:gd name="T12" fmla="*/ 228 w 228"/>
                      <a:gd name="T13" fmla="*/ 25 h 49"/>
                      <a:gd name="T14" fmla="*/ 228 w 228"/>
                      <a:gd name="T15" fmla="*/ 25 h 49"/>
                      <a:gd name="T16" fmla="*/ 204 w 228"/>
                      <a:gd name="T17" fmla="*/ 49 h 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28" h="49">
                        <a:moveTo>
                          <a:pt x="204" y="49"/>
                        </a:moveTo>
                        <a:cubicBezTo>
                          <a:pt x="24" y="49"/>
                          <a:pt x="24" y="49"/>
                          <a:pt x="24" y="49"/>
                        </a:cubicBezTo>
                        <a:cubicBezTo>
                          <a:pt x="11" y="49"/>
                          <a:pt x="0" y="38"/>
                          <a:pt x="0" y="25"/>
                        </a:cubicBezTo>
                        <a:cubicBezTo>
                          <a:pt x="0" y="25"/>
                          <a:pt x="0" y="25"/>
                          <a:pt x="0" y="25"/>
                        </a:cubicBezTo>
                        <a:cubicBezTo>
                          <a:pt x="0" y="11"/>
                          <a:pt x="11" y="0"/>
                          <a:pt x="24" y="0"/>
                        </a:cubicBezTo>
                        <a:cubicBezTo>
                          <a:pt x="204" y="0"/>
                          <a:pt x="204" y="0"/>
                          <a:pt x="204" y="0"/>
                        </a:cubicBezTo>
                        <a:cubicBezTo>
                          <a:pt x="217" y="0"/>
                          <a:pt x="228" y="11"/>
                          <a:pt x="228" y="25"/>
                        </a:cubicBezTo>
                        <a:cubicBezTo>
                          <a:pt x="228" y="25"/>
                          <a:pt x="228" y="25"/>
                          <a:pt x="228" y="25"/>
                        </a:cubicBezTo>
                        <a:cubicBezTo>
                          <a:pt x="228" y="38"/>
                          <a:pt x="217" y="49"/>
                          <a:pt x="204" y="49"/>
                        </a:cubicBezTo>
                        <a:close/>
                      </a:path>
                    </a:pathLst>
                  </a:custGeom>
                  <a:solidFill>
                    <a:schemeClr val="bg2"/>
                  </a:solidFill>
                  <a:ln>
                    <a:noFill/>
                  </a:ln>
                </p:spPr>
                <p:txBody>
                  <a:bodyPr vert="horz" wrap="square" lIns="162560" tIns="81280" rIns="162560" bIns="81280" numCol="1" anchor="t" anchorCtr="1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en-US" sz="533">
                      <a:latin typeface="Consolas" panose="020B0609020204030204" pitchFamily="49" charset="0"/>
                      <a:cs typeface="Consolas" panose="020B0609020204030204" pitchFamily="49" charset="0"/>
                    </a:endParaRPr>
                  </a:p>
                </p:txBody>
              </p:sp>
              <p:sp>
                <p:nvSpPr>
                  <p:cNvPr id="41" name="Freeform 752">
                    <a:extLst>
                      <a:ext uri="{FF2B5EF4-FFF2-40B4-BE49-F238E27FC236}">
                        <a16:creationId xmlns:a16="http://schemas.microsoft.com/office/drawing/2014/main" id="{3638642A-3CDF-D749-5686-A588C6DC948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55081" y="1571590"/>
                    <a:ext cx="382988" cy="115996"/>
                  </a:xfrm>
                  <a:custGeom>
                    <a:avLst/>
                    <a:gdLst>
                      <a:gd name="T0" fmla="*/ 137 w 162"/>
                      <a:gd name="T1" fmla="*/ 49 h 49"/>
                      <a:gd name="T2" fmla="*/ 24 w 162"/>
                      <a:gd name="T3" fmla="*/ 49 h 49"/>
                      <a:gd name="T4" fmla="*/ 0 w 162"/>
                      <a:gd name="T5" fmla="*/ 25 h 49"/>
                      <a:gd name="T6" fmla="*/ 0 w 162"/>
                      <a:gd name="T7" fmla="*/ 25 h 49"/>
                      <a:gd name="T8" fmla="*/ 24 w 162"/>
                      <a:gd name="T9" fmla="*/ 0 h 49"/>
                      <a:gd name="T10" fmla="*/ 137 w 162"/>
                      <a:gd name="T11" fmla="*/ 0 h 49"/>
                      <a:gd name="T12" fmla="*/ 162 w 162"/>
                      <a:gd name="T13" fmla="*/ 25 h 49"/>
                      <a:gd name="T14" fmla="*/ 162 w 162"/>
                      <a:gd name="T15" fmla="*/ 25 h 49"/>
                      <a:gd name="T16" fmla="*/ 137 w 162"/>
                      <a:gd name="T17" fmla="*/ 49 h 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62" h="49">
                        <a:moveTo>
                          <a:pt x="137" y="49"/>
                        </a:moveTo>
                        <a:cubicBezTo>
                          <a:pt x="24" y="49"/>
                          <a:pt x="24" y="49"/>
                          <a:pt x="24" y="49"/>
                        </a:cubicBezTo>
                        <a:cubicBezTo>
                          <a:pt x="11" y="49"/>
                          <a:pt x="0" y="38"/>
                          <a:pt x="0" y="25"/>
                        </a:cubicBezTo>
                        <a:cubicBezTo>
                          <a:pt x="0" y="25"/>
                          <a:pt x="0" y="25"/>
                          <a:pt x="0" y="25"/>
                        </a:cubicBezTo>
                        <a:cubicBezTo>
                          <a:pt x="0" y="11"/>
                          <a:pt x="11" y="0"/>
                          <a:pt x="24" y="0"/>
                        </a:cubicBezTo>
                        <a:cubicBezTo>
                          <a:pt x="137" y="0"/>
                          <a:pt x="137" y="0"/>
                          <a:pt x="137" y="0"/>
                        </a:cubicBezTo>
                        <a:cubicBezTo>
                          <a:pt x="151" y="0"/>
                          <a:pt x="162" y="11"/>
                          <a:pt x="162" y="25"/>
                        </a:cubicBezTo>
                        <a:cubicBezTo>
                          <a:pt x="162" y="25"/>
                          <a:pt x="162" y="25"/>
                          <a:pt x="162" y="25"/>
                        </a:cubicBezTo>
                        <a:cubicBezTo>
                          <a:pt x="162" y="38"/>
                          <a:pt x="151" y="49"/>
                          <a:pt x="137" y="49"/>
                        </a:cubicBezTo>
                        <a:close/>
                      </a:path>
                    </a:pathLst>
                  </a:custGeom>
                  <a:solidFill>
                    <a:schemeClr val="bg2"/>
                  </a:solidFill>
                  <a:ln>
                    <a:noFill/>
                  </a:ln>
                </p:spPr>
                <p:txBody>
                  <a:bodyPr vert="horz" wrap="square" lIns="162560" tIns="81280" rIns="162560" bIns="8128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latin typeface="Consolas" panose="020B0609020204030204" pitchFamily="49" charset="0"/>
                      <a:cs typeface="Consolas" panose="020B0609020204030204" pitchFamily="49" charset="0"/>
                    </a:endParaRPr>
                  </a:p>
                </p:txBody>
              </p:sp>
              <p:sp>
                <p:nvSpPr>
                  <p:cNvPr id="42" name="Freeform 753">
                    <a:extLst>
                      <a:ext uri="{FF2B5EF4-FFF2-40B4-BE49-F238E27FC236}">
                        <a16:creationId xmlns:a16="http://schemas.microsoft.com/office/drawing/2014/main" id="{8F361357-EF01-590D-B3C4-0C39BA8D14F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106076" y="1496592"/>
                    <a:ext cx="181994" cy="115996"/>
                  </a:xfrm>
                  <a:custGeom>
                    <a:avLst/>
                    <a:gdLst>
                      <a:gd name="T0" fmla="*/ 52 w 77"/>
                      <a:gd name="T1" fmla="*/ 49 h 49"/>
                      <a:gd name="T2" fmla="*/ 24 w 77"/>
                      <a:gd name="T3" fmla="*/ 49 h 49"/>
                      <a:gd name="T4" fmla="*/ 0 w 77"/>
                      <a:gd name="T5" fmla="*/ 24 h 49"/>
                      <a:gd name="T6" fmla="*/ 0 w 77"/>
                      <a:gd name="T7" fmla="*/ 24 h 49"/>
                      <a:gd name="T8" fmla="*/ 24 w 77"/>
                      <a:gd name="T9" fmla="*/ 0 h 49"/>
                      <a:gd name="T10" fmla="*/ 52 w 77"/>
                      <a:gd name="T11" fmla="*/ 0 h 49"/>
                      <a:gd name="T12" fmla="*/ 77 w 77"/>
                      <a:gd name="T13" fmla="*/ 24 h 49"/>
                      <a:gd name="T14" fmla="*/ 77 w 77"/>
                      <a:gd name="T15" fmla="*/ 24 h 49"/>
                      <a:gd name="T16" fmla="*/ 52 w 77"/>
                      <a:gd name="T17" fmla="*/ 49 h 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7" h="49">
                        <a:moveTo>
                          <a:pt x="52" y="49"/>
                        </a:moveTo>
                        <a:cubicBezTo>
                          <a:pt x="24" y="49"/>
                          <a:pt x="24" y="49"/>
                          <a:pt x="24" y="49"/>
                        </a:cubicBezTo>
                        <a:cubicBezTo>
                          <a:pt x="11" y="49"/>
                          <a:pt x="0" y="38"/>
                          <a:pt x="0" y="24"/>
                        </a:cubicBezTo>
                        <a:cubicBezTo>
                          <a:pt x="0" y="24"/>
                          <a:pt x="0" y="24"/>
                          <a:pt x="0" y="24"/>
                        </a:cubicBezTo>
                        <a:cubicBezTo>
                          <a:pt x="0" y="11"/>
                          <a:pt x="11" y="0"/>
                          <a:pt x="24" y="0"/>
                        </a:cubicBezTo>
                        <a:cubicBezTo>
                          <a:pt x="52" y="0"/>
                          <a:pt x="52" y="0"/>
                          <a:pt x="52" y="0"/>
                        </a:cubicBezTo>
                        <a:cubicBezTo>
                          <a:pt x="66" y="0"/>
                          <a:pt x="77" y="11"/>
                          <a:pt x="77" y="24"/>
                        </a:cubicBezTo>
                        <a:cubicBezTo>
                          <a:pt x="77" y="24"/>
                          <a:pt x="77" y="24"/>
                          <a:pt x="77" y="24"/>
                        </a:cubicBezTo>
                        <a:cubicBezTo>
                          <a:pt x="77" y="38"/>
                          <a:pt x="66" y="49"/>
                          <a:pt x="52" y="49"/>
                        </a:cubicBezTo>
                        <a:close/>
                      </a:path>
                    </a:pathLst>
                  </a:custGeom>
                  <a:solidFill>
                    <a:schemeClr val="bg2"/>
                  </a:solidFill>
                  <a:ln>
                    <a:noFill/>
                  </a:ln>
                </p:spPr>
                <p:txBody>
                  <a:bodyPr vert="horz" wrap="square" lIns="162560" tIns="81280" rIns="162560" bIns="8128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latin typeface="Consolas" panose="020B0609020204030204" pitchFamily="49" charset="0"/>
                      <a:cs typeface="Consolas" panose="020B0609020204030204" pitchFamily="49" charset="0"/>
                    </a:endParaRPr>
                  </a:p>
                </p:txBody>
              </p:sp>
            </p:grpSp>
          </p:grp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7A30024-B7D5-C813-79F2-C48C5CDA8C45}"/>
                </a:ext>
              </a:extLst>
            </p:cNvPr>
            <p:cNvGrpSpPr/>
            <p:nvPr/>
          </p:nvGrpSpPr>
          <p:grpSpPr>
            <a:xfrm>
              <a:off x="4698126" y="4047210"/>
              <a:ext cx="1728000" cy="648000"/>
              <a:chOff x="5510328" y="5099954"/>
              <a:chExt cx="1728000" cy="648000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1FBD1F55-BCD7-477A-6A4E-9E762D75A36B}"/>
                  </a:ext>
                </a:extLst>
              </p:cNvPr>
              <p:cNvSpPr/>
              <p:nvPr/>
            </p:nvSpPr>
            <p:spPr>
              <a:xfrm flipH="1">
                <a:off x="5510328" y="5099954"/>
                <a:ext cx="1728000" cy="6480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1750" cap="flat">
                <a:solidFill>
                  <a:schemeClr val="accent4">
                    <a:lumMod val="50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square" lIns="0" tIns="0" rIns="0" bIns="0" rtlCol="0" anchor="ctr" anchorCtr="1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VLAN(s)</a:t>
                </a:r>
              </a:p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GB" sz="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(Security isolation per Bridge Domain)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AC3135A3-650B-E1CF-81CF-E677421703A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10328" y="5099955"/>
                <a:ext cx="432000" cy="216000"/>
              </a:xfrm>
              <a:prstGeom prst="rect">
                <a:avLst/>
              </a:prstGeom>
              <a:solidFill>
                <a:schemeClr val="accent4">
                  <a:lumMod val="50000"/>
                </a:schemeClr>
              </a:solidFill>
              <a:ln w="12700" cap="flat">
                <a:noFill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 lIns="0" tIns="0" rIns="0" bIns="0" rtlCol="0" anchor="ctr" anchorCtr="1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800" kern="0" dirty="0">
                    <a:solidFill>
                      <a:schemeClr val="bg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EPG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ADCEF11-1803-30B0-1BA9-B941F1403449}"/>
                </a:ext>
              </a:extLst>
            </p:cNvPr>
            <p:cNvGrpSpPr/>
            <p:nvPr/>
          </p:nvGrpSpPr>
          <p:grpSpPr>
            <a:xfrm>
              <a:off x="6749177" y="4047210"/>
              <a:ext cx="1728000" cy="648000"/>
              <a:chOff x="5510328" y="5099954"/>
              <a:chExt cx="1728000" cy="648000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5448E95C-348E-448F-C542-F52D15B2ABCE}"/>
                  </a:ext>
                </a:extLst>
              </p:cNvPr>
              <p:cNvSpPr/>
              <p:nvPr/>
            </p:nvSpPr>
            <p:spPr>
              <a:xfrm flipH="1">
                <a:off x="5510328" y="5099954"/>
                <a:ext cx="1728000" cy="6480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1750" cap="flat">
                <a:solidFill>
                  <a:schemeClr val="accent4">
                    <a:lumMod val="50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square" lIns="0" tIns="0" rIns="0" bIns="0" rtlCol="0" anchor="ctr" anchorCtr="1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VLAN(s)</a:t>
                </a:r>
              </a:p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GB" sz="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(Security isolation per Bridge Domain)</a:t>
                </a: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F9BD31B8-8582-73CB-0E15-3FC95718811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10328" y="5099955"/>
                <a:ext cx="432000" cy="216000"/>
              </a:xfrm>
              <a:prstGeom prst="rect">
                <a:avLst/>
              </a:prstGeom>
              <a:solidFill>
                <a:schemeClr val="accent4">
                  <a:lumMod val="50000"/>
                </a:schemeClr>
              </a:solidFill>
              <a:ln w="12700" cap="flat">
                <a:noFill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 lIns="0" tIns="0" rIns="0" bIns="0" rtlCol="0" anchor="ctr" anchorCtr="1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800" kern="0" dirty="0">
                    <a:solidFill>
                      <a:schemeClr val="bg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EPG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957B1C9-E838-CE85-EBE7-456C644702F5}"/>
                </a:ext>
              </a:extLst>
            </p:cNvPr>
            <p:cNvGrpSpPr/>
            <p:nvPr/>
          </p:nvGrpSpPr>
          <p:grpSpPr>
            <a:xfrm>
              <a:off x="4698126" y="3295666"/>
              <a:ext cx="1728000" cy="648000"/>
              <a:chOff x="5510328" y="5099954"/>
              <a:chExt cx="1728000" cy="648000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A339872F-E8E5-2894-2051-859CEBDF64AC}"/>
                  </a:ext>
                </a:extLst>
              </p:cNvPr>
              <p:cNvSpPr/>
              <p:nvPr/>
            </p:nvSpPr>
            <p:spPr>
              <a:xfrm flipH="1">
                <a:off x="5510328" y="5099954"/>
                <a:ext cx="1728000" cy="6480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1750" cap="flat">
                <a:solidFill>
                  <a:schemeClr val="accent4">
                    <a:lumMod val="50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square" lIns="0" tIns="0" rIns="0" bIns="0" rtlCol="0" anchor="ctr" anchorCtr="1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VLAN(s)</a:t>
                </a:r>
              </a:p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GB" sz="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(Security isolation per Bridge Domain)</a:t>
                </a: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0F021FAD-C169-E7A3-C00C-8366A4017E6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10328" y="5099955"/>
                <a:ext cx="432000" cy="216000"/>
              </a:xfrm>
              <a:prstGeom prst="rect">
                <a:avLst/>
              </a:prstGeom>
              <a:solidFill>
                <a:schemeClr val="accent4">
                  <a:lumMod val="50000"/>
                </a:schemeClr>
              </a:solidFill>
              <a:ln w="12700" cap="flat">
                <a:noFill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 lIns="0" tIns="0" rIns="0" bIns="0" rtlCol="0" anchor="ctr" anchorCtr="1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800" kern="0" dirty="0">
                    <a:solidFill>
                      <a:schemeClr val="bg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EPG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E2BE635-DADD-42F9-F195-0CE3DE89B8AE}"/>
                </a:ext>
              </a:extLst>
            </p:cNvPr>
            <p:cNvGrpSpPr/>
            <p:nvPr/>
          </p:nvGrpSpPr>
          <p:grpSpPr>
            <a:xfrm>
              <a:off x="6749177" y="3295666"/>
              <a:ext cx="1728000" cy="648000"/>
              <a:chOff x="5510328" y="5099954"/>
              <a:chExt cx="1728000" cy="648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7CF18A1A-430A-FCA1-80B1-49EB3CB0772D}"/>
                  </a:ext>
                </a:extLst>
              </p:cNvPr>
              <p:cNvSpPr/>
              <p:nvPr/>
            </p:nvSpPr>
            <p:spPr>
              <a:xfrm flipH="1">
                <a:off x="5510328" y="5099954"/>
                <a:ext cx="1728000" cy="6480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1750" cap="flat">
                <a:solidFill>
                  <a:schemeClr val="accent4">
                    <a:lumMod val="50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square" lIns="0" tIns="0" rIns="0" bIns="0" rtlCol="0" anchor="ctr" anchorCtr="1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VLAN(s)</a:t>
                </a:r>
              </a:p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GB" sz="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(Security isolation per Bridge Domain)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9429D8EA-B47B-D2C0-AC68-A4E3ACDFCFC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10328" y="5099955"/>
                <a:ext cx="432000" cy="216000"/>
              </a:xfrm>
              <a:prstGeom prst="rect">
                <a:avLst/>
              </a:prstGeom>
              <a:solidFill>
                <a:schemeClr val="accent4">
                  <a:lumMod val="50000"/>
                </a:schemeClr>
              </a:solidFill>
              <a:ln w="12700" cap="flat">
                <a:noFill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 lIns="0" tIns="0" rIns="0" bIns="0" rtlCol="0" anchor="ctr" anchorCtr="1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800" kern="0" dirty="0">
                    <a:solidFill>
                      <a:schemeClr val="bg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EPG</a:t>
                </a: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2AF7C29E-9332-F500-8B81-4758F6868C60}"/>
                </a:ext>
              </a:extLst>
            </p:cNvPr>
            <p:cNvGrpSpPr/>
            <p:nvPr/>
          </p:nvGrpSpPr>
          <p:grpSpPr>
            <a:xfrm>
              <a:off x="4698126" y="5237026"/>
              <a:ext cx="3779051" cy="648000"/>
              <a:chOff x="5510327" y="5099954"/>
              <a:chExt cx="3779051" cy="648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357FBFE-72E5-7875-AC79-23E2B101A8C9}"/>
                  </a:ext>
                </a:extLst>
              </p:cNvPr>
              <p:cNvSpPr/>
              <p:nvPr/>
            </p:nvSpPr>
            <p:spPr>
              <a:xfrm flipH="1">
                <a:off x="5510327" y="5099954"/>
                <a:ext cx="3779051" cy="648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1750" cap="flat">
                <a:solidFill>
                  <a:schemeClr val="accent2">
                    <a:lumMod val="75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square" lIns="0" tIns="0" rIns="0" bIns="0" rtlCol="0" anchor="ctr" anchorCtr="1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GB" sz="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Security isolation across Bridge Domains</a:t>
                </a: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6B4DFD0-0C40-200B-B021-8681994CFDF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10328" y="5099955"/>
                <a:ext cx="432000" cy="216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 lIns="0" tIns="0" rIns="0" bIns="0" rtlCol="0" anchor="ctr" anchorCtr="1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800" kern="0" dirty="0">
                    <a:solidFill>
                      <a:schemeClr val="bg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ESG</a:t>
                </a:r>
              </a:p>
            </p:txBody>
          </p:sp>
        </p:grp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AA53F07-D6AA-1101-5BAB-4457601C604C}"/>
                </a:ext>
              </a:extLst>
            </p:cNvPr>
            <p:cNvSpPr/>
            <p:nvPr/>
          </p:nvSpPr>
          <p:spPr>
            <a:xfrm>
              <a:off x="3161507" y="1018561"/>
              <a:ext cx="5742782" cy="1299821"/>
            </a:xfrm>
            <a:prstGeom prst="rect">
              <a:avLst/>
            </a:prstGeom>
            <a:noFill/>
            <a:ln w="31750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68000" tIns="0" rIns="216000" bIns="36000" rtlCol="0" anchor="t" anchorCtr="0"/>
            <a:lstStyle/>
            <a:p>
              <a:r>
                <a:rPr lang="en-GB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common</a:t>
              </a:r>
              <a:endParaRPr lang="en-GB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0BB120C7-EB8C-8924-A61D-CD203F227CE2}"/>
                </a:ext>
              </a:extLst>
            </p:cNvPr>
            <p:cNvGrpSpPr/>
            <p:nvPr/>
          </p:nvGrpSpPr>
          <p:grpSpPr>
            <a:xfrm>
              <a:off x="3161510" y="1018562"/>
              <a:ext cx="433351" cy="216000"/>
              <a:chOff x="9357407" y="4691351"/>
              <a:chExt cx="325013" cy="162000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C1743194-0DAF-3473-45A5-CB683C96783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357407" y="4691351"/>
                <a:ext cx="325013" cy="162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E3867D22-177B-E54C-EDEB-10D42EB91BF8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9393407" y="4709853"/>
                <a:ext cx="216000" cy="106997"/>
                <a:chOff x="836085" y="1496592"/>
                <a:chExt cx="538984" cy="266993"/>
              </a:xfrm>
            </p:grpSpPr>
            <p:sp>
              <p:nvSpPr>
                <p:cNvPr id="48" name="Freeform 751">
                  <a:extLst>
                    <a:ext uri="{FF2B5EF4-FFF2-40B4-BE49-F238E27FC236}">
                      <a16:creationId xmlns:a16="http://schemas.microsoft.com/office/drawing/2014/main" id="{B4205AC8-A705-1939-D461-CCCE79C2E0E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36085" y="1647588"/>
                  <a:ext cx="538984" cy="115997"/>
                </a:xfrm>
                <a:custGeom>
                  <a:avLst/>
                  <a:gdLst>
                    <a:gd name="T0" fmla="*/ 204 w 228"/>
                    <a:gd name="T1" fmla="*/ 49 h 49"/>
                    <a:gd name="T2" fmla="*/ 24 w 228"/>
                    <a:gd name="T3" fmla="*/ 49 h 49"/>
                    <a:gd name="T4" fmla="*/ 0 w 228"/>
                    <a:gd name="T5" fmla="*/ 25 h 49"/>
                    <a:gd name="T6" fmla="*/ 0 w 228"/>
                    <a:gd name="T7" fmla="*/ 25 h 49"/>
                    <a:gd name="T8" fmla="*/ 24 w 228"/>
                    <a:gd name="T9" fmla="*/ 0 h 49"/>
                    <a:gd name="T10" fmla="*/ 204 w 228"/>
                    <a:gd name="T11" fmla="*/ 0 h 49"/>
                    <a:gd name="T12" fmla="*/ 228 w 228"/>
                    <a:gd name="T13" fmla="*/ 25 h 49"/>
                    <a:gd name="T14" fmla="*/ 228 w 228"/>
                    <a:gd name="T15" fmla="*/ 25 h 49"/>
                    <a:gd name="T16" fmla="*/ 204 w 228"/>
                    <a:gd name="T17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28" h="49">
                      <a:moveTo>
                        <a:pt x="204" y="49"/>
                      </a:moveTo>
                      <a:cubicBezTo>
                        <a:pt x="24" y="49"/>
                        <a:pt x="24" y="49"/>
                        <a:pt x="24" y="49"/>
                      </a:cubicBezTo>
                      <a:cubicBezTo>
                        <a:pt x="11" y="49"/>
                        <a:pt x="0" y="38"/>
                        <a:pt x="0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11"/>
                        <a:pt x="11" y="0"/>
                        <a:pt x="24" y="0"/>
                      </a:cubicBezTo>
                      <a:cubicBezTo>
                        <a:pt x="204" y="0"/>
                        <a:pt x="204" y="0"/>
                        <a:pt x="204" y="0"/>
                      </a:cubicBezTo>
                      <a:cubicBezTo>
                        <a:pt x="217" y="0"/>
                        <a:pt x="228" y="11"/>
                        <a:pt x="228" y="25"/>
                      </a:cubicBezTo>
                      <a:cubicBezTo>
                        <a:pt x="228" y="25"/>
                        <a:pt x="228" y="25"/>
                        <a:pt x="228" y="25"/>
                      </a:cubicBezTo>
                      <a:cubicBezTo>
                        <a:pt x="228" y="38"/>
                        <a:pt x="217" y="49"/>
                        <a:pt x="204" y="49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</p:spPr>
              <p:txBody>
                <a:bodyPr vert="horz" wrap="square" lIns="162560" tIns="81280" rIns="162560" bIns="81280" numCol="1" anchor="t" anchorCtr="1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 sz="533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49" name="Freeform 752">
                  <a:extLst>
                    <a:ext uri="{FF2B5EF4-FFF2-40B4-BE49-F238E27FC236}">
                      <a16:creationId xmlns:a16="http://schemas.microsoft.com/office/drawing/2014/main" id="{B77311F5-D5C3-06E9-7ED3-1E5AD14DAD6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55081" y="1571590"/>
                  <a:ext cx="382988" cy="115996"/>
                </a:xfrm>
                <a:custGeom>
                  <a:avLst/>
                  <a:gdLst>
                    <a:gd name="T0" fmla="*/ 137 w 162"/>
                    <a:gd name="T1" fmla="*/ 49 h 49"/>
                    <a:gd name="T2" fmla="*/ 24 w 162"/>
                    <a:gd name="T3" fmla="*/ 49 h 49"/>
                    <a:gd name="T4" fmla="*/ 0 w 162"/>
                    <a:gd name="T5" fmla="*/ 25 h 49"/>
                    <a:gd name="T6" fmla="*/ 0 w 162"/>
                    <a:gd name="T7" fmla="*/ 25 h 49"/>
                    <a:gd name="T8" fmla="*/ 24 w 162"/>
                    <a:gd name="T9" fmla="*/ 0 h 49"/>
                    <a:gd name="T10" fmla="*/ 137 w 162"/>
                    <a:gd name="T11" fmla="*/ 0 h 49"/>
                    <a:gd name="T12" fmla="*/ 162 w 162"/>
                    <a:gd name="T13" fmla="*/ 25 h 49"/>
                    <a:gd name="T14" fmla="*/ 162 w 162"/>
                    <a:gd name="T15" fmla="*/ 25 h 49"/>
                    <a:gd name="T16" fmla="*/ 137 w 162"/>
                    <a:gd name="T17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62" h="49">
                      <a:moveTo>
                        <a:pt x="137" y="49"/>
                      </a:moveTo>
                      <a:cubicBezTo>
                        <a:pt x="24" y="49"/>
                        <a:pt x="24" y="49"/>
                        <a:pt x="24" y="49"/>
                      </a:cubicBezTo>
                      <a:cubicBezTo>
                        <a:pt x="11" y="49"/>
                        <a:pt x="0" y="38"/>
                        <a:pt x="0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11"/>
                        <a:pt x="11" y="0"/>
                        <a:pt x="24" y="0"/>
                      </a:cubicBezTo>
                      <a:cubicBezTo>
                        <a:pt x="137" y="0"/>
                        <a:pt x="137" y="0"/>
                        <a:pt x="137" y="0"/>
                      </a:cubicBezTo>
                      <a:cubicBezTo>
                        <a:pt x="151" y="0"/>
                        <a:pt x="162" y="11"/>
                        <a:pt x="162" y="25"/>
                      </a:cubicBezTo>
                      <a:cubicBezTo>
                        <a:pt x="162" y="25"/>
                        <a:pt x="162" y="25"/>
                        <a:pt x="162" y="25"/>
                      </a:cubicBezTo>
                      <a:cubicBezTo>
                        <a:pt x="162" y="38"/>
                        <a:pt x="151" y="49"/>
                        <a:pt x="137" y="49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</p:spPr>
              <p:txBody>
                <a:bodyPr vert="horz" wrap="square" lIns="162560" tIns="81280" rIns="162560" bIns="812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50" name="Freeform 753">
                  <a:extLst>
                    <a:ext uri="{FF2B5EF4-FFF2-40B4-BE49-F238E27FC236}">
                      <a16:creationId xmlns:a16="http://schemas.microsoft.com/office/drawing/2014/main" id="{3B2DF202-F9D2-78A6-CC6B-2BCD8E27B13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06076" y="1496592"/>
                  <a:ext cx="181994" cy="115996"/>
                </a:xfrm>
                <a:custGeom>
                  <a:avLst/>
                  <a:gdLst>
                    <a:gd name="T0" fmla="*/ 52 w 77"/>
                    <a:gd name="T1" fmla="*/ 49 h 49"/>
                    <a:gd name="T2" fmla="*/ 24 w 77"/>
                    <a:gd name="T3" fmla="*/ 49 h 49"/>
                    <a:gd name="T4" fmla="*/ 0 w 77"/>
                    <a:gd name="T5" fmla="*/ 24 h 49"/>
                    <a:gd name="T6" fmla="*/ 0 w 77"/>
                    <a:gd name="T7" fmla="*/ 24 h 49"/>
                    <a:gd name="T8" fmla="*/ 24 w 77"/>
                    <a:gd name="T9" fmla="*/ 0 h 49"/>
                    <a:gd name="T10" fmla="*/ 52 w 77"/>
                    <a:gd name="T11" fmla="*/ 0 h 49"/>
                    <a:gd name="T12" fmla="*/ 77 w 77"/>
                    <a:gd name="T13" fmla="*/ 24 h 49"/>
                    <a:gd name="T14" fmla="*/ 77 w 77"/>
                    <a:gd name="T15" fmla="*/ 24 h 49"/>
                    <a:gd name="T16" fmla="*/ 52 w 77"/>
                    <a:gd name="T17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7" h="49">
                      <a:moveTo>
                        <a:pt x="52" y="49"/>
                      </a:moveTo>
                      <a:cubicBezTo>
                        <a:pt x="24" y="49"/>
                        <a:pt x="24" y="49"/>
                        <a:pt x="24" y="49"/>
                      </a:cubicBezTo>
                      <a:cubicBezTo>
                        <a:pt x="11" y="49"/>
                        <a:pt x="0" y="38"/>
                        <a:pt x="0" y="24"/>
                      </a:cubicBezTo>
                      <a:cubicBezTo>
                        <a:pt x="0" y="24"/>
                        <a:pt x="0" y="24"/>
                        <a:pt x="0" y="24"/>
                      </a:cubicBezTo>
                      <a:cubicBezTo>
                        <a:pt x="0" y="11"/>
                        <a:pt x="11" y="0"/>
                        <a:pt x="24" y="0"/>
                      </a:cubicBezTo>
                      <a:cubicBezTo>
                        <a:pt x="52" y="0"/>
                        <a:pt x="52" y="0"/>
                        <a:pt x="52" y="0"/>
                      </a:cubicBezTo>
                      <a:cubicBezTo>
                        <a:pt x="66" y="0"/>
                        <a:pt x="77" y="11"/>
                        <a:pt x="77" y="24"/>
                      </a:cubicBezTo>
                      <a:cubicBezTo>
                        <a:pt x="77" y="24"/>
                        <a:pt x="77" y="24"/>
                        <a:pt x="77" y="24"/>
                      </a:cubicBezTo>
                      <a:cubicBezTo>
                        <a:pt x="77" y="38"/>
                        <a:pt x="66" y="49"/>
                        <a:pt x="52" y="49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</p:spPr>
              <p:txBody>
                <a:bodyPr vert="horz" wrap="square" lIns="162560" tIns="81280" rIns="162560" bIns="812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p:grp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97D9F7B9-CDD7-9DAA-6E98-A5AC34D6A61B}"/>
                </a:ext>
              </a:extLst>
            </p:cNvPr>
            <p:cNvGrpSpPr/>
            <p:nvPr/>
          </p:nvGrpSpPr>
          <p:grpSpPr>
            <a:xfrm>
              <a:off x="4482175" y="1349710"/>
              <a:ext cx="4314164" cy="864242"/>
              <a:chOff x="7680318" y="3615879"/>
              <a:chExt cx="3235623" cy="648181"/>
            </a:xfrm>
          </p:grpSpPr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7D81B776-FF64-0ADE-7CB2-871F0AAF8F0A}"/>
                  </a:ext>
                </a:extLst>
              </p:cNvPr>
              <p:cNvSpPr/>
              <p:nvPr/>
            </p:nvSpPr>
            <p:spPr>
              <a:xfrm flipH="1">
                <a:off x="7680318" y="3615880"/>
                <a:ext cx="3235623" cy="648180"/>
              </a:xfrm>
              <a:prstGeom prst="rect">
                <a:avLst/>
              </a:prstGeom>
              <a:noFill/>
              <a:ln w="31750">
                <a:solidFill>
                  <a:schemeClr val="accent5"/>
                </a:solidFill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468000" tIns="0" rIns="216000" bIns="144000" rtlCol="0" anchor="t" anchorCtr="0"/>
              <a:lstStyle/>
              <a:p>
                <a:r>
                  <a:rPr lang="en-GB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common.vrf-01</a:t>
                </a:r>
                <a:endParaRPr lang="en-GB" sz="2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110AA3DB-F276-B950-8976-CCAD0C3F36AA}"/>
                  </a:ext>
                </a:extLst>
              </p:cNvPr>
              <p:cNvGrpSpPr/>
              <p:nvPr/>
            </p:nvGrpSpPr>
            <p:grpSpPr>
              <a:xfrm>
                <a:off x="7680323" y="3615879"/>
                <a:ext cx="324000" cy="162000"/>
                <a:chOff x="9199253" y="3748281"/>
                <a:chExt cx="324000" cy="162000"/>
              </a:xfrm>
            </p:grpSpPr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1C7C7739-92D5-A880-84B3-71FEFE06528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H="1">
                  <a:off x="9199253" y="3748281"/>
                  <a:ext cx="324000" cy="162000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pic>
              <p:nvPicPr>
                <p:cNvPr id="55" name="Picture 6" descr="C:\Users\ecoffey\AppData\Local\Temp\Rar$DRa0.583\Cisco Icons November\30067_Device_router_3057\Png_256\30067_Device_router_3057_unknown_256.png">
                  <a:extLst>
                    <a:ext uri="{FF2B5EF4-FFF2-40B4-BE49-F238E27FC236}">
                      <a16:creationId xmlns:a16="http://schemas.microsoft.com/office/drawing/2014/main" id="{4ED2ED49-51EE-64F2-4F0A-90E014877BB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9253747" y="3768469"/>
                  <a:ext cx="215012" cy="12162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1A872DF-B621-22D8-3C32-5E66CAFF8153}"/>
                </a:ext>
              </a:extLst>
            </p:cNvPr>
            <p:cNvGrpSpPr/>
            <p:nvPr/>
          </p:nvGrpSpPr>
          <p:grpSpPr>
            <a:xfrm>
              <a:off x="3273091" y="3073709"/>
              <a:ext cx="5436000" cy="1761056"/>
              <a:chOff x="7680321" y="3602038"/>
              <a:chExt cx="4077001" cy="1320792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D3FB3584-5D90-456F-BCE0-6350920CB21E}"/>
                  </a:ext>
                </a:extLst>
              </p:cNvPr>
              <p:cNvSpPr/>
              <p:nvPr/>
            </p:nvSpPr>
            <p:spPr>
              <a:xfrm flipH="1">
                <a:off x="7680321" y="3602038"/>
                <a:ext cx="4077001" cy="1320792"/>
              </a:xfrm>
              <a:prstGeom prst="rect">
                <a:avLst/>
              </a:prstGeom>
              <a:noFill/>
              <a:ln w="31750">
                <a:solidFill>
                  <a:schemeClr val="accent6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none" lIns="72000" tIns="216000" rIns="0" bIns="0" rtlCol="0" anchor="t" anchorCtr="0"/>
              <a:lstStyle/>
              <a:p>
                <a:r>
                  <a:rPr lang="en-GB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network-</a:t>
                </a:r>
              </a:p>
              <a:p>
                <a:r>
                  <a:rPr lang="en-GB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segments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73C529C-FD00-E1A7-ACFF-D3798548AD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7680326" y="3602038"/>
                <a:ext cx="324000" cy="1620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txBody>
              <a:bodyPr wrap="none" lIns="72000" tIns="0" rIns="0" bIns="0" rtlCol="0" anchor="ctr" anchorCtr="1">
                <a:noAutofit/>
              </a:bodyPr>
              <a:lstStyle/>
              <a:p>
                <a:pPr algn="ctr"/>
                <a:r>
                  <a:rPr lang="en-US" sz="800" dirty="0">
                    <a:solidFill>
                      <a:schemeClr val="bg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AP</a:t>
                </a: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247F5E8-E293-37B2-5952-30E64641AC54}"/>
                </a:ext>
              </a:extLst>
            </p:cNvPr>
            <p:cNvGrpSpPr/>
            <p:nvPr/>
          </p:nvGrpSpPr>
          <p:grpSpPr>
            <a:xfrm>
              <a:off x="3273090" y="5021028"/>
              <a:ext cx="5437187" cy="966263"/>
              <a:chOff x="7680321" y="3602038"/>
              <a:chExt cx="4077891" cy="724697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D2A1F522-BA51-EC78-03FA-B2D969B43370}"/>
                  </a:ext>
                </a:extLst>
              </p:cNvPr>
              <p:cNvSpPr/>
              <p:nvPr/>
            </p:nvSpPr>
            <p:spPr>
              <a:xfrm flipH="1">
                <a:off x="7680321" y="3602038"/>
                <a:ext cx="4077891" cy="724697"/>
              </a:xfrm>
              <a:prstGeom prst="rect">
                <a:avLst/>
              </a:prstGeom>
              <a:noFill/>
              <a:ln w="31750">
                <a:solidFill>
                  <a:schemeClr val="accent6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none" lIns="72000" tIns="216000" rIns="0" bIns="0" rtlCol="0" anchor="t" anchorCtr="0"/>
              <a:lstStyle/>
              <a:p>
                <a:r>
                  <a:rPr lang="en-GB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Apps</a:t>
                </a:r>
              </a:p>
              <a:p>
                <a:r>
                  <a:rPr lang="en-GB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(Optional)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5FA4EC8-A25C-D381-FF4A-A9AECF5FFA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7680326" y="3602038"/>
                <a:ext cx="324000" cy="1620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txBody>
              <a:bodyPr wrap="none" lIns="72000" tIns="0" rIns="0" bIns="0" rtlCol="0" anchor="ctr" anchorCtr="1">
                <a:noAutofit/>
              </a:bodyPr>
              <a:lstStyle/>
              <a:p>
                <a:pPr algn="ctr"/>
                <a:r>
                  <a:rPr lang="en-US" sz="800" dirty="0">
                    <a:solidFill>
                      <a:schemeClr val="bg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AP</a:t>
                </a:r>
              </a:p>
            </p:txBody>
          </p:sp>
        </p:grp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5256633D-5BA2-0A64-1D83-F89E28F59E6A}"/>
                </a:ext>
              </a:extLst>
            </p:cNvPr>
            <p:cNvCxnSpPr>
              <a:cxnSpLocks/>
              <a:endCxn id="30" idx="0"/>
            </p:cNvCxnSpPr>
            <p:nvPr/>
          </p:nvCxnSpPr>
          <p:spPr>
            <a:xfrm>
              <a:off x="5562126" y="2213952"/>
              <a:ext cx="0" cy="542674"/>
            </a:xfrm>
            <a:prstGeom prst="straightConnector1">
              <a:avLst/>
            </a:prstGeom>
            <a:ln w="31750">
              <a:solidFill>
                <a:schemeClr val="bg1">
                  <a:lumMod val="75000"/>
                  <a:lumOff val="2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B28BA890-FD0E-B5E0-5BA4-4C00A9392F04}"/>
                </a:ext>
              </a:extLst>
            </p:cNvPr>
            <p:cNvCxnSpPr>
              <a:cxnSpLocks/>
              <a:endCxn id="26" idx="0"/>
            </p:cNvCxnSpPr>
            <p:nvPr/>
          </p:nvCxnSpPr>
          <p:spPr>
            <a:xfrm>
              <a:off x="7613178" y="2213952"/>
              <a:ext cx="0" cy="542669"/>
            </a:xfrm>
            <a:prstGeom prst="straightConnector1">
              <a:avLst/>
            </a:prstGeom>
            <a:ln w="31750">
              <a:solidFill>
                <a:schemeClr val="bg1">
                  <a:lumMod val="75000"/>
                  <a:lumOff val="2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806539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>
            <a:extLst>
              <a:ext uri="{FF2B5EF4-FFF2-40B4-BE49-F238E27FC236}">
                <a16:creationId xmlns:a16="http://schemas.microsoft.com/office/drawing/2014/main" id="{CE3F1360-4B4C-5671-B959-BD5CAF333261}"/>
              </a:ext>
            </a:extLst>
          </p:cNvPr>
          <p:cNvGrpSpPr/>
          <p:nvPr/>
        </p:nvGrpSpPr>
        <p:grpSpPr>
          <a:xfrm>
            <a:off x="3153336" y="1233488"/>
            <a:ext cx="5761036" cy="4238494"/>
            <a:chOff x="4583110" y="343031"/>
            <a:chExt cx="5761036" cy="4238494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51B57E5E-FFEC-8F13-F5EC-217FF07A2346}"/>
                </a:ext>
              </a:extLst>
            </p:cNvPr>
            <p:cNvGrpSpPr/>
            <p:nvPr/>
          </p:nvGrpSpPr>
          <p:grpSpPr>
            <a:xfrm>
              <a:off x="4583110" y="343031"/>
              <a:ext cx="5761036" cy="4238494"/>
              <a:chOff x="7680320" y="2920999"/>
              <a:chExt cx="4320778" cy="3178872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8CB46E6A-0F92-68E7-9D58-9E0E4C1A2E5E}"/>
                  </a:ext>
                </a:extLst>
              </p:cNvPr>
              <p:cNvSpPr/>
              <p:nvPr/>
            </p:nvSpPr>
            <p:spPr>
              <a:xfrm>
                <a:off x="7680320" y="2920999"/>
                <a:ext cx="4320778" cy="3178872"/>
              </a:xfrm>
              <a:prstGeom prst="rect">
                <a:avLst/>
              </a:prstGeom>
              <a:noFill/>
              <a:ln w="31750">
                <a:solidFill>
                  <a:schemeClr val="accent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68000" tIns="0" rIns="216000" bIns="36000" rtlCol="0" anchor="t" anchorCtr="0"/>
              <a:lstStyle/>
              <a:p>
                <a:r>
                  <a:rPr lang="en-GB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demo</a:t>
                </a:r>
                <a:endParaRPr lang="en-GB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F841C56D-0E19-1601-A1B1-E1B3EC50DFFA}"/>
                  </a:ext>
                </a:extLst>
              </p:cNvPr>
              <p:cNvGrpSpPr/>
              <p:nvPr/>
            </p:nvGrpSpPr>
            <p:grpSpPr>
              <a:xfrm>
                <a:off x="7680323" y="2921000"/>
                <a:ext cx="325013" cy="162000"/>
                <a:chOff x="9357407" y="4691351"/>
                <a:chExt cx="325013" cy="162000"/>
              </a:xfrm>
            </p:grpSpPr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48813789-E904-696C-A805-8236ECF0C6E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357407" y="4691351"/>
                  <a:ext cx="325013" cy="162000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grpSp>
              <p:nvGrpSpPr>
                <p:cNvPr id="56" name="Group 55">
                  <a:extLst>
                    <a:ext uri="{FF2B5EF4-FFF2-40B4-BE49-F238E27FC236}">
                      <a16:creationId xmlns:a16="http://schemas.microsoft.com/office/drawing/2014/main" id="{B1EF7004-B3F4-170D-3FBA-A0E5D9BCD41E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9393407" y="4709853"/>
                  <a:ext cx="216000" cy="106997"/>
                  <a:chOff x="836085" y="1496592"/>
                  <a:chExt cx="538984" cy="266993"/>
                </a:xfrm>
              </p:grpSpPr>
              <p:sp>
                <p:nvSpPr>
                  <p:cNvPr id="57" name="Freeform 751">
                    <a:extLst>
                      <a:ext uri="{FF2B5EF4-FFF2-40B4-BE49-F238E27FC236}">
                        <a16:creationId xmlns:a16="http://schemas.microsoft.com/office/drawing/2014/main" id="{46DC9093-7588-FC41-E017-51BA4868EBB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36085" y="1647588"/>
                    <a:ext cx="538984" cy="115997"/>
                  </a:xfrm>
                  <a:custGeom>
                    <a:avLst/>
                    <a:gdLst>
                      <a:gd name="T0" fmla="*/ 204 w 228"/>
                      <a:gd name="T1" fmla="*/ 49 h 49"/>
                      <a:gd name="T2" fmla="*/ 24 w 228"/>
                      <a:gd name="T3" fmla="*/ 49 h 49"/>
                      <a:gd name="T4" fmla="*/ 0 w 228"/>
                      <a:gd name="T5" fmla="*/ 25 h 49"/>
                      <a:gd name="T6" fmla="*/ 0 w 228"/>
                      <a:gd name="T7" fmla="*/ 25 h 49"/>
                      <a:gd name="T8" fmla="*/ 24 w 228"/>
                      <a:gd name="T9" fmla="*/ 0 h 49"/>
                      <a:gd name="T10" fmla="*/ 204 w 228"/>
                      <a:gd name="T11" fmla="*/ 0 h 49"/>
                      <a:gd name="T12" fmla="*/ 228 w 228"/>
                      <a:gd name="T13" fmla="*/ 25 h 49"/>
                      <a:gd name="T14" fmla="*/ 228 w 228"/>
                      <a:gd name="T15" fmla="*/ 25 h 49"/>
                      <a:gd name="T16" fmla="*/ 204 w 228"/>
                      <a:gd name="T17" fmla="*/ 49 h 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28" h="49">
                        <a:moveTo>
                          <a:pt x="204" y="49"/>
                        </a:moveTo>
                        <a:cubicBezTo>
                          <a:pt x="24" y="49"/>
                          <a:pt x="24" y="49"/>
                          <a:pt x="24" y="49"/>
                        </a:cubicBezTo>
                        <a:cubicBezTo>
                          <a:pt x="11" y="49"/>
                          <a:pt x="0" y="38"/>
                          <a:pt x="0" y="25"/>
                        </a:cubicBezTo>
                        <a:cubicBezTo>
                          <a:pt x="0" y="25"/>
                          <a:pt x="0" y="25"/>
                          <a:pt x="0" y="25"/>
                        </a:cubicBezTo>
                        <a:cubicBezTo>
                          <a:pt x="0" y="11"/>
                          <a:pt x="11" y="0"/>
                          <a:pt x="24" y="0"/>
                        </a:cubicBezTo>
                        <a:cubicBezTo>
                          <a:pt x="204" y="0"/>
                          <a:pt x="204" y="0"/>
                          <a:pt x="204" y="0"/>
                        </a:cubicBezTo>
                        <a:cubicBezTo>
                          <a:pt x="217" y="0"/>
                          <a:pt x="228" y="11"/>
                          <a:pt x="228" y="25"/>
                        </a:cubicBezTo>
                        <a:cubicBezTo>
                          <a:pt x="228" y="25"/>
                          <a:pt x="228" y="25"/>
                          <a:pt x="228" y="25"/>
                        </a:cubicBezTo>
                        <a:cubicBezTo>
                          <a:pt x="228" y="38"/>
                          <a:pt x="217" y="49"/>
                          <a:pt x="204" y="49"/>
                        </a:cubicBezTo>
                        <a:close/>
                      </a:path>
                    </a:pathLst>
                  </a:custGeom>
                  <a:solidFill>
                    <a:schemeClr val="bg2"/>
                  </a:solidFill>
                  <a:ln>
                    <a:noFill/>
                  </a:ln>
                </p:spPr>
                <p:txBody>
                  <a:bodyPr vert="horz" wrap="square" lIns="162560" tIns="81280" rIns="162560" bIns="81280" numCol="1" anchor="t" anchorCtr="1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en-US" sz="533">
                      <a:latin typeface="Consolas" panose="020B0609020204030204" pitchFamily="49" charset="0"/>
                      <a:cs typeface="Consolas" panose="020B0609020204030204" pitchFamily="49" charset="0"/>
                    </a:endParaRPr>
                  </a:p>
                </p:txBody>
              </p:sp>
              <p:sp>
                <p:nvSpPr>
                  <p:cNvPr id="58" name="Freeform 752">
                    <a:extLst>
                      <a:ext uri="{FF2B5EF4-FFF2-40B4-BE49-F238E27FC236}">
                        <a16:creationId xmlns:a16="http://schemas.microsoft.com/office/drawing/2014/main" id="{044A7F04-AAA6-0909-880D-F0B8BE7241F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55081" y="1571590"/>
                    <a:ext cx="382988" cy="115996"/>
                  </a:xfrm>
                  <a:custGeom>
                    <a:avLst/>
                    <a:gdLst>
                      <a:gd name="T0" fmla="*/ 137 w 162"/>
                      <a:gd name="T1" fmla="*/ 49 h 49"/>
                      <a:gd name="T2" fmla="*/ 24 w 162"/>
                      <a:gd name="T3" fmla="*/ 49 h 49"/>
                      <a:gd name="T4" fmla="*/ 0 w 162"/>
                      <a:gd name="T5" fmla="*/ 25 h 49"/>
                      <a:gd name="T6" fmla="*/ 0 w 162"/>
                      <a:gd name="T7" fmla="*/ 25 h 49"/>
                      <a:gd name="T8" fmla="*/ 24 w 162"/>
                      <a:gd name="T9" fmla="*/ 0 h 49"/>
                      <a:gd name="T10" fmla="*/ 137 w 162"/>
                      <a:gd name="T11" fmla="*/ 0 h 49"/>
                      <a:gd name="T12" fmla="*/ 162 w 162"/>
                      <a:gd name="T13" fmla="*/ 25 h 49"/>
                      <a:gd name="T14" fmla="*/ 162 w 162"/>
                      <a:gd name="T15" fmla="*/ 25 h 49"/>
                      <a:gd name="T16" fmla="*/ 137 w 162"/>
                      <a:gd name="T17" fmla="*/ 49 h 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62" h="49">
                        <a:moveTo>
                          <a:pt x="137" y="49"/>
                        </a:moveTo>
                        <a:cubicBezTo>
                          <a:pt x="24" y="49"/>
                          <a:pt x="24" y="49"/>
                          <a:pt x="24" y="49"/>
                        </a:cubicBezTo>
                        <a:cubicBezTo>
                          <a:pt x="11" y="49"/>
                          <a:pt x="0" y="38"/>
                          <a:pt x="0" y="25"/>
                        </a:cubicBezTo>
                        <a:cubicBezTo>
                          <a:pt x="0" y="25"/>
                          <a:pt x="0" y="25"/>
                          <a:pt x="0" y="25"/>
                        </a:cubicBezTo>
                        <a:cubicBezTo>
                          <a:pt x="0" y="11"/>
                          <a:pt x="11" y="0"/>
                          <a:pt x="24" y="0"/>
                        </a:cubicBezTo>
                        <a:cubicBezTo>
                          <a:pt x="137" y="0"/>
                          <a:pt x="137" y="0"/>
                          <a:pt x="137" y="0"/>
                        </a:cubicBezTo>
                        <a:cubicBezTo>
                          <a:pt x="151" y="0"/>
                          <a:pt x="162" y="11"/>
                          <a:pt x="162" y="25"/>
                        </a:cubicBezTo>
                        <a:cubicBezTo>
                          <a:pt x="162" y="25"/>
                          <a:pt x="162" y="25"/>
                          <a:pt x="162" y="25"/>
                        </a:cubicBezTo>
                        <a:cubicBezTo>
                          <a:pt x="162" y="38"/>
                          <a:pt x="151" y="49"/>
                          <a:pt x="137" y="49"/>
                        </a:cubicBezTo>
                        <a:close/>
                      </a:path>
                    </a:pathLst>
                  </a:custGeom>
                  <a:solidFill>
                    <a:schemeClr val="bg2"/>
                  </a:solidFill>
                  <a:ln>
                    <a:noFill/>
                  </a:ln>
                </p:spPr>
                <p:txBody>
                  <a:bodyPr vert="horz" wrap="square" lIns="162560" tIns="81280" rIns="162560" bIns="8128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latin typeface="Consolas" panose="020B0609020204030204" pitchFamily="49" charset="0"/>
                      <a:cs typeface="Consolas" panose="020B0609020204030204" pitchFamily="49" charset="0"/>
                    </a:endParaRPr>
                  </a:p>
                </p:txBody>
              </p:sp>
              <p:sp>
                <p:nvSpPr>
                  <p:cNvPr id="59" name="Freeform 753">
                    <a:extLst>
                      <a:ext uri="{FF2B5EF4-FFF2-40B4-BE49-F238E27FC236}">
                        <a16:creationId xmlns:a16="http://schemas.microsoft.com/office/drawing/2014/main" id="{A4179AF6-1626-0C7B-5E06-5771C4CE36A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106076" y="1496592"/>
                    <a:ext cx="181994" cy="115996"/>
                  </a:xfrm>
                  <a:custGeom>
                    <a:avLst/>
                    <a:gdLst>
                      <a:gd name="T0" fmla="*/ 52 w 77"/>
                      <a:gd name="T1" fmla="*/ 49 h 49"/>
                      <a:gd name="T2" fmla="*/ 24 w 77"/>
                      <a:gd name="T3" fmla="*/ 49 h 49"/>
                      <a:gd name="T4" fmla="*/ 0 w 77"/>
                      <a:gd name="T5" fmla="*/ 24 h 49"/>
                      <a:gd name="T6" fmla="*/ 0 w 77"/>
                      <a:gd name="T7" fmla="*/ 24 h 49"/>
                      <a:gd name="T8" fmla="*/ 24 w 77"/>
                      <a:gd name="T9" fmla="*/ 0 h 49"/>
                      <a:gd name="T10" fmla="*/ 52 w 77"/>
                      <a:gd name="T11" fmla="*/ 0 h 49"/>
                      <a:gd name="T12" fmla="*/ 77 w 77"/>
                      <a:gd name="T13" fmla="*/ 24 h 49"/>
                      <a:gd name="T14" fmla="*/ 77 w 77"/>
                      <a:gd name="T15" fmla="*/ 24 h 49"/>
                      <a:gd name="T16" fmla="*/ 52 w 77"/>
                      <a:gd name="T17" fmla="*/ 49 h 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7" h="49">
                        <a:moveTo>
                          <a:pt x="52" y="49"/>
                        </a:moveTo>
                        <a:cubicBezTo>
                          <a:pt x="24" y="49"/>
                          <a:pt x="24" y="49"/>
                          <a:pt x="24" y="49"/>
                        </a:cubicBezTo>
                        <a:cubicBezTo>
                          <a:pt x="11" y="49"/>
                          <a:pt x="0" y="38"/>
                          <a:pt x="0" y="24"/>
                        </a:cubicBezTo>
                        <a:cubicBezTo>
                          <a:pt x="0" y="24"/>
                          <a:pt x="0" y="24"/>
                          <a:pt x="0" y="24"/>
                        </a:cubicBezTo>
                        <a:cubicBezTo>
                          <a:pt x="0" y="11"/>
                          <a:pt x="11" y="0"/>
                          <a:pt x="24" y="0"/>
                        </a:cubicBezTo>
                        <a:cubicBezTo>
                          <a:pt x="52" y="0"/>
                          <a:pt x="52" y="0"/>
                          <a:pt x="52" y="0"/>
                        </a:cubicBezTo>
                        <a:cubicBezTo>
                          <a:pt x="66" y="0"/>
                          <a:pt x="77" y="11"/>
                          <a:pt x="77" y="24"/>
                        </a:cubicBezTo>
                        <a:cubicBezTo>
                          <a:pt x="77" y="24"/>
                          <a:pt x="77" y="24"/>
                          <a:pt x="77" y="24"/>
                        </a:cubicBezTo>
                        <a:cubicBezTo>
                          <a:pt x="77" y="38"/>
                          <a:pt x="66" y="49"/>
                          <a:pt x="52" y="49"/>
                        </a:cubicBezTo>
                        <a:close/>
                      </a:path>
                    </a:pathLst>
                  </a:custGeom>
                  <a:solidFill>
                    <a:schemeClr val="bg2"/>
                  </a:solidFill>
                  <a:ln>
                    <a:noFill/>
                  </a:ln>
                </p:spPr>
                <p:txBody>
                  <a:bodyPr vert="horz" wrap="square" lIns="162560" tIns="81280" rIns="162560" bIns="8128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latin typeface="Consolas" panose="020B0609020204030204" pitchFamily="49" charset="0"/>
                      <a:cs typeface="Consolas" panose="020B0609020204030204" pitchFamily="49" charset="0"/>
                    </a:endParaRPr>
                  </a:p>
                </p:txBody>
              </p:sp>
            </p:grpSp>
          </p:grp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31C58D25-7E50-3187-C705-9C3B10F403B9}"/>
                </a:ext>
              </a:extLst>
            </p:cNvPr>
            <p:cNvGrpSpPr/>
            <p:nvPr/>
          </p:nvGrpSpPr>
          <p:grpSpPr>
            <a:xfrm>
              <a:off x="5916611" y="680231"/>
              <a:ext cx="4319586" cy="3793346"/>
              <a:chOff x="7680320" y="3615879"/>
              <a:chExt cx="3239690" cy="2845009"/>
            </a:xfrm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3B000B37-4F82-4D60-63FF-7E645A9E9677}"/>
                  </a:ext>
                </a:extLst>
              </p:cNvPr>
              <p:cNvSpPr/>
              <p:nvPr/>
            </p:nvSpPr>
            <p:spPr>
              <a:xfrm flipH="1">
                <a:off x="7680320" y="3615879"/>
                <a:ext cx="3239690" cy="2845009"/>
              </a:xfrm>
              <a:prstGeom prst="rect">
                <a:avLst/>
              </a:prstGeom>
              <a:noFill/>
              <a:ln w="31750">
                <a:solidFill>
                  <a:schemeClr val="accent5"/>
                </a:solidFill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468000" tIns="0" rIns="216000" bIns="144000" rtlCol="0" anchor="t" anchorCtr="0"/>
              <a:lstStyle/>
              <a:p>
                <a:r>
                  <a:rPr lang="en-GB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vrf-01</a:t>
                </a:r>
                <a:endParaRPr lang="en-GB" sz="2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616528D8-B811-1052-AA9C-AD0157766513}"/>
                  </a:ext>
                </a:extLst>
              </p:cNvPr>
              <p:cNvGrpSpPr/>
              <p:nvPr/>
            </p:nvGrpSpPr>
            <p:grpSpPr>
              <a:xfrm>
                <a:off x="7680323" y="3615879"/>
                <a:ext cx="324000" cy="162000"/>
                <a:chOff x="9199253" y="3748281"/>
                <a:chExt cx="324000" cy="162000"/>
              </a:xfrm>
            </p:grpSpPr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B06078F7-DCA6-96D4-CAF3-59146AC2D8F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H="1">
                  <a:off x="9199253" y="3748281"/>
                  <a:ext cx="324000" cy="162000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pic>
              <p:nvPicPr>
                <p:cNvPr id="52" name="Picture 6" descr="C:\Users\ecoffey\AppData\Local\Temp\Rar$DRa0.583\Cisco Icons November\30067_Device_router_3057\Png_256\30067_Device_router_3057_unknown_256.png">
                  <a:extLst>
                    <a:ext uri="{FF2B5EF4-FFF2-40B4-BE49-F238E27FC236}">
                      <a16:creationId xmlns:a16="http://schemas.microsoft.com/office/drawing/2014/main" id="{2F090457-35C3-3D88-C7E0-998FDE77805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9253747" y="3768469"/>
                  <a:ext cx="215012" cy="12162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9877239D-8571-7166-D0C0-972A2F7C55C3}"/>
                </a:ext>
              </a:extLst>
            </p:cNvPr>
            <p:cNvGrpSpPr/>
            <p:nvPr/>
          </p:nvGrpSpPr>
          <p:grpSpPr>
            <a:xfrm>
              <a:off x="6024563" y="1024552"/>
              <a:ext cx="1944000" cy="3341073"/>
              <a:chOff x="7680323" y="3602038"/>
              <a:chExt cx="1458000" cy="2505806"/>
            </a:xfrm>
          </p:grpSpPr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25E300EF-3B4F-6D30-EF61-8F2DD7DF6470}"/>
                  </a:ext>
                </a:extLst>
              </p:cNvPr>
              <p:cNvSpPr/>
              <p:nvPr/>
            </p:nvSpPr>
            <p:spPr>
              <a:xfrm flipH="1">
                <a:off x="7680323" y="3602038"/>
                <a:ext cx="1458000" cy="2505806"/>
              </a:xfrm>
              <a:prstGeom prst="rect">
                <a:avLst/>
              </a:prstGeom>
              <a:solidFill>
                <a:schemeClr val="bg1">
                  <a:lumMod val="10000"/>
                  <a:lumOff val="90000"/>
                </a:schemeClr>
              </a:solidFill>
              <a:ln w="31750">
                <a:solidFill>
                  <a:schemeClr val="bg1">
                    <a:lumMod val="75000"/>
                    <a:lumOff val="2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none" lIns="432000" tIns="0" rIns="216000" bIns="36000" rtlCol="0" anchor="t" anchorCtr="1"/>
              <a:lstStyle/>
              <a:p>
                <a:pPr algn="ctr"/>
                <a:r>
                  <a:rPr lang="en-GB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subnet(s)</a:t>
                </a: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3CEFC13A-E7DC-D5F7-8E84-543EBF8763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7680326" y="3602038"/>
                <a:ext cx="324000" cy="162000"/>
              </a:xfrm>
              <a:prstGeom prst="rect">
                <a:avLst/>
              </a:prstGeom>
              <a:solidFill>
                <a:schemeClr val="bg1">
                  <a:lumMod val="75000"/>
                  <a:lumOff val="25000"/>
                </a:schemeClr>
              </a:solidFill>
            </p:spPr>
            <p:txBody>
              <a:bodyPr wrap="none" lIns="0" tIns="0" rIns="0" bIns="0" rtlCol="0" anchor="ctr" anchorCtr="1">
                <a:noAutofit/>
              </a:bodyPr>
              <a:lstStyle/>
              <a:p>
                <a:pPr algn="ctr"/>
                <a:r>
                  <a:rPr lang="en-US" sz="800" dirty="0">
                    <a:solidFill>
                      <a:schemeClr val="bg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BD</a:t>
                </a:r>
              </a:p>
            </p:txBody>
          </p:sp>
        </p:grp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F8719181-6F7C-B9A8-A77E-60FEBE738BCC}"/>
                </a:ext>
              </a:extLst>
            </p:cNvPr>
            <p:cNvGrpSpPr/>
            <p:nvPr/>
          </p:nvGrpSpPr>
          <p:grpSpPr>
            <a:xfrm>
              <a:off x="6132563" y="2317597"/>
              <a:ext cx="1728000" cy="648000"/>
              <a:chOff x="5510328" y="5099954"/>
              <a:chExt cx="1728000" cy="648000"/>
            </a:xfrm>
          </p:grpSpPr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C3300641-DC80-A185-4672-6351B2F2BAE1}"/>
                  </a:ext>
                </a:extLst>
              </p:cNvPr>
              <p:cNvSpPr/>
              <p:nvPr/>
            </p:nvSpPr>
            <p:spPr>
              <a:xfrm flipH="1">
                <a:off x="5510328" y="5099954"/>
                <a:ext cx="1728000" cy="6480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1750" cap="flat">
                <a:solidFill>
                  <a:schemeClr val="accent4">
                    <a:lumMod val="50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square" lIns="0" tIns="0" rIns="0" bIns="0" rtlCol="0" anchor="ctr" anchorCtr="1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VLAN(s)</a:t>
                </a:r>
              </a:p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GB" sz="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(Security isolation per Bridge Domain)</a:t>
                </a:r>
              </a:p>
            </p:txBody>
          </p:sp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BA7A432B-6613-33F7-6AF4-70190BECA46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10328" y="5099955"/>
                <a:ext cx="432000" cy="216000"/>
              </a:xfrm>
              <a:prstGeom prst="rect">
                <a:avLst/>
              </a:prstGeom>
              <a:solidFill>
                <a:schemeClr val="accent4">
                  <a:lumMod val="50000"/>
                </a:schemeClr>
              </a:solidFill>
              <a:ln w="12700" cap="flat">
                <a:noFill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 lIns="0" tIns="0" rIns="0" bIns="0" rtlCol="0" anchor="ctr" anchorCtr="1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800" kern="0" dirty="0">
                    <a:solidFill>
                      <a:schemeClr val="bg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EPG</a:t>
                </a:r>
              </a:p>
            </p:txBody>
          </p:sp>
        </p:grp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78E3A67E-50B3-3EDF-4747-CFE4E119EB61}"/>
                </a:ext>
              </a:extLst>
            </p:cNvPr>
            <p:cNvGrpSpPr/>
            <p:nvPr/>
          </p:nvGrpSpPr>
          <p:grpSpPr>
            <a:xfrm>
              <a:off x="8075614" y="1024552"/>
              <a:ext cx="1944000" cy="3341073"/>
              <a:chOff x="7680323" y="3602038"/>
              <a:chExt cx="1458000" cy="2505806"/>
            </a:xfrm>
          </p:grpSpPr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3BA55DAC-D846-60FC-B3FB-539316901576}"/>
                  </a:ext>
                </a:extLst>
              </p:cNvPr>
              <p:cNvSpPr/>
              <p:nvPr/>
            </p:nvSpPr>
            <p:spPr>
              <a:xfrm flipH="1">
                <a:off x="7680323" y="3602038"/>
                <a:ext cx="1458000" cy="2505806"/>
              </a:xfrm>
              <a:prstGeom prst="rect">
                <a:avLst/>
              </a:prstGeom>
              <a:solidFill>
                <a:schemeClr val="bg1">
                  <a:lumMod val="10000"/>
                  <a:lumOff val="90000"/>
                </a:schemeClr>
              </a:solidFill>
              <a:ln w="31750">
                <a:solidFill>
                  <a:schemeClr val="bg1">
                    <a:lumMod val="75000"/>
                    <a:lumOff val="2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none" lIns="432000" tIns="0" rIns="216000" bIns="36000" rtlCol="0" anchor="t" anchorCtr="1"/>
              <a:lstStyle/>
              <a:p>
                <a:pPr algn="ctr"/>
                <a:r>
                  <a:rPr lang="en-GB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subnet(s)</a:t>
                </a:r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54FECC96-2560-D266-9B10-F0616AE608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7680326" y="3602038"/>
                <a:ext cx="324000" cy="162000"/>
              </a:xfrm>
              <a:prstGeom prst="rect">
                <a:avLst/>
              </a:prstGeom>
              <a:solidFill>
                <a:schemeClr val="bg1">
                  <a:lumMod val="75000"/>
                  <a:lumOff val="25000"/>
                </a:schemeClr>
              </a:solidFill>
            </p:spPr>
            <p:txBody>
              <a:bodyPr wrap="none" lIns="0" tIns="0" rIns="0" bIns="0" rtlCol="0" anchor="ctr" anchorCtr="1">
                <a:noAutofit/>
              </a:bodyPr>
              <a:lstStyle/>
              <a:p>
                <a:pPr algn="ctr"/>
                <a:r>
                  <a:rPr lang="en-US" sz="800" dirty="0">
                    <a:solidFill>
                      <a:schemeClr val="bg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BD</a:t>
                </a:r>
              </a:p>
            </p:txBody>
          </p:sp>
        </p:grpSp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E96B4D2D-1C45-41B3-F1CD-46DC5E603CD9}"/>
                </a:ext>
              </a:extLst>
            </p:cNvPr>
            <p:cNvGrpSpPr/>
            <p:nvPr/>
          </p:nvGrpSpPr>
          <p:grpSpPr>
            <a:xfrm>
              <a:off x="8183614" y="2317597"/>
              <a:ext cx="1728000" cy="648000"/>
              <a:chOff x="5510328" y="5099954"/>
              <a:chExt cx="1728000" cy="648000"/>
            </a:xfrm>
          </p:grpSpPr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6CD39726-C371-A10B-329C-862034806630}"/>
                  </a:ext>
                </a:extLst>
              </p:cNvPr>
              <p:cNvSpPr/>
              <p:nvPr/>
            </p:nvSpPr>
            <p:spPr>
              <a:xfrm flipH="1">
                <a:off x="5510328" y="5099954"/>
                <a:ext cx="1728000" cy="6480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1750" cap="flat">
                <a:solidFill>
                  <a:schemeClr val="accent4">
                    <a:lumMod val="50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square" lIns="0" tIns="0" rIns="0" bIns="0" rtlCol="0" anchor="ctr" anchorCtr="1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VLAN(s)</a:t>
                </a:r>
              </a:p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GB" sz="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(Security isolation per Bridge Domain)</a:t>
                </a:r>
              </a:p>
            </p:txBody>
          </p:sp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4B1A032A-249B-7D0E-BD89-1732F182E64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10328" y="5099955"/>
                <a:ext cx="432000" cy="216000"/>
              </a:xfrm>
              <a:prstGeom prst="rect">
                <a:avLst/>
              </a:prstGeom>
              <a:solidFill>
                <a:schemeClr val="accent4">
                  <a:lumMod val="50000"/>
                </a:schemeClr>
              </a:solidFill>
              <a:ln w="12700" cap="flat">
                <a:noFill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 lIns="0" tIns="0" rIns="0" bIns="0" rtlCol="0" anchor="ctr" anchorCtr="1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800" kern="0" dirty="0">
                    <a:solidFill>
                      <a:schemeClr val="bg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EPG</a:t>
                </a:r>
              </a:p>
            </p:txBody>
          </p:sp>
        </p:grp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A04DC4CE-B4F0-15DB-F810-DDCB6ECF4687}"/>
                </a:ext>
              </a:extLst>
            </p:cNvPr>
            <p:cNvGrpSpPr/>
            <p:nvPr/>
          </p:nvGrpSpPr>
          <p:grpSpPr>
            <a:xfrm>
              <a:off x="4694696" y="1344096"/>
              <a:ext cx="5436000" cy="1761056"/>
              <a:chOff x="7680321" y="3602038"/>
              <a:chExt cx="4077001" cy="1320792"/>
            </a:xfrm>
          </p:grpSpPr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03A87A6A-A594-AC90-EC45-831F5D37C378}"/>
                  </a:ext>
                </a:extLst>
              </p:cNvPr>
              <p:cNvSpPr/>
              <p:nvPr/>
            </p:nvSpPr>
            <p:spPr>
              <a:xfrm flipH="1">
                <a:off x="7680321" y="3602038"/>
                <a:ext cx="4077001" cy="1320792"/>
              </a:xfrm>
              <a:prstGeom prst="rect">
                <a:avLst/>
              </a:prstGeom>
              <a:noFill/>
              <a:ln w="31750">
                <a:solidFill>
                  <a:schemeClr val="accent6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none" lIns="72000" tIns="216000" rIns="0" bIns="0" rtlCol="0" anchor="t" anchorCtr="0"/>
              <a:lstStyle/>
              <a:p>
                <a:r>
                  <a:rPr lang="en-GB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network-</a:t>
                </a:r>
              </a:p>
              <a:p>
                <a:r>
                  <a:rPr lang="en-GB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segments</a:t>
                </a:r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62417638-B020-F53C-03B9-FE0AE7B895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7680326" y="3602038"/>
                <a:ext cx="324000" cy="1620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txBody>
              <a:bodyPr wrap="none" lIns="72000" tIns="0" rIns="0" bIns="0" rtlCol="0" anchor="ctr" anchorCtr="1">
                <a:noAutofit/>
              </a:bodyPr>
              <a:lstStyle/>
              <a:p>
                <a:pPr algn="ctr"/>
                <a:r>
                  <a:rPr lang="en-US" sz="800" dirty="0">
                    <a:solidFill>
                      <a:schemeClr val="bg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AP</a:t>
                </a:r>
              </a:p>
            </p:txBody>
          </p: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B7899576-3726-D04A-9830-B2D65431A870}"/>
                </a:ext>
              </a:extLst>
            </p:cNvPr>
            <p:cNvGrpSpPr/>
            <p:nvPr/>
          </p:nvGrpSpPr>
          <p:grpSpPr>
            <a:xfrm>
              <a:off x="6132563" y="1566053"/>
              <a:ext cx="1728000" cy="648000"/>
              <a:chOff x="5510328" y="5099954"/>
              <a:chExt cx="1728000" cy="648000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2C4ECB0B-E911-D8E6-B72A-C82ECF0F5368}"/>
                  </a:ext>
                </a:extLst>
              </p:cNvPr>
              <p:cNvSpPr/>
              <p:nvPr/>
            </p:nvSpPr>
            <p:spPr>
              <a:xfrm flipH="1">
                <a:off x="5510328" y="5099954"/>
                <a:ext cx="1728000" cy="6480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1750" cap="flat">
                <a:solidFill>
                  <a:schemeClr val="accent4">
                    <a:lumMod val="50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square" lIns="0" tIns="0" rIns="0" bIns="0" rtlCol="0" anchor="ctr" anchorCtr="1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VLAN(s)</a:t>
                </a:r>
              </a:p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GB" sz="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(Security isolation per Bridge Domain)</a:t>
                </a:r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98D6449-4821-A52A-74C6-37B7803969B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10328" y="5099955"/>
                <a:ext cx="432000" cy="216000"/>
              </a:xfrm>
              <a:prstGeom prst="rect">
                <a:avLst/>
              </a:prstGeom>
              <a:solidFill>
                <a:schemeClr val="accent4">
                  <a:lumMod val="50000"/>
                </a:schemeClr>
              </a:solidFill>
              <a:ln w="12700" cap="flat">
                <a:noFill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 lIns="0" tIns="0" rIns="0" bIns="0" rtlCol="0" anchor="ctr" anchorCtr="1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800" kern="0" dirty="0">
                    <a:solidFill>
                      <a:schemeClr val="bg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EPG</a:t>
                </a: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E9655E5F-1DB9-22C9-F460-4BCC4005A9D5}"/>
                </a:ext>
              </a:extLst>
            </p:cNvPr>
            <p:cNvGrpSpPr/>
            <p:nvPr/>
          </p:nvGrpSpPr>
          <p:grpSpPr>
            <a:xfrm>
              <a:off x="8183614" y="1566053"/>
              <a:ext cx="1728000" cy="648000"/>
              <a:chOff x="5510328" y="5099954"/>
              <a:chExt cx="1728000" cy="648000"/>
            </a:xfrm>
          </p:grpSpPr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71472B60-F01A-AF81-D36E-07982443A534}"/>
                  </a:ext>
                </a:extLst>
              </p:cNvPr>
              <p:cNvSpPr/>
              <p:nvPr/>
            </p:nvSpPr>
            <p:spPr>
              <a:xfrm flipH="1">
                <a:off x="5510328" y="5099954"/>
                <a:ext cx="1728000" cy="6480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1750" cap="flat">
                <a:solidFill>
                  <a:schemeClr val="accent4">
                    <a:lumMod val="50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square" lIns="0" tIns="0" rIns="0" bIns="0" rtlCol="0" anchor="ctr" anchorCtr="1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VLAN(s)</a:t>
                </a:r>
              </a:p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GB" sz="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(Security isolation per Bridge Domain)</a:t>
                </a:r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EE3ECA3F-89FB-E560-4DAF-EAC31AA57DC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10328" y="5099955"/>
                <a:ext cx="432000" cy="216000"/>
              </a:xfrm>
              <a:prstGeom prst="rect">
                <a:avLst/>
              </a:prstGeom>
              <a:solidFill>
                <a:schemeClr val="accent4">
                  <a:lumMod val="50000"/>
                </a:schemeClr>
              </a:solidFill>
              <a:ln w="12700" cap="flat">
                <a:noFill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 lIns="0" tIns="0" rIns="0" bIns="0" rtlCol="0" anchor="ctr" anchorCtr="1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800" kern="0" dirty="0">
                    <a:solidFill>
                      <a:schemeClr val="bg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EPG</a:t>
                </a:r>
              </a:p>
            </p:txBody>
          </p: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714B705B-8B1E-AAA2-E34D-73FF46E13AA2}"/>
                </a:ext>
              </a:extLst>
            </p:cNvPr>
            <p:cNvGrpSpPr/>
            <p:nvPr/>
          </p:nvGrpSpPr>
          <p:grpSpPr>
            <a:xfrm>
              <a:off x="4694695" y="3291415"/>
              <a:ext cx="5437187" cy="966263"/>
              <a:chOff x="7680321" y="3602038"/>
              <a:chExt cx="4077891" cy="724697"/>
            </a:xfrm>
          </p:grpSpPr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7EBA9F21-F030-64FA-FCE2-FE98B68F62A1}"/>
                  </a:ext>
                </a:extLst>
              </p:cNvPr>
              <p:cNvSpPr/>
              <p:nvPr/>
            </p:nvSpPr>
            <p:spPr>
              <a:xfrm flipH="1">
                <a:off x="7680321" y="3602038"/>
                <a:ext cx="4077891" cy="724697"/>
              </a:xfrm>
              <a:prstGeom prst="rect">
                <a:avLst/>
              </a:prstGeom>
              <a:noFill/>
              <a:ln w="31750">
                <a:solidFill>
                  <a:schemeClr val="accent6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none" lIns="72000" tIns="216000" rIns="0" bIns="0" rtlCol="0" anchor="t" anchorCtr="0"/>
              <a:lstStyle/>
              <a:p>
                <a:r>
                  <a:rPr lang="en-GB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Apps</a:t>
                </a:r>
              </a:p>
              <a:p>
                <a:r>
                  <a:rPr lang="en-GB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(Optional)</a:t>
                </a: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C103928D-FEC9-AB59-9E83-47CAD55885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7680326" y="3602038"/>
                <a:ext cx="324000" cy="1620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txBody>
              <a:bodyPr wrap="none" lIns="72000" tIns="0" rIns="0" bIns="0" rtlCol="0" anchor="ctr" anchorCtr="1">
                <a:noAutofit/>
              </a:bodyPr>
              <a:lstStyle/>
              <a:p>
                <a:pPr algn="ctr"/>
                <a:r>
                  <a:rPr lang="en-US" sz="800" dirty="0">
                    <a:solidFill>
                      <a:schemeClr val="bg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AP</a:t>
                </a:r>
              </a:p>
            </p:txBody>
          </p: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4C55D85A-E6C6-EA48-2073-6EAB0496151E}"/>
                </a:ext>
              </a:extLst>
            </p:cNvPr>
            <p:cNvGrpSpPr/>
            <p:nvPr/>
          </p:nvGrpSpPr>
          <p:grpSpPr>
            <a:xfrm>
              <a:off x="6132562" y="3507413"/>
              <a:ext cx="3779051" cy="648000"/>
              <a:chOff x="5510327" y="5099954"/>
              <a:chExt cx="3779051" cy="648000"/>
            </a:xfrm>
          </p:grpSpPr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C22DA834-B205-C65E-BC2A-E23268F3EF1E}"/>
                  </a:ext>
                </a:extLst>
              </p:cNvPr>
              <p:cNvSpPr/>
              <p:nvPr/>
            </p:nvSpPr>
            <p:spPr>
              <a:xfrm flipH="1">
                <a:off x="5510327" y="5099954"/>
                <a:ext cx="3779051" cy="648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1750" cap="flat">
                <a:solidFill>
                  <a:schemeClr val="accent2">
                    <a:lumMod val="75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square" lIns="0" tIns="0" rIns="0" bIns="0" rtlCol="0" anchor="ctr" anchorCtr="1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GB" sz="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Security isolation across Bridge Domains</a:t>
                </a:r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BC546D98-DF59-0EA3-EAD8-B5BDEC08B05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10328" y="5099955"/>
                <a:ext cx="432000" cy="216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 lIns="0" tIns="0" rIns="0" bIns="0" rtlCol="0" anchor="ctr" anchorCtr="1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800" kern="0" dirty="0">
                    <a:solidFill>
                      <a:schemeClr val="bg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ESG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15804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2AA53F07-D6AA-1101-5BAB-4457601C604C}"/>
              </a:ext>
            </a:extLst>
          </p:cNvPr>
          <p:cNvSpPr/>
          <p:nvPr/>
        </p:nvSpPr>
        <p:spPr>
          <a:xfrm>
            <a:off x="3161507" y="1018561"/>
            <a:ext cx="5742782" cy="1299821"/>
          </a:xfrm>
          <a:prstGeom prst="rect">
            <a:avLst/>
          </a:prstGeom>
          <a:noFill/>
          <a:ln w="31750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0" tIns="0" rIns="216000" bIns="36000" rtlCol="0" anchor="t" anchorCtr="0"/>
          <a:lstStyle/>
          <a:p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shared-services</a:t>
            </a:r>
            <a:endParaRPr lang="en-GB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BB120C7-EB8C-8924-A61D-CD203F227CE2}"/>
              </a:ext>
            </a:extLst>
          </p:cNvPr>
          <p:cNvGrpSpPr/>
          <p:nvPr/>
        </p:nvGrpSpPr>
        <p:grpSpPr>
          <a:xfrm>
            <a:off x="3161510" y="1018562"/>
            <a:ext cx="433351" cy="216000"/>
            <a:chOff x="9357407" y="4691351"/>
            <a:chExt cx="325013" cy="16200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C1743194-0DAF-3473-45A5-CB683C96783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357407" y="4691351"/>
              <a:ext cx="325013" cy="162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E3867D22-177B-E54C-EDEB-10D42EB91BF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393407" y="4709853"/>
              <a:ext cx="216000" cy="106997"/>
              <a:chOff x="836085" y="1496592"/>
              <a:chExt cx="538984" cy="266993"/>
            </a:xfrm>
          </p:grpSpPr>
          <p:sp>
            <p:nvSpPr>
              <p:cNvPr id="48" name="Freeform 751">
                <a:extLst>
                  <a:ext uri="{FF2B5EF4-FFF2-40B4-BE49-F238E27FC236}">
                    <a16:creationId xmlns:a16="http://schemas.microsoft.com/office/drawing/2014/main" id="{B4205AC8-A705-1939-D461-CCCE79C2E0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6085" y="1647588"/>
                <a:ext cx="538984" cy="115997"/>
              </a:xfrm>
              <a:custGeom>
                <a:avLst/>
                <a:gdLst>
                  <a:gd name="T0" fmla="*/ 204 w 228"/>
                  <a:gd name="T1" fmla="*/ 49 h 49"/>
                  <a:gd name="T2" fmla="*/ 24 w 228"/>
                  <a:gd name="T3" fmla="*/ 49 h 49"/>
                  <a:gd name="T4" fmla="*/ 0 w 228"/>
                  <a:gd name="T5" fmla="*/ 25 h 49"/>
                  <a:gd name="T6" fmla="*/ 0 w 228"/>
                  <a:gd name="T7" fmla="*/ 25 h 49"/>
                  <a:gd name="T8" fmla="*/ 24 w 228"/>
                  <a:gd name="T9" fmla="*/ 0 h 49"/>
                  <a:gd name="T10" fmla="*/ 204 w 228"/>
                  <a:gd name="T11" fmla="*/ 0 h 49"/>
                  <a:gd name="T12" fmla="*/ 228 w 228"/>
                  <a:gd name="T13" fmla="*/ 25 h 49"/>
                  <a:gd name="T14" fmla="*/ 228 w 228"/>
                  <a:gd name="T15" fmla="*/ 25 h 49"/>
                  <a:gd name="T16" fmla="*/ 204 w 228"/>
                  <a:gd name="T17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28" h="49">
                    <a:moveTo>
                      <a:pt x="204" y="49"/>
                    </a:moveTo>
                    <a:cubicBezTo>
                      <a:pt x="24" y="49"/>
                      <a:pt x="24" y="49"/>
                      <a:pt x="24" y="49"/>
                    </a:cubicBezTo>
                    <a:cubicBezTo>
                      <a:pt x="11" y="49"/>
                      <a:pt x="0" y="38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11"/>
                      <a:pt x="11" y="0"/>
                      <a:pt x="24" y="0"/>
                    </a:cubicBezTo>
                    <a:cubicBezTo>
                      <a:pt x="204" y="0"/>
                      <a:pt x="204" y="0"/>
                      <a:pt x="204" y="0"/>
                    </a:cubicBezTo>
                    <a:cubicBezTo>
                      <a:pt x="217" y="0"/>
                      <a:pt x="228" y="11"/>
                      <a:pt x="228" y="25"/>
                    </a:cubicBezTo>
                    <a:cubicBezTo>
                      <a:pt x="228" y="25"/>
                      <a:pt x="228" y="25"/>
                      <a:pt x="228" y="25"/>
                    </a:cubicBezTo>
                    <a:cubicBezTo>
                      <a:pt x="228" y="38"/>
                      <a:pt x="217" y="49"/>
                      <a:pt x="204" y="49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txBody>
              <a:bodyPr vert="horz" wrap="square" lIns="162560" tIns="81280" rIns="162560" bIns="81280" numCol="1" anchor="t" anchorCtr="1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533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49" name="Freeform 752">
                <a:extLst>
                  <a:ext uri="{FF2B5EF4-FFF2-40B4-BE49-F238E27FC236}">
                    <a16:creationId xmlns:a16="http://schemas.microsoft.com/office/drawing/2014/main" id="{B77311F5-D5C3-06E9-7ED3-1E5AD14DAD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5081" y="1571590"/>
                <a:ext cx="382988" cy="115996"/>
              </a:xfrm>
              <a:custGeom>
                <a:avLst/>
                <a:gdLst>
                  <a:gd name="T0" fmla="*/ 137 w 162"/>
                  <a:gd name="T1" fmla="*/ 49 h 49"/>
                  <a:gd name="T2" fmla="*/ 24 w 162"/>
                  <a:gd name="T3" fmla="*/ 49 h 49"/>
                  <a:gd name="T4" fmla="*/ 0 w 162"/>
                  <a:gd name="T5" fmla="*/ 25 h 49"/>
                  <a:gd name="T6" fmla="*/ 0 w 162"/>
                  <a:gd name="T7" fmla="*/ 25 h 49"/>
                  <a:gd name="T8" fmla="*/ 24 w 162"/>
                  <a:gd name="T9" fmla="*/ 0 h 49"/>
                  <a:gd name="T10" fmla="*/ 137 w 162"/>
                  <a:gd name="T11" fmla="*/ 0 h 49"/>
                  <a:gd name="T12" fmla="*/ 162 w 162"/>
                  <a:gd name="T13" fmla="*/ 25 h 49"/>
                  <a:gd name="T14" fmla="*/ 162 w 162"/>
                  <a:gd name="T15" fmla="*/ 25 h 49"/>
                  <a:gd name="T16" fmla="*/ 137 w 162"/>
                  <a:gd name="T17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2" h="49">
                    <a:moveTo>
                      <a:pt x="137" y="49"/>
                    </a:moveTo>
                    <a:cubicBezTo>
                      <a:pt x="24" y="49"/>
                      <a:pt x="24" y="49"/>
                      <a:pt x="24" y="49"/>
                    </a:cubicBezTo>
                    <a:cubicBezTo>
                      <a:pt x="11" y="49"/>
                      <a:pt x="0" y="38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11"/>
                      <a:pt x="11" y="0"/>
                      <a:pt x="24" y="0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51" y="0"/>
                      <a:pt x="162" y="11"/>
                      <a:pt x="162" y="25"/>
                    </a:cubicBezTo>
                    <a:cubicBezTo>
                      <a:pt x="162" y="25"/>
                      <a:pt x="162" y="25"/>
                      <a:pt x="162" y="25"/>
                    </a:cubicBezTo>
                    <a:cubicBezTo>
                      <a:pt x="162" y="38"/>
                      <a:pt x="151" y="49"/>
                      <a:pt x="137" y="49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50" name="Freeform 753">
                <a:extLst>
                  <a:ext uri="{FF2B5EF4-FFF2-40B4-BE49-F238E27FC236}">
                    <a16:creationId xmlns:a16="http://schemas.microsoft.com/office/drawing/2014/main" id="{3B2DF202-F9D2-78A6-CC6B-2BCD8E27B1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6076" y="1496592"/>
                <a:ext cx="181994" cy="115996"/>
              </a:xfrm>
              <a:custGeom>
                <a:avLst/>
                <a:gdLst>
                  <a:gd name="T0" fmla="*/ 52 w 77"/>
                  <a:gd name="T1" fmla="*/ 49 h 49"/>
                  <a:gd name="T2" fmla="*/ 24 w 77"/>
                  <a:gd name="T3" fmla="*/ 49 h 49"/>
                  <a:gd name="T4" fmla="*/ 0 w 77"/>
                  <a:gd name="T5" fmla="*/ 24 h 49"/>
                  <a:gd name="T6" fmla="*/ 0 w 77"/>
                  <a:gd name="T7" fmla="*/ 24 h 49"/>
                  <a:gd name="T8" fmla="*/ 24 w 77"/>
                  <a:gd name="T9" fmla="*/ 0 h 49"/>
                  <a:gd name="T10" fmla="*/ 52 w 77"/>
                  <a:gd name="T11" fmla="*/ 0 h 49"/>
                  <a:gd name="T12" fmla="*/ 77 w 77"/>
                  <a:gd name="T13" fmla="*/ 24 h 49"/>
                  <a:gd name="T14" fmla="*/ 77 w 77"/>
                  <a:gd name="T15" fmla="*/ 24 h 49"/>
                  <a:gd name="T16" fmla="*/ 52 w 77"/>
                  <a:gd name="T17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7" h="49">
                    <a:moveTo>
                      <a:pt x="52" y="49"/>
                    </a:moveTo>
                    <a:cubicBezTo>
                      <a:pt x="24" y="49"/>
                      <a:pt x="24" y="49"/>
                      <a:pt x="24" y="49"/>
                    </a:cubicBezTo>
                    <a:cubicBezTo>
                      <a:pt x="11" y="49"/>
                      <a:pt x="0" y="38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1"/>
                      <a:pt x="11" y="0"/>
                      <a:pt x="24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66" y="0"/>
                      <a:pt x="77" y="11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38"/>
                      <a:pt x="66" y="49"/>
                      <a:pt x="52" y="49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7D9F7B9-CDD7-9DAA-6E98-A5AC34D6A61B}"/>
              </a:ext>
            </a:extLst>
          </p:cNvPr>
          <p:cNvGrpSpPr/>
          <p:nvPr/>
        </p:nvGrpSpPr>
        <p:grpSpPr>
          <a:xfrm>
            <a:off x="4482175" y="1349710"/>
            <a:ext cx="4314164" cy="864242"/>
            <a:chOff x="7680318" y="3615879"/>
            <a:chExt cx="3235623" cy="648181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7D81B776-FF64-0ADE-7CB2-871F0AAF8F0A}"/>
                </a:ext>
              </a:extLst>
            </p:cNvPr>
            <p:cNvSpPr/>
            <p:nvPr/>
          </p:nvSpPr>
          <p:spPr>
            <a:xfrm flipH="1">
              <a:off x="7680318" y="3615880"/>
              <a:ext cx="3235623" cy="648180"/>
            </a:xfrm>
            <a:prstGeom prst="rect">
              <a:avLst/>
            </a:prstGeom>
            <a:noFill/>
            <a:ln w="31750">
              <a:solidFill>
                <a:schemeClr val="accent5"/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468000" tIns="0" rIns="216000" bIns="144000" rtlCol="0" anchor="t" anchorCtr="0"/>
            <a:lstStyle/>
            <a:p>
              <a:r>
                <a:rPr lang="en-GB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vrf-01</a:t>
              </a:r>
              <a:endParaRPr lang="en-GB" sz="2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110AA3DB-F276-B950-8976-CCAD0C3F36AA}"/>
                </a:ext>
              </a:extLst>
            </p:cNvPr>
            <p:cNvGrpSpPr/>
            <p:nvPr/>
          </p:nvGrpSpPr>
          <p:grpSpPr>
            <a:xfrm>
              <a:off x="7680323" y="3615879"/>
              <a:ext cx="324000" cy="162000"/>
              <a:chOff x="9199253" y="3748281"/>
              <a:chExt cx="324000" cy="162000"/>
            </a:xfrm>
          </p:grpSpPr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1C7C7739-92D5-A880-84B3-71FEFE06528D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9199253" y="3748281"/>
                <a:ext cx="324000" cy="1620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pic>
            <p:nvPicPr>
              <p:cNvPr id="55" name="Picture 6" descr="C:\Users\ecoffey\AppData\Local\Temp\Rar$DRa0.583\Cisco Icons November\30067_Device_router_3057\Png_256\30067_Device_router_3057_unknown_256.png">
                <a:extLst>
                  <a:ext uri="{FF2B5EF4-FFF2-40B4-BE49-F238E27FC236}">
                    <a16:creationId xmlns:a16="http://schemas.microsoft.com/office/drawing/2014/main" id="{4ED2ED49-51EE-64F2-4F0A-90E014877BB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9253747" y="3768469"/>
                <a:ext cx="215012" cy="1216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AB5AF534-7179-7028-4750-423652103B89}"/>
              </a:ext>
            </a:extLst>
          </p:cNvPr>
          <p:cNvGrpSpPr/>
          <p:nvPr/>
        </p:nvGrpSpPr>
        <p:grpSpPr>
          <a:xfrm>
            <a:off x="3144045" y="2528888"/>
            <a:ext cx="5761036" cy="4238494"/>
            <a:chOff x="4583110" y="343031"/>
            <a:chExt cx="5761036" cy="4238494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7B3368B-EACC-6473-FD4D-6A591A36DD37}"/>
                </a:ext>
              </a:extLst>
            </p:cNvPr>
            <p:cNvGrpSpPr/>
            <p:nvPr/>
          </p:nvGrpSpPr>
          <p:grpSpPr>
            <a:xfrm>
              <a:off x="4583110" y="343031"/>
              <a:ext cx="5761036" cy="4238494"/>
              <a:chOff x="7680320" y="2920999"/>
              <a:chExt cx="4320778" cy="3178872"/>
            </a:xfrm>
          </p:grpSpPr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5423EF61-0BEE-0676-C797-D8DD6BE871C1}"/>
                  </a:ext>
                </a:extLst>
              </p:cNvPr>
              <p:cNvSpPr/>
              <p:nvPr/>
            </p:nvSpPr>
            <p:spPr>
              <a:xfrm>
                <a:off x="7680320" y="2920999"/>
                <a:ext cx="4320778" cy="3178872"/>
              </a:xfrm>
              <a:prstGeom prst="rect">
                <a:avLst/>
              </a:prstGeom>
              <a:noFill/>
              <a:ln w="31750">
                <a:solidFill>
                  <a:schemeClr val="accent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68000" tIns="0" rIns="216000" bIns="36000" rtlCol="0" anchor="t" anchorCtr="0"/>
              <a:lstStyle/>
              <a:p>
                <a:r>
                  <a:rPr lang="en-GB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demo</a:t>
                </a:r>
                <a:endParaRPr lang="en-GB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F4EF898C-2E05-A09B-A70F-D67B19E7DFED}"/>
                  </a:ext>
                </a:extLst>
              </p:cNvPr>
              <p:cNvGrpSpPr/>
              <p:nvPr/>
            </p:nvGrpSpPr>
            <p:grpSpPr>
              <a:xfrm>
                <a:off x="7680323" y="2921000"/>
                <a:ext cx="325013" cy="162000"/>
                <a:chOff x="9357407" y="4691351"/>
                <a:chExt cx="325013" cy="162000"/>
              </a:xfrm>
            </p:grpSpPr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FBC53B72-C8BA-AD8A-01AB-15049ED002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357407" y="4691351"/>
                  <a:ext cx="325013" cy="162000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grpSp>
              <p:nvGrpSpPr>
                <p:cNvPr id="89" name="Group 88">
                  <a:extLst>
                    <a:ext uri="{FF2B5EF4-FFF2-40B4-BE49-F238E27FC236}">
                      <a16:creationId xmlns:a16="http://schemas.microsoft.com/office/drawing/2014/main" id="{A16BF7ED-408D-D25F-BEAC-06C5182AA73C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9393407" y="4709853"/>
                  <a:ext cx="216000" cy="106997"/>
                  <a:chOff x="836085" y="1496592"/>
                  <a:chExt cx="538984" cy="266993"/>
                </a:xfrm>
              </p:grpSpPr>
              <p:sp>
                <p:nvSpPr>
                  <p:cNvPr id="90" name="Freeform 751">
                    <a:extLst>
                      <a:ext uri="{FF2B5EF4-FFF2-40B4-BE49-F238E27FC236}">
                        <a16:creationId xmlns:a16="http://schemas.microsoft.com/office/drawing/2014/main" id="{597DE96E-1015-3A7C-94D6-4FE89C59F0B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36085" y="1647588"/>
                    <a:ext cx="538984" cy="115997"/>
                  </a:xfrm>
                  <a:custGeom>
                    <a:avLst/>
                    <a:gdLst>
                      <a:gd name="T0" fmla="*/ 204 w 228"/>
                      <a:gd name="T1" fmla="*/ 49 h 49"/>
                      <a:gd name="T2" fmla="*/ 24 w 228"/>
                      <a:gd name="T3" fmla="*/ 49 h 49"/>
                      <a:gd name="T4" fmla="*/ 0 w 228"/>
                      <a:gd name="T5" fmla="*/ 25 h 49"/>
                      <a:gd name="T6" fmla="*/ 0 w 228"/>
                      <a:gd name="T7" fmla="*/ 25 h 49"/>
                      <a:gd name="T8" fmla="*/ 24 w 228"/>
                      <a:gd name="T9" fmla="*/ 0 h 49"/>
                      <a:gd name="T10" fmla="*/ 204 w 228"/>
                      <a:gd name="T11" fmla="*/ 0 h 49"/>
                      <a:gd name="T12" fmla="*/ 228 w 228"/>
                      <a:gd name="T13" fmla="*/ 25 h 49"/>
                      <a:gd name="T14" fmla="*/ 228 w 228"/>
                      <a:gd name="T15" fmla="*/ 25 h 49"/>
                      <a:gd name="T16" fmla="*/ 204 w 228"/>
                      <a:gd name="T17" fmla="*/ 49 h 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28" h="49">
                        <a:moveTo>
                          <a:pt x="204" y="49"/>
                        </a:moveTo>
                        <a:cubicBezTo>
                          <a:pt x="24" y="49"/>
                          <a:pt x="24" y="49"/>
                          <a:pt x="24" y="49"/>
                        </a:cubicBezTo>
                        <a:cubicBezTo>
                          <a:pt x="11" y="49"/>
                          <a:pt x="0" y="38"/>
                          <a:pt x="0" y="25"/>
                        </a:cubicBezTo>
                        <a:cubicBezTo>
                          <a:pt x="0" y="25"/>
                          <a:pt x="0" y="25"/>
                          <a:pt x="0" y="25"/>
                        </a:cubicBezTo>
                        <a:cubicBezTo>
                          <a:pt x="0" y="11"/>
                          <a:pt x="11" y="0"/>
                          <a:pt x="24" y="0"/>
                        </a:cubicBezTo>
                        <a:cubicBezTo>
                          <a:pt x="204" y="0"/>
                          <a:pt x="204" y="0"/>
                          <a:pt x="204" y="0"/>
                        </a:cubicBezTo>
                        <a:cubicBezTo>
                          <a:pt x="217" y="0"/>
                          <a:pt x="228" y="11"/>
                          <a:pt x="228" y="25"/>
                        </a:cubicBezTo>
                        <a:cubicBezTo>
                          <a:pt x="228" y="25"/>
                          <a:pt x="228" y="25"/>
                          <a:pt x="228" y="25"/>
                        </a:cubicBezTo>
                        <a:cubicBezTo>
                          <a:pt x="228" y="38"/>
                          <a:pt x="217" y="49"/>
                          <a:pt x="204" y="49"/>
                        </a:cubicBezTo>
                        <a:close/>
                      </a:path>
                    </a:pathLst>
                  </a:custGeom>
                  <a:solidFill>
                    <a:schemeClr val="bg2"/>
                  </a:solidFill>
                  <a:ln>
                    <a:noFill/>
                  </a:ln>
                </p:spPr>
                <p:txBody>
                  <a:bodyPr vert="horz" wrap="square" lIns="162560" tIns="81280" rIns="162560" bIns="81280" numCol="1" anchor="t" anchorCtr="1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en-US" sz="533">
                      <a:latin typeface="Consolas" panose="020B0609020204030204" pitchFamily="49" charset="0"/>
                      <a:cs typeface="Consolas" panose="020B0609020204030204" pitchFamily="49" charset="0"/>
                    </a:endParaRPr>
                  </a:p>
                </p:txBody>
              </p:sp>
              <p:sp>
                <p:nvSpPr>
                  <p:cNvPr id="91" name="Freeform 752">
                    <a:extLst>
                      <a:ext uri="{FF2B5EF4-FFF2-40B4-BE49-F238E27FC236}">
                        <a16:creationId xmlns:a16="http://schemas.microsoft.com/office/drawing/2014/main" id="{6E3B332A-F6FB-AC2D-00BF-0B6CADAA2B3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55081" y="1571590"/>
                    <a:ext cx="382988" cy="115996"/>
                  </a:xfrm>
                  <a:custGeom>
                    <a:avLst/>
                    <a:gdLst>
                      <a:gd name="T0" fmla="*/ 137 w 162"/>
                      <a:gd name="T1" fmla="*/ 49 h 49"/>
                      <a:gd name="T2" fmla="*/ 24 w 162"/>
                      <a:gd name="T3" fmla="*/ 49 h 49"/>
                      <a:gd name="T4" fmla="*/ 0 w 162"/>
                      <a:gd name="T5" fmla="*/ 25 h 49"/>
                      <a:gd name="T6" fmla="*/ 0 w 162"/>
                      <a:gd name="T7" fmla="*/ 25 h 49"/>
                      <a:gd name="T8" fmla="*/ 24 w 162"/>
                      <a:gd name="T9" fmla="*/ 0 h 49"/>
                      <a:gd name="T10" fmla="*/ 137 w 162"/>
                      <a:gd name="T11" fmla="*/ 0 h 49"/>
                      <a:gd name="T12" fmla="*/ 162 w 162"/>
                      <a:gd name="T13" fmla="*/ 25 h 49"/>
                      <a:gd name="T14" fmla="*/ 162 w 162"/>
                      <a:gd name="T15" fmla="*/ 25 h 49"/>
                      <a:gd name="T16" fmla="*/ 137 w 162"/>
                      <a:gd name="T17" fmla="*/ 49 h 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62" h="49">
                        <a:moveTo>
                          <a:pt x="137" y="49"/>
                        </a:moveTo>
                        <a:cubicBezTo>
                          <a:pt x="24" y="49"/>
                          <a:pt x="24" y="49"/>
                          <a:pt x="24" y="49"/>
                        </a:cubicBezTo>
                        <a:cubicBezTo>
                          <a:pt x="11" y="49"/>
                          <a:pt x="0" y="38"/>
                          <a:pt x="0" y="25"/>
                        </a:cubicBezTo>
                        <a:cubicBezTo>
                          <a:pt x="0" y="25"/>
                          <a:pt x="0" y="25"/>
                          <a:pt x="0" y="25"/>
                        </a:cubicBezTo>
                        <a:cubicBezTo>
                          <a:pt x="0" y="11"/>
                          <a:pt x="11" y="0"/>
                          <a:pt x="24" y="0"/>
                        </a:cubicBezTo>
                        <a:cubicBezTo>
                          <a:pt x="137" y="0"/>
                          <a:pt x="137" y="0"/>
                          <a:pt x="137" y="0"/>
                        </a:cubicBezTo>
                        <a:cubicBezTo>
                          <a:pt x="151" y="0"/>
                          <a:pt x="162" y="11"/>
                          <a:pt x="162" y="25"/>
                        </a:cubicBezTo>
                        <a:cubicBezTo>
                          <a:pt x="162" y="25"/>
                          <a:pt x="162" y="25"/>
                          <a:pt x="162" y="25"/>
                        </a:cubicBezTo>
                        <a:cubicBezTo>
                          <a:pt x="162" y="38"/>
                          <a:pt x="151" y="49"/>
                          <a:pt x="137" y="49"/>
                        </a:cubicBezTo>
                        <a:close/>
                      </a:path>
                    </a:pathLst>
                  </a:custGeom>
                  <a:solidFill>
                    <a:schemeClr val="bg2"/>
                  </a:solidFill>
                  <a:ln>
                    <a:noFill/>
                  </a:ln>
                </p:spPr>
                <p:txBody>
                  <a:bodyPr vert="horz" wrap="square" lIns="162560" tIns="81280" rIns="162560" bIns="8128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latin typeface="Consolas" panose="020B0609020204030204" pitchFamily="49" charset="0"/>
                      <a:cs typeface="Consolas" panose="020B0609020204030204" pitchFamily="49" charset="0"/>
                    </a:endParaRPr>
                  </a:p>
                </p:txBody>
              </p:sp>
              <p:sp>
                <p:nvSpPr>
                  <p:cNvPr id="92" name="Freeform 753">
                    <a:extLst>
                      <a:ext uri="{FF2B5EF4-FFF2-40B4-BE49-F238E27FC236}">
                        <a16:creationId xmlns:a16="http://schemas.microsoft.com/office/drawing/2014/main" id="{3F5F370E-E2A7-B391-935E-8DCB4AFE852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106076" y="1496592"/>
                    <a:ext cx="181994" cy="115996"/>
                  </a:xfrm>
                  <a:custGeom>
                    <a:avLst/>
                    <a:gdLst>
                      <a:gd name="T0" fmla="*/ 52 w 77"/>
                      <a:gd name="T1" fmla="*/ 49 h 49"/>
                      <a:gd name="T2" fmla="*/ 24 w 77"/>
                      <a:gd name="T3" fmla="*/ 49 h 49"/>
                      <a:gd name="T4" fmla="*/ 0 w 77"/>
                      <a:gd name="T5" fmla="*/ 24 h 49"/>
                      <a:gd name="T6" fmla="*/ 0 w 77"/>
                      <a:gd name="T7" fmla="*/ 24 h 49"/>
                      <a:gd name="T8" fmla="*/ 24 w 77"/>
                      <a:gd name="T9" fmla="*/ 0 h 49"/>
                      <a:gd name="T10" fmla="*/ 52 w 77"/>
                      <a:gd name="T11" fmla="*/ 0 h 49"/>
                      <a:gd name="T12" fmla="*/ 77 w 77"/>
                      <a:gd name="T13" fmla="*/ 24 h 49"/>
                      <a:gd name="T14" fmla="*/ 77 w 77"/>
                      <a:gd name="T15" fmla="*/ 24 h 49"/>
                      <a:gd name="T16" fmla="*/ 52 w 77"/>
                      <a:gd name="T17" fmla="*/ 49 h 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7" h="49">
                        <a:moveTo>
                          <a:pt x="52" y="49"/>
                        </a:moveTo>
                        <a:cubicBezTo>
                          <a:pt x="24" y="49"/>
                          <a:pt x="24" y="49"/>
                          <a:pt x="24" y="49"/>
                        </a:cubicBezTo>
                        <a:cubicBezTo>
                          <a:pt x="11" y="49"/>
                          <a:pt x="0" y="38"/>
                          <a:pt x="0" y="24"/>
                        </a:cubicBezTo>
                        <a:cubicBezTo>
                          <a:pt x="0" y="24"/>
                          <a:pt x="0" y="24"/>
                          <a:pt x="0" y="24"/>
                        </a:cubicBezTo>
                        <a:cubicBezTo>
                          <a:pt x="0" y="11"/>
                          <a:pt x="11" y="0"/>
                          <a:pt x="24" y="0"/>
                        </a:cubicBezTo>
                        <a:cubicBezTo>
                          <a:pt x="52" y="0"/>
                          <a:pt x="52" y="0"/>
                          <a:pt x="52" y="0"/>
                        </a:cubicBezTo>
                        <a:cubicBezTo>
                          <a:pt x="66" y="0"/>
                          <a:pt x="77" y="11"/>
                          <a:pt x="77" y="24"/>
                        </a:cubicBezTo>
                        <a:cubicBezTo>
                          <a:pt x="77" y="24"/>
                          <a:pt x="77" y="24"/>
                          <a:pt x="77" y="24"/>
                        </a:cubicBezTo>
                        <a:cubicBezTo>
                          <a:pt x="77" y="38"/>
                          <a:pt x="66" y="49"/>
                          <a:pt x="52" y="49"/>
                        </a:cubicBezTo>
                        <a:close/>
                      </a:path>
                    </a:pathLst>
                  </a:custGeom>
                  <a:solidFill>
                    <a:schemeClr val="bg2"/>
                  </a:solidFill>
                  <a:ln>
                    <a:noFill/>
                  </a:ln>
                </p:spPr>
                <p:txBody>
                  <a:bodyPr vert="horz" wrap="square" lIns="162560" tIns="81280" rIns="162560" bIns="8128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latin typeface="Consolas" panose="020B0609020204030204" pitchFamily="49" charset="0"/>
                      <a:cs typeface="Consolas" panose="020B0609020204030204" pitchFamily="49" charset="0"/>
                    </a:endParaRPr>
                  </a:p>
                </p:txBody>
              </p:sp>
            </p:grpSp>
          </p:grp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4CAE13F3-61DC-7CDE-75A7-D067CEFE2AB0}"/>
                </a:ext>
              </a:extLst>
            </p:cNvPr>
            <p:cNvGrpSpPr/>
            <p:nvPr/>
          </p:nvGrpSpPr>
          <p:grpSpPr>
            <a:xfrm>
              <a:off x="5916611" y="680231"/>
              <a:ext cx="4319586" cy="3793346"/>
              <a:chOff x="7680320" y="3615879"/>
              <a:chExt cx="3239690" cy="2845009"/>
            </a:xfrm>
          </p:grpSpPr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CAA5A1BA-85D1-C466-8243-9BB1350748D4}"/>
                  </a:ext>
                </a:extLst>
              </p:cNvPr>
              <p:cNvSpPr/>
              <p:nvPr/>
            </p:nvSpPr>
            <p:spPr>
              <a:xfrm flipH="1">
                <a:off x="7680320" y="3615879"/>
                <a:ext cx="3239690" cy="2845009"/>
              </a:xfrm>
              <a:prstGeom prst="rect">
                <a:avLst/>
              </a:prstGeom>
              <a:noFill/>
              <a:ln w="31750">
                <a:solidFill>
                  <a:schemeClr val="accent5"/>
                </a:solidFill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468000" tIns="0" rIns="216000" bIns="144000" rtlCol="0" anchor="t" anchorCtr="0"/>
              <a:lstStyle/>
              <a:p>
                <a:r>
                  <a:rPr lang="en-GB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vrf-01</a:t>
                </a:r>
                <a:endParaRPr lang="en-GB" sz="2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C2E8AB01-B104-291B-207D-D2D8FB866E53}"/>
                  </a:ext>
                </a:extLst>
              </p:cNvPr>
              <p:cNvGrpSpPr/>
              <p:nvPr/>
            </p:nvGrpSpPr>
            <p:grpSpPr>
              <a:xfrm>
                <a:off x="7680323" y="3615879"/>
                <a:ext cx="324000" cy="162000"/>
                <a:chOff x="9199253" y="3748281"/>
                <a:chExt cx="324000" cy="162000"/>
              </a:xfrm>
            </p:grpSpPr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A0D4A25F-A23B-BCB0-1294-FE2ED619316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H="1">
                  <a:off x="9199253" y="3748281"/>
                  <a:ext cx="324000" cy="162000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pic>
              <p:nvPicPr>
                <p:cNvPr id="85" name="Picture 6" descr="C:\Users\ecoffey\AppData\Local\Temp\Rar$DRa0.583\Cisco Icons November\30067_Device_router_3057\Png_256\30067_Device_router_3057_unknown_256.png">
                  <a:extLst>
                    <a:ext uri="{FF2B5EF4-FFF2-40B4-BE49-F238E27FC236}">
                      <a16:creationId xmlns:a16="http://schemas.microsoft.com/office/drawing/2014/main" id="{6B9406BF-FE77-F399-D7FB-5104034E5FC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9253747" y="3768469"/>
                  <a:ext cx="215012" cy="12162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418CEAF6-BB92-8380-5922-60A5D7D7A3C3}"/>
                </a:ext>
              </a:extLst>
            </p:cNvPr>
            <p:cNvGrpSpPr/>
            <p:nvPr/>
          </p:nvGrpSpPr>
          <p:grpSpPr>
            <a:xfrm>
              <a:off x="6024563" y="1024552"/>
              <a:ext cx="1944000" cy="3341073"/>
              <a:chOff x="7680323" y="3602038"/>
              <a:chExt cx="1458000" cy="2505806"/>
            </a:xfrm>
          </p:grpSpPr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1FEE7B6C-A00B-C177-180F-100B34D67094}"/>
                  </a:ext>
                </a:extLst>
              </p:cNvPr>
              <p:cNvSpPr/>
              <p:nvPr/>
            </p:nvSpPr>
            <p:spPr>
              <a:xfrm flipH="1">
                <a:off x="7680323" y="3602038"/>
                <a:ext cx="1458000" cy="2505806"/>
              </a:xfrm>
              <a:prstGeom prst="rect">
                <a:avLst/>
              </a:prstGeom>
              <a:solidFill>
                <a:schemeClr val="bg1">
                  <a:lumMod val="10000"/>
                  <a:lumOff val="90000"/>
                </a:schemeClr>
              </a:solidFill>
              <a:ln w="31750">
                <a:solidFill>
                  <a:schemeClr val="bg1">
                    <a:lumMod val="75000"/>
                    <a:lumOff val="2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none" lIns="432000" tIns="0" rIns="216000" bIns="36000" rtlCol="0" anchor="t" anchorCtr="1"/>
              <a:lstStyle/>
              <a:p>
                <a:pPr algn="ctr"/>
                <a:r>
                  <a:rPr lang="en-GB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subnet(s)</a:t>
                </a: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CD7A543E-E0C9-FACE-F144-1800D46D6B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7680326" y="3602038"/>
                <a:ext cx="324000" cy="162000"/>
              </a:xfrm>
              <a:prstGeom prst="rect">
                <a:avLst/>
              </a:prstGeom>
              <a:solidFill>
                <a:schemeClr val="bg1">
                  <a:lumMod val="75000"/>
                  <a:lumOff val="25000"/>
                </a:schemeClr>
              </a:solidFill>
            </p:spPr>
            <p:txBody>
              <a:bodyPr wrap="none" lIns="0" tIns="0" rIns="0" bIns="0" rtlCol="0" anchor="ctr" anchorCtr="1">
                <a:noAutofit/>
              </a:bodyPr>
              <a:lstStyle/>
              <a:p>
                <a:pPr algn="ctr"/>
                <a:r>
                  <a:rPr lang="en-US" sz="800" dirty="0">
                    <a:solidFill>
                      <a:schemeClr val="bg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BD</a:t>
                </a: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E53E8C88-C439-4466-0DAF-61D679850F08}"/>
                </a:ext>
              </a:extLst>
            </p:cNvPr>
            <p:cNvGrpSpPr/>
            <p:nvPr/>
          </p:nvGrpSpPr>
          <p:grpSpPr>
            <a:xfrm>
              <a:off x="6132563" y="2317597"/>
              <a:ext cx="1728000" cy="648000"/>
              <a:chOff x="5510328" y="5099954"/>
              <a:chExt cx="1728000" cy="648000"/>
            </a:xfrm>
          </p:grpSpPr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97C73D78-6680-9E7C-3692-CB9C38BD6E43}"/>
                  </a:ext>
                </a:extLst>
              </p:cNvPr>
              <p:cNvSpPr/>
              <p:nvPr/>
            </p:nvSpPr>
            <p:spPr>
              <a:xfrm flipH="1">
                <a:off x="5510328" y="5099954"/>
                <a:ext cx="1728000" cy="6480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1750" cap="flat">
                <a:solidFill>
                  <a:schemeClr val="accent4">
                    <a:lumMod val="50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square" lIns="0" tIns="0" rIns="0" bIns="0" rtlCol="0" anchor="ctr" anchorCtr="1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VLAN(s)</a:t>
                </a:r>
              </a:p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GB" sz="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(Security isolation per Bridge Domain)</a:t>
                </a:r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A817F308-8A66-E386-515E-5AD8457D3B8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10328" y="5099955"/>
                <a:ext cx="432000" cy="216000"/>
              </a:xfrm>
              <a:prstGeom prst="rect">
                <a:avLst/>
              </a:prstGeom>
              <a:solidFill>
                <a:schemeClr val="accent4">
                  <a:lumMod val="50000"/>
                </a:schemeClr>
              </a:solidFill>
              <a:ln w="12700" cap="flat">
                <a:noFill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 lIns="0" tIns="0" rIns="0" bIns="0" rtlCol="0" anchor="ctr" anchorCtr="1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800" kern="0" dirty="0">
                    <a:solidFill>
                      <a:schemeClr val="bg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EPG</a:t>
                </a: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7AD1B9F8-6739-C8CF-2332-07FBF3EDD0CC}"/>
                </a:ext>
              </a:extLst>
            </p:cNvPr>
            <p:cNvGrpSpPr/>
            <p:nvPr/>
          </p:nvGrpSpPr>
          <p:grpSpPr>
            <a:xfrm>
              <a:off x="8075614" y="1024552"/>
              <a:ext cx="1944000" cy="3341073"/>
              <a:chOff x="7680323" y="3602038"/>
              <a:chExt cx="1458000" cy="2505806"/>
            </a:xfrm>
          </p:grpSpPr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F87D9AA5-5387-79CE-5B2C-40DA440A6257}"/>
                  </a:ext>
                </a:extLst>
              </p:cNvPr>
              <p:cNvSpPr/>
              <p:nvPr/>
            </p:nvSpPr>
            <p:spPr>
              <a:xfrm flipH="1">
                <a:off x="7680323" y="3602038"/>
                <a:ext cx="1458000" cy="2505806"/>
              </a:xfrm>
              <a:prstGeom prst="rect">
                <a:avLst/>
              </a:prstGeom>
              <a:solidFill>
                <a:schemeClr val="bg1">
                  <a:lumMod val="10000"/>
                  <a:lumOff val="90000"/>
                </a:schemeClr>
              </a:solidFill>
              <a:ln w="31750">
                <a:solidFill>
                  <a:schemeClr val="bg1">
                    <a:lumMod val="75000"/>
                    <a:lumOff val="2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none" lIns="432000" tIns="0" rIns="216000" bIns="36000" rtlCol="0" anchor="t" anchorCtr="1"/>
              <a:lstStyle/>
              <a:p>
                <a:pPr algn="ctr"/>
                <a:r>
                  <a:rPr lang="en-GB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subnet(s)</a:t>
                </a: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F5862EB1-83D3-8296-2F3A-C33A5A5D2C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7680326" y="3602038"/>
                <a:ext cx="324000" cy="162000"/>
              </a:xfrm>
              <a:prstGeom prst="rect">
                <a:avLst/>
              </a:prstGeom>
              <a:solidFill>
                <a:schemeClr val="bg1">
                  <a:lumMod val="75000"/>
                  <a:lumOff val="25000"/>
                </a:schemeClr>
              </a:solidFill>
            </p:spPr>
            <p:txBody>
              <a:bodyPr wrap="none" lIns="0" tIns="0" rIns="0" bIns="0" rtlCol="0" anchor="ctr" anchorCtr="1">
                <a:noAutofit/>
              </a:bodyPr>
              <a:lstStyle/>
              <a:p>
                <a:pPr algn="ctr"/>
                <a:r>
                  <a:rPr lang="en-US" sz="800" dirty="0">
                    <a:solidFill>
                      <a:schemeClr val="bg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BD</a:t>
                </a: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EC06E3D1-451A-A03E-FA26-ABB7D7F3768B}"/>
                </a:ext>
              </a:extLst>
            </p:cNvPr>
            <p:cNvGrpSpPr/>
            <p:nvPr/>
          </p:nvGrpSpPr>
          <p:grpSpPr>
            <a:xfrm>
              <a:off x="8183614" y="2317597"/>
              <a:ext cx="1728000" cy="648000"/>
              <a:chOff x="5510328" y="5099954"/>
              <a:chExt cx="1728000" cy="648000"/>
            </a:xfrm>
          </p:grpSpPr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49B3F434-8E67-C74C-DFD1-90EDF8318638}"/>
                  </a:ext>
                </a:extLst>
              </p:cNvPr>
              <p:cNvSpPr/>
              <p:nvPr/>
            </p:nvSpPr>
            <p:spPr>
              <a:xfrm flipH="1">
                <a:off x="5510328" y="5099954"/>
                <a:ext cx="1728000" cy="6480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1750" cap="flat">
                <a:solidFill>
                  <a:schemeClr val="accent4">
                    <a:lumMod val="50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square" lIns="0" tIns="0" rIns="0" bIns="0" rtlCol="0" anchor="ctr" anchorCtr="1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VLAN(s)</a:t>
                </a:r>
              </a:p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GB" sz="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(Security isolation per Bridge Domain)</a:t>
                </a: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9F8A5425-D6D2-78BC-88FF-E9211EAAC23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10328" y="5099955"/>
                <a:ext cx="432000" cy="216000"/>
              </a:xfrm>
              <a:prstGeom prst="rect">
                <a:avLst/>
              </a:prstGeom>
              <a:solidFill>
                <a:schemeClr val="accent4">
                  <a:lumMod val="50000"/>
                </a:schemeClr>
              </a:solidFill>
              <a:ln w="12700" cap="flat">
                <a:noFill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 lIns="0" tIns="0" rIns="0" bIns="0" rtlCol="0" anchor="ctr" anchorCtr="1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800" kern="0" dirty="0">
                    <a:solidFill>
                      <a:schemeClr val="bg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EPG</a:t>
                </a:r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F0FA173B-3BCF-A01C-F986-E8D5E6B55B83}"/>
                </a:ext>
              </a:extLst>
            </p:cNvPr>
            <p:cNvGrpSpPr/>
            <p:nvPr/>
          </p:nvGrpSpPr>
          <p:grpSpPr>
            <a:xfrm>
              <a:off x="4694696" y="1344096"/>
              <a:ext cx="5436000" cy="1761056"/>
              <a:chOff x="7680321" y="3602038"/>
              <a:chExt cx="4077001" cy="1320792"/>
            </a:xfrm>
          </p:grpSpPr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BC7DDCD2-697D-4B57-333E-C918CDE16E08}"/>
                  </a:ext>
                </a:extLst>
              </p:cNvPr>
              <p:cNvSpPr/>
              <p:nvPr/>
            </p:nvSpPr>
            <p:spPr>
              <a:xfrm flipH="1">
                <a:off x="7680321" y="3602038"/>
                <a:ext cx="4077001" cy="1320792"/>
              </a:xfrm>
              <a:prstGeom prst="rect">
                <a:avLst/>
              </a:prstGeom>
              <a:noFill/>
              <a:ln w="31750">
                <a:solidFill>
                  <a:schemeClr val="accent6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none" lIns="72000" tIns="216000" rIns="0" bIns="0" rtlCol="0" anchor="t" anchorCtr="0"/>
              <a:lstStyle/>
              <a:p>
                <a:r>
                  <a:rPr lang="en-GB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network-</a:t>
                </a:r>
              </a:p>
              <a:p>
                <a:r>
                  <a:rPr lang="en-GB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segments</a:t>
                </a: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EE477C30-6660-9AEC-EB8A-026821D4D8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7680326" y="3602038"/>
                <a:ext cx="324000" cy="1620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txBody>
              <a:bodyPr wrap="none" lIns="72000" tIns="0" rIns="0" bIns="0" rtlCol="0" anchor="ctr" anchorCtr="1">
                <a:noAutofit/>
              </a:bodyPr>
              <a:lstStyle/>
              <a:p>
                <a:pPr algn="ctr"/>
                <a:r>
                  <a:rPr lang="en-US" sz="800" dirty="0">
                    <a:solidFill>
                      <a:schemeClr val="bg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AP</a:t>
                </a:r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C0AC6342-85B4-D6FF-F7F8-4A823C7870BB}"/>
                </a:ext>
              </a:extLst>
            </p:cNvPr>
            <p:cNvGrpSpPr/>
            <p:nvPr/>
          </p:nvGrpSpPr>
          <p:grpSpPr>
            <a:xfrm>
              <a:off x="6132563" y="1566053"/>
              <a:ext cx="1728000" cy="648000"/>
              <a:chOff x="5510328" y="5099954"/>
              <a:chExt cx="1728000" cy="648000"/>
            </a:xfrm>
          </p:grpSpPr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2C6EF24D-7B44-2A8F-B0A8-FCABFF9AD051}"/>
                  </a:ext>
                </a:extLst>
              </p:cNvPr>
              <p:cNvSpPr/>
              <p:nvPr/>
            </p:nvSpPr>
            <p:spPr>
              <a:xfrm flipH="1">
                <a:off x="5510328" y="5099954"/>
                <a:ext cx="1728000" cy="6480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1750" cap="flat">
                <a:solidFill>
                  <a:schemeClr val="accent4">
                    <a:lumMod val="50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square" lIns="0" tIns="0" rIns="0" bIns="0" rtlCol="0" anchor="ctr" anchorCtr="1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VLAN(s)</a:t>
                </a:r>
              </a:p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GB" sz="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(Security isolation per Bridge Domain)</a:t>
                </a:r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5B4AEB88-CD3E-A2FD-DDEA-4FC75E8FC93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10328" y="5099955"/>
                <a:ext cx="432000" cy="216000"/>
              </a:xfrm>
              <a:prstGeom prst="rect">
                <a:avLst/>
              </a:prstGeom>
              <a:solidFill>
                <a:schemeClr val="accent4">
                  <a:lumMod val="50000"/>
                </a:schemeClr>
              </a:solidFill>
              <a:ln w="12700" cap="flat">
                <a:noFill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 lIns="0" tIns="0" rIns="0" bIns="0" rtlCol="0" anchor="ctr" anchorCtr="1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800" kern="0" dirty="0">
                    <a:solidFill>
                      <a:schemeClr val="bg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EPG</a:t>
                </a:r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9279145F-C93B-4F28-407F-9836A4EC8CC8}"/>
                </a:ext>
              </a:extLst>
            </p:cNvPr>
            <p:cNvGrpSpPr/>
            <p:nvPr/>
          </p:nvGrpSpPr>
          <p:grpSpPr>
            <a:xfrm>
              <a:off x="8183614" y="1566053"/>
              <a:ext cx="1728000" cy="648000"/>
              <a:chOff x="5510328" y="5099954"/>
              <a:chExt cx="1728000" cy="648000"/>
            </a:xfrm>
          </p:grpSpPr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E666BC0A-2C0D-D05D-A1EC-6AE83074528D}"/>
                  </a:ext>
                </a:extLst>
              </p:cNvPr>
              <p:cNvSpPr/>
              <p:nvPr/>
            </p:nvSpPr>
            <p:spPr>
              <a:xfrm flipH="1">
                <a:off x="5510328" y="5099954"/>
                <a:ext cx="1728000" cy="6480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1750" cap="flat">
                <a:solidFill>
                  <a:schemeClr val="accent4">
                    <a:lumMod val="50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square" lIns="0" tIns="0" rIns="0" bIns="0" rtlCol="0" anchor="ctr" anchorCtr="1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VLAN(s)</a:t>
                </a:r>
              </a:p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GB" sz="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(Security isolation per Bridge Domain)</a:t>
                </a:r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0237CEFD-A87F-08D1-3D6E-DFC1990549E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10328" y="5099955"/>
                <a:ext cx="432000" cy="216000"/>
              </a:xfrm>
              <a:prstGeom prst="rect">
                <a:avLst/>
              </a:prstGeom>
              <a:solidFill>
                <a:schemeClr val="accent4">
                  <a:lumMod val="50000"/>
                </a:schemeClr>
              </a:solidFill>
              <a:ln w="12700" cap="flat">
                <a:noFill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 lIns="0" tIns="0" rIns="0" bIns="0" rtlCol="0" anchor="ctr" anchorCtr="1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800" kern="0" dirty="0">
                    <a:solidFill>
                      <a:schemeClr val="bg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EPG</a:t>
                </a:r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0327AAEA-1363-F100-C0BA-C9EE9219ED47}"/>
                </a:ext>
              </a:extLst>
            </p:cNvPr>
            <p:cNvGrpSpPr/>
            <p:nvPr/>
          </p:nvGrpSpPr>
          <p:grpSpPr>
            <a:xfrm>
              <a:off x="4694695" y="3291415"/>
              <a:ext cx="5437187" cy="966263"/>
              <a:chOff x="7680321" y="3602038"/>
              <a:chExt cx="4077891" cy="724697"/>
            </a:xfrm>
          </p:grpSpPr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605AC04D-E880-DABF-F6B8-D7A1F5D58C50}"/>
                  </a:ext>
                </a:extLst>
              </p:cNvPr>
              <p:cNvSpPr/>
              <p:nvPr/>
            </p:nvSpPr>
            <p:spPr>
              <a:xfrm flipH="1">
                <a:off x="7680321" y="3602038"/>
                <a:ext cx="4077891" cy="724697"/>
              </a:xfrm>
              <a:prstGeom prst="rect">
                <a:avLst/>
              </a:prstGeom>
              <a:noFill/>
              <a:ln w="31750">
                <a:solidFill>
                  <a:schemeClr val="accent6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none" lIns="72000" tIns="216000" rIns="0" bIns="0" rtlCol="0" anchor="t" anchorCtr="0"/>
              <a:lstStyle/>
              <a:p>
                <a:r>
                  <a:rPr lang="en-GB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Apps</a:t>
                </a:r>
              </a:p>
              <a:p>
                <a:r>
                  <a:rPr lang="en-GB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(Optional)</a:t>
                </a: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0476AFED-572B-FC3C-2B5A-C476D57B5F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7680326" y="3602038"/>
                <a:ext cx="324000" cy="1620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txBody>
              <a:bodyPr wrap="none" lIns="72000" tIns="0" rIns="0" bIns="0" rtlCol="0" anchor="ctr" anchorCtr="1">
                <a:noAutofit/>
              </a:bodyPr>
              <a:lstStyle/>
              <a:p>
                <a:pPr algn="ctr"/>
                <a:r>
                  <a:rPr lang="en-US" sz="800" dirty="0">
                    <a:solidFill>
                      <a:schemeClr val="bg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AP</a:t>
                </a:r>
              </a:p>
            </p:txBody>
          </p: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B10AC2E3-A6BA-D7EA-9112-70BCD7AE116C}"/>
                </a:ext>
              </a:extLst>
            </p:cNvPr>
            <p:cNvGrpSpPr/>
            <p:nvPr/>
          </p:nvGrpSpPr>
          <p:grpSpPr>
            <a:xfrm>
              <a:off x="6132562" y="3507413"/>
              <a:ext cx="3779051" cy="648000"/>
              <a:chOff x="5510327" y="5099954"/>
              <a:chExt cx="3779051" cy="648000"/>
            </a:xfrm>
          </p:grpSpPr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AA11AF86-5861-46B6-0CE4-EA91DDD7C23C}"/>
                  </a:ext>
                </a:extLst>
              </p:cNvPr>
              <p:cNvSpPr/>
              <p:nvPr/>
            </p:nvSpPr>
            <p:spPr>
              <a:xfrm flipH="1">
                <a:off x="5510327" y="5099954"/>
                <a:ext cx="3779051" cy="648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1750" cap="flat">
                <a:solidFill>
                  <a:schemeClr val="accent2">
                    <a:lumMod val="75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square" lIns="0" tIns="0" rIns="0" bIns="0" rtlCol="0" anchor="ctr" anchorCtr="1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GB" sz="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Security isolation across Bridge Domains</a:t>
                </a: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1BDE1A35-21E8-ACB5-2787-843784DFB16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10328" y="5099955"/>
                <a:ext cx="432000" cy="216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 lIns="0" tIns="0" rIns="0" bIns="0" rtlCol="0" anchor="ctr" anchorCtr="1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800" kern="0" dirty="0">
                    <a:solidFill>
                      <a:schemeClr val="bg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ESG</a:t>
                </a:r>
              </a:p>
            </p:txBody>
          </p:sp>
        </p:grpSp>
      </p:grp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256633D-5BA2-0A64-1D83-F89E28F59E6A}"/>
              </a:ext>
            </a:extLst>
          </p:cNvPr>
          <p:cNvCxnSpPr>
            <a:cxnSpLocks/>
            <a:stCxn id="52" idx="2"/>
            <a:endCxn id="82" idx="0"/>
          </p:cNvCxnSpPr>
          <p:nvPr/>
        </p:nvCxnSpPr>
        <p:spPr>
          <a:xfrm flipH="1">
            <a:off x="6637339" y="2213952"/>
            <a:ext cx="1918" cy="652136"/>
          </a:xfrm>
          <a:prstGeom prst="straightConnector1">
            <a:avLst/>
          </a:prstGeom>
          <a:ln w="31750">
            <a:solidFill>
              <a:schemeClr val="bg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0406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2AA53F07-D6AA-1101-5BAB-4457601C604C}"/>
              </a:ext>
            </a:extLst>
          </p:cNvPr>
          <p:cNvSpPr/>
          <p:nvPr/>
        </p:nvSpPr>
        <p:spPr>
          <a:xfrm>
            <a:off x="3161507" y="1018561"/>
            <a:ext cx="5742782" cy="1299821"/>
          </a:xfrm>
          <a:prstGeom prst="rect">
            <a:avLst/>
          </a:prstGeom>
          <a:noFill/>
          <a:ln w="31750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0" tIns="0" rIns="216000" bIns="36000" rtlCol="0" anchor="t" anchorCtr="0"/>
          <a:lstStyle/>
          <a:p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shared-services</a:t>
            </a:r>
            <a:endParaRPr lang="en-GB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BB120C7-EB8C-8924-A61D-CD203F227CE2}"/>
              </a:ext>
            </a:extLst>
          </p:cNvPr>
          <p:cNvGrpSpPr/>
          <p:nvPr/>
        </p:nvGrpSpPr>
        <p:grpSpPr>
          <a:xfrm>
            <a:off x="3161510" y="1018562"/>
            <a:ext cx="433351" cy="216000"/>
            <a:chOff x="9357407" y="4691351"/>
            <a:chExt cx="325013" cy="16200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C1743194-0DAF-3473-45A5-CB683C96783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357407" y="4691351"/>
              <a:ext cx="325013" cy="162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E3867D22-177B-E54C-EDEB-10D42EB91BF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393407" y="4709853"/>
              <a:ext cx="216000" cy="106997"/>
              <a:chOff x="836085" y="1496592"/>
              <a:chExt cx="538984" cy="266993"/>
            </a:xfrm>
          </p:grpSpPr>
          <p:sp>
            <p:nvSpPr>
              <p:cNvPr id="48" name="Freeform 751">
                <a:extLst>
                  <a:ext uri="{FF2B5EF4-FFF2-40B4-BE49-F238E27FC236}">
                    <a16:creationId xmlns:a16="http://schemas.microsoft.com/office/drawing/2014/main" id="{B4205AC8-A705-1939-D461-CCCE79C2E0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6085" y="1647588"/>
                <a:ext cx="538984" cy="115997"/>
              </a:xfrm>
              <a:custGeom>
                <a:avLst/>
                <a:gdLst>
                  <a:gd name="T0" fmla="*/ 204 w 228"/>
                  <a:gd name="T1" fmla="*/ 49 h 49"/>
                  <a:gd name="T2" fmla="*/ 24 w 228"/>
                  <a:gd name="T3" fmla="*/ 49 h 49"/>
                  <a:gd name="T4" fmla="*/ 0 w 228"/>
                  <a:gd name="T5" fmla="*/ 25 h 49"/>
                  <a:gd name="T6" fmla="*/ 0 w 228"/>
                  <a:gd name="T7" fmla="*/ 25 h 49"/>
                  <a:gd name="T8" fmla="*/ 24 w 228"/>
                  <a:gd name="T9" fmla="*/ 0 h 49"/>
                  <a:gd name="T10" fmla="*/ 204 w 228"/>
                  <a:gd name="T11" fmla="*/ 0 h 49"/>
                  <a:gd name="T12" fmla="*/ 228 w 228"/>
                  <a:gd name="T13" fmla="*/ 25 h 49"/>
                  <a:gd name="T14" fmla="*/ 228 w 228"/>
                  <a:gd name="T15" fmla="*/ 25 h 49"/>
                  <a:gd name="T16" fmla="*/ 204 w 228"/>
                  <a:gd name="T17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28" h="49">
                    <a:moveTo>
                      <a:pt x="204" y="49"/>
                    </a:moveTo>
                    <a:cubicBezTo>
                      <a:pt x="24" y="49"/>
                      <a:pt x="24" y="49"/>
                      <a:pt x="24" y="49"/>
                    </a:cubicBezTo>
                    <a:cubicBezTo>
                      <a:pt x="11" y="49"/>
                      <a:pt x="0" y="38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11"/>
                      <a:pt x="11" y="0"/>
                      <a:pt x="24" y="0"/>
                    </a:cubicBezTo>
                    <a:cubicBezTo>
                      <a:pt x="204" y="0"/>
                      <a:pt x="204" y="0"/>
                      <a:pt x="204" y="0"/>
                    </a:cubicBezTo>
                    <a:cubicBezTo>
                      <a:pt x="217" y="0"/>
                      <a:pt x="228" y="11"/>
                      <a:pt x="228" y="25"/>
                    </a:cubicBezTo>
                    <a:cubicBezTo>
                      <a:pt x="228" y="25"/>
                      <a:pt x="228" y="25"/>
                      <a:pt x="228" y="25"/>
                    </a:cubicBezTo>
                    <a:cubicBezTo>
                      <a:pt x="228" y="38"/>
                      <a:pt x="217" y="49"/>
                      <a:pt x="204" y="49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txBody>
              <a:bodyPr vert="horz" wrap="square" lIns="162560" tIns="81280" rIns="162560" bIns="81280" numCol="1" anchor="t" anchorCtr="1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533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49" name="Freeform 752">
                <a:extLst>
                  <a:ext uri="{FF2B5EF4-FFF2-40B4-BE49-F238E27FC236}">
                    <a16:creationId xmlns:a16="http://schemas.microsoft.com/office/drawing/2014/main" id="{B77311F5-D5C3-06E9-7ED3-1E5AD14DAD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5081" y="1571590"/>
                <a:ext cx="382988" cy="115996"/>
              </a:xfrm>
              <a:custGeom>
                <a:avLst/>
                <a:gdLst>
                  <a:gd name="T0" fmla="*/ 137 w 162"/>
                  <a:gd name="T1" fmla="*/ 49 h 49"/>
                  <a:gd name="T2" fmla="*/ 24 w 162"/>
                  <a:gd name="T3" fmla="*/ 49 h 49"/>
                  <a:gd name="T4" fmla="*/ 0 w 162"/>
                  <a:gd name="T5" fmla="*/ 25 h 49"/>
                  <a:gd name="T6" fmla="*/ 0 w 162"/>
                  <a:gd name="T7" fmla="*/ 25 h 49"/>
                  <a:gd name="T8" fmla="*/ 24 w 162"/>
                  <a:gd name="T9" fmla="*/ 0 h 49"/>
                  <a:gd name="T10" fmla="*/ 137 w 162"/>
                  <a:gd name="T11" fmla="*/ 0 h 49"/>
                  <a:gd name="T12" fmla="*/ 162 w 162"/>
                  <a:gd name="T13" fmla="*/ 25 h 49"/>
                  <a:gd name="T14" fmla="*/ 162 w 162"/>
                  <a:gd name="T15" fmla="*/ 25 h 49"/>
                  <a:gd name="T16" fmla="*/ 137 w 162"/>
                  <a:gd name="T17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2" h="49">
                    <a:moveTo>
                      <a:pt x="137" y="49"/>
                    </a:moveTo>
                    <a:cubicBezTo>
                      <a:pt x="24" y="49"/>
                      <a:pt x="24" y="49"/>
                      <a:pt x="24" y="49"/>
                    </a:cubicBezTo>
                    <a:cubicBezTo>
                      <a:pt x="11" y="49"/>
                      <a:pt x="0" y="38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11"/>
                      <a:pt x="11" y="0"/>
                      <a:pt x="24" y="0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51" y="0"/>
                      <a:pt x="162" y="11"/>
                      <a:pt x="162" y="25"/>
                    </a:cubicBezTo>
                    <a:cubicBezTo>
                      <a:pt x="162" y="25"/>
                      <a:pt x="162" y="25"/>
                      <a:pt x="162" y="25"/>
                    </a:cubicBezTo>
                    <a:cubicBezTo>
                      <a:pt x="162" y="38"/>
                      <a:pt x="151" y="49"/>
                      <a:pt x="137" y="49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50" name="Freeform 753">
                <a:extLst>
                  <a:ext uri="{FF2B5EF4-FFF2-40B4-BE49-F238E27FC236}">
                    <a16:creationId xmlns:a16="http://schemas.microsoft.com/office/drawing/2014/main" id="{3B2DF202-F9D2-78A6-CC6B-2BCD8E27B1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6076" y="1496592"/>
                <a:ext cx="181994" cy="115996"/>
              </a:xfrm>
              <a:custGeom>
                <a:avLst/>
                <a:gdLst>
                  <a:gd name="T0" fmla="*/ 52 w 77"/>
                  <a:gd name="T1" fmla="*/ 49 h 49"/>
                  <a:gd name="T2" fmla="*/ 24 w 77"/>
                  <a:gd name="T3" fmla="*/ 49 h 49"/>
                  <a:gd name="T4" fmla="*/ 0 w 77"/>
                  <a:gd name="T5" fmla="*/ 24 h 49"/>
                  <a:gd name="T6" fmla="*/ 0 w 77"/>
                  <a:gd name="T7" fmla="*/ 24 h 49"/>
                  <a:gd name="T8" fmla="*/ 24 w 77"/>
                  <a:gd name="T9" fmla="*/ 0 h 49"/>
                  <a:gd name="T10" fmla="*/ 52 w 77"/>
                  <a:gd name="T11" fmla="*/ 0 h 49"/>
                  <a:gd name="T12" fmla="*/ 77 w 77"/>
                  <a:gd name="T13" fmla="*/ 24 h 49"/>
                  <a:gd name="T14" fmla="*/ 77 w 77"/>
                  <a:gd name="T15" fmla="*/ 24 h 49"/>
                  <a:gd name="T16" fmla="*/ 52 w 77"/>
                  <a:gd name="T17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7" h="49">
                    <a:moveTo>
                      <a:pt x="52" y="49"/>
                    </a:moveTo>
                    <a:cubicBezTo>
                      <a:pt x="24" y="49"/>
                      <a:pt x="24" y="49"/>
                      <a:pt x="24" y="49"/>
                    </a:cubicBezTo>
                    <a:cubicBezTo>
                      <a:pt x="11" y="49"/>
                      <a:pt x="0" y="38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1"/>
                      <a:pt x="11" y="0"/>
                      <a:pt x="24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66" y="0"/>
                      <a:pt x="77" y="11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38"/>
                      <a:pt x="66" y="49"/>
                      <a:pt x="52" y="49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7D9F7B9-CDD7-9DAA-6E98-A5AC34D6A61B}"/>
              </a:ext>
            </a:extLst>
          </p:cNvPr>
          <p:cNvGrpSpPr/>
          <p:nvPr/>
        </p:nvGrpSpPr>
        <p:grpSpPr>
          <a:xfrm>
            <a:off x="4482175" y="1349710"/>
            <a:ext cx="4314164" cy="864242"/>
            <a:chOff x="7680318" y="3615879"/>
            <a:chExt cx="3235623" cy="648181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7D81B776-FF64-0ADE-7CB2-871F0AAF8F0A}"/>
                </a:ext>
              </a:extLst>
            </p:cNvPr>
            <p:cNvSpPr/>
            <p:nvPr/>
          </p:nvSpPr>
          <p:spPr>
            <a:xfrm flipH="1">
              <a:off x="7680318" y="3615880"/>
              <a:ext cx="3235623" cy="648180"/>
            </a:xfrm>
            <a:prstGeom prst="rect">
              <a:avLst/>
            </a:prstGeom>
            <a:noFill/>
            <a:ln w="31750">
              <a:solidFill>
                <a:schemeClr val="accent5"/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468000" tIns="0" rIns="216000" bIns="144000" rtlCol="0" anchor="t" anchorCtr="0"/>
            <a:lstStyle/>
            <a:p>
              <a:r>
                <a:rPr lang="en-GB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vrf-01</a:t>
              </a:r>
              <a:endParaRPr lang="en-GB" sz="2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110AA3DB-F276-B950-8976-CCAD0C3F36AA}"/>
                </a:ext>
              </a:extLst>
            </p:cNvPr>
            <p:cNvGrpSpPr/>
            <p:nvPr/>
          </p:nvGrpSpPr>
          <p:grpSpPr>
            <a:xfrm>
              <a:off x="7680323" y="3615879"/>
              <a:ext cx="324000" cy="162000"/>
              <a:chOff x="9199253" y="3748281"/>
              <a:chExt cx="324000" cy="162000"/>
            </a:xfrm>
          </p:grpSpPr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1C7C7739-92D5-A880-84B3-71FEFE06528D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9199253" y="3748281"/>
                <a:ext cx="324000" cy="1620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pic>
            <p:nvPicPr>
              <p:cNvPr id="55" name="Picture 6" descr="C:\Users\ecoffey\AppData\Local\Temp\Rar$DRa0.583\Cisco Icons November\30067_Device_router_3057\Png_256\30067_Device_router_3057_unknown_256.png">
                <a:extLst>
                  <a:ext uri="{FF2B5EF4-FFF2-40B4-BE49-F238E27FC236}">
                    <a16:creationId xmlns:a16="http://schemas.microsoft.com/office/drawing/2014/main" id="{4ED2ED49-51EE-64F2-4F0A-90E014877BB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9253747" y="3768469"/>
                <a:ext cx="215012" cy="1216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AB5AF534-7179-7028-4750-423652103B89}"/>
              </a:ext>
            </a:extLst>
          </p:cNvPr>
          <p:cNvGrpSpPr/>
          <p:nvPr/>
        </p:nvGrpSpPr>
        <p:grpSpPr>
          <a:xfrm>
            <a:off x="3144045" y="2528888"/>
            <a:ext cx="5761036" cy="4238494"/>
            <a:chOff x="4583110" y="343031"/>
            <a:chExt cx="5761036" cy="4238494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7B3368B-EACC-6473-FD4D-6A591A36DD37}"/>
                </a:ext>
              </a:extLst>
            </p:cNvPr>
            <p:cNvGrpSpPr/>
            <p:nvPr/>
          </p:nvGrpSpPr>
          <p:grpSpPr>
            <a:xfrm>
              <a:off x="4583110" y="343031"/>
              <a:ext cx="5761036" cy="4238494"/>
              <a:chOff x="7680320" y="2920999"/>
              <a:chExt cx="4320778" cy="3178872"/>
            </a:xfrm>
          </p:grpSpPr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5423EF61-0BEE-0676-C797-D8DD6BE871C1}"/>
                  </a:ext>
                </a:extLst>
              </p:cNvPr>
              <p:cNvSpPr/>
              <p:nvPr/>
            </p:nvSpPr>
            <p:spPr>
              <a:xfrm>
                <a:off x="7680320" y="2920999"/>
                <a:ext cx="4320778" cy="3178872"/>
              </a:xfrm>
              <a:prstGeom prst="rect">
                <a:avLst/>
              </a:prstGeom>
              <a:noFill/>
              <a:ln w="31750">
                <a:solidFill>
                  <a:schemeClr val="accent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68000" tIns="0" rIns="216000" bIns="36000" rtlCol="0" anchor="t" anchorCtr="0"/>
              <a:lstStyle/>
              <a:p>
                <a:r>
                  <a:rPr lang="en-GB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demo</a:t>
                </a:r>
                <a:endParaRPr lang="en-GB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F4EF898C-2E05-A09B-A70F-D67B19E7DFED}"/>
                  </a:ext>
                </a:extLst>
              </p:cNvPr>
              <p:cNvGrpSpPr/>
              <p:nvPr/>
            </p:nvGrpSpPr>
            <p:grpSpPr>
              <a:xfrm>
                <a:off x="7680323" y="2921000"/>
                <a:ext cx="325013" cy="162000"/>
                <a:chOff x="9357407" y="4691351"/>
                <a:chExt cx="325013" cy="162000"/>
              </a:xfrm>
            </p:grpSpPr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FBC53B72-C8BA-AD8A-01AB-15049ED002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357407" y="4691351"/>
                  <a:ext cx="325013" cy="162000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grpSp>
              <p:nvGrpSpPr>
                <p:cNvPr id="89" name="Group 88">
                  <a:extLst>
                    <a:ext uri="{FF2B5EF4-FFF2-40B4-BE49-F238E27FC236}">
                      <a16:creationId xmlns:a16="http://schemas.microsoft.com/office/drawing/2014/main" id="{A16BF7ED-408D-D25F-BEAC-06C5182AA73C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9393407" y="4709853"/>
                  <a:ext cx="216000" cy="106997"/>
                  <a:chOff x="836085" y="1496592"/>
                  <a:chExt cx="538984" cy="266993"/>
                </a:xfrm>
              </p:grpSpPr>
              <p:sp>
                <p:nvSpPr>
                  <p:cNvPr id="90" name="Freeform 751">
                    <a:extLst>
                      <a:ext uri="{FF2B5EF4-FFF2-40B4-BE49-F238E27FC236}">
                        <a16:creationId xmlns:a16="http://schemas.microsoft.com/office/drawing/2014/main" id="{597DE96E-1015-3A7C-94D6-4FE89C59F0B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36085" y="1647588"/>
                    <a:ext cx="538984" cy="115997"/>
                  </a:xfrm>
                  <a:custGeom>
                    <a:avLst/>
                    <a:gdLst>
                      <a:gd name="T0" fmla="*/ 204 w 228"/>
                      <a:gd name="T1" fmla="*/ 49 h 49"/>
                      <a:gd name="T2" fmla="*/ 24 w 228"/>
                      <a:gd name="T3" fmla="*/ 49 h 49"/>
                      <a:gd name="T4" fmla="*/ 0 w 228"/>
                      <a:gd name="T5" fmla="*/ 25 h 49"/>
                      <a:gd name="T6" fmla="*/ 0 w 228"/>
                      <a:gd name="T7" fmla="*/ 25 h 49"/>
                      <a:gd name="T8" fmla="*/ 24 w 228"/>
                      <a:gd name="T9" fmla="*/ 0 h 49"/>
                      <a:gd name="T10" fmla="*/ 204 w 228"/>
                      <a:gd name="T11" fmla="*/ 0 h 49"/>
                      <a:gd name="T12" fmla="*/ 228 w 228"/>
                      <a:gd name="T13" fmla="*/ 25 h 49"/>
                      <a:gd name="T14" fmla="*/ 228 w 228"/>
                      <a:gd name="T15" fmla="*/ 25 h 49"/>
                      <a:gd name="T16" fmla="*/ 204 w 228"/>
                      <a:gd name="T17" fmla="*/ 49 h 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28" h="49">
                        <a:moveTo>
                          <a:pt x="204" y="49"/>
                        </a:moveTo>
                        <a:cubicBezTo>
                          <a:pt x="24" y="49"/>
                          <a:pt x="24" y="49"/>
                          <a:pt x="24" y="49"/>
                        </a:cubicBezTo>
                        <a:cubicBezTo>
                          <a:pt x="11" y="49"/>
                          <a:pt x="0" y="38"/>
                          <a:pt x="0" y="25"/>
                        </a:cubicBezTo>
                        <a:cubicBezTo>
                          <a:pt x="0" y="25"/>
                          <a:pt x="0" y="25"/>
                          <a:pt x="0" y="25"/>
                        </a:cubicBezTo>
                        <a:cubicBezTo>
                          <a:pt x="0" y="11"/>
                          <a:pt x="11" y="0"/>
                          <a:pt x="24" y="0"/>
                        </a:cubicBezTo>
                        <a:cubicBezTo>
                          <a:pt x="204" y="0"/>
                          <a:pt x="204" y="0"/>
                          <a:pt x="204" y="0"/>
                        </a:cubicBezTo>
                        <a:cubicBezTo>
                          <a:pt x="217" y="0"/>
                          <a:pt x="228" y="11"/>
                          <a:pt x="228" y="25"/>
                        </a:cubicBezTo>
                        <a:cubicBezTo>
                          <a:pt x="228" y="25"/>
                          <a:pt x="228" y="25"/>
                          <a:pt x="228" y="25"/>
                        </a:cubicBezTo>
                        <a:cubicBezTo>
                          <a:pt x="228" y="38"/>
                          <a:pt x="217" y="49"/>
                          <a:pt x="204" y="49"/>
                        </a:cubicBezTo>
                        <a:close/>
                      </a:path>
                    </a:pathLst>
                  </a:custGeom>
                  <a:solidFill>
                    <a:schemeClr val="bg2"/>
                  </a:solidFill>
                  <a:ln>
                    <a:noFill/>
                  </a:ln>
                </p:spPr>
                <p:txBody>
                  <a:bodyPr vert="horz" wrap="square" lIns="162560" tIns="81280" rIns="162560" bIns="81280" numCol="1" anchor="t" anchorCtr="1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en-US" sz="533">
                      <a:latin typeface="Consolas" panose="020B0609020204030204" pitchFamily="49" charset="0"/>
                      <a:cs typeface="Consolas" panose="020B0609020204030204" pitchFamily="49" charset="0"/>
                    </a:endParaRPr>
                  </a:p>
                </p:txBody>
              </p:sp>
              <p:sp>
                <p:nvSpPr>
                  <p:cNvPr id="91" name="Freeform 752">
                    <a:extLst>
                      <a:ext uri="{FF2B5EF4-FFF2-40B4-BE49-F238E27FC236}">
                        <a16:creationId xmlns:a16="http://schemas.microsoft.com/office/drawing/2014/main" id="{6E3B332A-F6FB-AC2D-00BF-0B6CADAA2B3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55081" y="1571590"/>
                    <a:ext cx="382988" cy="115996"/>
                  </a:xfrm>
                  <a:custGeom>
                    <a:avLst/>
                    <a:gdLst>
                      <a:gd name="T0" fmla="*/ 137 w 162"/>
                      <a:gd name="T1" fmla="*/ 49 h 49"/>
                      <a:gd name="T2" fmla="*/ 24 w 162"/>
                      <a:gd name="T3" fmla="*/ 49 h 49"/>
                      <a:gd name="T4" fmla="*/ 0 w 162"/>
                      <a:gd name="T5" fmla="*/ 25 h 49"/>
                      <a:gd name="T6" fmla="*/ 0 w 162"/>
                      <a:gd name="T7" fmla="*/ 25 h 49"/>
                      <a:gd name="T8" fmla="*/ 24 w 162"/>
                      <a:gd name="T9" fmla="*/ 0 h 49"/>
                      <a:gd name="T10" fmla="*/ 137 w 162"/>
                      <a:gd name="T11" fmla="*/ 0 h 49"/>
                      <a:gd name="T12" fmla="*/ 162 w 162"/>
                      <a:gd name="T13" fmla="*/ 25 h 49"/>
                      <a:gd name="T14" fmla="*/ 162 w 162"/>
                      <a:gd name="T15" fmla="*/ 25 h 49"/>
                      <a:gd name="T16" fmla="*/ 137 w 162"/>
                      <a:gd name="T17" fmla="*/ 49 h 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62" h="49">
                        <a:moveTo>
                          <a:pt x="137" y="49"/>
                        </a:moveTo>
                        <a:cubicBezTo>
                          <a:pt x="24" y="49"/>
                          <a:pt x="24" y="49"/>
                          <a:pt x="24" y="49"/>
                        </a:cubicBezTo>
                        <a:cubicBezTo>
                          <a:pt x="11" y="49"/>
                          <a:pt x="0" y="38"/>
                          <a:pt x="0" y="25"/>
                        </a:cubicBezTo>
                        <a:cubicBezTo>
                          <a:pt x="0" y="25"/>
                          <a:pt x="0" y="25"/>
                          <a:pt x="0" y="25"/>
                        </a:cubicBezTo>
                        <a:cubicBezTo>
                          <a:pt x="0" y="11"/>
                          <a:pt x="11" y="0"/>
                          <a:pt x="24" y="0"/>
                        </a:cubicBezTo>
                        <a:cubicBezTo>
                          <a:pt x="137" y="0"/>
                          <a:pt x="137" y="0"/>
                          <a:pt x="137" y="0"/>
                        </a:cubicBezTo>
                        <a:cubicBezTo>
                          <a:pt x="151" y="0"/>
                          <a:pt x="162" y="11"/>
                          <a:pt x="162" y="25"/>
                        </a:cubicBezTo>
                        <a:cubicBezTo>
                          <a:pt x="162" y="25"/>
                          <a:pt x="162" y="25"/>
                          <a:pt x="162" y="25"/>
                        </a:cubicBezTo>
                        <a:cubicBezTo>
                          <a:pt x="162" y="38"/>
                          <a:pt x="151" y="49"/>
                          <a:pt x="137" y="49"/>
                        </a:cubicBezTo>
                        <a:close/>
                      </a:path>
                    </a:pathLst>
                  </a:custGeom>
                  <a:solidFill>
                    <a:schemeClr val="bg2"/>
                  </a:solidFill>
                  <a:ln>
                    <a:noFill/>
                  </a:ln>
                </p:spPr>
                <p:txBody>
                  <a:bodyPr vert="horz" wrap="square" lIns="162560" tIns="81280" rIns="162560" bIns="8128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latin typeface="Consolas" panose="020B0609020204030204" pitchFamily="49" charset="0"/>
                      <a:cs typeface="Consolas" panose="020B0609020204030204" pitchFamily="49" charset="0"/>
                    </a:endParaRPr>
                  </a:p>
                </p:txBody>
              </p:sp>
              <p:sp>
                <p:nvSpPr>
                  <p:cNvPr id="92" name="Freeform 753">
                    <a:extLst>
                      <a:ext uri="{FF2B5EF4-FFF2-40B4-BE49-F238E27FC236}">
                        <a16:creationId xmlns:a16="http://schemas.microsoft.com/office/drawing/2014/main" id="{3F5F370E-E2A7-B391-935E-8DCB4AFE852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106076" y="1496592"/>
                    <a:ext cx="181994" cy="115996"/>
                  </a:xfrm>
                  <a:custGeom>
                    <a:avLst/>
                    <a:gdLst>
                      <a:gd name="T0" fmla="*/ 52 w 77"/>
                      <a:gd name="T1" fmla="*/ 49 h 49"/>
                      <a:gd name="T2" fmla="*/ 24 w 77"/>
                      <a:gd name="T3" fmla="*/ 49 h 49"/>
                      <a:gd name="T4" fmla="*/ 0 w 77"/>
                      <a:gd name="T5" fmla="*/ 24 h 49"/>
                      <a:gd name="T6" fmla="*/ 0 w 77"/>
                      <a:gd name="T7" fmla="*/ 24 h 49"/>
                      <a:gd name="T8" fmla="*/ 24 w 77"/>
                      <a:gd name="T9" fmla="*/ 0 h 49"/>
                      <a:gd name="T10" fmla="*/ 52 w 77"/>
                      <a:gd name="T11" fmla="*/ 0 h 49"/>
                      <a:gd name="T12" fmla="*/ 77 w 77"/>
                      <a:gd name="T13" fmla="*/ 24 h 49"/>
                      <a:gd name="T14" fmla="*/ 77 w 77"/>
                      <a:gd name="T15" fmla="*/ 24 h 49"/>
                      <a:gd name="T16" fmla="*/ 52 w 77"/>
                      <a:gd name="T17" fmla="*/ 49 h 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7" h="49">
                        <a:moveTo>
                          <a:pt x="52" y="49"/>
                        </a:moveTo>
                        <a:cubicBezTo>
                          <a:pt x="24" y="49"/>
                          <a:pt x="24" y="49"/>
                          <a:pt x="24" y="49"/>
                        </a:cubicBezTo>
                        <a:cubicBezTo>
                          <a:pt x="11" y="49"/>
                          <a:pt x="0" y="38"/>
                          <a:pt x="0" y="24"/>
                        </a:cubicBezTo>
                        <a:cubicBezTo>
                          <a:pt x="0" y="24"/>
                          <a:pt x="0" y="24"/>
                          <a:pt x="0" y="24"/>
                        </a:cubicBezTo>
                        <a:cubicBezTo>
                          <a:pt x="0" y="11"/>
                          <a:pt x="11" y="0"/>
                          <a:pt x="24" y="0"/>
                        </a:cubicBezTo>
                        <a:cubicBezTo>
                          <a:pt x="52" y="0"/>
                          <a:pt x="52" y="0"/>
                          <a:pt x="52" y="0"/>
                        </a:cubicBezTo>
                        <a:cubicBezTo>
                          <a:pt x="66" y="0"/>
                          <a:pt x="77" y="11"/>
                          <a:pt x="77" y="24"/>
                        </a:cubicBezTo>
                        <a:cubicBezTo>
                          <a:pt x="77" y="24"/>
                          <a:pt x="77" y="24"/>
                          <a:pt x="77" y="24"/>
                        </a:cubicBezTo>
                        <a:cubicBezTo>
                          <a:pt x="77" y="38"/>
                          <a:pt x="66" y="49"/>
                          <a:pt x="52" y="49"/>
                        </a:cubicBezTo>
                        <a:close/>
                      </a:path>
                    </a:pathLst>
                  </a:custGeom>
                  <a:solidFill>
                    <a:schemeClr val="bg2"/>
                  </a:solidFill>
                  <a:ln>
                    <a:noFill/>
                  </a:ln>
                </p:spPr>
                <p:txBody>
                  <a:bodyPr vert="horz" wrap="square" lIns="162560" tIns="81280" rIns="162560" bIns="8128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latin typeface="Consolas" panose="020B0609020204030204" pitchFamily="49" charset="0"/>
                      <a:cs typeface="Consolas" panose="020B0609020204030204" pitchFamily="49" charset="0"/>
                    </a:endParaRPr>
                  </a:p>
                </p:txBody>
              </p:sp>
            </p:grpSp>
          </p:grp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4CAE13F3-61DC-7CDE-75A7-D067CEFE2AB0}"/>
                </a:ext>
              </a:extLst>
            </p:cNvPr>
            <p:cNvGrpSpPr/>
            <p:nvPr/>
          </p:nvGrpSpPr>
          <p:grpSpPr>
            <a:xfrm>
              <a:off x="5916611" y="680231"/>
              <a:ext cx="4319586" cy="3793346"/>
              <a:chOff x="7680320" y="3615879"/>
              <a:chExt cx="3239690" cy="2845009"/>
            </a:xfrm>
          </p:grpSpPr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CAA5A1BA-85D1-C466-8243-9BB1350748D4}"/>
                  </a:ext>
                </a:extLst>
              </p:cNvPr>
              <p:cNvSpPr/>
              <p:nvPr/>
            </p:nvSpPr>
            <p:spPr>
              <a:xfrm flipH="1">
                <a:off x="7680320" y="3615879"/>
                <a:ext cx="3239690" cy="2845009"/>
              </a:xfrm>
              <a:prstGeom prst="rect">
                <a:avLst/>
              </a:prstGeom>
              <a:noFill/>
              <a:ln w="31750">
                <a:solidFill>
                  <a:schemeClr val="accent5"/>
                </a:solidFill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468000" tIns="0" rIns="216000" bIns="144000" rtlCol="0" anchor="t" anchorCtr="0"/>
              <a:lstStyle/>
              <a:p>
                <a:r>
                  <a:rPr lang="en-GB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vrf-01</a:t>
                </a:r>
                <a:endParaRPr lang="en-GB" sz="2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C2E8AB01-B104-291B-207D-D2D8FB866E53}"/>
                  </a:ext>
                </a:extLst>
              </p:cNvPr>
              <p:cNvGrpSpPr/>
              <p:nvPr/>
            </p:nvGrpSpPr>
            <p:grpSpPr>
              <a:xfrm>
                <a:off x="7680323" y="3615879"/>
                <a:ext cx="324000" cy="162000"/>
                <a:chOff x="9199253" y="3748281"/>
                <a:chExt cx="324000" cy="162000"/>
              </a:xfrm>
            </p:grpSpPr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A0D4A25F-A23B-BCB0-1294-FE2ED619316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H="1">
                  <a:off x="9199253" y="3748281"/>
                  <a:ext cx="324000" cy="162000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pic>
              <p:nvPicPr>
                <p:cNvPr id="85" name="Picture 6" descr="C:\Users\ecoffey\AppData\Local\Temp\Rar$DRa0.583\Cisco Icons November\30067_Device_router_3057\Png_256\30067_Device_router_3057_unknown_256.png">
                  <a:extLst>
                    <a:ext uri="{FF2B5EF4-FFF2-40B4-BE49-F238E27FC236}">
                      <a16:creationId xmlns:a16="http://schemas.microsoft.com/office/drawing/2014/main" id="{6B9406BF-FE77-F399-D7FB-5104034E5FC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9253747" y="3768469"/>
                  <a:ext cx="215012" cy="12162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418CEAF6-BB92-8380-5922-60A5D7D7A3C3}"/>
                </a:ext>
              </a:extLst>
            </p:cNvPr>
            <p:cNvGrpSpPr/>
            <p:nvPr/>
          </p:nvGrpSpPr>
          <p:grpSpPr>
            <a:xfrm>
              <a:off x="6024563" y="1024552"/>
              <a:ext cx="1944000" cy="3341073"/>
              <a:chOff x="7680323" y="3602038"/>
              <a:chExt cx="1458000" cy="2505806"/>
            </a:xfrm>
          </p:grpSpPr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1FEE7B6C-A00B-C177-180F-100B34D67094}"/>
                  </a:ext>
                </a:extLst>
              </p:cNvPr>
              <p:cNvSpPr/>
              <p:nvPr/>
            </p:nvSpPr>
            <p:spPr>
              <a:xfrm flipH="1">
                <a:off x="7680323" y="3602038"/>
                <a:ext cx="1458000" cy="2505806"/>
              </a:xfrm>
              <a:prstGeom prst="rect">
                <a:avLst/>
              </a:prstGeom>
              <a:solidFill>
                <a:schemeClr val="bg1">
                  <a:lumMod val="10000"/>
                  <a:lumOff val="90000"/>
                </a:schemeClr>
              </a:solidFill>
              <a:ln w="31750">
                <a:solidFill>
                  <a:schemeClr val="bg1">
                    <a:lumMod val="75000"/>
                    <a:lumOff val="2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none" lIns="432000" tIns="0" rIns="216000" bIns="36000" rtlCol="0" anchor="t" anchorCtr="1"/>
              <a:lstStyle/>
              <a:p>
                <a:pPr algn="ctr"/>
                <a:r>
                  <a:rPr lang="en-GB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subnet(s)</a:t>
                </a: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CD7A543E-E0C9-FACE-F144-1800D46D6B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7680326" y="3602038"/>
                <a:ext cx="324000" cy="162000"/>
              </a:xfrm>
              <a:prstGeom prst="rect">
                <a:avLst/>
              </a:prstGeom>
              <a:solidFill>
                <a:schemeClr val="bg1">
                  <a:lumMod val="75000"/>
                  <a:lumOff val="25000"/>
                </a:schemeClr>
              </a:solidFill>
            </p:spPr>
            <p:txBody>
              <a:bodyPr wrap="none" lIns="0" tIns="0" rIns="0" bIns="0" rtlCol="0" anchor="ctr" anchorCtr="1">
                <a:noAutofit/>
              </a:bodyPr>
              <a:lstStyle/>
              <a:p>
                <a:pPr algn="ctr"/>
                <a:r>
                  <a:rPr lang="en-US" sz="800" dirty="0">
                    <a:solidFill>
                      <a:schemeClr val="bg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BD</a:t>
                </a: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E53E8C88-C439-4466-0DAF-61D679850F08}"/>
                </a:ext>
              </a:extLst>
            </p:cNvPr>
            <p:cNvGrpSpPr/>
            <p:nvPr/>
          </p:nvGrpSpPr>
          <p:grpSpPr>
            <a:xfrm>
              <a:off x="6132563" y="2317597"/>
              <a:ext cx="1728000" cy="648000"/>
              <a:chOff x="5510328" y="5099954"/>
              <a:chExt cx="1728000" cy="648000"/>
            </a:xfrm>
          </p:grpSpPr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97C73D78-6680-9E7C-3692-CB9C38BD6E43}"/>
                  </a:ext>
                </a:extLst>
              </p:cNvPr>
              <p:cNvSpPr/>
              <p:nvPr/>
            </p:nvSpPr>
            <p:spPr>
              <a:xfrm flipH="1">
                <a:off x="5510328" y="5099954"/>
                <a:ext cx="1728000" cy="6480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1750" cap="flat">
                <a:solidFill>
                  <a:schemeClr val="accent4">
                    <a:lumMod val="50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square" lIns="0" tIns="0" rIns="0" bIns="0" rtlCol="0" anchor="ctr" anchorCtr="1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VLAN(s)</a:t>
                </a:r>
              </a:p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GB" sz="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(Security isolation per Bridge Domain)</a:t>
                </a:r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A817F308-8A66-E386-515E-5AD8457D3B8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10328" y="5099955"/>
                <a:ext cx="432000" cy="216000"/>
              </a:xfrm>
              <a:prstGeom prst="rect">
                <a:avLst/>
              </a:prstGeom>
              <a:solidFill>
                <a:schemeClr val="accent4">
                  <a:lumMod val="50000"/>
                </a:schemeClr>
              </a:solidFill>
              <a:ln w="12700" cap="flat">
                <a:noFill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 lIns="0" tIns="0" rIns="0" bIns="0" rtlCol="0" anchor="ctr" anchorCtr="1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800" kern="0" dirty="0">
                    <a:solidFill>
                      <a:schemeClr val="bg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EPG</a:t>
                </a: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7AD1B9F8-6739-C8CF-2332-07FBF3EDD0CC}"/>
                </a:ext>
              </a:extLst>
            </p:cNvPr>
            <p:cNvGrpSpPr/>
            <p:nvPr/>
          </p:nvGrpSpPr>
          <p:grpSpPr>
            <a:xfrm>
              <a:off x="8075614" y="1024552"/>
              <a:ext cx="1944000" cy="3341073"/>
              <a:chOff x="7680323" y="3602038"/>
              <a:chExt cx="1458000" cy="2505806"/>
            </a:xfrm>
          </p:grpSpPr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F87D9AA5-5387-79CE-5B2C-40DA440A6257}"/>
                  </a:ext>
                </a:extLst>
              </p:cNvPr>
              <p:cNvSpPr/>
              <p:nvPr/>
            </p:nvSpPr>
            <p:spPr>
              <a:xfrm flipH="1">
                <a:off x="7680323" y="3602038"/>
                <a:ext cx="1458000" cy="2505806"/>
              </a:xfrm>
              <a:prstGeom prst="rect">
                <a:avLst/>
              </a:prstGeom>
              <a:solidFill>
                <a:schemeClr val="bg1">
                  <a:lumMod val="10000"/>
                  <a:lumOff val="90000"/>
                </a:schemeClr>
              </a:solidFill>
              <a:ln w="31750">
                <a:solidFill>
                  <a:schemeClr val="bg1">
                    <a:lumMod val="75000"/>
                    <a:lumOff val="2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none" lIns="432000" tIns="0" rIns="216000" bIns="36000" rtlCol="0" anchor="t" anchorCtr="1"/>
              <a:lstStyle/>
              <a:p>
                <a:pPr algn="ctr"/>
                <a:r>
                  <a:rPr lang="en-GB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subnet(s)</a:t>
                </a: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F5862EB1-83D3-8296-2F3A-C33A5A5D2C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7680326" y="3602038"/>
                <a:ext cx="324000" cy="162000"/>
              </a:xfrm>
              <a:prstGeom prst="rect">
                <a:avLst/>
              </a:prstGeom>
              <a:solidFill>
                <a:schemeClr val="bg1">
                  <a:lumMod val="75000"/>
                  <a:lumOff val="25000"/>
                </a:schemeClr>
              </a:solidFill>
            </p:spPr>
            <p:txBody>
              <a:bodyPr wrap="none" lIns="0" tIns="0" rIns="0" bIns="0" rtlCol="0" anchor="ctr" anchorCtr="1">
                <a:noAutofit/>
              </a:bodyPr>
              <a:lstStyle/>
              <a:p>
                <a:pPr algn="ctr"/>
                <a:r>
                  <a:rPr lang="en-US" sz="800" dirty="0">
                    <a:solidFill>
                      <a:schemeClr val="bg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BD</a:t>
                </a: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EC06E3D1-451A-A03E-FA26-ABB7D7F3768B}"/>
                </a:ext>
              </a:extLst>
            </p:cNvPr>
            <p:cNvGrpSpPr/>
            <p:nvPr/>
          </p:nvGrpSpPr>
          <p:grpSpPr>
            <a:xfrm>
              <a:off x="8183614" y="2317597"/>
              <a:ext cx="1728000" cy="648000"/>
              <a:chOff x="5510328" y="5099954"/>
              <a:chExt cx="1728000" cy="648000"/>
            </a:xfrm>
          </p:grpSpPr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49B3F434-8E67-C74C-DFD1-90EDF8318638}"/>
                  </a:ext>
                </a:extLst>
              </p:cNvPr>
              <p:cNvSpPr/>
              <p:nvPr/>
            </p:nvSpPr>
            <p:spPr>
              <a:xfrm flipH="1">
                <a:off x="5510328" y="5099954"/>
                <a:ext cx="1728000" cy="6480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1750" cap="flat">
                <a:solidFill>
                  <a:schemeClr val="accent4">
                    <a:lumMod val="50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square" lIns="0" tIns="0" rIns="0" bIns="0" rtlCol="0" anchor="ctr" anchorCtr="1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VLAN(s)</a:t>
                </a:r>
              </a:p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GB" sz="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(Security isolation per Bridge Domain)</a:t>
                </a: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9F8A5425-D6D2-78BC-88FF-E9211EAAC23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10328" y="5099955"/>
                <a:ext cx="432000" cy="216000"/>
              </a:xfrm>
              <a:prstGeom prst="rect">
                <a:avLst/>
              </a:prstGeom>
              <a:solidFill>
                <a:schemeClr val="accent4">
                  <a:lumMod val="50000"/>
                </a:schemeClr>
              </a:solidFill>
              <a:ln w="12700" cap="flat">
                <a:noFill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 lIns="0" tIns="0" rIns="0" bIns="0" rtlCol="0" anchor="ctr" anchorCtr="1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800" kern="0" dirty="0">
                    <a:solidFill>
                      <a:schemeClr val="bg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EPG</a:t>
                </a:r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F0FA173B-3BCF-A01C-F986-E8D5E6B55B83}"/>
                </a:ext>
              </a:extLst>
            </p:cNvPr>
            <p:cNvGrpSpPr/>
            <p:nvPr/>
          </p:nvGrpSpPr>
          <p:grpSpPr>
            <a:xfrm>
              <a:off x="4694696" y="1344096"/>
              <a:ext cx="5436000" cy="1761056"/>
              <a:chOff x="7680321" y="3602038"/>
              <a:chExt cx="4077001" cy="1320792"/>
            </a:xfrm>
          </p:grpSpPr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BC7DDCD2-697D-4B57-333E-C918CDE16E08}"/>
                  </a:ext>
                </a:extLst>
              </p:cNvPr>
              <p:cNvSpPr/>
              <p:nvPr/>
            </p:nvSpPr>
            <p:spPr>
              <a:xfrm flipH="1">
                <a:off x="7680321" y="3602038"/>
                <a:ext cx="4077001" cy="1320792"/>
              </a:xfrm>
              <a:prstGeom prst="rect">
                <a:avLst/>
              </a:prstGeom>
              <a:noFill/>
              <a:ln w="31750">
                <a:solidFill>
                  <a:schemeClr val="accent6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none" lIns="72000" tIns="216000" rIns="0" bIns="0" rtlCol="0" anchor="t" anchorCtr="0"/>
              <a:lstStyle/>
              <a:p>
                <a:r>
                  <a:rPr lang="en-GB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network-</a:t>
                </a:r>
              </a:p>
              <a:p>
                <a:r>
                  <a:rPr lang="en-GB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segments</a:t>
                </a: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EE477C30-6660-9AEC-EB8A-026821D4D8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7680326" y="3602038"/>
                <a:ext cx="324000" cy="1620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txBody>
              <a:bodyPr wrap="none" lIns="72000" tIns="0" rIns="0" bIns="0" rtlCol="0" anchor="ctr" anchorCtr="1">
                <a:noAutofit/>
              </a:bodyPr>
              <a:lstStyle/>
              <a:p>
                <a:pPr algn="ctr"/>
                <a:r>
                  <a:rPr lang="en-US" sz="800" dirty="0">
                    <a:solidFill>
                      <a:schemeClr val="bg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AP</a:t>
                </a:r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C0AC6342-85B4-D6FF-F7F8-4A823C7870BB}"/>
                </a:ext>
              </a:extLst>
            </p:cNvPr>
            <p:cNvGrpSpPr/>
            <p:nvPr/>
          </p:nvGrpSpPr>
          <p:grpSpPr>
            <a:xfrm>
              <a:off x="6132563" y="1566053"/>
              <a:ext cx="1728000" cy="648000"/>
              <a:chOff x="5510328" y="5099954"/>
              <a:chExt cx="1728000" cy="648000"/>
            </a:xfrm>
          </p:grpSpPr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2C6EF24D-7B44-2A8F-B0A8-FCABFF9AD051}"/>
                  </a:ext>
                </a:extLst>
              </p:cNvPr>
              <p:cNvSpPr/>
              <p:nvPr/>
            </p:nvSpPr>
            <p:spPr>
              <a:xfrm flipH="1">
                <a:off x="5510328" y="5099954"/>
                <a:ext cx="1728000" cy="6480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1750" cap="flat">
                <a:solidFill>
                  <a:schemeClr val="accent4">
                    <a:lumMod val="50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square" lIns="0" tIns="0" rIns="0" bIns="0" rtlCol="0" anchor="ctr" anchorCtr="1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VLAN(s)</a:t>
                </a:r>
              </a:p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GB" sz="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(Security isolation per Bridge Domain)</a:t>
                </a:r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5B4AEB88-CD3E-A2FD-DDEA-4FC75E8FC93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10328" y="5099955"/>
                <a:ext cx="432000" cy="216000"/>
              </a:xfrm>
              <a:prstGeom prst="rect">
                <a:avLst/>
              </a:prstGeom>
              <a:solidFill>
                <a:schemeClr val="accent4">
                  <a:lumMod val="50000"/>
                </a:schemeClr>
              </a:solidFill>
              <a:ln w="12700" cap="flat">
                <a:noFill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 lIns="0" tIns="0" rIns="0" bIns="0" rtlCol="0" anchor="ctr" anchorCtr="1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800" kern="0" dirty="0">
                    <a:solidFill>
                      <a:schemeClr val="bg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EPG</a:t>
                </a:r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9279145F-C93B-4F28-407F-9836A4EC8CC8}"/>
                </a:ext>
              </a:extLst>
            </p:cNvPr>
            <p:cNvGrpSpPr/>
            <p:nvPr/>
          </p:nvGrpSpPr>
          <p:grpSpPr>
            <a:xfrm>
              <a:off x="8183614" y="1566053"/>
              <a:ext cx="1728000" cy="648000"/>
              <a:chOff x="5510328" y="5099954"/>
              <a:chExt cx="1728000" cy="648000"/>
            </a:xfrm>
          </p:grpSpPr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E666BC0A-2C0D-D05D-A1EC-6AE83074528D}"/>
                  </a:ext>
                </a:extLst>
              </p:cNvPr>
              <p:cNvSpPr/>
              <p:nvPr/>
            </p:nvSpPr>
            <p:spPr>
              <a:xfrm flipH="1">
                <a:off x="5510328" y="5099954"/>
                <a:ext cx="1728000" cy="6480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1750" cap="flat">
                <a:solidFill>
                  <a:schemeClr val="accent4">
                    <a:lumMod val="50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square" lIns="0" tIns="0" rIns="0" bIns="0" rtlCol="0" anchor="ctr" anchorCtr="1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VLAN(s)</a:t>
                </a:r>
              </a:p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GB" sz="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(Security isolation per Bridge Domain)</a:t>
                </a:r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0237CEFD-A87F-08D1-3D6E-DFC1990549E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10328" y="5099955"/>
                <a:ext cx="432000" cy="216000"/>
              </a:xfrm>
              <a:prstGeom prst="rect">
                <a:avLst/>
              </a:prstGeom>
              <a:solidFill>
                <a:schemeClr val="accent4">
                  <a:lumMod val="50000"/>
                </a:schemeClr>
              </a:solidFill>
              <a:ln w="12700" cap="flat">
                <a:noFill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 lIns="0" tIns="0" rIns="0" bIns="0" rtlCol="0" anchor="ctr" anchorCtr="1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800" kern="0" dirty="0">
                    <a:solidFill>
                      <a:schemeClr val="bg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EPG</a:t>
                </a:r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0327AAEA-1363-F100-C0BA-C9EE9219ED47}"/>
                </a:ext>
              </a:extLst>
            </p:cNvPr>
            <p:cNvGrpSpPr/>
            <p:nvPr/>
          </p:nvGrpSpPr>
          <p:grpSpPr>
            <a:xfrm>
              <a:off x="4694695" y="3291415"/>
              <a:ext cx="5437187" cy="966263"/>
              <a:chOff x="7680321" y="3602038"/>
              <a:chExt cx="4077891" cy="724697"/>
            </a:xfrm>
          </p:grpSpPr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605AC04D-E880-DABF-F6B8-D7A1F5D58C50}"/>
                  </a:ext>
                </a:extLst>
              </p:cNvPr>
              <p:cNvSpPr/>
              <p:nvPr/>
            </p:nvSpPr>
            <p:spPr>
              <a:xfrm flipH="1">
                <a:off x="7680321" y="3602038"/>
                <a:ext cx="4077891" cy="724697"/>
              </a:xfrm>
              <a:prstGeom prst="rect">
                <a:avLst/>
              </a:prstGeom>
              <a:noFill/>
              <a:ln w="31750">
                <a:solidFill>
                  <a:schemeClr val="accent6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none" lIns="72000" tIns="216000" rIns="0" bIns="0" rtlCol="0" anchor="t" anchorCtr="0"/>
              <a:lstStyle/>
              <a:p>
                <a:r>
                  <a:rPr lang="en-GB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Apps</a:t>
                </a:r>
              </a:p>
              <a:p>
                <a:r>
                  <a:rPr lang="en-GB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(Optional)</a:t>
                </a: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0476AFED-572B-FC3C-2B5A-C476D57B5F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7680326" y="3602038"/>
                <a:ext cx="324000" cy="1620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txBody>
              <a:bodyPr wrap="none" lIns="72000" tIns="0" rIns="0" bIns="0" rtlCol="0" anchor="ctr" anchorCtr="1">
                <a:noAutofit/>
              </a:bodyPr>
              <a:lstStyle/>
              <a:p>
                <a:pPr algn="ctr"/>
                <a:r>
                  <a:rPr lang="en-US" sz="800" dirty="0">
                    <a:solidFill>
                      <a:schemeClr val="bg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AP</a:t>
                </a:r>
              </a:p>
            </p:txBody>
          </p: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B10AC2E3-A6BA-D7EA-9112-70BCD7AE116C}"/>
                </a:ext>
              </a:extLst>
            </p:cNvPr>
            <p:cNvGrpSpPr/>
            <p:nvPr/>
          </p:nvGrpSpPr>
          <p:grpSpPr>
            <a:xfrm>
              <a:off x="6132562" y="3507413"/>
              <a:ext cx="3779051" cy="648000"/>
              <a:chOff x="5510327" y="5099954"/>
              <a:chExt cx="3779051" cy="648000"/>
            </a:xfrm>
          </p:grpSpPr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AA11AF86-5861-46B6-0CE4-EA91DDD7C23C}"/>
                  </a:ext>
                </a:extLst>
              </p:cNvPr>
              <p:cNvSpPr/>
              <p:nvPr/>
            </p:nvSpPr>
            <p:spPr>
              <a:xfrm flipH="1">
                <a:off x="5510327" y="5099954"/>
                <a:ext cx="3779051" cy="648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1750" cap="flat">
                <a:solidFill>
                  <a:schemeClr val="accent2">
                    <a:lumMod val="75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square" lIns="0" tIns="0" rIns="0" bIns="0" rtlCol="0" anchor="ctr" anchorCtr="1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GB" sz="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Security isolation across Bridge Domains</a:t>
                </a: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1BDE1A35-21E8-ACB5-2787-843784DFB16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10328" y="5099955"/>
                <a:ext cx="432000" cy="216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 lIns="0" tIns="0" rIns="0" bIns="0" rtlCol="0" anchor="ctr" anchorCtr="1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800" kern="0" dirty="0">
                    <a:solidFill>
                      <a:schemeClr val="bg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ESG</a:t>
                </a:r>
              </a:p>
            </p:txBody>
          </p:sp>
        </p:grpSp>
      </p:grp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256633D-5BA2-0A64-1D83-F89E28F59E6A}"/>
              </a:ext>
            </a:extLst>
          </p:cNvPr>
          <p:cNvCxnSpPr>
            <a:cxnSpLocks/>
            <a:stCxn id="52" idx="2"/>
            <a:endCxn id="82" idx="0"/>
          </p:cNvCxnSpPr>
          <p:nvPr/>
        </p:nvCxnSpPr>
        <p:spPr>
          <a:xfrm flipH="1">
            <a:off x="6637339" y="2213952"/>
            <a:ext cx="1918" cy="652136"/>
          </a:xfrm>
          <a:prstGeom prst="straightConnector1">
            <a:avLst/>
          </a:prstGeom>
          <a:ln w="31750">
            <a:solidFill>
              <a:schemeClr val="bg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87020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roup 126">
            <a:extLst>
              <a:ext uri="{FF2B5EF4-FFF2-40B4-BE49-F238E27FC236}">
                <a16:creationId xmlns:a16="http://schemas.microsoft.com/office/drawing/2014/main" id="{F81E2C29-BFED-6623-4DE1-B5B1EFB75213}"/>
              </a:ext>
            </a:extLst>
          </p:cNvPr>
          <p:cNvGrpSpPr/>
          <p:nvPr/>
        </p:nvGrpSpPr>
        <p:grpSpPr>
          <a:xfrm>
            <a:off x="3161507" y="370491"/>
            <a:ext cx="5742782" cy="1299821"/>
            <a:chOff x="3161507" y="1018561"/>
            <a:chExt cx="5742782" cy="1299821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AA53F07-D6AA-1101-5BAB-4457601C604C}"/>
                </a:ext>
              </a:extLst>
            </p:cNvPr>
            <p:cNvSpPr/>
            <p:nvPr/>
          </p:nvSpPr>
          <p:spPr>
            <a:xfrm>
              <a:off x="3161507" y="1018561"/>
              <a:ext cx="5742782" cy="1299821"/>
            </a:xfrm>
            <a:prstGeom prst="rect">
              <a:avLst/>
            </a:prstGeom>
            <a:noFill/>
            <a:ln w="31750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68000" tIns="0" rIns="216000" bIns="36000" rtlCol="0" anchor="t" anchorCtr="0"/>
            <a:lstStyle/>
            <a:p>
              <a:r>
                <a:rPr lang="en-GB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shared-services</a:t>
              </a:r>
              <a:endParaRPr lang="en-GB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0BB120C7-EB8C-8924-A61D-CD203F227CE2}"/>
                </a:ext>
              </a:extLst>
            </p:cNvPr>
            <p:cNvGrpSpPr/>
            <p:nvPr/>
          </p:nvGrpSpPr>
          <p:grpSpPr>
            <a:xfrm>
              <a:off x="3161510" y="1018562"/>
              <a:ext cx="433351" cy="216000"/>
              <a:chOff x="9357407" y="4691351"/>
              <a:chExt cx="325013" cy="162000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C1743194-0DAF-3473-45A5-CB683C96783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357407" y="4691351"/>
                <a:ext cx="325013" cy="162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E3867D22-177B-E54C-EDEB-10D42EB91BF8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9393407" y="4709853"/>
                <a:ext cx="216000" cy="106997"/>
                <a:chOff x="836085" y="1496592"/>
                <a:chExt cx="538984" cy="266993"/>
              </a:xfrm>
            </p:grpSpPr>
            <p:sp>
              <p:nvSpPr>
                <p:cNvPr id="48" name="Freeform 751">
                  <a:extLst>
                    <a:ext uri="{FF2B5EF4-FFF2-40B4-BE49-F238E27FC236}">
                      <a16:creationId xmlns:a16="http://schemas.microsoft.com/office/drawing/2014/main" id="{B4205AC8-A705-1939-D461-CCCE79C2E0E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36085" y="1647588"/>
                  <a:ext cx="538984" cy="115997"/>
                </a:xfrm>
                <a:custGeom>
                  <a:avLst/>
                  <a:gdLst>
                    <a:gd name="T0" fmla="*/ 204 w 228"/>
                    <a:gd name="T1" fmla="*/ 49 h 49"/>
                    <a:gd name="T2" fmla="*/ 24 w 228"/>
                    <a:gd name="T3" fmla="*/ 49 h 49"/>
                    <a:gd name="T4" fmla="*/ 0 w 228"/>
                    <a:gd name="T5" fmla="*/ 25 h 49"/>
                    <a:gd name="T6" fmla="*/ 0 w 228"/>
                    <a:gd name="T7" fmla="*/ 25 h 49"/>
                    <a:gd name="T8" fmla="*/ 24 w 228"/>
                    <a:gd name="T9" fmla="*/ 0 h 49"/>
                    <a:gd name="T10" fmla="*/ 204 w 228"/>
                    <a:gd name="T11" fmla="*/ 0 h 49"/>
                    <a:gd name="T12" fmla="*/ 228 w 228"/>
                    <a:gd name="T13" fmla="*/ 25 h 49"/>
                    <a:gd name="T14" fmla="*/ 228 w 228"/>
                    <a:gd name="T15" fmla="*/ 25 h 49"/>
                    <a:gd name="T16" fmla="*/ 204 w 228"/>
                    <a:gd name="T17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28" h="49">
                      <a:moveTo>
                        <a:pt x="204" y="49"/>
                      </a:moveTo>
                      <a:cubicBezTo>
                        <a:pt x="24" y="49"/>
                        <a:pt x="24" y="49"/>
                        <a:pt x="24" y="49"/>
                      </a:cubicBezTo>
                      <a:cubicBezTo>
                        <a:pt x="11" y="49"/>
                        <a:pt x="0" y="38"/>
                        <a:pt x="0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11"/>
                        <a:pt x="11" y="0"/>
                        <a:pt x="24" y="0"/>
                      </a:cubicBezTo>
                      <a:cubicBezTo>
                        <a:pt x="204" y="0"/>
                        <a:pt x="204" y="0"/>
                        <a:pt x="204" y="0"/>
                      </a:cubicBezTo>
                      <a:cubicBezTo>
                        <a:pt x="217" y="0"/>
                        <a:pt x="228" y="11"/>
                        <a:pt x="228" y="25"/>
                      </a:cubicBezTo>
                      <a:cubicBezTo>
                        <a:pt x="228" y="25"/>
                        <a:pt x="228" y="25"/>
                        <a:pt x="228" y="25"/>
                      </a:cubicBezTo>
                      <a:cubicBezTo>
                        <a:pt x="228" y="38"/>
                        <a:pt x="217" y="49"/>
                        <a:pt x="204" y="49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</p:spPr>
              <p:txBody>
                <a:bodyPr vert="horz" wrap="square" lIns="162560" tIns="81280" rIns="162560" bIns="81280" numCol="1" anchor="t" anchorCtr="1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 sz="533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49" name="Freeform 752">
                  <a:extLst>
                    <a:ext uri="{FF2B5EF4-FFF2-40B4-BE49-F238E27FC236}">
                      <a16:creationId xmlns:a16="http://schemas.microsoft.com/office/drawing/2014/main" id="{B77311F5-D5C3-06E9-7ED3-1E5AD14DAD6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55081" y="1571590"/>
                  <a:ext cx="382988" cy="115996"/>
                </a:xfrm>
                <a:custGeom>
                  <a:avLst/>
                  <a:gdLst>
                    <a:gd name="T0" fmla="*/ 137 w 162"/>
                    <a:gd name="T1" fmla="*/ 49 h 49"/>
                    <a:gd name="T2" fmla="*/ 24 w 162"/>
                    <a:gd name="T3" fmla="*/ 49 h 49"/>
                    <a:gd name="T4" fmla="*/ 0 w 162"/>
                    <a:gd name="T5" fmla="*/ 25 h 49"/>
                    <a:gd name="T6" fmla="*/ 0 w 162"/>
                    <a:gd name="T7" fmla="*/ 25 h 49"/>
                    <a:gd name="T8" fmla="*/ 24 w 162"/>
                    <a:gd name="T9" fmla="*/ 0 h 49"/>
                    <a:gd name="T10" fmla="*/ 137 w 162"/>
                    <a:gd name="T11" fmla="*/ 0 h 49"/>
                    <a:gd name="T12" fmla="*/ 162 w 162"/>
                    <a:gd name="T13" fmla="*/ 25 h 49"/>
                    <a:gd name="T14" fmla="*/ 162 w 162"/>
                    <a:gd name="T15" fmla="*/ 25 h 49"/>
                    <a:gd name="T16" fmla="*/ 137 w 162"/>
                    <a:gd name="T17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62" h="49">
                      <a:moveTo>
                        <a:pt x="137" y="49"/>
                      </a:moveTo>
                      <a:cubicBezTo>
                        <a:pt x="24" y="49"/>
                        <a:pt x="24" y="49"/>
                        <a:pt x="24" y="49"/>
                      </a:cubicBezTo>
                      <a:cubicBezTo>
                        <a:pt x="11" y="49"/>
                        <a:pt x="0" y="38"/>
                        <a:pt x="0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11"/>
                        <a:pt x="11" y="0"/>
                        <a:pt x="24" y="0"/>
                      </a:cubicBezTo>
                      <a:cubicBezTo>
                        <a:pt x="137" y="0"/>
                        <a:pt x="137" y="0"/>
                        <a:pt x="137" y="0"/>
                      </a:cubicBezTo>
                      <a:cubicBezTo>
                        <a:pt x="151" y="0"/>
                        <a:pt x="162" y="11"/>
                        <a:pt x="162" y="25"/>
                      </a:cubicBezTo>
                      <a:cubicBezTo>
                        <a:pt x="162" y="25"/>
                        <a:pt x="162" y="25"/>
                        <a:pt x="162" y="25"/>
                      </a:cubicBezTo>
                      <a:cubicBezTo>
                        <a:pt x="162" y="38"/>
                        <a:pt x="151" y="49"/>
                        <a:pt x="137" y="49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</p:spPr>
              <p:txBody>
                <a:bodyPr vert="horz" wrap="square" lIns="162560" tIns="81280" rIns="162560" bIns="812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50" name="Freeform 753">
                  <a:extLst>
                    <a:ext uri="{FF2B5EF4-FFF2-40B4-BE49-F238E27FC236}">
                      <a16:creationId xmlns:a16="http://schemas.microsoft.com/office/drawing/2014/main" id="{3B2DF202-F9D2-78A6-CC6B-2BCD8E27B13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06076" y="1496592"/>
                  <a:ext cx="181994" cy="115996"/>
                </a:xfrm>
                <a:custGeom>
                  <a:avLst/>
                  <a:gdLst>
                    <a:gd name="T0" fmla="*/ 52 w 77"/>
                    <a:gd name="T1" fmla="*/ 49 h 49"/>
                    <a:gd name="T2" fmla="*/ 24 w 77"/>
                    <a:gd name="T3" fmla="*/ 49 h 49"/>
                    <a:gd name="T4" fmla="*/ 0 w 77"/>
                    <a:gd name="T5" fmla="*/ 24 h 49"/>
                    <a:gd name="T6" fmla="*/ 0 w 77"/>
                    <a:gd name="T7" fmla="*/ 24 h 49"/>
                    <a:gd name="T8" fmla="*/ 24 w 77"/>
                    <a:gd name="T9" fmla="*/ 0 h 49"/>
                    <a:gd name="T10" fmla="*/ 52 w 77"/>
                    <a:gd name="T11" fmla="*/ 0 h 49"/>
                    <a:gd name="T12" fmla="*/ 77 w 77"/>
                    <a:gd name="T13" fmla="*/ 24 h 49"/>
                    <a:gd name="T14" fmla="*/ 77 w 77"/>
                    <a:gd name="T15" fmla="*/ 24 h 49"/>
                    <a:gd name="T16" fmla="*/ 52 w 77"/>
                    <a:gd name="T17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7" h="49">
                      <a:moveTo>
                        <a:pt x="52" y="49"/>
                      </a:moveTo>
                      <a:cubicBezTo>
                        <a:pt x="24" y="49"/>
                        <a:pt x="24" y="49"/>
                        <a:pt x="24" y="49"/>
                      </a:cubicBezTo>
                      <a:cubicBezTo>
                        <a:pt x="11" y="49"/>
                        <a:pt x="0" y="38"/>
                        <a:pt x="0" y="24"/>
                      </a:cubicBezTo>
                      <a:cubicBezTo>
                        <a:pt x="0" y="24"/>
                        <a:pt x="0" y="24"/>
                        <a:pt x="0" y="24"/>
                      </a:cubicBezTo>
                      <a:cubicBezTo>
                        <a:pt x="0" y="11"/>
                        <a:pt x="11" y="0"/>
                        <a:pt x="24" y="0"/>
                      </a:cubicBezTo>
                      <a:cubicBezTo>
                        <a:pt x="52" y="0"/>
                        <a:pt x="52" y="0"/>
                        <a:pt x="52" y="0"/>
                      </a:cubicBezTo>
                      <a:cubicBezTo>
                        <a:pt x="66" y="0"/>
                        <a:pt x="77" y="11"/>
                        <a:pt x="77" y="24"/>
                      </a:cubicBezTo>
                      <a:cubicBezTo>
                        <a:pt x="77" y="24"/>
                        <a:pt x="77" y="24"/>
                        <a:pt x="77" y="24"/>
                      </a:cubicBezTo>
                      <a:cubicBezTo>
                        <a:pt x="77" y="38"/>
                        <a:pt x="66" y="49"/>
                        <a:pt x="52" y="49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</p:spPr>
              <p:txBody>
                <a:bodyPr vert="horz" wrap="square" lIns="162560" tIns="81280" rIns="162560" bIns="812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p:grp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97D9F7B9-CDD7-9DAA-6E98-A5AC34D6A61B}"/>
                </a:ext>
              </a:extLst>
            </p:cNvPr>
            <p:cNvGrpSpPr/>
            <p:nvPr/>
          </p:nvGrpSpPr>
          <p:grpSpPr>
            <a:xfrm>
              <a:off x="4482175" y="1349710"/>
              <a:ext cx="4314164" cy="864242"/>
              <a:chOff x="7680318" y="3615879"/>
              <a:chExt cx="3235623" cy="648181"/>
            </a:xfrm>
          </p:grpSpPr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7D81B776-FF64-0ADE-7CB2-871F0AAF8F0A}"/>
                  </a:ext>
                </a:extLst>
              </p:cNvPr>
              <p:cNvSpPr/>
              <p:nvPr/>
            </p:nvSpPr>
            <p:spPr>
              <a:xfrm flipH="1">
                <a:off x="7680318" y="3615880"/>
                <a:ext cx="3235623" cy="648180"/>
              </a:xfrm>
              <a:prstGeom prst="rect">
                <a:avLst/>
              </a:prstGeom>
              <a:noFill/>
              <a:ln w="31750">
                <a:solidFill>
                  <a:schemeClr val="accent5"/>
                </a:solidFill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468000" tIns="0" rIns="216000" bIns="144000" rtlCol="0" anchor="t" anchorCtr="0"/>
              <a:lstStyle/>
              <a:p>
                <a:r>
                  <a:rPr lang="en-GB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vrf-01</a:t>
                </a:r>
                <a:endParaRPr lang="en-GB" sz="2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110AA3DB-F276-B950-8976-CCAD0C3F36AA}"/>
                  </a:ext>
                </a:extLst>
              </p:cNvPr>
              <p:cNvGrpSpPr/>
              <p:nvPr/>
            </p:nvGrpSpPr>
            <p:grpSpPr>
              <a:xfrm>
                <a:off x="7680323" y="3615879"/>
                <a:ext cx="324000" cy="162000"/>
                <a:chOff x="9199253" y="3748281"/>
                <a:chExt cx="324000" cy="162000"/>
              </a:xfrm>
            </p:grpSpPr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1C7C7739-92D5-A880-84B3-71FEFE06528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H="1">
                  <a:off x="9199253" y="3748281"/>
                  <a:ext cx="324000" cy="162000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pic>
              <p:nvPicPr>
                <p:cNvPr id="55" name="Picture 6" descr="C:\Users\ecoffey\AppData\Local\Temp\Rar$DRa0.583\Cisco Icons November\30067_Device_router_3057\Png_256\30067_Device_router_3057_unknown_256.png">
                  <a:extLst>
                    <a:ext uri="{FF2B5EF4-FFF2-40B4-BE49-F238E27FC236}">
                      <a16:creationId xmlns:a16="http://schemas.microsoft.com/office/drawing/2014/main" id="{4ED2ED49-51EE-64F2-4F0A-90E014877BB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9253747" y="3768469"/>
                  <a:ext cx="215012" cy="12162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90D8286-6B2A-674A-E83D-0E46F0994CEF}"/>
              </a:ext>
            </a:extLst>
          </p:cNvPr>
          <p:cNvGrpSpPr/>
          <p:nvPr/>
        </p:nvGrpSpPr>
        <p:grpSpPr>
          <a:xfrm>
            <a:off x="3161507" y="1879702"/>
            <a:ext cx="5742782" cy="1299821"/>
            <a:chOff x="3161507" y="1018561"/>
            <a:chExt cx="5742782" cy="1299821"/>
          </a:xfrm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93D8E39B-8C29-705A-235E-0A5D0DD9CA53}"/>
                </a:ext>
              </a:extLst>
            </p:cNvPr>
            <p:cNvGrpSpPr/>
            <p:nvPr/>
          </p:nvGrpSpPr>
          <p:grpSpPr>
            <a:xfrm>
              <a:off x="4590126" y="1673554"/>
              <a:ext cx="1944000" cy="432445"/>
              <a:chOff x="7680323" y="3602038"/>
              <a:chExt cx="1458000" cy="324334"/>
            </a:xfrm>
          </p:grpSpPr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F16A0B1C-2FBA-A887-B357-54D1775818F0}"/>
                  </a:ext>
                </a:extLst>
              </p:cNvPr>
              <p:cNvSpPr/>
              <p:nvPr/>
            </p:nvSpPr>
            <p:spPr>
              <a:xfrm flipH="1">
                <a:off x="7680323" y="3602039"/>
                <a:ext cx="1458000" cy="324333"/>
              </a:xfrm>
              <a:prstGeom prst="rect">
                <a:avLst/>
              </a:prstGeom>
              <a:solidFill>
                <a:schemeClr val="bg1">
                  <a:lumMod val="10000"/>
                  <a:lumOff val="90000"/>
                </a:schemeClr>
              </a:solidFill>
              <a:ln w="31750">
                <a:solidFill>
                  <a:schemeClr val="bg1">
                    <a:lumMod val="75000"/>
                    <a:lumOff val="2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none" lIns="432000" tIns="0" rIns="216000" bIns="36000" rtlCol="0" anchor="t" anchorCtr="1"/>
              <a:lstStyle/>
              <a:p>
                <a:pPr algn="ctr"/>
                <a:r>
                  <a:rPr lang="en-GB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subnet(s)</a:t>
                </a: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BC06D398-0056-9BEC-E095-5FEC11B542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7680326" y="3602038"/>
                <a:ext cx="324000" cy="162000"/>
              </a:xfrm>
              <a:prstGeom prst="rect">
                <a:avLst/>
              </a:prstGeom>
              <a:solidFill>
                <a:schemeClr val="bg1">
                  <a:lumMod val="75000"/>
                  <a:lumOff val="25000"/>
                </a:schemeClr>
              </a:solidFill>
            </p:spPr>
            <p:txBody>
              <a:bodyPr wrap="none" lIns="0" tIns="0" rIns="0" bIns="0" rtlCol="0" anchor="ctr" anchorCtr="1">
                <a:noAutofit/>
              </a:bodyPr>
              <a:lstStyle/>
              <a:p>
                <a:pPr algn="ctr"/>
                <a:r>
                  <a:rPr lang="en-US" sz="800" dirty="0">
                    <a:solidFill>
                      <a:schemeClr val="bg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BD</a:t>
                </a:r>
              </a:p>
            </p:txBody>
          </p: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47F0FDD1-C7E5-F933-7C21-4CE99CF766E4}"/>
                </a:ext>
              </a:extLst>
            </p:cNvPr>
            <p:cNvGrpSpPr/>
            <p:nvPr/>
          </p:nvGrpSpPr>
          <p:grpSpPr>
            <a:xfrm>
              <a:off x="6641178" y="1673550"/>
              <a:ext cx="1944000" cy="432442"/>
              <a:chOff x="7680323" y="3602038"/>
              <a:chExt cx="1458000" cy="324332"/>
            </a:xfrm>
          </p:grpSpPr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6691C5D8-9CD3-87E0-817E-54BDF0F6152A}"/>
                  </a:ext>
                </a:extLst>
              </p:cNvPr>
              <p:cNvSpPr/>
              <p:nvPr/>
            </p:nvSpPr>
            <p:spPr>
              <a:xfrm flipH="1">
                <a:off x="7680323" y="3602038"/>
                <a:ext cx="1458000" cy="324332"/>
              </a:xfrm>
              <a:prstGeom prst="rect">
                <a:avLst/>
              </a:prstGeom>
              <a:solidFill>
                <a:schemeClr val="bg1">
                  <a:lumMod val="10000"/>
                  <a:lumOff val="90000"/>
                </a:schemeClr>
              </a:solidFill>
              <a:ln w="31750">
                <a:solidFill>
                  <a:schemeClr val="bg1">
                    <a:lumMod val="75000"/>
                    <a:lumOff val="2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none" lIns="432000" tIns="0" rIns="216000" bIns="36000" rtlCol="0" anchor="t" anchorCtr="1"/>
              <a:lstStyle/>
              <a:p>
                <a:pPr algn="ctr"/>
                <a:r>
                  <a:rPr lang="en-GB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subnet(s)</a:t>
                </a:r>
              </a:p>
            </p:txBody>
          </p: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5A699290-58AF-618D-F169-B1473B5CF27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7680326" y="3602038"/>
                <a:ext cx="324000" cy="162000"/>
              </a:xfrm>
              <a:prstGeom prst="rect">
                <a:avLst/>
              </a:prstGeom>
              <a:solidFill>
                <a:schemeClr val="bg1">
                  <a:lumMod val="75000"/>
                  <a:lumOff val="25000"/>
                </a:schemeClr>
              </a:solidFill>
            </p:spPr>
            <p:txBody>
              <a:bodyPr wrap="none" lIns="0" tIns="0" rIns="0" bIns="0" rtlCol="0" anchor="ctr" anchorCtr="1">
                <a:noAutofit/>
              </a:bodyPr>
              <a:lstStyle/>
              <a:p>
                <a:pPr algn="ctr"/>
                <a:r>
                  <a:rPr lang="en-US" sz="800" dirty="0">
                    <a:solidFill>
                      <a:schemeClr val="bg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BD</a:t>
                </a:r>
              </a:p>
            </p:txBody>
          </p:sp>
        </p:grp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7CD310F2-770C-2605-DDE9-523236A4BB09}"/>
                </a:ext>
              </a:extLst>
            </p:cNvPr>
            <p:cNvSpPr/>
            <p:nvPr/>
          </p:nvSpPr>
          <p:spPr>
            <a:xfrm>
              <a:off x="3161507" y="1018561"/>
              <a:ext cx="5742782" cy="1299821"/>
            </a:xfrm>
            <a:prstGeom prst="rect">
              <a:avLst/>
            </a:prstGeom>
            <a:noFill/>
            <a:ln w="31750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68000" tIns="0" rIns="216000" bIns="36000" rtlCol="0" anchor="t" anchorCtr="0"/>
            <a:lstStyle/>
            <a:p>
              <a:r>
                <a:rPr lang="en-GB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common</a:t>
              </a:r>
              <a:endParaRPr lang="en-GB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E72335B4-20D5-09AF-20D9-987990FC6F76}"/>
                </a:ext>
              </a:extLst>
            </p:cNvPr>
            <p:cNvGrpSpPr/>
            <p:nvPr/>
          </p:nvGrpSpPr>
          <p:grpSpPr>
            <a:xfrm>
              <a:off x="3161510" y="1018562"/>
              <a:ext cx="433351" cy="216000"/>
              <a:chOff x="9357407" y="4691351"/>
              <a:chExt cx="325013" cy="162000"/>
            </a:xfrm>
          </p:grpSpPr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702C3D97-05AF-3E28-4BAE-DE91FFD3323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357407" y="4691351"/>
                <a:ext cx="325013" cy="162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grpSp>
            <p:nvGrpSpPr>
              <p:cNvPr id="119" name="Group 118">
                <a:extLst>
                  <a:ext uri="{FF2B5EF4-FFF2-40B4-BE49-F238E27FC236}">
                    <a16:creationId xmlns:a16="http://schemas.microsoft.com/office/drawing/2014/main" id="{2FE476CF-5F33-A252-BBB4-6952A6275105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9393407" y="4709853"/>
                <a:ext cx="216000" cy="106997"/>
                <a:chOff x="836085" y="1496592"/>
                <a:chExt cx="538984" cy="266993"/>
              </a:xfrm>
            </p:grpSpPr>
            <p:sp>
              <p:nvSpPr>
                <p:cNvPr id="120" name="Freeform 751">
                  <a:extLst>
                    <a:ext uri="{FF2B5EF4-FFF2-40B4-BE49-F238E27FC236}">
                      <a16:creationId xmlns:a16="http://schemas.microsoft.com/office/drawing/2014/main" id="{578893C1-3E53-8446-5C2C-BF92A56FCE7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36085" y="1647588"/>
                  <a:ext cx="538984" cy="115997"/>
                </a:xfrm>
                <a:custGeom>
                  <a:avLst/>
                  <a:gdLst>
                    <a:gd name="T0" fmla="*/ 204 w 228"/>
                    <a:gd name="T1" fmla="*/ 49 h 49"/>
                    <a:gd name="T2" fmla="*/ 24 w 228"/>
                    <a:gd name="T3" fmla="*/ 49 h 49"/>
                    <a:gd name="T4" fmla="*/ 0 w 228"/>
                    <a:gd name="T5" fmla="*/ 25 h 49"/>
                    <a:gd name="T6" fmla="*/ 0 w 228"/>
                    <a:gd name="T7" fmla="*/ 25 h 49"/>
                    <a:gd name="T8" fmla="*/ 24 w 228"/>
                    <a:gd name="T9" fmla="*/ 0 h 49"/>
                    <a:gd name="T10" fmla="*/ 204 w 228"/>
                    <a:gd name="T11" fmla="*/ 0 h 49"/>
                    <a:gd name="T12" fmla="*/ 228 w 228"/>
                    <a:gd name="T13" fmla="*/ 25 h 49"/>
                    <a:gd name="T14" fmla="*/ 228 w 228"/>
                    <a:gd name="T15" fmla="*/ 25 h 49"/>
                    <a:gd name="T16" fmla="*/ 204 w 228"/>
                    <a:gd name="T17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28" h="49">
                      <a:moveTo>
                        <a:pt x="204" y="49"/>
                      </a:moveTo>
                      <a:cubicBezTo>
                        <a:pt x="24" y="49"/>
                        <a:pt x="24" y="49"/>
                        <a:pt x="24" y="49"/>
                      </a:cubicBezTo>
                      <a:cubicBezTo>
                        <a:pt x="11" y="49"/>
                        <a:pt x="0" y="38"/>
                        <a:pt x="0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11"/>
                        <a:pt x="11" y="0"/>
                        <a:pt x="24" y="0"/>
                      </a:cubicBezTo>
                      <a:cubicBezTo>
                        <a:pt x="204" y="0"/>
                        <a:pt x="204" y="0"/>
                        <a:pt x="204" y="0"/>
                      </a:cubicBezTo>
                      <a:cubicBezTo>
                        <a:pt x="217" y="0"/>
                        <a:pt x="228" y="11"/>
                        <a:pt x="228" y="25"/>
                      </a:cubicBezTo>
                      <a:cubicBezTo>
                        <a:pt x="228" y="25"/>
                        <a:pt x="228" y="25"/>
                        <a:pt x="228" y="25"/>
                      </a:cubicBezTo>
                      <a:cubicBezTo>
                        <a:pt x="228" y="38"/>
                        <a:pt x="217" y="49"/>
                        <a:pt x="204" y="49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</p:spPr>
              <p:txBody>
                <a:bodyPr vert="horz" wrap="square" lIns="162560" tIns="81280" rIns="162560" bIns="81280" numCol="1" anchor="t" anchorCtr="1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 sz="533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121" name="Freeform 752">
                  <a:extLst>
                    <a:ext uri="{FF2B5EF4-FFF2-40B4-BE49-F238E27FC236}">
                      <a16:creationId xmlns:a16="http://schemas.microsoft.com/office/drawing/2014/main" id="{050E3CF0-3BDB-5D00-FD0C-E96374B919C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55081" y="1571590"/>
                  <a:ext cx="382988" cy="115996"/>
                </a:xfrm>
                <a:custGeom>
                  <a:avLst/>
                  <a:gdLst>
                    <a:gd name="T0" fmla="*/ 137 w 162"/>
                    <a:gd name="T1" fmla="*/ 49 h 49"/>
                    <a:gd name="T2" fmla="*/ 24 w 162"/>
                    <a:gd name="T3" fmla="*/ 49 h 49"/>
                    <a:gd name="T4" fmla="*/ 0 w 162"/>
                    <a:gd name="T5" fmla="*/ 25 h 49"/>
                    <a:gd name="T6" fmla="*/ 0 w 162"/>
                    <a:gd name="T7" fmla="*/ 25 h 49"/>
                    <a:gd name="T8" fmla="*/ 24 w 162"/>
                    <a:gd name="T9" fmla="*/ 0 h 49"/>
                    <a:gd name="T10" fmla="*/ 137 w 162"/>
                    <a:gd name="T11" fmla="*/ 0 h 49"/>
                    <a:gd name="T12" fmla="*/ 162 w 162"/>
                    <a:gd name="T13" fmla="*/ 25 h 49"/>
                    <a:gd name="T14" fmla="*/ 162 w 162"/>
                    <a:gd name="T15" fmla="*/ 25 h 49"/>
                    <a:gd name="T16" fmla="*/ 137 w 162"/>
                    <a:gd name="T17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62" h="49">
                      <a:moveTo>
                        <a:pt x="137" y="49"/>
                      </a:moveTo>
                      <a:cubicBezTo>
                        <a:pt x="24" y="49"/>
                        <a:pt x="24" y="49"/>
                        <a:pt x="24" y="49"/>
                      </a:cubicBezTo>
                      <a:cubicBezTo>
                        <a:pt x="11" y="49"/>
                        <a:pt x="0" y="38"/>
                        <a:pt x="0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11"/>
                        <a:pt x="11" y="0"/>
                        <a:pt x="24" y="0"/>
                      </a:cubicBezTo>
                      <a:cubicBezTo>
                        <a:pt x="137" y="0"/>
                        <a:pt x="137" y="0"/>
                        <a:pt x="137" y="0"/>
                      </a:cubicBezTo>
                      <a:cubicBezTo>
                        <a:pt x="151" y="0"/>
                        <a:pt x="162" y="11"/>
                        <a:pt x="162" y="25"/>
                      </a:cubicBezTo>
                      <a:cubicBezTo>
                        <a:pt x="162" y="25"/>
                        <a:pt x="162" y="25"/>
                        <a:pt x="162" y="25"/>
                      </a:cubicBezTo>
                      <a:cubicBezTo>
                        <a:pt x="162" y="38"/>
                        <a:pt x="151" y="49"/>
                        <a:pt x="137" y="49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</p:spPr>
              <p:txBody>
                <a:bodyPr vert="horz" wrap="square" lIns="162560" tIns="81280" rIns="162560" bIns="812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122" name="Freeform 753">
                  <a:extLst>
                    <a:ext uri="{FF2B5EF4-FFF2-40B4-BE49-F238E27FC236}">
                      <a16:creationId xmlns:a16="http://schemas.microsoft.com/office/drawing/2014/main" id="{88249CF6-509B-344A-6374-290FA0EB0D0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06076" y="1496592"/>
                  <a:ext cx="181994" cy="115996"/>
                </a:xfrm>
                <a:custGeom>
                  <a:avLst/>
                  <a:gdLst>
                    <a:gd name="T0" fmla="*/ 52 w 77"/>
                    <a:gd name="T1" fmla="*/ 49 h 49"/>
                    <a:gd name="T2" fmla="*/ 24 w 77"/>
                    <a:gd name="T3" fmla="*/ 49 h 49"/>
                    <a:gd name="T4" fmla="*/ 0 w 77"/>
                    <a:gd name="T5" fmla="*/ 24 h 49"/>
                    <a:gd name="T6" fmla="*/ 0 w 77"/>
                    <a:gd name="T7" fmla="*/ 24 h 49"/>
                    <a:gd name="T8" fmla="*/ 24 w 77"/>
                    <a:gd name="T9" fmla="*/ 0 h 49"/>
                    <a:gd name="T10" fmla="*/ 52 w 77"/>
                    <a:gd name="T11" fmla="*/ 0 h 49"/>
                    <a:gd name="T12" fmla="*/ 77 w 77"/>
                    <a:gd name="T13" fmla="*/ 24 h 49"/>
                    <a:gd name="T14" fmla="*/ 77 w 77"/>
                    <a:gd name="T15" fmla="*/ 24 h 49"/>
                    <a:gd name="T16" fmla="*/ 52 w 77"/>
                    <a:gd name="T17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7" h="49">
                      <a:moveTo>
                        <a:pt x="52" y="49"/>
                      </a:moveTo>
                      <a:cubicBezTo>
                        <a:pt x="24" y="49"/>
                        <a:pt x="24" y="49"/>
                        <a:pt x="24" y="49"/>
                      </a:cubicBezTo>
                      <a:cubicBezTo>
                        <a:pt x="11" y="49"/>
                        <a:pt x="0" y="38"/>
                        <a:pt x="0" y="24"/>
                      </a:cubicBezTo>
                      <a:cubicBezTo>
                        <a:pt x="0" y="24"/>
                        <a:pt x="0" y="24"/>
                        <a:pt x="0" y="24"/>
                      </a:cubicBezTo>
                      <a:cubicBezTo>
                        <a:pt x="0" y="11"/>
                        <a:pt x="11" y="0"/>
                        <a:pt x="24" y="0"/>
                      </a:cubicBezTo>
                      <a:cubicBezTo>
                        <a:pt x="52" y="0"/>
                        <a:pt x="52" y="0"/>
                        <a:pt x="52" y="0"/>
                      </a:cubicBezTo>
                      <a:cubicBezTo>
                        <a:pt x="66" y="0"/>
                        <a:pt x="77" y="11"/>
                        <a:pt x="77" y="24"/>
                      </a:cubicBezTo>
                      <a:cubicBezTo>
                        <a:pt x="77" y="24"/>
                        <a:pt x="77" y="24"/>
                        <a:pt x="77" y="24"/>
                      </a:cubicBezTo>
                      <a:cubicBezTo>
                        <a:pt x="77" y="38"/>
                        <a:pt x="66" y="49"/>
                        <a:pt x="52" y="49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</p:spPr>
              <p:txBody>
                <a:bodyPr vert="horz" wrap="square" lIns="162560" tIns="81280" rIns="162560" bIns="812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p:grp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EA142365-A0ED-8A9E-BC1D-16B9089E870A}"/>
                </a:ext>
              </a:extLst>
            </p:cNvPr>
            <p:cNvGrpSpPr/>
            <p:nvPr/>
          </p:nvGrpSpPr>
          <p:grpSpPr>
            <a:xfrm>
              <a:off x="4482172" y="1349710"/>
              <a:ext cx="4314165" cy="864242"/>
              <a:chOff x="7680317" y="3615879"/>
              <a:chExt cx="3235624" cy="648181"/>
            </a:xfrm>
          </p:grpSpPr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774A031F-9ED0-697E-C8DB-BFA9BDDB82AB}"/>
                  </a:ext>
                </a:extLst>
              </p:cNvPr>
              <p:cNvSpPr/>
              <p:nvPr/>
            </p:nvSpPr>
            <p:spPr>
              <a:xfrm flipH="1">
                <a:off x="7680317" y="3615880"/>
                <a:ext cx="3235624" cy="648180"/>
              </a:xfrm>
              <a:prstGeom prst="rect">
                <a:avLst/>
              </a:prstGeom>
              <a:noFill/>
              <a:ln w="31750">
                <a:solidFill>
                  <a:schemeClr val="accent5"/>
                </a:solidFill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468000" tIns="0" rIns="216000" bIns="144000" rtlCol="0" anchor="t" anchorCtr="0"/>
              <a:lstStyle/>
              <a:p>
                <a:r>
                  <a:rPr lang="en-GB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common.vrf-01</a:t>
                </a:r>
                <a:endParaRPr lang="en-GB" sz="2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0CE12AD2-30DC-7F6C-F26B-1485EE0EBB1E}"/>
                  </a:ext>
                </a:extLst>
              </p:cNvPr>
              <p:cNvGrpSpPr/>
              <p:nvPr/>
            </p:nvGrpSpPr>
            <p:grpSpPr>
              <a:xfrm>
                <a:off x="7680323" y="3615879"/>
                <a:ext cx="324000" cy="162000"/>
                <a:chOff x="9199253" y="3748281"/>
                <a:chExt cx="324000" cy="162000"/>
              </a:xfrm>
            </p:grpSpPr>
            <p:sp>
              <p:nvSpPr>
                <p:cNvPr id="116" name="Rectangle 115">
                  <a:extLst>
                    <a:ext uri="{FF2B5EF4-FFF2-40B4-BE49-F238E27FC236}">
                      <a16:creationId xmlns:a16="http://schemas.microsoft.com/office/drawing/2014/main" id="{64416587-471F-36F3-2C9A-32E03FFEEB6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H="1">
                  <a:off x="9199253" y="3748281"/>
                  <a:ext cx="324000" cy="162000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pic>
              <p:nvPicPr>
                <p:cNvPr id="117" name="Picture 6" descr="C:\Users\ecoffey\AppData\Local\Temp\Rar$DRa0.583\Cisco Icons November\30067_Device_router_3057\Png_256\30067_Device_router_3057_unknown_256.png">
                  <a:extLst>
                    <a:ext uri="{FF2B5EF4-FFF2-40B4-BE49-F238E27FC236}">
                      <a16:creationId xmlns:a16="http://schemas.microsoft.com/office/drawing/2014/main" id="{B4E938ED-55DE-7AAC-8E97-BEC0CD061B0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9253747" y="3768469"/>
                  <a:ext cx="215012" cy="12162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6276EAE-09BC-1117-10F8-D1997E0566DD}"/>
              </a:ext>
            </a:extLst>
          </p:cNvPr>
          <p:cNvGrpSpPr/>
          <p:nvPr/>
        </p:nvGrpSpPr>
        <p:grpSpPr>
          <a:xfrm>
            <a:off x="180000" y="3395423"/>
            <a:ext cx="5742783" cy="3358425"/>
            <a:chOff x="3161506" y="2534282"/>
            <a:chExt cx="5742783" cy="3358425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99903C6F-17B4-7000-DA53-8B97F3EAE1E9}"/>
                </a:ext>
              </a:extLst>
            </p:cNvPr>
            <p:cNvGrpSpPr/>
            <p:nvPr/>
          </p:nvGrpSpPr>
          <p:grpSpPr>
            <a:xfrm>
              <a:off x="3161506" y="2534282"/>
              <a:ext cx="5742783" cy="3358425"/>
              <a:chOff x="7680320" y="2920999"/>
              <a:chExt cx="4307088" cy="2518820"/>
            </a:xfrm>
          </p:grpSpPr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FC757501-CEC9-D100-8159-BC88FE3502EE}"/>
                  </a:ext>
                </a:extLst>
              </p:cNvPr>
              <p:cNvSpPr/>
              <p:nvPr/>
            </p:nvSpPr>
            <p:spPr>
              <a:xfrm>
                <a:off x="7680320" y="2920999"/>
                <a:ext cx="4307088" cy="2518820"/>
              </a:xfrm>
              <a:prstGeom prst="rect">
                <a:avLst/>
              </a:prstGeom>
              <a:noFill/>
              <a:ln w="31750">
                <a:solidFill>
                  <a:schemeClr val="accent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68000" tIns="0" rIns="216000" bIns="36000" rtlCol="0" anchor="t" anchorCtr="0"/>
              <a:lstStyle/>
              <a:p>
                <a:r>
                  <a:rPr lang="en-GB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demo</a:t>
                </a:r>
                <a:endParaRPr lang="en-GB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grpSp>
            <p:nvGrpSpPr>
              <p:cNvPr id="103" name="Group 102">
                <a:extLst>
                  <a:ext uri="{FF2B5EF4-FFF2-40B4-BE49-F238E27FC236}">
                    <a16:creationId xmlns:a16="http://schemas.microsoft.com/office/drawing/2014/main" id="{5EC5458F-5C71-AF97-AE3E-E1AC830EC951}"/>
                  </a:ext>
                </a:extLst>
              </p:cNvPr>
              <p:cNvGrpSpPr/>
              <p:nvPr/>
            </p:nvGrpSpPr>
            <p:grpSpPr>
              <a:xfrm>
                <a:off x="7680323" y="2921000"/>
                <a:ext cx="325013" cy="162000"/>
                <a:chOff x="9357407" y="4691351"/>
                <a:chExt cx="325013" cy="162000"/>
              </a:xfrm>
            </p:grpSpPr>
            <p:sp>
              <p:nvSpPr>
                <p:cNvPr id="104" name="Rectangle 103">
                  <a:extLst>
                    <a:ext uri="{FF2B5EF4-FFF2-40B4-BE49-F238E27FC236}">
                      <a16:creationId xmlns:a16="http://schemas.microsoft.com/office/drawing/2014/main" id="{E0DB7315-D086-B793-2C14-F0903E0A9BE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357407" y="4691351"/>
                  <a:ext cx="325013" cy="162000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grpSp>
              <p:nvGrpSpPr>
                <p:cNvPr id="105" name="Group 104">
                  <a:extLst>
                    <a:ext uri="{FF2B5EF4-FFF2-40B4-BE49-F238E27FC236}">
                      <a16:creationId xmlns:a16="http://schemas.microsoft.com/office/drawing/2014/main" id="{9BF3BCF0-1339-67C0-0E4F-1BAACF9EA303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9393407" y="4709853"/>
                  <a:ext cx="216000" cy="106997"/>
                  <a:chOff x="836085" y="1496592"/>
                  <a:chExt cx="538984" cy="266993"/>
                </a:xfrm>
              </p:grpSpPr>
              <p:sp>
                <p:nvSpPr>
                  <p:cNvPr id="106" name="Freeform 751">
                    <a:extLst>
                      <a:ext uri="{FF2B5EF4-FFF2-40B4-BE49-F238E27FC236}">
                        <a16:creationId xmlns:a16="http://schemas.microsoft.com/office/drawing/2014/main" id="{468A47CD-6F00-F5EF-9FCB-5793CB031D7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36085" y="1647588"/>
                    <a:ext cx="538984" cy="115997"/>
                  </a:xfrm>
                  <a:custGeom>
                    <a:avLst/>
                    <a:gdLst>
                      <a:gd name="T0" fmla="*/ 204 w 228"/>
                      <a:gd name="T1" fmla="*/ 49 h 49"/>
                      <a:gd name="T2" fmla="*/ 24 w 228"/>
                      <a:gd name="T3" fmla="*/ 49 h 49"/>
                      <a:gd name="T4" fmla="*/ 0 w 228"/>
                      <a:gd name="T5" fmla="*/ 25 h 49"/>
                      <a:gd name="T6" fmla="*/ 0 w 228"/>
                      <a:gd name="T7" fmla="*/ 25 h 49"/>
                      <a:gd name="T8" fmla="*/ 24 w 228"/>
                      <a:gd name="T9" fmla="*/ 0 h 49"/>
                      <a:gd name="T10" fmla="*/ 204 w 228"/>
                      <a:gd name="T11" fmla="*/ 0 h 49"/>
                      <a:gd name="T12" fmla="*/ 228 w 228"/>
                      <a:gd name="T13" fmla="*/ 25 h 49"/>
                      <a:gd name="T14" fmla="*/ 228 w 228"/>
                      <a:gd name="T15" fmla="*/ 25 h 49"/>
                      <a:gd name="T16" fmla="*/ 204 w 228"/>
                      <a:gd name="T17" fmla="*/ 49 h 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28" h="49">
                        <a:moveTo>
                          <a:pt x="204" y="49"/>
                        </a:moveTo>
                        <a:cubicBezTo>
                          <a:pt x="24" y="49"/>
                          <a:pt x="24" y="49"/>
                          <a:pt x="24" y="49"/>
                        </a:cubicBezTo>
                        <a:cubicBezTo>
                          <a:pt x="11" y="49"/>
                          <a:pt x="0" y="38"/>
                          <a:pt x="0" y="25"/>
                        </a:cubicBezTo>
                        <a:cubicBezTo>
                          <a:pt x="0" y="25"/>
                          <a:pt x="0" y="25"/>
                          <a:pt x="0" y="25"/>
                        </a:cubicBezTo>
                        <a:cubicBezTo>
                          <a:pt x="0" y="11"/>
                          <a:pt x="11" y="0"/>
                          <a:pt x="24" y="0"/>
                        </a:cubicBezTo>
                        <a:cubicBezTo>
                          <a:pt x="204" y="0"/>
                          <a:pt x="204" y="0"/>
                          <a:pt x="204" y="0"/>
                        </a:cubicBezTo>
                        <a:cubicBezTo>
                          <a:pt x="217" y="0"/>
                          <a:pt x="228" y="11"/>
                          <a:pt x="228" y="25"/>
                        </a:cubicBezTo>
                        <a:cubicBezTo>
                          <a:pt x="228" y="25"/>
                          <a:pt x="228" y="25"/>
                          <a:pt x="228" y="25"/>
                        </a:cubicBezTo>
                        <a:cubicBezTo>
                          <a:pt x="228" y="38"/>
                          <a:pt x="217" y="49"/>
                          <a:pt x="204" y="49"/>
                        </a:cubicBezTo>
                        <a:close/>
                      </a:path>
                    </a:pathLst>
                  </a:custGeom>
                  <a:solidFill>
                    <a:schemeClr val="bg2"/>
                  </a:solidFill>
                  <a:ln>
                    <a:noFill/>
                  </a:ln>
                </p:spPr>
                <p:txBody>
                  <a:bodyPr vert="horz" wrap="square" lIns="162560" tIns="81280" rIns="162560" bIns="81280" numCol="1" anchor="t" anchorCtr="1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en-US" sz="533">
                      <a:latin typeface="Consolas" panose="020B0609020204030204" pitchFamily="49" charset="0"/>
                      <a:cs typeface="Consolas" panose="020B0609020204030204" pitchFamily="49" charset="0"/>
                    </a:endParaRPr>
                  </a:p>
                </p:txBody>
              </p:sp>
              <p:sp>
                <p:nvSpPr>
                  <p:cNvPr id="107" name="Freeform 752">
                    <a:extLst>
                      <a:ext uri="{FF2B5EF4-FFF2-40B4-BE49-F238E27FC236}">
                        <a16:creationId xmlns:a16="http://schemas.microsoft.com/office/drawing/2014/main" id="{C1517815-CF35-CBEE-6E94-CB276D68936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55081" y="1571590"/>
                    <a:ext cx="382988" cy="115996"/>
                  </a:xfrm>
                  <a:custGeom>
                    <a:avLst/>
                    <a:gdLst>
                      <a:gd name="T0" fmla="*/ 137 w 162"/>
                      <a:gd name="T1" fmla="*/ 49 h 49"/>
                      <a:gd name="T2" fmla="*/ 24 w 162"/>
                      <a:gd name="T3" fmla="*/ 49 h 49"/>
                      <a:gd name="T4" fmla="*/ 0 w 162"/>
                      <a:gd name="T5" fmla="*/ 25 h 49"/>
                      <a:gd name="T6" fmla="*/ 0 w 162"/>
                      <a:gd name="T7" fmla="*/ 25 h 49"/>
                      <a:gd name="T8" fmla="*/ 24 w 162"/>
                      <a:gd name="T9" fmla="*/ 0 h 49"/>
                      <a:gd name="T10" fmla="*/ 137 w 162"/>
                      <a:gd name="T11" fmla="*/ 0 h 49"/>
                      <a:gd name="T12" fmla="*/ 162 w 162"/>
                      <a:gd name="T13" fmla="*/ 25 h 49"/>
                      <a:gd name="T14" fmla="*/ 162 w 162"/>
                      <a:gd name="T15" fmla="*/ 25 h 49"/>
                      <a:gd name="T16" fmla="*/ 137 w 162"/>
                      <a:gd name="T17" fmla="*/ 49 h 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62" h="49">
                        <a:moveTo>
                          <a:pt x="137" y="49"/>
                        </a:moveTo>
                        <a:cubicBezTo>
                          <a:pt x="24" y="49"/>
                          <a:pt x="24" y="49"/>
                          <a:pt x="24" y="49"/>
                        </a:cubicBezTo>
                        <a:cubicBezTo>
                          <a:pt x="11" y="49"/>
                          <a:pt x="0" y="38"/>
                          <a:pt x="0" y="25"/>
                        </a:cubicBezTo>
                        <a:cubicBezTo>
                          <a:pt x="0" y="25"/>
                          <a:pt x="0" y="25"/>
                          <a:pt x="0" y="25"/>
                        </a:cubicBezTo>
                        <a:cubicBezTo>
                          <a:pt x="0" y="11"/>
                          <a:pt x="11" y="0"/>
                          <a:pt x="24" y="0"/>
                        </a:cubicBezTo>
                        <a:cubicBezTo>
                          <a:pt x="137" y="0"/>
                          <a:pt x="137" y="0"/>
                          <a:pt x="137" y="0"/>
                        </a:cubicBezTo>
                        <a:cubicBezTo>
                          <a:pt x="151" y="0"/>
                          <a:pt x="162" y="11"/>
                          <a:pt x="162" y="25"/>
                        </a:cubicBezTo>
                        <a:cubicBezTo>
                          <a:pt x="162" y="25"/>
                          <a:pt x="162" y="25"/>
                          <a:pt x="162" y="25"/>
                        </a:cubicBezTo>
                        <a:cubicBezTo>
                          <a:pt x="162" y="38"/>
                          <a:pt x="151" y="49"/>
                          <a:pt x="137" y="49"/>
                        </a:cubicBezTo>
                        <a:close/>
                      </a:path>
                    </a:pathLst>
                  </a:custGeom>
                  <a:solidFill>
                    <a:schemeClr val="bg2"/>
                  </a:solidFill>
                  <a:ln>
                    <a:noFill/>
                  </a:ln>
                </p:spPr>
                <p:txBody>
                  <a:bodyPr vert="horz" wrap="square" lIns="162560" tIns="81280" rIns="162560" bIns="8128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latin typeface="Consolas" panose="020B0609020204030204" pitchFamily="49" charset="0"/>
                      <a:cs typeface="Consolas" panose="020B0609020204030204" pitchFamily="49" charset="0"/>
                    </a:endParaRPr>
                  </a:p>
                </p:txBody>
              </p:sp>
              <p:sp>
                <p:nvSpPr>
                  <p:cNvPr id="108" name="Freeform 753">
                    <a:extLst>
                      <a:ext uri="{FF2B5EF4-FFF2-40B4-BE49-F238E27FC236}">
                        <a16:creationId xmlns:a16="http://schemas.microsoft.com/office/drawing/2014/main" id="{DF8BADE5-3184-AD79-1600-46D61CED29D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106076" y="1496592"/>
                    <a:ext cx="181994" cy="115996"/>
                  </a:xfrm>
                  <a:custGeom>
                    <a:avLst/>
                    <a:gdLst>
                      <a:gd name="T0" fmla="*/ 52 w 77"/>
                      <a:gd name="T1" fmla="*/ 49 h 49"/>
                      <a:gd name="T2" fmla="*/ 24 w 77"/>
                      <a:gd name="T3" fmla="*/ 49 h 49"/>
                      <a:gd name="T4" fmla="*/ 0 w 77"/>
                      <a:gd name="T5" fmla="*/ 24 h 49"/>
                      <a:gd name="T6" fmla="*/ 0 w 77"/>
                      <a:gd name="T7" fmla="*/ 24 h 49"/>
                      <a:gd name="T8" fmla="*/ 24 w 77"/>
                      <a:gd name="T9" fmla="*/ 0 h 49"/>
                      <a:gd name="T10" fmla="*/ 52 w 77"/>
                      <a:gd name="T11" fmla="*/ 0 h 49"/>
                      <a:gd name="T12" fmla="*/ 77 w 77"/>
                      <a:gd name="T13" fmla="*/ 24 h 49"/>
                      <a:gd name="T14" fmla="*/ 77 w 77"/>
                      <a:gd name="T15" fmla="*/ 24 h 49"/>
                      <a:gd name="T16" fmla="*/ 52 w 77"/>
                      <a:gd name="T17" fmla="*/ 49 h 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7" h="49">
                        <a:moveTo>
                          <a:pt x="52" y="49"/>
                        </a:moveTo>
                        <a:cubicBezTo>
                          <a:pt x="24" y="49"/>
                          <a:pt x="24" y="49"/>
                          <a:pt x="24" y="49"/>
                        </a:cubicBezTo>
                        <a:cubicBezTo>
                          <a:pt x="11" y="49"/>
                          <a:pt x="0" y="38"/>
                          <a:pt x="0" y="24"/>
                        </a:cubicBezTo>
                        <a:cubicBezTo>
                          <a:pt x="0" y="24"/>
                          <a:pt x="0" y="24"/>
                          <a:pt x="0" y="24"/>
                        </a:cubicBezTo>
                        <a:cubicBezTo>
                          <a:pt x="0" y="11"/>
                          <a:pt x="11" y="0"/>
                          <a:pt x="24" y="0"/>
                        </a:cubicBezTo>
                        <a:cubicBezTo>
                          <a:pt x="52" y="0"/>
                          <a:pt x="52" y="0"/>
                          <a:pt x="52" y="0"/>
                        </a:cubicBezTo>
                        <a:cubicBezTo>
                          <a:pt x="66" y="0"/>
                          <a:pt x="77" y="11"/>
                          <a:pt x="77" y="24"/>
                        </a:cubicBezTo>
                        <a:cubicBezTo>
                          <a:pt x="77" y="24"/>
                          <a:pt x="77" y="24"/>
                          <a:pt x="77" y="24"/>
                        </a:cubicBezTo>
                        <a:cubicBezTo>
                          <a:pt x="77" y="38"/>
                          <a:pt x="66" y="49"/>
                          <a:pt x="52" y="49"/>
                        </a:cubicBezTo>
                        <a:close/>
                      </a:path>
                    </a:pathLst>
                  </a:custGeom>
                  <a:solidFill>
                    <a:schemeClr val="bg2"/>
                  </a:solidFill>
                  <a:ln>
                    <a:noFill/>
                  </a:ln>
                </p:spPr>
                <p:txBody>
                  <a:bodyPr vert="horz" wrap="square" lIns="162560" tIns="81280" rIns="162560" bIns="8128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latin typeface="Consolas" panose="020B0609020204030204" pitchFamily="49" charset="0"/>
                      <a:cs typeface="Consolas" panose="020B0609020204030204" pitchFamily="49" charset="0"/>
                    </a:endParaRPr>
                  </a:p>
                </p:txBody>
              </p:sp>
            </p:grpSp>
          </p:grp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2161BF1D-604E-D410-0510-0E09A0CB4863}"/>
                </a:ext>
              </a:extLst>
            </p:cNvPr>
            <p:cNvGrpSpPr/>
            <p:nvPr/>
          </p:nvGrpSpPr>
          <p:grpSpPr>
            <a:xfrm>
              <a:off x="4698126" y="3834142"/>
              <a:ext cx="1728000" cy="648000"/>
              <a:chOff x="5510328" y="5099954"/>
              <a:chExt cx="1728000" cy="648000"/>
            </a:xfrm>
          </p:grpSpPr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AD7845E0-D120-0411-2AAB-1D3C826B70C2}"/>
                  </a:ext>
                </a:extLst>
              </p:cNvPr>
              <p:cNvSpPr/>
              <p:nvPr/>
            </p:nvSpPr>
            <p:spPr>
              <a:xfrm flipH="1">
                <a:off x="5510328" y="5099954"/>
                <a:ext cx="1728000" cy="6480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1750" cap="flat">
                <a:solidFill>
                  <a:schemeClr val="accent4">
                    <a:lumMod val="50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square" lIns="0" tIns="0" rIns="0" bIns="0" rtlCol="0" anchor="ctr" anchorCtr="1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VLAN(s)</a:t>
                </a:r>
              </a:p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GB" sz="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(Security isolation per Bridge Domain)</a:t>
                </a:r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A2D4ECCD-5497-BDA4-8B10-4B2AE61E8A6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10328" y="5099955"/>
                <a:ext cx="432000" cy="216000"/>
              </a:xfrm>
              <a:prstGeom prst="rect">
                <a:avLst/>
              </a:prstGeom>
              <a:solidFill>
                <a:schemeClr val="accent4">
                  <a:lumMod val="50000"/>
                </a:schemeClr>
              </a:solidFill>
              <a:ln w="12700" cap="flat">
                <a:noFill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 lIns="0" tIns="0" rIns="0" bIns="0" rtlCol="0" anchor="ctr" anchorCtr="1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800" kern="0" dirty="0">
                    <a:solidFill>
                      <a:schemeClr val="bg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EPG</a:t>
                </a: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35638924-A3DA-9023-8DA0-04A2A84A76A2}"/>
                </a:ext>
              </a:extLst>
            </p:cNvPr>
            <p:cNvGrpSpPr/>
            <p:nvPr/>
          </p:nvGrpSpPr>
          <p:grpSpPr>
            <a:xfrm>
              <a:off x="6749177" y="3834142"/>
              <a:ext cx="1728000" cy="648000"/>
              <a:chOff x="5510328" y="5099954"/>
              <a:chExt cx="1728000" cy="648000"/>
            </a:xfrm>
          </p:grpSpPr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EFB6A412-1240-D196-00F9-8A44C09B1097}"/>
                  </a:ext>
                </a:extLst>
              </p:cNvPr>
              <p:cNvSpPr/>
              <p:nvPr/>
            </p:nvSpPr>
            <p:spPr>
              <a:xfrm flipH="1">
                <a:off x="5510328" y="5099954"/>
                <a:ext cx="1728000" cy="6480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1750" cap="flat">
                <a:solidFill>
                  <a:schemeClr val="accent4">
                    <a:lumMod val="50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square" lIns="0" tIns="0" rIns="0" bIns="0" rtlCol="0" anchor="ctr" anchorCtr="1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VLAN(s)</a:t>
                </a:r>
              </a:p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GB" sz="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(Security isolation per Bridge Domain)</a:t>
                </a:r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7FF7FBB6-B09A-A094-78FF-8636D7A7ACF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10328" y="5099955"/>
                <a:ext cx="432000" cy="216000"/>
              </a:xfrm>
              <a:prstGeom prst="rect">
                <a:avLst/>
              </a:prstGeom>
              <a:solidFill>
                <a:schemeClr val="accent4">
                  <a:lumMod val="50000"/>
                </a:schemeClr>
              </a:solidFill>
              <a:ln w="12700" cap="flat">
                <a:noFill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 lIns="0" tIns="0" rIns="0" bIns="0" rtlCol="0" anchor="ctr" anchorCtr="1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800" kern="0" dirty="0">
                    <a:solidFill>
                      <a:schemeClr val="bg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EPG</a:t>
                </a: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F2C68BB4-716E-CE87-2358-68E9EC1ADFF3}"/>
                </a:ext>
              </a:extLst>
            </p:cNvPr>
            <p:cNvGrpSpPr/>
            <p:nvPr/>
          </p:nvGrpSpPr>
          <p:grpSpPr>
            <a:xfrm>
              <a:off x="3273091" y="2860641"/>
              <a:ext cx="5436000" cy="1761056"/>
              <a:chOff x="7680321" y="3602038"/>
              <a:chExt cx="4077001" cy="1320792"/>
            </a:xfrm>
          </p:grpSpPr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B8C389D0-9171-77C9-E4BC-2CC28C6D26D9}"/>
                  </a:ext>
                </a:extLst>
              </p:cNvPr>
              <p:cNvSpPr/>
              <p:nvPr/>
            </p:nvSpPr>
            <p:spPr>
              <a:xfrm flipH="1">
                <a:off x="7680321" y="3602038"/>
                <a:ext cx="4077001" cy="1320792"/>
              </a:xfrm>
              <a:prstGeom prst="rect">
                <a:avLst/>
              </a:prstGeom>
              <a:noFill/>
              <a:ln w="31750">
                <a:solidFill>
                  <a:schemeClr val="accent6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none" lIns="72000" tIns="216000" rIns="0" bIns="0" rtlCol="0" anchor="t" anchorCtr="0"/>
              <a:lstStyle/>
              <a:p>
                <a:r>
                  <a:rPr lang="en-GB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network-</a:t>
                </a:r>
              </a:p>
              <a:p>
                <a:r>
                  <a:rPr lang="en-GB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segments</a:t>
                </a:r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7160BD6A-9D71-AA5B-8DE8-FCCC04D244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7680326" y="3602038"/>
                <a:ext cx="324000" cy="1620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txBody>
              <a:bodyPr wrap="none" lIns="72000" tIns="0" rIns="0" bIns="0" rtlCol="0" anchor="ctr" anchorCtr="1">
                <a:noAutofit/>
              </a:bodyPr>
              <a:lstStyle/>
              <a:p>
                <a:pPr algn="ctr"/>
                <a:r>
                  <a:rPr lang="en-US" sz="800" dirty="0">
                    <a:solidFill>
                      <a:schemeClr val="bg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AP</a:t>
                </a:r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538E9269-6D68-7204-70BF-7789A83BC086}"/>
                </a:ext>
              </a:extLst>
            </p:cNvPr>
            <p:cNvGrpSpPr/>
            <p:nvPr/>
          </p:nvGrpSpPr>
          <p:grpSpPr>
            <a:xfrm>
              <a:off x="4698126" y="3082598"/>
              <a:ext cx="1728000" cy="648000"/>
              <a:chOff x="5510328" y="5099954"/>
              <a:chExt cx="1728000" cy="648000"/>
            </a:xfrm>
          </p:grpSpPr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EA116BF4-E452-2B10-0CCB-99A69B71D6A7}"/>
                  </a:ext>
                </a:extLst>
              </p:cNvPr>
              <p:cNvSpPr/>
              <p:nvPr/>
            </p:nvSpPr>
            <p:spPr>
              <a:xfrm flipH="1">
                <a:off x="5510328" y="5099954"/>
                <a:ext cx="1728000" cy="6480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1750" cap="flat">
                <a:solidFill>
                  <a:schemeClr val="accent4">
                    <a:lumMod val="50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square" lIns="0" tIns="0" rIns="0" bIns="0" rtlCol="0" anchor="ctr" anchorCtr="1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VLAN(s)</a:t>
                </a:r>
              </a:p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GB" sz="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(Security isolation per Bridge Domain)</a:t>
                </a:r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DD46CC5A-9FE8-D6C6-6CDF-3217A10F6B5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10328" y="5099955"/>
                <a:ext cx="432000" cy="216000"/>
              </a:xfrm>
              <a:prstGeom prst="rect">
                <a:avLst/>
              </a:prstGeom>
              <a:solidFill>
                <a:schemeClr val="accent4">
                  <a:lumMod val="50000"/>
                </a:schemeClr>
              </a:solidFill>
              <a:ln w="12700" cap="flat">
                <a:noFill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 lIns="0" tIns="0" rIns="0" bIns="0" rtlCol="0" anchor="ctr" anchorCtr="1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800" kern="0" dirty="0">
                    <a:solidFill>
                      <a:schemeClr val="bg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EPG</a:t>
                </a:r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A12D60EC-FE30-BFF0-ECF1-C4D821E62A6E}"/>
                </a:ext>
              </a:extLst>
            </p:cNvPr>
            <p:cNvGrpSpPr/>
            <p:nvPr/>
          </p:nvGrpSpPr>
          <p:grpSpPr>
            <a:xfrm>
              <a:off x="6749177" y="3082598"/>
              <a:ext cx="1728000" cy="648000"/>
              <a:chOff x="5510328" y="5099954"/>
              <a:chExt cx="1728000" cy="648000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556047C7-A7E6-A14F-0B44-210D626C22D9}"/>
                  </a:ext>
                </a:extLst>
              </p:cNvPr>
              <p:cNvSpPr/>
              <p:nvPr/>
            </p:nvSpPr>
            <p:spPr>
              <a:xfrm flipH="1">
                <a:off x="5510328" y="5099954"/>
                <a:ext cx="1728000" cy="6480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1750" cap="flat">
                <a:solidFill>
                  <a:schemeClr val="accent4">
                    <a:lumMod val="50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square" lIns="0" tIns="0" rIns="0" bIns="0" rtlCol="0" anchor="ctr" anchorCtr="1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VLAN(s)</a:t>
                </a:r>
              </a:p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GB" sz="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(Security isolation per Bridge Domain)</a:t>
                </a:r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F24DB757-0A53-7AF3-C927-970B1F39834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10328" y="5099955"/>
                <a:ext cx="432000" cy="216000"/>
              </a:xfrm>
              <a:prstGeom prst="rect">
                <a:avLst/>
              </a:prstGeom>
              <a:solidFill>
                <a:schemeClr val="accent4">
                  <a:lumMod val="50000"/>
                </a:schemeClr>
              </a:solidFill>
              <a:ln w="12700" cap="flat">
                <a:noFill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 lIns="0" tIns="0" rIns="0" bIns="0" rtlCol="0" anchor="ctr" anchorCtr="1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800" kern="0" dirty="0">
                    <a:solidFill>
                      <a:schemeClr val="bg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EPG</a:t>
                </a:r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D1EFEF91-124D-B829-ED16-C6EAA3696825}"/>
                </a:ext>
              </a:extLst>
            </p:cNvPr>
            <p:cNvGrpSpPr/>
            <p:nvPr/>
          </p:nvGrpSpPr>
          <p:grpSpPr>
            <a:xfrm>
              <a:off x="3273090" y="4807960"/>
              <a:ext cx="5437187" cy="966263"/>
              <a:chOff x="7680321" y="3602038"/>
              <a:chExt cx="4077891" cy="724697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7642508B-A2F3-EB27-56FB-D282B214A546}"/>
                  </a:ext>
                </a:extLst>
              </p:cNvPr>
              <p:cNvSpPr/>
              <p:nvPr/>
            </p:nvSpPr>
            <p:spPr>
              <a:xfrm flipH="1">
                <a:off x="7680321" y="3602038"/>
                <a:ext cx="4077891" cy="724697"/>
              </a:xfrm>
              <a:prstGeom prst="rect">
                <a:avLst/>
              </a:prstGeom>
              <a:noFill/>
              <a:ln w="31750">
                <a:solidFill>
                  <a:schemeClr val="accent6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none" lIns="72000" tIns="216000" rIns="0" bIns="0" rtlCol="0" anchor="t" anchorCtr="0"/>
              <a:lstStyle/>
              <a:p>
                <a:r>
                  <a:rPr lang="en-GB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Apps</a:t>
                </a:r>
              </a:p>
              <a:p>
                <a:r>
                  <a:rPr lang="en-GB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(Optional)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76EAAD86-024E-A90C-1725-11248A5B43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7680326" y="3602038"/>
                <a:ext cx="324000" cy="1620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txBody>
              <a:bodyPr wrap="none" lIns="72000" tIns="0" rIns="0" bIns="0" rtlCol="0" anchor="ctr" anchorCtr="1">
                <a:noAutofit/>
              </a:bodyPr>
              <a:lstStyle/>
              <a:p>
                <a:pPr algn="ctr"/>
                <a:r>
                  <a:rPr lang="en-US" sz="800" dirty="0">
                    <a:solidFill>
                      <a:schemeClr val="bg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AP</a:t>
                </a:r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89617719-5BD3-BE37-6A5A-ACF43D17CDD8}"/>
                </a:ext>
              </a:extLst>
            </p:cNvPr>
            <p:cNvGrpSpPr/>
            <p:nvPr/>
          </p:nvGrpSpPr>
          <p:grpSpPr>
            <a:xfrm>
              <a:off x="4698126" y="5023958"/>
              <a:ext cx="3779051" cy="648000"/>
              <a:chOff x="5510327" y="5099954"/>
              <a:chExt cx="3779051" cy="648000"/>
            </a:xfrm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97B476E0-5A69-7360-0DCD-4F7E7BBF6BCC}"/>
                  </a:ext>
                </a:extLst>
              </p:cNvPr>
              <p:cNvSpPr/>
              <p:nvPr/>
            </p:nvSpPr>
            <p:spPr>
              <a:xfrm flipH="1">
                <a:off x="5510327" y="5099954"/>
                <a:ext cx="3779051" cy="648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1750" cap="flat">
                <a:solidFill>
                  <a:schemeClr val="accent2">
                    <a:lumMod val="75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square" lIns="0" tIns="0" rIns="0" bIns="0" rtlCol="0" anchor="ctr" anchorCtr="1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GB" sz="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Security isolation across Bridge Domains</a:t>
                </a: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EF156D2-C089-D214-E38B-E24F678788F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10328" y="5099955"/>
                <a:ext cx="432000" cy="216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 lIns="0" tIns="0" rIns="0" bIns="0" rtlCol="0" anchor="ctr" anchorCtr="1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800" kern="0" dirty="0">
                    <a:solidFill>
                      <a:schemeClr val="bg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ESG</a:t>
                </a:r>
              </a:p>
            </p:txBody>
          </p:sp>
        </p:grpSp>
      </p:grp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256633D-5BA2-0A64-1D83-F89E28F59E6A}"/>
              </a:ext>
            </a:extLst>
          </p:cNvPr>
          <p:cNvCxnSpPr>
            <a:cxnSpLocks/>
            <a:stCxn id="52" idx="2"/>
            <a:endCxn id="114" idx="0"/>
          </p:cNvCxnSpPr>
          <p:nvPr/>
        </p:nvCxnSpPr>
        <p:spPr>
          <a:xfrm flipH="1">
            <a:off x="6639254" y="1565882"/>
            <a:ext cx="3" cy="644970"/>
          </a:xfrm>
          <a:prstGeom prst="straightConnector1">
            <a:avLst/>
          </a:prstGeom>
          <a:ln w="31750">
            <a:solidFill>
              <a:schemeClr val="bg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8DD269D6-066D-8245-2A45-63380000673B}"/>
              </a:ext>
            </a:extLst>
          </p:cNvPr>
          <p:cNvGrpSpPr/>
          <p:nvPr/>
        </p:nvGrpSpPr>
        <p:grpSpPr>
          <a:xfrm>
            <a:off x="6276000" y="3395423"/>
            <a:ext cx="5742783" cy="3358425"/>
            <a:chOff x="3161506" y="2534282"/>
            <a:chExt cx="5742783" cy="3358425"/>
          </a:xfrm>
        </p:grpSpPr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E8302B2C-06C0-7498-E8DB-A6303D76C7A2}"/>
                </a:ext>
              </a:extLst>
            </p:cNvPr>
            <p:cNvGrpSpPr/>
            <p:nvPr/>
          </p:nvGrpSpPr>
          <p:grpSpPr>
            <a:xfrm>
              <a:off x="3161506" y="2534282"/>
              <a:ext cx="5742783" cy="3358425"/>
              <a:chOff x="7680320" y="2920999"/>
              <a:chExt cx="4307088" cy="2518820"/>
            </a:xfrm>
          </p:grpSpPr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06A2E24C-277E-8679-339A-B3B5F3B0092F}"/>
                  </a:ext>
                </a:extLst>
              </p:cNvPr>
              <p:cNvSpPr/>
              <p:nvPr/>
            </p:nvSpPr>
            <p:spPr>
              <a:xfrm>
                <a:off x="7680320" y="2920999"/>
                <a:ext cx="4307088" cy="2518820"/>
              </a:xfrm>
              <a:prstGeom prst="rect">
                <a:avLst/>
              </a:prstGeom>
              <a:noFill/>
              <a:ln w="31750">
                <a:solidFill>
                  <a:schemeClr val="accent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68000" tIns="0" rIns="216000" bIns="36000" rtlCol="0" anchor="t" anchorCtr="0"/>
              <a:lstStyle/>
              <a:p>
                <a:r>
                  <a:rPr lang="en-GB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test</a:t>
                </a:r>
                <a:endParaRPr lang="en-GB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grpSp>
            <p:nvGrpSpPr>
              <p:cNvPr id="156" name="Group 155">
                <a:extLst>
                  <a:ext uri="{FF2B5EF4-FFF2-40B4-BE49-F238E27FC236}">
                    <a16:creationId xmlns:a16="http://schemas.microsoft.com/office/drawing/2014/main" id="{AA72780E-1B5C-7797-DEB8-1F32C9432884}"/>
                  </a:ext>
                </a:extLst>
              </p:cNvPr>
              <p:cNvGrpSpPr/>
              <p:nvPr/>
            </p:nvGrpSpPr>
            <p:grpSpPr>
              <a:xfrm>
                <a:off x="7680323" y="2921000"/>
                <a:ext cx="325013" cy="162000"/>
                <a:chOff x="9357407" y="4691351"/>
                <a:chExt cx="325013" cy="162000"/>
              </a:xfrm>
            </p:grpSpPr>
            <p:sp>
              <p:nvSpPr>
                <p:cNvPr id="157" name="Rectangle 156">
                  <a:extLst>
                    <a:ext uri="{FF2B5EF4-FFF2-40B4-BE49-F238E27FC236}">
                      <a16:creationId xmlns:a16="http://schemas.microsoft.com/office/drawing/2014/main" id="{BD742AFB-66E0-BAB0-01B5-A0428D1BF2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357407" y="4691351"/>
                  <a:ext cx="325013" cy="162000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grpSp>
              <p:nvGrpSpPr>
                <p:cNvPr id="158" name="Group 157">
                  <a:extLst>
                    <a:ext uri="{FF2B5EF4-FFF2-40B4-BE49-F238E27FC236}">
                      <a16:creationId xmlns:a16="http://schemas.microsoft.com/office/drawing/2014/main" id="{1412415A-A93C-3825-255D-976B58C31F19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9393407" y="4709853"/>
                  <a:ext cx="216000" cy="106997"/>
                  <a:chOff x="836085" y="1496592"/>
                  <a:chExt cx="538984" cy="266993"/>
                </a:xfrm>
              </p:grpSpPr>
              <p:sp>
                <p:nvSpPr>
                  <p:cNvPr id="159" name="Freeform 751">
                    <a:extLst>
                      <a:ext uri="{FF2B5EF4-FFF2-40B4-BE49-F238E27FC236}">
                        <a16:creationId xmlns:a16="http://schemas.microsoft.com/office/drawing/2014/main" id="{ED81B5B9-FAEF-4EC4-E68D-89C228BABD4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36085" y="1647588"/>
                    <a:ext cx="538984" cy="115997"/>
                  </a:xfrm>
                  <a:custGeom>
                    <a:avLst/>
                    <a:gdLst>
                      <a:gd name="T0" fmla="*/ 204 w 228"/>
                      <a:gd name="T1" fmla="*/ 49 h 49"/>
                      <a:gd name="T2" fmla="*/ 24 w 228"/>
                      <a:gd name="T3" fmla="*/ 49 h 49"/>
                      <a:gd name="T4" fmla="*/ 0 w 228"/>
                      <a:gd name="T5" fmla="*/ 25 h 49"/>
                      <a:gd name="T6" fmla="*/ 0 w 228"/>
                      <a:gd name="T7" fmla="*/ 25 h 49"/>
                      <a:gd name="T8" fmla="*/ 24 w 228"/>
                      <a:gd name="T9" fmla="*/ 0 h 49"/>
                      <a:gd name="T10" fmla="*/ 204 w 228"/>
                      <a:gd name="T11" fmla="*/ 0 h 49"/>
                      <a:gd name="T12" fmla="*/ 228 w 228"/>
                      <a:gd name="T13" fmla="*/ 25 h 49"/>
                      <a:gd name="T14" fmla="*/ 228 w 228"/>
                      <a:gd name="T15" fmla="*/ 25 h 49"/>
                      <a:gd name="T16" fmla="*/ 204 w 228"/>
                      <a:gd name="T17" fmla="*/ 49 h 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28" h="49">
                        <a:moveTo>
                          <a:pt x="204" y="49"/>
                        </a:moveTo>
                        <a:cubicBezTo>
                          <a:pt x="24" y="49"/>
                          <a:pt x="24" y="49"/>
                          <a:pt x="24" y="49"/>
                        </a:cubicBezTo>
                        <a:cubicBezTo>
                          <a:pt x="11" y="49"/>
                          <a:pt x="0" y="38"/>
                          <a:pt x="0" y="25"/>
                        </a:cubicBezTo>
                        <a:cubicBezTo>
                          <a:pt x="0" y="25"/>
                          <a:pt x="0" y="25"/>
                          <a:pt x="0" y="25"/>
                        </a:cubicBezTo>
                        <a:cubicBezTo>
                          <a:pt x="0" y="11"/>
                          <a:pt x="11" y="0"/>
                          <a:pt x="24" y="0"/>
                        </a:cubicBezTo>
                        <a:cubicBezTo>
                          <a:pt x="204" y="0"/>
                          <a:pt x="204" y="0"/>
                          <a:pt x="204" y="0"/>
                        </a:cubicBezTo>
                        <a:cubicBezTo>
                          <a:pt x="217" y="0"/>
                          <a:pt x="228" y="11"/>
                          <a:pt x="228" y="25"/>
                        </a:cubicBezTo>
                        <a:cubicBezTo>
                          <a:pt x="228" y="25"/>
                          <a:pt x="228" y="25"/>
                          <a:pt x="228" y="25"/>
                        </a:cubicBezTo>
                        <a:cubicBezTo>
                          <a:pt x="228" y="38"/>
                          <a:pt x="217" y="49"/>
                          <a:pt x="204" y="49"/>
                        </a:cubicBezTo>
                        <a:close/>
                      </a:path>
                    </a:pathLst>
                  </a:custGeom>
                  <a:solidFill>
                    <a:schemeClr val="bg2"/>
                  </a:solidFill>
                  <a:ln>
                    <a:noFill/>
                  </a:ln>
                </p:spPr>
                <p:txBody>
                  <a:bodyPr vert="horz" wrap="square" lIns="162560" tIns="81280" rIns="162560" bIns="81280" numCol="1" anchor="t" anchorCtr="1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en-US" sz="533">
                      <a:latin typeface="Consolas" panose="020B0609020204030204" pitchFamily="49" charset="0"/>
                      <a:cs typeface="Consolas" panose="020B0609020204030204" pitchFamily="49" charset="0"/>
                    </a:endParaRPr>
                  </a:p>
                </p:txBody>
              </p:sp>
              <p:sp>
                <p:nvSpPr>
                  <p:cNvPr id="160" name="Freeform 752">
                    <a:extLst>
                      <a:ext uri="{FF2B5EF4-FFF2-40B4-BE49-F238E27FC236}">
                        <a16:creationId xmlns:a16="http://schemas.microsoft.com/office/drawing/2014/main" id="{11F3E571-772E-E12A-A245-3A810EF2810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55081" y="1571590"/>
                    <a:ext cx="382988" cy="115996"/>
                  </a:xfrm>
                  <a:custGeom>
                    <a:avLst/>
                    <a:gdLst>
                      <a:gd name="T0" fmla="*/ 137 w 162"/>
                      <a:gd name="T1" fmla="*/ 49 h 49"/>
                      <a:gd name="T2" fmla="*/ 24 w 162"/>
                      <a:gd name="T3" fmla="*/ 49 h 49"/>
                      <a:gd name="T4" fmla="*/ 0 w 162"/>
                      <a:gd name="T5" fmla="*/ 25 h 49"/>
                      <a:gd name="T6" fmla="*/ 0 w 162"/>
                      <a:gd name="T7" fmla="*/ 25 h 49"/>
                      <a:gd name="T8" fmla="*/ 24 w 162"/>
                      <a:gd name="T9" fmla="*/ 0 h 49"/>
                      <a:gd name="T10" fmla="*/ 137 w 162"/>
                      <a:gd name="T11" fmla="*/ 0 h 49"/>
                      <a:gd name="T12" fmla="*/ 162 w 162"/>
                      <a:gd name="T13" fmla="*/ 25 h 49"/>
                      <a:gd name="T14" fmla="*/ 162 w 162"/>
                      <a:gd name="T15" fmla="*/ 25 h 49"/>
                      <a:gd name="T16" fmla="*/ 137 w 162"/>
                      <a:gd name="T17" fmla="*/ 49 h 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62" h="49">
                        <a:moveTo>
                          <a:pt x="137" y="49"/>
                        </a:moveTo>
                        <a:cubicBezTo>
                          <a:pt x="24" y="49"/>
                          <a:pt x="24" y="49"/>
                          <a:pt x="24" y="49"/>
                        </a:cubicBezTo>
                        <a:cubicBezTo>
                          <a:pt x="11" y="49"/>
                          <a:pt x="0" y="38"/>
                          <a:pt x="0" y="25"/>
                        </a:cubicBezTo>
                        <a:cubicBezTo>
                          <a:pt x="0" y="25"/>
                          <a:pt x="0" y="25"/>
                          <a:pt x="0" y="25"/>
                        </a:cubicBezTo>
                        <a:cubicBezTo>
                          <a:pt x="0" y="11"/>
                          <a:pt x="11" y="0"/>
                          <a:pt x="24" y="0"/>
                        </a:cubicBezTo>
                        <a:cubicBezTo>
                          <a:pt x="137" y="0"/>
                          <a:pt x="137" y="0"/>
                          <a:pt x="137" y="0"/>
                        </a:cubicBezTo>
                        <a:cubicBezTo>
                          <a:pt x="151" y="0"/>
                          <a:pt x="162" y="11"/>
                          <a:pt x="162" y="25"/>
                        </a:cubicBezTo>
                        <a:cubicBezTo>
                          <a:pt x="162" y="25"/>
                          <a:pt x="162" y="25"/>
                          <a:pt x="162" y="25"/>
                        </a:cubicBezTo>
                        <a:cubicBezTo>
                          <a:pt x="162" y="38"/>
                          <a:pt x="151" y="49"/>
                          <a:pt x="137" y="49"/>
                        </a:cubicBezTo>
                        <a:close/>
                      </a:path>
                    </a:pathLst>
                  </a:custGeom>
                  <a:solidFill>
                    <a:schemeClr val="bg2"/>
                  </a:solidFill>
                  <a:ln>
                    <a:noFill/>
                  </a:ln>
                </p:spPr>
                <p:txBody>
                  <a:bodyPr vert="horz" wrap="square" lIns="162560" tIns="81280" rIns="162560" bIns="8128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latin typeface="Consolas" panose="020B0609020204030204" pitchFamily="49" charset="0"/>
                      <a:cs typeface="Consolas" panose="020B0609020204030204" pitchFamily="49" charset="0"/>
                    </a:endParaRPr>
                  </a:p>
                </p:txBody>
              </p:sp>
              <p:sp>
                <p:nvSpPr>
                  <p:cNvPr id="161" name="Freeform 753">
                    <a:extLst>
                      <a:ext uri="{FF2B5EF4-FFF2-40B4-BE49-F238E27FC236}">
                        <a16:creationId xmlns:a16="http://schemas.microsoft.com/office/drawing/2014/main" id="{06976D3B-58C0-529B-D67B-5E206A08607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106076" y="1496592"/>
                    <a:ext cx="181994" cy="115996"/>
                  </a:xfrm>
                  <a:custGeom>
                    <a:avLst/>
                    <a:gdLst>
                      <a:gd name="T0" fmla="*/ 52 w 77"/>
                      <a:gd name="T1" fmla="*/ 49 h 49"/>
                      <a:gd name="T2" fmla="*/ 24 w 77"/>
                      <a:gd name="T3" fmla="*/ 49 h 49"/>
                      <a:gd name="T4" fmla="*/ 0 w 77"/>
                      <a:gd name="T5" fmla="*/ 24 h 49"/>
                      <a:gd name="T6" fmla="*/ 0 w 77"/>
                      <a:gd name="T7" fmla="*/ 24 h 49"/>
                      <a:gd name="T8" fmla="*/ 24 w 77"/>
                      <a:gd name="T9" fmla="*/ 0 h 49"/>
                      <a:gd name="T10" fmla="*/ 52 w 77"/>
                      <a:gd name="T11" fmla="*/ 0 h 49"/>
                      <a:gd name="T12" fmla="*/ 77 w 77"/>
                      <a:gd name="T13" fmla="*/ 24 h 49"/>
                      <a:gd name="T14" fmla="*/ 77 w 77"/>
                      <a:gd name="T15" fmla="*/ 24 h 49"/>
                      <a:gd name="T16" fmla="*/ 52 w 77"/>
                      <a:gd name="T17" fmla="*/ 49 h 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7" h="49">
                        <a:moveTo>
                          <a:pt x="52" y="49"/>
                        </a:moveTo>
                        <a:cubicBezTo>
                          <a:pt x="24" y="49"/>
                          <a:pt x="24" y="49"/>
                          <a:pt x="24" y="49"/>
                        </a:cubicBezTo>
                        <a:cubicBezTo>
                          <a:pt x="11" y="49"/>
                          <a:pt x="0" y="38"/>
                          <a:pt x="0" y="24"/>
                        </a:cubicBezTo>
                        <a:cubicBezTo>
                          <a:pt x="0" y="24"/>
                          <a:pt x="0" y="24"/>
                          <a:pt x="0" y="24"/>
                        </a:cubicBezTo>
                        <a:cubicBezTo>
                          <a:pt x="0" y="11"/>
                          <a:pt x="11" y="0"/>
                          <a:pt x="24" y="0"/>
                        </a:cubicBezTo>
                        <a:cubicBezTo>
                          <a:pt x="52" y="0"/>
                          <a:pt x="52" y="0"/>
                          <a:pt x="52" y="0"/>
                        </a:cubicBezTo>
                        <a:cubicBezTo>
                          <a:pt x="66" y="0"/>
                          <a:pt x="77" y="11"/>
                          <a:pt x="77" y="24"/>
                        </a:cubicBezTo>
                        <a:cubicBezTo>
                          <a:pt x="77" y="24"/>
                          <a:pt x="77" y="24"/>
                          <a:pt x="77" y="24"/>
                        </a:cubicBezTo>
                        <a:cubicBezTo>
                          <a:pt x="77" y="38"/>
                          <a:pt x="66" y="49"/>
                          <a:pt x="52" y="49"/>
                        </a:cubicBezTo>
                        <a:close/>
                      </a:path>
                    </a:pathLst>
                  </a:custGeom>
                  <a:solidFill>
                    <a:schemeClr val="bg2"/>
                  </a:solidFill>
                  <a:ln>
                    <a:noFill/>
                  </a:ln>
                </p:spPr>
                <p:txBody>
                  <a:bodyPr vert="horz" wrap="square" lIns="162560" tIns="81280" rIns="162560" bIns="8128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latin typeface="Consolas" panose="020B0609020204030204" pitchFamily="49" charset="0"/>
                      <a:cs typeface="Consolas" panose="020B0609020204030204" pitchFamily="49" charset="0"/>
                    </a:endParaRPr>
                  </a:p>
                </p:txBody>
              </p:sp>
            </p:grpSp>
          </p:grpSp>
        </p:grp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B42675DB-BA25-6BB2-F92C-90980096CB37}"/>
                </a:ext>
              </a:extLst>
            </p:cNvPr>
            <p:cNvGrpSpPr/>
            <p:nvPr/>
          </p:nvGrpSpPr>
          <p:grpSpPr>
            <a:xfrm>
              <a:off x="4698126" y="3834142"/>
              <a:ext cx="1728000" cy="648000"/>
              <a:chOff x="5510328" y="5099954"/>
              <a:chExt cx="1728000" cy="648000"/>
            </a:xfrm>
          </p:grpSpPr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08F513D8-2AB8-E8A9-5A19-1BFE366AE294}"/>
                  </a:ext>
                </a:extLst>
              </p:cNvPr>
              <p:cNvSpPr/>
              <p:nvPr/>
            </p:nvSpPr>
            <p:spPr>
              <a:xfrm flipH="1">
                <a:off x="5510328" y="5099954"/>
                <a:ext cx="1728000" cy="6480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1750" cap="flat">
                <a:solidFill>
                  <a:schemeClr val="accent4">
                    <a:lumMod val="50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square" lIns="0" tIns="0" rIns="0" bIns="0" rtlCol="0" anchor="ctr" anchorCtr="1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VLAN(s)</a:t>
                </a:r>
              </a:p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GB" sz="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(Security isolation per Bridge Domain)</a:t>
                </a:r>
              </a:p>
            </p:txBody>
          </p:sp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EAA928A1-2366-8F4A-5F69-224D6E63D2E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10328" y="5099955"/>
                <a:ext cx="432000" cy="216000"/>
              </a:xfrm>
              <a:prstGeom prst="rect">
                <a:avLst/>
              </a:prstGeom>
              <a:solidFill>
                <a:schemeClr val="accent4">
                  <a:lumMod val="50000"/>
                </a:schemeClr>
              </a:solidFill>
              <a:ln w="12700" cap="flat">
                <a:noFill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 lIns="0" tIns="0" rIns="0" bIns="0" rtlCol="0" anchor="ctr" anchorCtr="1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800" kern="0" dirty="0">
                    <a:solidFill>
                      <a:schemeClr val="bg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EPG</a:t>
                </a:r>
              </a:p>
            </p:txBody>
          </p:sp>
        </p:grp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B930614D-1C21-7C69-94C9-C259D9E11F33}"/>
                </a:ext>
              </a:extLst>
            </p:cNvPr>
            <p:cNvGrpSpPr/>
            <p:nvPr/>
          </p:nvGrpSpPr>
          <p:grpSpPr>
            <a:xfrm>
              <a:off x="6749177" y="3834142"/>
              <a:ext cx="1728000" cy="648000"/>
              <a:chOff x="5510328" y="5099954"/>
              <a:chExt cx="1728000" cy="648000"/>
            </a:xfrm>
          </p:grpSpPr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50827B7F-FE5F-1B8B-416D-F40B85FB937F}"/>
                  </a:ext>
                </a:extLst>
              </p:cNvPr>
              <p:cNvSpPr/>
              <p:nvPr/>
            </p:nvSpPr>
            <p:spPr>
              <a:xfrm flipH="1">
                <a:off x="5510328" y="5099954"/>
                <a:ext cx="1728000" cy="6480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1750" cap="flat">
                <a:solidFill>
                  <a:schemeClr val="accent4">
                    <a:lumMod val="50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square" lIns="0" tIns="0" rIns="0" bIns="0" rtlCol="0" anchor="ctr" anchorCtr="1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VLAN(s)</a:t>
                </a:r>
              </a:p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GB" sz="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(Security isolation per Bridge Domain)</a:t>
                </a:r>
              </a:p>
            </p:txBody>
          </p:sp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1929DD8C-1480-2157-C18C-3454D8F8838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10328" y="5099955"/>
                <a:ext cx="432000" cy="216000"/>
              </a:xfrm>
              <a:prstGeom prst="rect">
                <a:avLst/>
              </a:prstGeom>
              <a:solidFill>
                <a:schemeClr val="accent4">
                  <a:lumMod val="50000"/>
                </a:schemeClr>
              </a:solidFill>
              <a:ln w="12700" cap="flat">
                <a:noFill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 lIns="0" tIns="0" rIns="0" bIns="0" rtlCol="0" anchor="ctr" anchorCtr="1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800" kern="0" dirty="0">
                    <a:solidFill>
                      <a:schemeClr val="bg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EPG</a:t>
                </a:r>
              </a:p>
            </p:txBody>
          </p:sp>
        </p:grp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D7CAA707-6632-8E4D-E864-0F9EBE917321}"/>
                </a:ext>
              </a:extLst>
            </p:cNvPr>
            <p:cNvGrpSpPr/>
            <p:nvPr/>
          </p:nvGrpSpPr>
          <p:grpSpPr>
            <a:xfrm>
              <a:off x="3273091" y="2860641"/>
              <a:ext cx="5436000" cy="1761056"/>
              <a:chOff x="7680321" y="3602038"/>
              <a:chExt cx="4077001" cy="1320792"/>
            </a:xfrm>
          </p:grpSpPr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2138F82B-B778-98BD-2657-C45F18627383}"/>
                  </a:ext>
                </a:extLst>
              </p:cNvPr>
              <p:cNvSpPr/>
              <p:nvPr/>
            </p:nvSpPr>
            <p:spPr>
              <a:xfrm flipH="1">
                <a:off x="7680321" y="3602038"/>
                <a:ext cx="4077001" cy="1320792"/>
              </a:xfrm>
              <a:prstGeom prst="rect">
                <a:avLst/>
              </a:prstGeom>
              <a:noFill/>
              <a:ln w="31750">
                <a:solidFill>
                  <a:schemeClr val="accent6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none" lIns="72000" tIns="216000" rIns="0" bIns="0" rtlCol="0" anchor="t" anchorCtr="0"/>
              <a:lstStyle/>
              <a:p>
                <a:r>
                  <a:rPr lang="en-GB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network-</a:t>
                </a:r>
              </a:p>
              <a:p>
                <a:r>
                  <a:rPr lang="en-GB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segments</a:t>
                </a:r>
              </a:p>
            </p:txBody>
          </p:sp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9F49536A-1064-8D1C-F6BB-20A85A96CA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7680326" y="3602038"/>
                <a:ext cx="324000" cy="1620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txBody>
              <a:bodyPr wrap="none" lIns="72000" tIns="0" rIns="0" bIns="0" rtlCol="0" anchor="ctr" anchorCtr="1">
                <a:noAutofit/>
              </a:bodyPr>
              <a:lstStyle/>
              <a:p>
                <a:pPr algn="ctr"/>
                <a:r>
                  <a:rPr lang="en-US" sz="800" dirty="0">
                    <a:solidFill>
                      <a:schemeClr val="bg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AP</a:t>
                </a:r>
              </a:p>
            </p:txBody>
          </p:sp>
        </p:grp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78C77855-9ADA-2AEB-67A7-01EDF49A0E0D}"/>
                </a:ext>
              </a:extLst>
            </p:cNvPr>
            <p:cNvGrpSpPr/>
            <p:nvPr/>
          </p:nvGrpSpPr>
          <p:grpSpPr>
            <a:xfrm>
              <a:off x="4698126" y="3082598"/>
              <a:ext cx="1728000" cy="648000"/>
              <a:chOff x="5510328" y="5099954"/>
              <a:chExt cx="1728000" cy="648000"/>
            </a:xfrm>
          </p:grpSpPr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B001BBDF-7C0E-502E-9621-6AC09DC8A60E}"/>
                  </a:ext>
                </a:extLst>
              </p:cNvPr>
              <p:cNvSpPr/>
              <p:nvPr/>
            </p:nvSpPr>
            <p:spPr>
              <a:xfrm flipH="1">
                <a:off x="5510328" y="5099954"/>
                <a:ext cx="1728000" cy="6480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1750" cap="flat">
                <a:solidFill>
                  <a:schemeClr val="accent4">
                    <a:lumMod val="50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square" lIns="0" tIns="0" rIns="0" bIns="0" rtlCol="0" anchor="ctr" anchorCtr="1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VLAN(s)</a:t>
                </a:r>
              </a:p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GB" sz="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(Security isolation per Bridge Domain)</a:t>
                </a:r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CAFA6E77-9B9A-7325-85F0-5D53DB5C919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10328" y="5099955"/>
                <a:ext cx="432000" cy="216000"/>
              </a:xfrm>
              <a:prstGeom prst="rect">
                <a:avLst/>
              </a:prstGeom>
              <a:solidFill>
                <a:schemeClr val="accent4">
                  <a:lumMod val="50000"/>
                </a:schemeClr>
              </a:solidFill>
              <a:ln w="12700" cap="flat">
                <a:noFill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 lIns="0" tIns="0" rIns="0" bIns="0" rtlCol="0" anchor="ctr" anchorCtr="1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800" kern="0" dirty="0">
                    <a:solidFill>
                      <a:schemeClr val="bg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EPG</a:t>
                </a:r>
              </a:p>
            </p:txBody>
          </p:sp>
        </p:grp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3624E3D9-40A6-004F-D76D-4AF7262B0E52}"/>
                </a:ext>
              </a:extLst>
            </p:cNvPr>
            <p:cNvGrpSpPr/>
            <p:nvPr/>
          </p:nvGrpSpPr>
          <p:grpSpPr>
            <a:xfrm>
              <a:off x="6749177" y="3082598"/>
              <a:ext cx="1728000" cy="648000"/>
              <a:chOff x="5510328" y="5099954"/>
              <a:chExt cx="1728000" cy="648000"/>
            </a:xfrm>
          </p:grpSpPr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D6E8681A-2590-8C8D-2CBE-4C72461CAAC0}"/>
                  </a:ext>
                </a:extLst>
              </p:cNvPr>
              <p:cNvSpPr/>
              <p:nvPr/>
            </p:nvSpPr>
            <p:spPr>
              <a:xfrm flipH="1">
                <a:off x="5510328" y="5099954"/>
                <a:ext cx="1728000" cy="6480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1750" cap="flat">
                <a:solidFill>
                  <a:schemeClr val="accent4">
                    <a:lumMod val="50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square" lIns="0" tIns="0" rIns="0" bIns="0" rtlCol="0" anchor="ctr" anchorCtr="1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VLAN(s)</a:t>
                </a:r>
              </a:p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GB" sz="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(Security isolation per Bridge Domain)</a:t>
                </a:r>
              </a:p>
            </p:txBody>
          </p:sp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62A59C16-1345-F7E3-7051-0B17C1122DF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10328" y="5099955"/>
                <a:ext cx="432000" cy="216000"/>
              </a:xfrm>
              <a:prstGeom prst="rect">
                <a:avLst/>
              </a:prstGeom>
              <a:solidFill>
                <a:schemeClr val="accent4">
                  <a:lumMod val="50000"/>
                </a:schemeClr>
              </a:solidFill>
              <a:ln w="12700" cap="flat">
                <a:noFill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 lIns="0" tIns="0" rIns="0" bIns="0" rtlCol="0" anchor="ctr" anchorCtr="1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800" kern="0" dirty="0">
                    <a:solidFill>
                      <a:schemeClr val="bg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EPG</a:t>
                </a:r>
              </a:p>
            </p:txBody>
          </p:sp>
        </p:grpSp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4338CFD7-08EA-A0E4-000A-D7A079352CC5}"/>
                </a:ext>
              </a:extLst>
            </p:cNvPr>
            <p:cNvGrpSpPr/>
            <p:nvPr/>
          </p:nvGrpSpPr>
          <p:grpSpPr>
            <a:xfrm>
              <a:off x="3273090" y="4807960"/>
              <a:ext cx="5437187" cy="966263"/>
              <a:chOff x="7680321" y="3602038"/>
              <a:chExt cx="4077891" cy="724697"/>
            </a:xfrm>
          </p:grpSpPr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5A99D03A-D6BC-1896-90E2-1CD7A710F51F}"/>
                  </a:ext>
                </a:extLst>
              </p:cNvPr>
              <p:cNvSpPr/>
              <p:nvPr/>
            </p:nvSpPr>
            <p:spPr>
              <a:xfrm flipH="1">
                <a:off x="7680321" y="3602038"/>
                <a:ext cx="4077891" cy="724697"/>
              </a:xfrm>
              <a:prstGeom prst="rect">
                <a:avLst/>
              </a:prstGeom>
              <a:noFill/>
              <a:ln w="31750">
                <a:solidFill>
                  <a:schemeClr val="accent6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none" lIns="72000" tIns="216000" rIns="0" bIns="0" rtlCol="0" anchor="t" anchorCtr="0"/>
              <a:lstStyle/>
              <a:p>
                <a:r>
                  <a:rPr lang="en-GB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Apps</a:t>
                </a:r>
              </a:p>
              <a:p>
                <a:r>
                  <a:rPr lang="en-GB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(Optional)</a:t>
                </a:r>
              </a:p>
            </p:txBody>
          </p: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38F4D53E-A253-C05B-6CA6-803773D17F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7680326" y="3602038"/>
                <a:ext cx="324000" cy="1620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txBody>
              <a:bodyPr wrap="none" lIns="72000" tIns="0" rIns="0" bIns="0" rtlCol="0" anchor="ctr" anchorCtr="1">
                <a:noAutofit/>
              </a:bodyPr>
              <a:lstStyle/>
              <a:p>
                <a:pPr algn="ctr"/>
                <a:r>
                  <a:rPr lang="en-US" sz="800" dirty="0">
                    <a:solidFill>
                      <a:schemeClr val="bg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AP</a:t>
                </a:r>
              </a:p>
            </p:txBody>
          </p:sp>
        </p:grp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A7D6B5A4-4645-199B-5887-EBF5645DA4D7}"/>
                </a:ext>
              </a:extLst>
            </p:cNvPr>
            <p:cNvGrpSpPr/>
            <p:nvPr/>
          </p:nvGrpSpPr>
          <p:grpSpPr>
            <a:xfrm>
              <a:off x="4698126" y="5023958"/>
              <a:ext cx="3779051" cy="648000"/>
              <a:chOff x="5510327" y="5099954"/>
              <a:chExt cx="3779051" cy="648000"/>
            </a:xfrm>
          </p:grpSpPr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7725FC46-1AFF-FF1C-39E4-A97358EF655A}"/>
                  </a:ext>
                </a:extLst>
              </p:cNvPr>
              <p:cNvSpPr/>
              <p:nvPr/>
            </p:nvSpPr>
            <p:spPr>
              <a:xfrm flipH="1">
                <a:off x="5510327" y="5099954"/>
                <a:ext cx="3779051" cy="648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1750" cap="flat">
                <a:solidFill>
                  <a:schemeClr val="accent2">
                    <a:lumMod val="75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square" lIns="0" tIns="0" rIns="0" bIns="0" rtlCol="0" anchor="ctr" anchorCtr="1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GB" sz="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Security isolation across Bridge Domains</a:t>
                </a:r>
              </a:p>
            </p:txBody>
          </p:sp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ED119AF6-E581-E907-1855-B6E436C2325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10328" y="5099955"/>
                <a:ext cx="432000" cy="216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 lIns="0" tIns="0" rIns="0" bIns="0" rtlCol="0" anchor="ctr" anchorCtr="1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800" kern="0" dirty="0">
                    <a:solidFill>
                      <a:schemeClr val="bg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ESG</a:t>
                </a:r>
              </a:p>
            </p:txBody>
          </p:sp>
        </p:grpSp>
      </p:grpSp>
      <p:cxnSp>
        <p:nvCxnSpPr>
          <p:cNvPr id="163" name="Elbow Connector 162">
            <a:extLst>
              <a:ext uri="{FF2B5EF4-FFF2-40B4-BE49-F238E27FC236}">
                <a16:creationId xmlns:a16="http://schemas.microsoft.com/office/drawing/2014/main" id="{772B5FBF-7682-0DF6-0395-13324C958F7A}"/>
              </a:ext>
            </a:extLst>
          </p:cNvPr>
          <p:cNvCxnSpPr>
            <a:stCxn id="125" idx="2"/>
            <a:endCxn id="94" idx="0"/>
          </p:cNvCxnSpPr>
          <p:nvPr/>
        </p:nvCxnSpPr>
        <p:spPr>
          <a:xfrm rot="5400000">
            <a:off x="3583074" y="1964686"/>
            <a:ext cx="976599" cy="2981506"/>
          </a:xfrm>
          <a:prstGeom prst="bentConnector3">
            <a:avLst>
              <a:gd name="adj1" fmla="val 54545"/>
            </a:avLst>
          </a:prstGeom>
          <a:ln w="31750">
            <a:solidFill>
              <a:schemeClr val="bg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Elbow Connector 164">
            <a:extLst>
              <a:ext uri="{FF2B5EF4-FFF2-40B4-BE49-F238E27FC236}">
                <a16:creationId xmlns:a16="http://schemas.microsoft.com/office/drawing/2014/main" id="{40E8C6C4-968A-F1ED-461B-919AE24BD495}"/>
              </a:ext>
            </a:extLst>
          </p:cNvPr>
          <p:cNvCxnSpPr>
            <a:cxnSpLocks/>
            <a:stCxn id="123" idx="2"/>
            <a:endCxn id="65" idx="0"/>
          </p:cNvCxnSpPr>
          <p:nvPr/>
        </p:nvCxnSpPr>
        <p:spPr>
          <a:xfrm rot="5400000">
            <a:off x="5634122" y="1964683"/>
            <a:ext cx="976606" cy="2981507"/>
          </a:xfrm>
          <a:prstGeom prst="bentConnector3">
            <a:avLst>
              <a:gd name="adj1" fmla="val 54545"/>
            </a:avLst>
          </a:prstGeom>
          <a:ln w="31750">
            <a:solidFill>
              <a:schemeClr val="bg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Elbow Connector 168">
            <a:extLst>
              <a:ext uri="{FF2B5EF4-FFF2-40B4-BE49-F238E27FC236}">
                <a16:creationId xmlns:a16="http://schemas.microsoft.com/office/drawing/2014/main" id="{49960C43-17A8-612C-84DF-B04F03E6E78D}"/>
              </a:ext>
            </a:extLst>
          </p:cNvPr>
          <p:cNvCxnSpPr>
            <a:cxnSpLocks/>
            <a:stCxn id="125" idx="2"/>
            <a:endCxn id="147" idx="0"/>
          </p:cNvCxnSpPr>
          <p:nvPr/>
        </p:nvCxnSpPr>
        <p:spPr>
          <a:xfrm rot="16200000" flipH="1">
            <a:off x="6631074" y="1898192"/>
            <a:ext cx="976599" cy="3114494"/>
          </a:xfrm>
          <a:prstGeom prst="bentConnector3">
            <a:avLst>
              <a:gd name="adj1" fmla="val 54545"/>
            </a:avLst>
          </a:prstGeom>
          <a:ln w="31750">
            <a:solidFill>
              <a:schemeClr val="bg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Elbow Connector 173">
            <a:extLst>
              <a:ext uri="{FF2B5EF4-FFF2-40B4-BE49-F238E27FC236}">
                <a16:creationId xmlns:a16="http://schemas.microsoft.com/office/drawing/2014/main" id="{D140E2D7-2294-7CAD-7FAB-EC7528780C9C}"/>
              </a:ext>
            </a:extLst>
          </p:cNvPr>
          <p:cNvCxnSpPr>
            <a:cxnSpLocks/>
            <a:stCxn id="123" idx="2"/>
            <a:endCxn id="145" idx="0"/>
          </p:cNvCxnSpPr>
          <p:nvPr/>
        </p:nvCxnSpPr>
        <p:spPr>
          <a:xfrm rot="16200000" flipH="1">
            <a:off x="8682121" y="1898189"/>
            <a:ext cx="976606" cy="3114493"/>
          </a:xfrm>
          <a:prstGeom prst="bentConnector3">
            <a:avLst>
              <a:gd name="adj1" fmla="val 54545"/>
            </a:avLst>
          </a:prstGeom>
          <a:ln w="31750">
            <a:solidFill>
              <a:schemeClr val="bg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75564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heme1">
  <a:themeElements>
    <a:clrScheme name="Custom 62">
      <a:dk1>
        <a:srgbClr val="101820"/>
      </a:dk1>
      <a:lt1>
        <a:srgbClr val="0D274D"/>
      </a:lt1>
      <a:dk2>
        <a:srgbClr val="0051AF"/>
      </a:dk2>
      <a:lt2>
        <a:srgbClr val="FFFFFF"/>
      </a:lt2>
      <a:accent1>
        <a:srgbClr val="00BCEB"/>
      </a:accent1>
      <a:accent2>
        <a:srgbClr val="74BF4B"/>
      </a:accent2>
      <a:accent3>
        <a:srgbClr val="0051AF"/>
      </a:accent3>
      <a:accent4>
        <a:srgbClr val="9E9EA2"/>
      </a:accent4>
      <a:accent5>
        <a:srgbClr val="FBAB18"/>
      </a:accent5>
      <a:accent6>
        <a:srgbClr val="E3241B"/>
      </a:accent6>
      <a:hlink>
        <a:srgbClr val="00BCEB"/>
      </a:hlink>
      <a:folHlink>
        <a:srgbClr val="0051AF"/>
      </a:folHlink>
    </a:clrScheme>
    <a:fontScheme name="Custom 3">
      <a:majorFont>
        <a:latin typeface="CiscoSansTT Light"/>
        <a:ea typeface=""/>
        <a:cs typeface=""/>
      </a:majorFont>
      <a:minorFont>
        <a:latin typeface="CiscoSansT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ybog_template" id="{AA470D7D-421B-9C40-9B46-571776B40F64}" vid="{B5C7BD4E-8B7C-B94D-8117-5417D4DC86C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10466</TotalTime>
  <Words>2444</Words>
  <Application>Microsoft Macintosh PowerPoint</Application>
  <PresentationFormat>Widescreen</PresentationFormat>
  <Paragraphs>882</Paragraphs>
  <Slides>16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Aptos</vt:lpstr>
      <vt:lpstr>Arial</vt:lpstr>
      <vt:lpstr>Calibri</vt:lpstr>
      <vt:lpstr>CiscoSansTT ExtraLight</vt:lpstr>
      <vt:lpstr>CiscoSansTT Light</vt:lpstr>
      <vt:lpstr>Consolas</vt:lpstr>
      <vt:lpstr>Theme1</vt:lpstr>
      <vt:lpstr>Design Patterns</vt:lpstr>
      <vt:lpstr>Design Patterns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Design Patterns</vt:lpstr>
      <vt:lpstr>Design Patterns</vt:lpstr>
      <vt:lpstr>Tenant common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Shared L3out – Route Leaking between VRFs</dc:title>
  <dc:creator>Steve Sharman (ssharman)</dc:creator>
  <cp:lastModifiedBy>Steve Sharman (ssharman)</cp:lastModifiedBy>
  <cp:revision>14</cp:revision>
  <dcterms:created xsi:type="dcterms:W3CDTF">2024-03-07T20:44:06Z</dcterms:created>
  <dcterms:modified xsi:type="dcterms:W3CDTF">2024-03-17T12:29:35Z</dcterms:modified>
</cp:coreProperties>
</file>