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notesMasterIdLst>
    <p:notesMasterId r:id="rId12"/>
  </p:notesMasterIdLst>
  <p:sldIdLst>
    <p:sldId id="2147470711" r:id="rId2"/>
    <p:sldId id="2142533258" r:id="rId3"/>
    <p:sldId id="2147471095" r:id="rId4"/>
    <p:sldId id="2147471093" r:id="rId5"/>
    <p:sldId id="2147471094" r:id="rId6"/>
    <p:sldId id="2147471085" r:id="rId7"/>
    <p:sldId id="2147471087" r:id="rId8"/>
    <p:sldId id="2147471090" r:id="rId9"/>
    <p:sldId id="2147471091" r:id="rId10"/>
    <p:sldId id="214747109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BF6149-446A-5548-8707-D7A837E0CC09}">
          <p14:sldIdLst>
            <p14:sldId id="2147470711"/>
            <p14:sldId id="2142533258"/>
            <p14:sldId id="2147471095"/>
          </p14:sldIdLst>
        </p14:section>
        <p14:section name="original" id="{1BCD6F27-9F0C-D14C-8E69-9AA2C958E44C}">
          <p14:sldIdLst>
            <p14:sldId id="2147471093"/>
            <p14:sldId id="2147471094"/>
          </p14:sldIdLst>
        </p14:section>
        <p14:section name="Untitled Section" id="{ECEDDA62-757C-194B-A0F3-2B25B6D6CD07}">
          <p14:sldIdLst>
            <p14:sldId id="2147471085"/>
            <p14:sldId id="2147471087"/>
            <p14:sldId id="2147471090"/>
            <p14:sldId id="2147471091"/>
            <p14:sldId id="2147471092"/>
          </p14:sldIdLst>
        </p14:section>
      </p14:sectionLst>
    </p:ext>
    <p:ext uri="{EFAFB233-063F-42B5-8137-9DF3F51BA10A}">
      <p15:sldGuideLst xmlns:p15="http://schemas.microsoft.com/office/powerpoint/2012/main">
        <p15:guide id="1" pos="4520" userDrawn="1">
          <p15:clr>
            <a:srgbClr val="A4A3A4"/>
          </p15:clr>
        </p15:guide>
        <p15:guide id="2" pos="7151" userDrawn="1">
          <p15:clr>
            <a:srgbClr val="A4A3A4"/>
          </p15:clr>
        </p15:guide>
        <p15:guide id="3" pos="6562" userDrawn="1">
          <p15:clr>
            <a:srgbClr val="A4A3A4"/>
          </p15:clr>
        </p15:guide>
        <p15:guide id="4" pos="3250" userDrawn="1">
          <p15:clr>
            <a:srgbClr val="A4A3A4"/>
          </p15:clr>
        </p15:guide>
        <p15:guide id="5" pos="5881" userDrawn="1">
          <p15:clr>
            <a:srgbClr val="A4A3A4"/>
          </p15:clr>
        </p15:guide>
        <p15:guide id="6" orient="horz" pos="3906" userDrawn="1">
          <p15:clr>
            <a:srgbClr val="A4A3A4"/>
          </p15:clr>
        </p15:guide>
        <p15:guide id="7" orient="horz" pos="3816" userDrawn="1">
          <p15:clr>
            <a:srgbClr val="A4A3A4"/>
          </p15:clr>
        </p15:guide>
        <p15:guide id="8" orient="horz" pos="4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71"/>
    <p:restoredTop sz="94648"/>
  </p:normalViewPr>
  <p:slideViewPr>
    <p:cSldViewPr snapToGrid="0">
      <p:cViewPr varScale="1">
        <p:scale>
          <a:sx n="100" d="100"/>
          <a:sy n="100" d="100"/>
        </p:scale>
        <p:origin x="160" y="432"/>
      </p:cViewPr>
      <p:guideLst>
        <p:guide pos="4520"/>
        <p:guide pos="7151"/>
        <p:guide pos="6562"/>
        <p:guide pos="3250"/>
        <p:guide pos="5881"/>
        <p:guide orient="horz" pos="3906"/>
        <p:guide orient="horz" pos="3816"/>
        <p:guide orient="horz" pos="48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5863D-6778-4941-BCB8-32AF43785B2E}" type="datetimeFigureOut">
              <a:rPr lang="en-US" smtClean="0"/>
              <a:t>3/9/24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90C3E-2908-4E42-A530-4E93E1B9F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56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common tenant is great, however without understanding it can cause potential issues </a:t>
            </a:r>
          </a:p>
          <a:p>
            <a:endParaRPr lang="en-US"/>
          </a:p>
          <a:p>
            <a:r>
              <a:rPr lang="en-US"/>
              <a:t>It is strongly recommended to use unique names for objects in common to stop resolution to the wrong object</a:t>
            </a:r>
          </a:p>
          <a:p>
            <a:endParaRPr lang="en-US"/>
          </a:p>
          <a:p>
            <a:r>
              <a:rPr lang="en-US"/>
              <a:t>This example is often seen as it allows BDs to be shared across tenants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59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option 4 requires dedicated L3out per tenant</a:t>
            </a:r>
          </a:p>
          <a:p>
            <a:endParaRPr lang="en-US"/>
          </a:p>
          <a:p>
            <a:r>
              <a:rPr lang="en-US"/>
              <a:t>options 5 and 6 are my personal </a:t>
            </a:r>
            <a:r>
              <a:rPr lang="en-US" err="1"/>
              <a:t>favourites</a:t>
            </a:r>
            <a:endParaRPr lang="en-US"/>
          </a:p>
          <a:p>
            <a:endParaRPr lang="en-US"/>
          </a:p>
          <a:p>
            <a:r>
              <a:rPr lang="en-US"/>
              <a:t>option 5 is great when you want to provide truly dedicated network functions, the network team can manage networking and devolve control to other tenants as required. Key point is to keep L3outs </a:t>
            </a:r>
            <a:r>
              <a:rPr lang="en-US" err="1"/>
              <a:t>etc</a:t>
            </a:r>
            <a:r>
              <a:rPr lang="en-US"/>
              <a:t> in a dedicated tenant</a:t>
            </a:r>
          </a:p>
          <a:p>
            <a:endParaRPr lang="en-US"/>
          </a:p>
          <a:p>
            <a:r>
              <a:rPr lang="en-US"/>
              <a:t>option 6 is great if you've a brownfield, and/or want to have the ability to move workloads across tenants but without changing the network IP address allocation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59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common tenant is great, however without understanding it can cause potential issues </a:t>
            </a:r>
          </a:p>
          <a:p>
            <a:endParaRPr lang="en-US"/>
          </a:p>
          <a:p>
            <a:r>
              <a:rPr lang="en-US"/>
              <a:t>It is strongly recommended to use unique names for objects in common to stop resolution to the wrong object</a:t>
            </a:r>
          </a:p>
          <a:p>
            <a:endParaRPr lang="en-US"/>
          </a:p>
          <a:p>
            <a:r>
              <a:rPr lang="en-US"/>
              <a:t>This example is often seen as it allows BDs to be shared across tenants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84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option 4 requires dedicated L3out per tenant</a:t>
            </a:r>
          </a:p>
          <a:p>
            <a:endParaRPr lang="en-US"/>
          </a:p>
          <a:p>
            <a:r>
              <a:rPr lang="en-US"/>
              <a:t>options 5 and 6 are my personal </a:t>
            </a:r>
            <a:r>
              <a:rPr lang="en-US" err="1"/>
              <a:t>favourites</a:t>
            </a:r>
            <a:endParaRPr lang="en-US"/>
          </a:p>
          <a:p>
            <a:endParaRPr lang="en-US"/>
          </a:p>
          <a:p>
            <a:r>
              <a:rPr lang="en-US"/>
              <a:t>option 5 is great when you want to provide truly dedicated network functions, the network team can manage networking and devolve control to other tenants as required. Key point is to keep L3outs </a:t>
            </a:r>
            <a:r>
              <a:rPr lang="en-US" err="1"/>
              <a:t>etc</a:t>
            </a:r>
            <a:r>
              <a:rPr lang="en-US"/>
              <a:t> in a dedicated tenant</a:t>
            </a:r>
          </a:p>
          <a:p>
            <a:endParaRPr lang="en-US"/>
          </a:p>
          <a:p>
            <a:r>
              <a:rPr lang="en-US"/>
              <a:t>option 6 is great if you've a brownfield, and/or want to have the ability to move workloads across tenants but without changing the network IP address allocation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30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725C2-55D3-1FA2-9B34-79CEC86D0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C6FCE8-B9CB-3877-6EF0-D218F829EF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A39E37-31E4-1137-2F94-E86BDB576C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Benefits of this approach is that if I destroy the user tenant the only things that need to be cleaned are leaked routes and exported contracts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7EB4B-CC83-F024-D091-ACD427419F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095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7A1FA6-25DE-9E4E-A34D-CF67DE7DBD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095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8367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725C2-55D3-1FA2-9B34-79CEC86D0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C6FCE8-B9CB-3877-6EF0-D218F829EF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A39E37-31E4-1137-2F94-E86BDB576C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Benefits of this approach is that if I destroy the user tenant the only things that need to be cleaned are leaked routes and exported contracts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7EB4B-CC83-F024-D091-ACD427419F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095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7A1FA6-25DE-9E4E-A34D-CF67DE7DBD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095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8117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725C2-55D3-1FA2-9B34-79CEC86D0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C6FCE8-B9CB-3877-6EF0-D218F829EF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A39E37-31E4-1137-2F94-E86BDB576C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Benefits of this approach is that if I destroy the user tenant the only things that need to be cleaned are leaked routes and exported contracts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7EB4B-CC83-F024-D091-ACD427419F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095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7A1FA6-25DE-9E4E-A34D-CF67DE7DBD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095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9947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725C2-55D3-1FA2-9B34-79CEC86D0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C6FCE8-B9CB-3877-6EF0-D218F829EF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A39E37-31E4-1137-2F94-E86BDB576C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Benefits of this approach is that if I destroy the user tenant the only things that need to be cleaned are leaked routes and exported contracts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7EB4B-CC83-F024-D091-ACD427419F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095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7A1FA6-25DE-9E4E-A34D-CF67DE7DBD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095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5099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725C2-55D3-1FA2-9B34-79CEC86D0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C6FCE8-B9CB-3877-6EF0-D218F829EF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A39E37-31E4-1137-2F94-E86BDB576C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Benefits of this approach is that if I destroy the user tenant the only things that need to be cleaned are leaked routes and exported contracts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7EB4B-CC83-F024-D091-ACD427419F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095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7A1FA6-25DE-9E4E-A34D-CF67DE7DBD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095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5857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91996" y="256032"/>
            <a:ext cx="11009376" cy="975360"/>
          </a:xfrm>
        </p:spPr>
        <p:txBody>
          <a:bodyPr anchor="b" anchorCtr="0"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591996" y="1597152"/>
            <a:ext cx="11009376" cy="4523232"/>
          </a:xfrm>
          <a:prstGeom prst="rect">
            <a:avLst/>
          </a:prstGeom>
        </p:spPr>
        <p:txBody>
          <a:bodyPr/>
          <a:lstStyle>
            <a:lvl1pPr marL="226478" indent="-226478" algn="l" defTabSz="912261" rtl="0" eaLnBrk="1" fontAlgn="base" hangingPunct="1">
              <a:lnSpc>
                <a:spcPct val="95000"/>
              </a:lnSpc>
              <a:spcBef>
                <a:spcPts val="1468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667" b="0" i="0" kern="1200" dirty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5073" indent="-228594" algn="l" defTabSz="912261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400" b="0" i="0" kern="1200" dirty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1550" indent="-226478" algn="l" defTabSz="912261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133" b="0" i="0" kern="1200" dirty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670967" indent="-226478" algn="l" defTabSz="912261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4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4pPr>
          </a:lstStyle>
          <a:p>
            <a:pPr marL="228594" lvl="0" indent="-228594" algn="l" defTabSz="912261" rtl="0" eaLnBrk="1" fontAlgn="base" hangingPunct="1">
              <a:lnSpc>
                <a:spcPct val="95000"/>
              </a:lnSpc>
              <a:spcBef>
                <a:spcPts val="148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2796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and Bullet 4 Heavy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91995" y="260908"/>
            <a:ext cx="11021484" cy="579965"/>
          </a:xfrm>
        </p:spPr>
        <p:txBody>
          <a:bodyPr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1995" y="784852"/>
            <a:ext cx="11021484" cy="508000"/>
          </a:xfrm>
          <a:prstGeom prst="rect">
            <a:avLst/>
          </a:prstGeom>
        </p:spPr>
        <p:txBody>
          <a:bodyPr/>
          <a:lstStyle>
            <a:lvl1pPr marL="238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92749" y="1292853"/>
            <a:ext cx="11020332" cy="5010151"/>
          </a:xfrm>
          <a:prstGeom prst="rect">
            <a:avLst/>
          </a:prstGeom>
        </p:spPr>
        <p:txBody>
          <a:bodyPr/>
          <a:lstStyle>
            <a:lvl1pPr>
              <a:spcBef>
                <a:spcPts val="1433"/>
              </a:spcBef>
              <a:buClr>
                <a:schemeClr val="tx1"/>
              </a:buClr>
              <a:buSzPct val="80000"/>
              <a:defRPr sz="2667">
                <a:solidFill>
                  <a:schemeClr val="tx1"/>
                </a:solidFill>
                <a:latin typeface="+mn-lt"/>
              </a:defRPr>
            </a:lvl1pPr>
            <a:lvl2pPr marL="455073" indent="-228594">
              <a:spcBef>
                <a:spcPts val="800"/>
              </a:spcBef>
              <a:buClr>
                <a:schemeClr val="tx1"/>
              </a:buClr>
              <a:buSzPct val="80000"/>
              <a:defRPr sz="2400">
                <a:solidFill>
                  <a:schemeClr val="tx1"/>
                </a:solidFill>
                <a:latin typeface="+mn-lt"/>
              </a:defRPr>
            </a:lvl2pPr>
            <a:lvl3pPr marL="681550" indent="-226478">
              <a:spcBef>
                <a:spcPts val="800"/>
              </a:spcBef>
              <a:buClr>
                <a:schemeClr val="tx1"/>
              </a:buClr>
              <a:buSzPct val="80000"/>
              <a:defRPr sz="2133">
                <a:solidFill>
                  <a:schemeClr val="tx1"/>
                </a:solidFill>
                <a:latin typeface="+mn-lt"/>
              </a:defRPr>
            </a:lvl3pPr>
            <a:lvl4pPr>
              <a:buClr>
                <a:schemeClr val="tx1"/>
              </a:buClr>
              <a:defRPr sz="2133">
                <a:latin typeface="CiscoSansTT Light" panose="020B0503020201020303" pitchFamily="34" charset="0"/>
              </a:defRPr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1774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 4 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91995" y="260908"/>
            <a:ext cx="11021484" cy="579965"/>
          </a:xfrm>
        </p:spPr>
        <p:txBody>
          <a:bodyPr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92749" y="840874"/>
            <a:ext cx="11020332" cy="5462129"/>
          </a:xfrm>
          <a:prstGeom prst="rect">
            <a:avLst/>
          </a:prstGeom>
        </p:spPr>
        <p:txBody>
          <a:bodyPr/>
          <a:lstStyle>
            <a:lvl1pPr>
              <a:spcBef>
                <a:spcPts val="1433"/>
              </a:spcBef>
              <a:buClr>
                <a:schemeClr val="tx1"/>
              </a:buClr>
              <a:buSzPct val="80000"/>
              <a:defRPr sz="2667">
                <a:solidFill>
                  <a:schemeClr val="tx1"/>
                </a:solidFill>
                <a:latin typeface="+mn-lt"/>
              </a:defRPr>
            </a:lvl1pPr>
            <a:lvl2pPr marL="455073" indent="-228594">
              <a:spcBef>
                <a:spcPts val="800"/>
              </a:spcBef>
              <a:buClr>
                <a:schemeClr val="tx1"/>
              </a:buClr>
              <a:buSzPct val="80000"/>
              <a:defRPr sz="2400">
                <a:solidFill>
                  <a:schemeClr val="tx1"/>
                </a:solidFill>
                <a:latin typeface="+mn-lt"/>
              </a:defRPr>
            </a:lvl2pPr>
            <a:lvl3pPr marL="681550" indent="-226478">
              <a:spcBef>
                <a:spcPts val="800"/>
              </a:spcBef>
              <a:buClr>
                <a:schemeClr val="tx1"/>
              </a:buClr>
              <a:buSzPct val="80000"/>
              <a:defRPr sz="2133">
                <a:solidFill>
                  <a:schemeClr val="tx1"/>
                </a:solidFill>
                <a:latin typeface="+mn-lt"/>
              </a:defRPr>
            </a:lvl3pPr>
            <a:lvl4pPr>
              <a:buClr>
                <a:schemeClr val="tx1"/>
              </a:buClr>
              <a:defRPr sz="2133">
                <a:latin typeface="CiscoSansTT Light" panose="020B0503020201020303" pitchFamily="34" charset="0"/>
              </a:defRPr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99614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303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685800" y="1797051"/>
            <a:ext cx="10820400" cy="358444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0" y="256033"/>
            <a:ext cx="11009376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3866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685800" y="1796717"/>
            <a:ext cx="10820400" cy="3582068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1" y="256033"/>
            <a:ext cx="1100996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9871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 screen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edia Placeholder 39">
            <a:extLst>
              <a:ext uri="{FF2B5EF4-FFF2-40B4-BE49-F238E27FC236}">
                <a16:creationId xmlns:a16="http://schemas.microsoft.com/office/drawing/2014/main" id="{4A1890BD-D4D2-264A-AE11-E1FABE5B9409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591330" y="777240"/>
            <a:ext cx="11009341" cy="442569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67" kern="1200" baseline="0" smtClean="0">
                <a:solidFill>
                  <a:schemeClr val="bg2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GB" noProof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0381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FA5BEAF-ADF4-3844-B544-5C8D5D8447DD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3145367" y="778670"/>
            <a:ext cx="5901267" cy="4426215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8757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29166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0" y="2941320"/>
            <a:ext cx="11009376" cy="97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algn="ctr">
              <a:defRPr sz="37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35901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2_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0" y="1807111"/>
            <a:ext cx="11009376" cy="97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4B0A2A0-0477-580D-747D-E1AFBB9EB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3725" y="3719513"/>
            <a:ext cx="11008800" cy="975600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2832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655">
          <p15:clr>
            <a:srgbClr val="FBAE40"/>
          </p15:clr>
        </p15:guide>
        <p15:guide id="2" orient="horz" pos="202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93600" y="1607864"/>
            <a:ext cx="5181600" cy="4110792"/>
          </a:xfrm>
          <a:prstGeom prst="rect">
            <a:avLst/>
          </a:prstGeom>
        </p:spPr>
        <p:txBody>
          <a:bodyPr lIns="91440" tIns="45710" rIns="0" bIns="45710">
            <a:noAutofit/>
          </a:bodyPr>
          <a:lstStyle>
            <a:lvl1pPr marL="154513" indent="-154513">
              <a:lnSpc>
                <a:spcPct val="95000"/>
              </a:lnSpc>
              <a:spcBef>
                <a:spcPts val="1433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09026" indent="-148163">
              <a:lnSpc>
                <a:spcPct val="95000"/>
              </a:lnSpc>
              <a:spcBef>
                <a:spcPts val="8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55073" indent="-152396">
              <a:spcBef>
                <a:spcPts val="800"/>
              </a:spcBef>
              <a:buClr>
                <a:schemeClr val="tx1"/>
              </a:buClr>
              <a:buSzPct val="60000"/>
              <a:buFont typeface="Arial"/>
              <a:buChar char="•"/>
              <a:tabLst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1" y="256033"/>
            <a:ext cx="1100996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458155" y="1607864"/>
            <a:ext cx="5181600" cy="4110792"/>
          </a:xfrm>
          <a:prstGeom prst="rect">
            <a:avLst/>
          </a:prstGeom>
        </p:spPr>
        <p:txBody>
          <a:bodyPr lIns="91440" tIns="45710" rIns="0" bIns="45710">
            <a:noAutofit/>
          </a:bodyPr>
          <a:lstStyle>
            <a:lvl1pPr marL="154513" indent="-154513">
              <a:lnSpc>
                <a:spcPct val="95000"/>
              </a:lnSpc>
              <a:spcBef>
                <a:spcPts val="1433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09026" indent="-148163">
              <a:lnSpc>
                <a:spcPct val="95000"/>
              </a:lnSpc>
              <a:spcBef>
                <a:spcPts val="8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55073" indent="-152396">
              <a:spcBef>
                <a:spcPts val="800"/>
              </a:spcBef>
              <a:buClr>
                <a:schemeClr val="tx1"/>
              </a:buClr>
              <a:buSzPct val="60000"/>
              <a:buFont typeface="Arial"/>
              <a:buChar char="•"/>
              <a:tabLst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034995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tatement_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0" y="916774"/>
            <a:ext cx="11009376" cy="4999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algn="ctr">
              <a:defRPr sz="37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60374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ef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C42D79D-196D-79B2-C9D9-9E420F6F73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14" y="2941508"/>
            <a:ext cx="10972800" cy="1504200"/>
          </a:xfrm>
          <a:prstGeom prst="rect">
            <a:avLst/>
          </a:prstGeom>
          <a:noFill/>
        </p:spPr>
        <p:txBody>
          <a:bodyPr lIns="45720" tIns="45720" rIns="45720" bIns="45720"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4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8D946DB3-26D2-2EE1-728C-7D32C4930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14" y="4533637"/>
            <a:ext cx="10972800" cy="398668"/>
          </a:xfrm>
          <a:prstGeom prst="rect">
            <a:avLst/>
          </a:prstGeom>
          <a:noFill/>
        </p:spPr>
        <p:txBody>
          <a:bodyPr lIns="45720" tIns="45720" rIns="45720" bIns="4572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07CA8F8-C47B-50F4-9C65-C46111F86B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014" y="5150448"/>
            <a:ext cx="10972800" cy="548640"/>
          </a:xfrm>
          <a:prstGeom prst="rect">
            <a:avLst/>
          </a:prstGeom>
          <a:noFill/>
        </p:spPr>
        <p:txBody>
          <a:bodyPr lIns="45720" tIns="45720" rIns="45720" bIns="4572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name, Speaker title </a:t>
            </a:r>
            <a:br>
              <a:rPr lang="en-GB" dirty="0"/>
            </a:br>
            <a:r>
              <a:rPr lang="en-GB" dirty="0"/>
              <a:t>Department</a:t>
            </a:r>
          </a:p>
        </p:txBody>
      </p:sp>
      <p:pic>
        <p:nvPicPr>
          <p:cNvPr id="25" name="Picture 7">
            <a:extLst>
              <a:ext uri="{FF2B5EF4-FFF2-40B4-BE49-F238E27FC236}">
                <a16:creationId xmlns:a16="http://schemas.microsoft.com/office/drawing/2014/main" id="{C5A29C15-48D7-6644-9164-6F819B3D7D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431800"/>
            <a:ext cx="714359" cy="37534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2559ED-95F1-F66B-5A2F-A212CE3F2F8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2014" y="5824731"/>
            <a:ext cx="10972800" cy="287338"/>
          </a:xfrm>
          <a:prstGeom prst="rect">
            <a:avLst/>
          </a:prstGeom>
        </p:spPr>
        <p:txBody>
          <a:bodyPr lIns="45720" rIns="45720"/>
          <a:lstStyle>
            <a:lvl1pPr marL="0" indent="0">
              <a:spcBef>
                <a:spcPts val="0"/>
              </a:spcBef>
              <a:buNone/>
              <a:defRPr sz="1400">
                <a:latin typeface="+mn-lt"/>
              </a:defRPr>
            </a:lvl1pPr>
          </a:lstStyle>
          <a:p>
            <a:r>
              <a:rPr lang="en-GB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28975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eft Sky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C42D79D-196D-79B2-C9D9-9E420F6F73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14" y="2941508"/>
            <a:ext cx="10972800" cy="1504200"/>
          </a:xfrm>
          <a:prstGeom prst="rect">
            <a:avLst/>
          </a:prstGeom>
          <a:noFill/>
        </p:spPr>
        <p:txBody>
          <a:bodyPr lIns="45720" tIns="45720" rIns="45720" bIns="45720"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4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8D946DB3-26D2-2EE1-728C-7D32C4930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14" y="4533637"/>
            <a:ext cx="10972800" cy="398668"/>
          </a:xfrm>
          <a:prstGeom prst="rect">
            <a:avLst/>
          </a:prstGeom>
          <a:noFill/>
        </p:spPr>
        <p:txBody>
          <a:bodyPr lIns="45720" tIns="45720" rIns="45720" bIns="4572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07CA8F8-C47B-50F4-9C65-C46111F86B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014" y="5150448"/>
            <a:ext cx="10972800" cy="548640"/>
          </a:xfrm>
          <a:prstGeom prst="rect">
            <a:avLst/>
          </a:prstGeom>
          <a:noFill/>
        </p:spPr>
        <p:txBody>
          <a:bodyPr lIns="45720" tIns="45720" rIns="45720" bIns="4572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name, Speaker title </a:t>
            </a:r>
            <a:br>
              <a:rPr lang="en-GB" dirty="0"/>
            </a:br>
            <a:r>
              <a:rPr lang="en-GB" dirty="0"/>
              <a:t>Department</a:t>
            </a:r>
          </a:p>
        </p:txBody>
      </p:sp>
      <p:pic>
        <p:nvPicPr>
          <p:cNvPr id="25" name="Picture 7">
            <a:extLst>
              <a:ext uri="{FF2B5EF4-FFF2-40B4-BE49-F238E27FC236}">
                <a16:creationId xmlns:a16="http://schemas.microsoft.com/office/drawing/2014/main" id="{C5A29C15-48D7-6644-9164-6F819B3D7D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431800"/>
            <a:ext cx="714359" cy="37534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2559ED-95F1-F66B-5A2F-A212CE3F2F8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2014" y="5824731"/>
            <a:ext cx="10972800" cy="287338"/>
          </a:xfrm>
          <a:prstGeom prst="rect">
            <a:avLst/>
          </a:prstGeom>
        </p:spPr>
        <p:txBody>
          <a:bodyPr lIns="45720" rIns="45720"/>
          <a:lstStyle>
            <a:lvl1pPr marL="0" indent="0">
              <a:spcBef>
                <a:spcPts val="0"/>
              </a:spcBef>
              <a:buNone/>
              <a:defRPr sz="1400">
                <a:latin typeface="+mn-lt"/>
              </a:defRPr>
            </a:lvl1pPr>
          </a:lstStyle>
          <a:p>
            <a:r>
              <a:rPr lang="en-GB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6329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eft 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C42D79D-196D-79B2-C9D9-9E420F6F73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14" y="2941508"/>
            <a:ext cx="10972800" cy="1504200"/>
          </a:xfrm>
          <a:prstGeom prst="rect">
            <a:avLst/>
          </a:prstGeom>
          <a:noFill/>
        </p:spPr>
        <p:txBody>
          <a:bodyPr lIns="45720" tIns="45720" rIns="45720" bIns="45720"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400" b="0" i="0" spc="0" baseline="0">
                <a:solidFill>
                  <a:schemeClr val="accent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8D946DB3-26D2-2EE1-728C-7D32C4930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14" y="4533637"/>
            <a:ext cx="10972800" cy="398668"/>
          </a:xfrm>
          <a:prstGeom prst="rect">
            <a:avLst/>
          </a:prstGeom>
          <a:noFill/>
        </p:spPr>
        <p:txBody>
          <a:bodyPr lIns="45720" tIns="45720" rIns="45720" bIns="4572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chemeClr val="accent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07CA8F8-C47B-50F4-9C65-C46111F86B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014" y="5150448"/>
            <a:ext cx="10972800" cy="548640"/>
          </a:xfrm>
          <a:prstGeom prst="rect">
            <a:avLst/>
          </a:prstGeom>
          <a:noFill/>
        </p:spPr>
        <p:txBody>
          <a:bodyPr lIns="45720" tIns="45720" rIns="45720" bIns="4572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name, Speaker title </a:t>
            </a:r>
            <a:br>
              <a:rPr lang="en-GB" dirty="0"/>
            </a:br>
            <a:r>
              <a:rPr lang="en-GB" dirty="0"/>
              <a:t>Department</a:t>
            </a:r>
          </a:p>
        </p:txBody>
      </p:sp>
      <p:pic>
        <p:nvPicPr>
          <p:cNvPr id="25" name="Picture 7">
            <a:extLst>
              <a:ext uri="{FF2B5EF4-FFF2-40B4-BE49-F238E27FC236}">
                <a16:creationId xmlns:a16="http://schemas.microsoft.com/office/drawing/2014/main" id="{C5A29C15-48D7-6644-9164-6F819B3D7D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431800"/>
            <a:ext cx="714359" cy="37534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2559ED-95F1-F66B-5A2F-A212CE3F2F8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2014" y="5824731"/>
            <a:ext cx="10972800" cy="287338"/>
          </a:xfrm>
          <a:prstGeom prst="rect">
            <a:avLst/>
          </a:prstGeom>
        </p:spPr>
        <p:txBody>
          <a:bodyPr lIns="45720" rIns="45720"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GB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5910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eft Photo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C42D79D-196D-79B2-C9D9-9E420F6F73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14" y="2941508"/>
            <a:ext cx="7223760" cy="1504200"/>
          </a:xfrm>
          <a:prstGeom prst="rect">
            <a:avLst/>
          </a:prstGeom>
          <a:noFill/>
        </p:spPr>
        <p:txBody>
          <a:bodyPr lIns="45720" tIns="45720" rIns="45720" bIns="45720"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4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8D946DB3-26D2-2EE1-728C-7D32C4930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14" y="4533637"/>
            <a:ext cx="7223760" cy="398668"/>
          </a:xfrm>
          <a:prstGeom prst="rect">
            <a:avLst/>
          </a:prstGeom>
          <a:noFill/>
        </p:spPr>
        <p:txBody>
          <a:bodyPr lIns="45720" tIns="45720" rIns="45720" bIns="4572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07CA8F8-C47B-50F4-9C65-C46111F86B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014" y="5150448"/>
            <a:ext cx="7223760" cy="548640"/>
          </a:xfrm>
          <a:prstGeom prst="rect">
            <a:avLst/>
          </a:prstGeom>
          <a:noFill/>
        </p:spPr>
        <p:txBody>
          <a:bodyPr lIns="45720" tIns="45720" rIns="45720" bIns="4572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name, Speaker title </a:t>
            </a:r>
            <a:br>
              <a:rPr lang="en-GB" dirty="0"/>
            </a:br>
            <a:r>
              <a:rPr lang="en-GB" dirty="0"/>
              <a:t>Department</a:t>
            </a:r>
          </a:p>
        </p:txBody>
      </p:sp>
      <p:pic>
        <p:nvPicPr>
          <p:cNvPr id="25" name="Picture 7">
            <a:extLst>
              <a:ext uri="{FF2B5EF4-FFF2-40B4-BE49-F238E27FC236}">
                <a16:creationId xmlns:a16="http://schemas.microsoft.com/office/drawing/2014/main" id="{C5A29C15-48D7-6644-9164-6F819B3D7D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431800"/>
            <a:ext cx="714359" cy="37534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2559ED-95F1-F66B-5A2F-A212CE3F2F8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2014" y="5824731"/>
            <a:ext cx="7223760" cy="287338"/>
          </a:xfrm>
          <a:prstGeom prst="rect">
            <a:avLst/>
          </a:prstGeom>
        </p:spPr>
        <p:txBody>
          <a:bodyPr lIns="45720" rIns="45720"/>
          <a:lstStyle>
            <a:lvl1pPr marL="0" indent="0">
              <a:spcBef>
                <a:spcPts val="0"/>
              </a:spcBef>
              <a:buNone/>
              <a:defRPr sz="1400">
                <a:latin typeface="+mn-lt"/>
              </a:defRPr>
            </a:lvl1pPr>
          </a:lstStyle>
          <a:p>
            <a:r>
              <a:rPr lang="en-GB" dirty="0"/>
              <a:t>Date</a:t>
            </a: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142FB2B-DAA9-0877-DC48-2611FC3FC41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186059" y="0"/>
            <a:ext cx="4005943" cy="6858000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1554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eft Photo 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C42D79D-196D-79B2-C9D9-9E420F6F73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14" y="2941508"/>
            <a:ext cx="7223760" cy="1504200"/>
          </a:xfrm>
          <a:prstGeom prst="rect">
            <a:avLst/>
          </a:prstGeom>
          <a:noFill/>
        </p:spPr>
        <p:txBody>
          <a:bodyPr lIns="45720" tIns="45720" rIns="45720" bIns="45720"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4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8D946DB3-26D2-2EE1-728C-7D32C4930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14" y="4533637"/>
            <a:ext cx="7223760" cy="398668"/>
          </a:xfrm>
          <a:prstGeom prst="rect">
            <a:avLst/>
          </a:prstGeom>
          <a:noFill/>
        </p:spPr>
        <p:txBody>
          <a:bodyPr lIns="45720" tIns="45720" rIns="45720" bIns="4572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07CA8F8-C47B-50F4-9C65-C46111F86B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014" y="5150448"/>
            <a:ext cx="7223760" cy="548640"/>
          </a:xfrm>
          <a:prstGeom prst="rect">
            <a:avLst/>
          </a:prstGeom>
          <a:noFill/>
        </p:spPr>
        <p:txBody>
          <a:bodyPr lIns="45720" tIns="45720" rIns="45720" bIns="4572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name, Speaker title </a:t>
            </a:r>
            <a:br>
              <a:rPr lang="en-GB" dirty="0"/>
            </a:br>
            <a:r>
              <a:rPr lang="en-GB" dirty="0"/>
              <a:t>Department</a:t>
            </a:r>
          </a:p>
        </p:txBody>
      </p:sp>
      <p:pic>
        <p:nvPicPr>
          <p:cNvPr id="25" name="Picture 7">
            <a:extLst>
              <a:ext uri="{FF2B5EF4-FFF2-40B4-BE49-F238E27FC236}">
                <a16:creationId xmlns:a16="http://schemas.microsoft.com/office/drawing/2014/main" id="{C5A29C15-48D7-6644-9164-6F819B3D7D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431800"/>
            <a:ext cx="714359" cy="37534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2559ED-95F1-F66B-5A2F-A212CE3F2F8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2014" y="5824731"/>
            <a:ext cx="7223760" cy="287338"/>
          </a:xfrm>
          <a:prstGeom prst="rect">
            <a:avLst/>
          </a:prstGeom>
        </p:spPr>
        <p:txBody>
          <a:bodyPr lIns="45720" rIns="45720"/>
          <a:lstStyle>
            <a:lvl1pPr marL="0" indent="0">
              <a:spcBef>
                <a:spcPts val="0"/>
              </a:spcBef>
              <a:buNone/>
              <a:defRPr sz="1400">
                <a:latin typeface="+mn-lt"/>
              </a:defRPr>
            </a:lvl1pPr>
          </a:lstStyle>
          <a:p>
            <a:r>
              <a:rPr lang="en-GB" dirty="0"/>
              <a:t>Date</a:t>
            </a: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142FB2B-DAA9-0877-DC48-2611FC3FC41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186059" y="0"/>
            <a:ext cx="4005943" cy="6858000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1788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eft Photo 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C42D79D-196D-79B2-C9D9-9E420F6F73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14" y="2941508"/>
            <a:ext cx="7223760" cy="1504200"/>
          </a:xfrm>
          <a:prstGeom prst="rect">
            <a:avLst/>
          </a:prstGeom>
          <a:noFill/>
        </p:spPr>
        <p:txBody>
          <a:bodyPr lIns="45720" tIns="45720" rIns="45720" bIns="45720"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400" b="0" i="0" spc="0" baseline="0">
                <a:solidFill>
                  <a:schemeClr val="accent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8D946DB3-26D2-2EE1-728C-7D32C4930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14" y="4533637"/>
            <a:ext cx="7223760" cy="398668"/>
          </a:xfrm>
          <a:prstGeom prst="rect">
            <a:avLst/>
          </a:prstGeom>
          <a:noFill/>
        </p:spPr>
        <p:txBody>
          <a:bodyPr lIns="45720" tIns="45720" rIns="45720" bIns="4572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chemeClr val="accent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07CA8F8-C47B-50F4-9C65-C46111F86B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014" y="5150448"/>
            <a:ext cx="7223760" cy="548640"/>
          </a:xfrm>
          <a:prstGeom prst="rect">
            <a:avLst/>
          </a:prstGeom>
          <a:noFill/>
        </p:spPr>
        <p:txBody>
          <a:bodyPr lIns="45720" tIns="45720" rIns="45720" bIns="4572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name, Speaker title </a:t>
            </a:r>
            <a:br>
              <a:rPr lang="en-GB" dirty="0"/>
            </a:br>
            <a:r>
              <a:rPr lang="en-GB" dirty="0"/>
              <a:t>Department</a:t>
            </a:r>
          </a:p>
        </p:txBody>
      </p:sp>
      <p:pic>
        <p:nvPicPr>
          <p:cNvPr id="25" name="Picture 7">
            <a:extLst>
              <a:ext uri="{FF2B5EF4-FFF2-40B4-BE49-F238E27FC236}">
                <a16:creationId xmlns:a16="http://schemas.microsoft.com/office/drawing/2014/main" id="{C5A29C15-48D7-6644-9164-6F819B3D7D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431800"/>
            <a:ext cx="714359" cy="37534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2559ED-95F1-F66B-5A2F-A212CE3F2F8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2014" y="5824731"/>
            <a:ext cx="7223760" cy="287338"/>
          </a:xfrm>
          <a:prstGeom prst="rect">
            <a:avLst/>
          </a:prstGeom>
        </p:spPr>
        <p:txBody>
          <a:bodyPr lIns="45720" rIns="45720"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GB" dirty="0"/>
              <a:t>Date</a:t>
            </a: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142FB2B-DAA9-0877-DC48-2611FC3FC41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186059" y="0"/>
            <a:ext cx="4005943" cy="6858000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bg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9710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Righ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C42D79D-196D-79B2-C9D9-9E420F6F73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14" y="2941508"/>
            <a:ext cx="10972800" cy="1504200"/>
          </a:xfrm>
          <a:prstGeom prst="rect">
            <a:avLst/>
          </a:prstGeom>
          <a:noFill/>
        </p:spPr>
        <p:txBody>
          <a:bodyPr lIns="45720" tIns="45720" rIns="45720" bIns="45720" anchor="b" anchorCtr="0"/>
          <a:lstStyle>
            <a:lvl1pPr marL="0" indent="0" algn="r">
              <a:lnSpc>
                <a:spcPct val="90000"/>
              </a:lnSpc>
              <a:buFont typeface="Arial" panose="020B0604020202020204" pitchFamily="34" charset="0"/>
              <a:buNone/>
              <a:defRPr sz="54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8D946DB3-26D2-2EE1-728C-7D32C4930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14" y="4533637"/>
            <a:ext cx="10972800" cy="398668"/>
          </a:xfrm>
          <a:prstGeom prst="rect">
            <a:avLst/>
          </a:prstGeom>
          <a:noFill/>
        </p:spPr>
        <p:txBody>
          <a:bodyPr lIns="45720" tIns="45720" rIns="45720" bIns="4572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2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07CA8F8-C47B-50F4-9C65-C46111F86B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014" y="5150448"/>
            <a:ext cx="10972800" cy="548640"/>
          </a:xfrm>
          <a:prstGeom prst="rect">
            <a:avLst/>
          </a:prstGeom>
          <a:noFill/>
        </p:spPr>
        <p:txBody>
          <a:bodyPr lIns="45720" tIns="45720" rIns="45720" bIns="4572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name, Speaker title </a:t>
            </a:r>
            <a:br>
              <a:rPr lang="en-GB" dirty="0"/>
            </a:br>
            <a:r>
              <a:rPr lang="en-GB" dirty="0"/>
              <a:t>Department</a:t>
            </a:r>
          </a:p>
        </p:txBody>
      </p:sp>
      <p:pic>
        <p:nvPicPr>
          <p:cNvPr id="25" name="Picture 7">
            <a:extLst>
              <a:ext uri="{FF2B5EF4-FFF2-40B4-BE49-F238E27FC236}">
                <a16:creationId xmlns:a16="http://schemas.microsoft.com/office/drawing/2014/main" id="{C5A29C15-48D7-6644-9164-6F819B3D7D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431800"/>
            <a:ext cx="714359" cy="37534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2559ED-95F1-F66B-5A2F-A212CE3F2F8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2014" y="5824731"/>
            <a:ext cx="10972800" cy="287338"/>
          </a:xfrm>
          <a:prstGeom prst="rect">
            <a:avLst/>
          </a:prstGeom>
        </p:spPr>
        <p:txBody>
          <a:bodyPr lIns="45720" rIns="45720"/>
          <a:lstStyle>
            <a:lvl1pPr marL="0" indent="0" algn="r">
              <a:spcBef>
                <a:spcPts val="0"/>
              </a:spcBef>
              <a:buNone/>
              <a:defRPr sz="1400">
                <a:latin typeface="+mn-lt"/>
              </a:defRPr>
            </a:lvl1pPr>
          </a:lstStyle>
          <a:p>
            <a:r>
              <a:rPr lang="en-GB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4557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BA1FD7D-7C93-E645-B2E9-AD2B9329C1E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5930" y="2789671"/>
            <a:ext cx="10232136" cy="637377"/>
          </a:xfrm>
          <a:prstGeom prst="rect">
            <a:avLst/>
          </a:prstGeom>
        </p:spPr>
        <p:txBody>
          <a:bodyPr lIns="45720" tIns="45720" rIns="45720" bIns="45720" anchor="b"/>
          <a:lstStyle>
            <a:lvl1pPr marL="0" indent="0" algn="l">
              <a:lnSpc>
                <a:spcPts val="4800"/>
              </a:lnSpc>
              <a:buFont typeface="Arial" panose="020B0604020202020204" pitchFamily="34" charset="0"/>
              <a:buNone/>
              <a:defRPr sz="44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Segue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6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B6C47-BF34-58BF-BFE8-DDC169C5472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5930" y="2789671"/>
            <a:ext cx="10232136" cy="637377"/>
          </a:xfrm>
          <a:prstGeom prst="rect">
            <a:avLst/>
          </a:prstGeom>
        </p:spPr>
        <p:txBody>
          <a:bodyPr lIns="45720" tIns="45720" rIns="45720" bIns="45720" anchor="b"/>
          <a:lstStyle>
            <a:lvl1pPr marL="0" indent="0" algn="l">
              <a:lnSpc>
                <a:spcPts val="4800"/>
              </a:lnSpc>
              <a:buFont typeface="Arial" panose="020B0604020202020204" pitchFamily="34" charset="0"/>
              <a:buNone/>
              <a:defRPr sz="44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Segue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65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0" y="256032"/>
            <a:ext cx="11009376" cy="97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78514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3FBD5B-070A-7471-FA02-D8ABC325D19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142755" y="6373473"/>
            <a:ext cx="4534733" cy="17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0" spc="27" baseline="0" dirty="0">
                <a:solidFill>
                  <a:schemeClr val="bg2"/>
                </a:solidFill>
                <a:latin typeface="+mn-lt"/>
                <a:ea typeface="+mn-ea"/>
                <a:cs typeface="CiscoSansTT Light" panose="020B0503020201020303" pitchFamily="34" charset="0"/>
              </a:rPr>
              <a:t>© 2024  Cisco and/or its affiliates. All rights reserved.   Cisco Confidential</a:t>
            </a:r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74964416-F71E-D7CA-E3FB-1B38FEC4ED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6342698"/>
            <a:ext cx="396305" cy="20822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0E683ED-333E-71AE-8D5B-04FB014DED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5930" y="2789671"/>
            <a:ext cx="10232136" cy="637377"/>
          </a:xfrm>
          <a:prstGeom prst="rect">
            <a:avLst/>
          </a:prstGeom>
        </p:spPr>
        <p:txBody>
          <a:bodyPr lIns="45720" tIns="45720" rIns="45720" bIns="45720" anchor="b"/>
          <a:lstStyle>
            <a:lvl1pPr marL="0" indent="0" algn="l">
              <a:lnSpc>
                <a:spcPts val="4800"/>
              </a:lnSpc>
              <a:buFont typeface="Arial" panose="020B0604020202020204" pitchFamily="34" charset="0"/>
              <a:buNone/>
              <a:defRPr sz="4400" b="0" i="0" spc="0" baseline="0">
                <a:solidFill>
                  <a:schemeClr val="accent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Segue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90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A31272-7678-5F4F-BF05-F087FA2FC8E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41120" y="2772055"/>
            <a:ext cx="10241280" cy="640080"/>
          </a:xfrm>
          <a:prstGeom prst="rect">
            <a:avLst/>
          </a:prstGeom>
        </p:spPr>
        <p:txBody>
          <a:bodyPr lIns="45720" rIns="45720" anchor="ctr"/>
          <a:lstStyle>
            <a:lvl1pPr marL="0" indent="0" algn="r">
              <a:lnSpc>
                <a:spcPts val="4800"/>
              </a:lnSpc>
              <a:buFont typeface="Arial" panose="020B0604020202020204" pitchFamily="34" charset="0"/>
              <a:buNone/>
              <a:defRPr sz="44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Transition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3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87BA-D190-36C9-FC38-746943551A1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41120" y="2772055"/>
            <a:ext cx="10241280" cy="640080"/>
          </a:xfrm>
          <a:prstGeom prst="rect">
            <a:avLst/>
          </a:prstGeom>
        </p:spPr>
        <p:txBody>
          <a:bodyPr lIns="45720" rIns="45720" anchor="ctr"/>
          <a:lstStyle>
            <a:lvl1pPr marL="0" indent="0" algn="r">
              <a:lnSpc>
                <a:spcPts val="4800"/>
              </a:lnSpc>
              <a:buFont typeface="Arial" panose="020B0604020202020204" pitchFamily="34" charset="0"/>
              <a:buNone/>
              <a:defRPr sz="44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Transition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60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6646CD-FB63-F3C0-1A8A-8157E8BB059B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142755" y="6373473"/>
            <a:ext cx="4534733" cy="17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0" spc="27" baseline="0" dirty="0">
                <a:solidFill>
                  <a:schemeClr val="bg2"/>
                </a:solidFill>
                <a:latin typeface="+mn-lt"/>
                <a:ea typeface="+mn-ea"/>
                <a:cs typeface="CiscoSansTT Light" panose="020B0503020201020303" pitchFamily="34" charset="0"/>
              </a:rPr>
              <a:t>© 2024  Cisco and/or its affiliates. All rights reserved.   Cisco Confidential</a:t>
            </a: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5B019962-90BF-9C68-7A80-7C374B3C86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6342698"/>
            <a:ext cx="396305" cy="2082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62D482-EDEF-0534-A336-804F44744A7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41120" y="2772055"/>
            <a:ext cx="10241280" cy="640080"/>
          </a:xfrm>
          <a:prstGeom prst="rect">
            <a:avLst/>
          </a:prstGeom>
        </p:spPr>
        <p:txBody>
          <a:bodyPr lIns="45720" rIns="45720" anchor="ctr"/>
          <a:lstStyle>
            <a:lvl1pPr marL="0" indent="0" algn="r">
              <a:lnSpc>
                <a:spcPts val="4800"/>
              </a:lnSpc>
              <a:buFont typeface="Arial" panose="020B0604020202020204" pitchFamily="34" charset="0"/>
              <a:buNone/>
              <a:defRPr sz="4400" b="0" i="0" spc="0" baseline="0">
                <a:solidFill>
                  <a:schemeClr val="accent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Transition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5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>
            <a:extLst>
              <a:ext uri="{FF2B5EF4-FFF2-40B4-BE49-F238E27FC236}">
                <a16:creationId xmlns:a16="http://schemas.microsoft.com/office/drawing/2014/main" id="{055E4C37-FAD6-B449-9189-A035C0C9E8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1" y="5658220"/>
            <a:ext cx="10972800" cy="465891"/>
          </a:xfrm>
          <a:prstGeom prst="rect">
            <a:avLst/>
          </a:prstGeom>
        </p:spPr>
        <p:txBody>
          <a:bodyPr lIns="45720" tIns="45710" rIns="45720" bIns="45710" anchor="t" anchorCtr="0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+mn-lt"/>
                <a:cs typeface="CiscoSansT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role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ADEB85-EFB9-A048-BE6B-F1473C4999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233078"/>
            <a:ext cx="10972800" cy="398668"/>
          </a:xfrm>
          <a:prstGeom prst="rect">
            <a:avLst/>
          </a:prstGeom>
        </p:spPr>
        <p:txBody>
          <a:bodyPr lIns="45720" tIns="45710" rIns="45720" bIns="4571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Speaker name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6E3EA5B-6C70-8F4D-9385-EC53B25066C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9521" y="1398874"/>
            <a:ext cx="10376024" cy="3311089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48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As the adoption of multi-cloud strategy grows, Ulla </a:t>
            </a:r>
            <a:r>
              <a:rPr lang="en-GB" dirty="0" err="1"/>
              <a:t>sitiora</a:t>
            </a:r>
            <a:r>
              <a:rPr lang="en-GB" dirty="0"/>
              <a:t> </a:t>
            </a:r>
            <a:r>
              <a:rPr lang="en-GB" dirty="0" err="1"/>
              <a:t>turest</a:t>
            </a:r>
            <a:r>
              <a:rPr lang="en-GB" dirty="0"/>
              <a:t> </a:t>
            </a:r>
            <a:r>
              <a:rPr lang="en-GB" dirty="0" err="1"/>
              <a:t>experibus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pa </a:t>
            </a:r>
            <a:r>
              <a:rPr lang="en-GB" dirty="0" err="1"/>
              <a:t>dolor</a:t>
            </a:r>
            <a:r>
              <a:rPr lang="en-GB" dirty="0"/>
              <a:t> a </a:t>
            </a:r>
            <a:r>
              <a:rPr lang="en-GB" dirty="0" err="1"/>
              <a:t>conestia</a:t>
            </a:r>
            <a:r>
              <a:rPr lang="en-GB" dirty="0"/>
              <a:t> vent </a:t>
            </a:r>
            <a:r>
              <a:rPr lang="en-GB" dirty="0" err="1"/>
              <a:t>eosse</a:t>
            </a:r>
            <a:r>
              <a:rPr lang="en-GB" dirty="0"/>
              <a:t> non </a:t>
            </a:r>
            <a:r>
              <a:rPr lang="en-GB" dirty="0" err="1"/>
              <a:t>consequ</a:t>
            </a:r>
            <a:r>
              <a:rPr lang="en-GB" dirty="0"/>
              <a:t> </a:t>
            </a:r>
            <a:r>
              <a:rPr lang="en-GB" dirty="0" err="1"/>
              <a:t>aturit</a:t>
            </a:r>
            <a:r>
              <a:rPr lang="en-GB" dirty="0"/>
              <a:t> </a:t>
            </a:r>
            <a:r>
              <a:rPr lang="en-GB" dirty="0" err="1"/>
              <a:t>faccum</a:t>
            </a:r>
            <a:r>
              <a:rPr lang="en-GB" dirty="0"/>
              <a:t> qui </a:t>
            </a:r>
            <a:r>
              <a:rPr lang="en-GB" dirty="0" err="1"/>
              <a:t>dolor</a:t>
            </a:r>
            <a:r>
              <a:rPr lang="en-GB" dirty="0"/>
              <a:t> a </a:t>
            </a:r>
            <a:r>
              <a:rPr lang="en-GB" dirty="0" err="1"/>
              <a:t>num</a:t>
            </a:r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E18B2BC-5B8F-6442-A3B3-AB5D063112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1976" y="733891"/>
            <a:ext cx="1508048" cy="836396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191B82D-853E-F074-193C-5B7F13F89D29}"/>
              </a:ext>
            </a:extLst>
          </p:cNvPr>
          <p:cNvCxnSpPr>
            <a:cxnSpLocks/>
          </p:cNvCxnSpPr>
          <p:nvPr userDrawn="1"/>
        </p:nvCxnSpPr>
        <p:spPr>
          <a:xfrm>
            <a:off x="4545877" y="4934857"/>
            <a:ext cx="31002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72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>
            <a:extLst>
              <a:ext uri="{FF2B5EF4-FFF2-40B4-BE49-F238E27FC236}">
                <a16:creationId xmlns:a16="http://schemas.microsoft.com/office/drawing/2014/main" id="{055E4C37-FAD6-B449-9189-A035C0C9E8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1" y="5658220"/>
            <a:ext cx="10972800" cy="465891"/>
          </a:xfrm>
          <a:prstGeom prst="rect">
            <a:avLst/>
          </a:prstGeom>
        </p:spPr>
        <p:txBody>
          <a:bodyPr lIns="45720" tIns="45710" rIns="45720" bIns="45710" anchor="t" anchorCtr="0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+mn-lt"/>
                <a:cs typeface="CiscoSansT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role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ADEB85-EFB9-A048-BE6B-F1473C4999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233078"/>
            <a:ext cx="10972800" cy="398668"/>
          </a:xfrm>
          <a:prstGeom prst="rect">
            <a:avLst/>
          </a:prstGeom>
        </p:spPr>
        <p:txBody>
          <a:bodyPr lIns="45720" tIns="45710" rIns="45720" bIns="4571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="0" i="0" baseline="0">
                <a:solidFill>
                  <a:schemeClr val="bg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Speaker name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6E3EA5B-6C70-8F4D-9385-EC53B25066C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9521" y="1398874"/>
            <a:ext cx="10376024" cy="3311089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48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As the adoption of multi-cloud strategy grows, Ulla </a:t>
            </a:r>
            <a:r>
              <a:rPr lang="en-GB" dirty="0" err="1"/>
              <a:t>sitiora</a:t>
            </a:r>
            <a:r>
              <a:rPr lang="en-GB" dirty="0"/>
              <a:t> </a:t>
            </a:r>
            <a:r>
              <a:rPr lang="en-GB" dirty="0" err="1"/>
              <a:t>turest</a:t>
            </a:r>
            <a:r>
              <a:rPr lang="en-GB" dirty="0"/>
              <a:t> </a:t>
            </a:r>
            <a:r>
              <a:rPr lang="en-GB" dirty="0" err="1"/>
              <a:t>experibus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pa </a:t>
            </a:r>
            <a:r>
              <a:rPr lang="en-GB" dirty="0" err="1"/>
              <a:t>dolor</a:t>
            </a:r>
            <a:r>
              <a:rPr lang="en-GB" dirty="0"/>
              <a:t> a </a:t>
            </a:r>
            <a:r>
              <a:rPr lang="en-GB" dirty="0" err="1"/>
              <a:t>conestia</a:t>
            </a:r>
            <a:r>
              <a:rPr lang="en-GB" dirty="0"/>
              <a:t> vent </a:t>
            </a:r>
            <a:r>
              <a:rPr lang="en-GB" dirty="0" err="1"/>
              <a:t>eosse</a:t>
            </a:r>
            <a:r>
              <a:rPr lang="en-GB" dirty="0"/>
              <a:t> non </a:t>
            </a:r>
            <a:r>
              <a:rPr lang="en-GB" dirty="0" err="1"/>
              <a:t>consequ</a:t>
            </a:r>
            <a:r>
              <a:rPr lang="en-GB" dirty="0"/>
              <a:t> </a:t>
            </a:r>
            <a:r>
              <a:rPr lang="en-GB" dirty="0" err="1"/>
              <a:t>aturit</a:t>
            </a:r>
            <a:r>
              <a:rPr lang="en-GB" dirty="0"/>
              <a:t> </a:t>
            </a:r>
            <a:r>
              <a:rPr lang="en-GB" dirty="0" err="1"/>
              <a:t>faccum</a:t>
            </a:r>
            <a:r>
              <a:rPr lang="en-GB" dirty="0"/>
              <a:t> qui </a:t>
            </a:r>
            <a:r>
              <a:rPr lang="en-GB" dirty="0" err="1"/>
              <a:t>dolor</a:t>
            </a:r>
            <a:r>
              <a:rPr lang="en-GB" dirty="0"/>
              <a:t> a </a:t>
            </a:r>
            <a:r>
              <a:rPr lang="en-GB" dirty="0" err="1"/>
              <a:t>num</a:t>
            </a:r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E18B2BC-5B8F-6442-A3B3-AB5D063112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1976" y="733891"/>
            <a:ext cx="1508048" cy="836396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191B82D-853E-F074-193C-5B7F13F89D29}"/>
              </a:ext>
            </a:extLst>
          </p:cNvPr>
          <p:cNvCxnSpPr>
            <a:cxnSpLocks/>
          </p:cNvCxnSpPr>
          <p:nvPr userDrawn="1"/>
        </p:nvCxnSpPr>
        <p:spPr>
          <a:xfrm>
            <a:off x="4545877" y="4934857"/>
            <a:ext cx="3100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>
            <a:extLst>
              <a:ext uri="{FF2B5EF4-FFF2-40B4-BE49-F238E27FC236}">
                <a16:creationId xmlns:a16="http://schemas.microsoft.com/office/drawing/2014/main" id="{055E4C37-FAD6-B449-9189-A035C0C9E8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1" y="5658220"/>
            <a:ext cx="10972800" cy="465891"/>
          </a:xfrm>
          <a:prstGeom prst="rect">
            <a:avLst/>
          </a:prstGeom>
        </p:spPr>
        <p:txBody>
          <a:bodyPr lIns="45720" tIns="45710" rIns="45720" bIns="45710" anchor="t" anchorCtr="0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2"/>
                </a:solidFill>
                <a:latin typeface="+mn-lt"/>
                <a:cs typeface="CiscoSansT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role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ADEB85-EFB9-A048-BE6B-F1473C4999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233078"/>
            <a:ext cx="10972800" cy="398668"/>
          </a:xfrm>
          <a:prstGeom prst="rect">
            <a:avLst/>
          </a:prstGeom>
        </p:spPr>
        <p:txBody>
          <a:bodyPr lIns="45720" tIns="45710" rIns="45720" bIns="4571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="0" i="0" baseline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Speaker name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6E3EA5B-6C70-8F4D-9385-EC53B25066C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9521" y="1398874"/>
            <a:ext cx="10376024" cy="3311089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48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2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As the adoption of multi-cloud strategy grows, Ulla </a:t>
            </a:r>
            <a:r>
              <a:rPr lang="en-GB" dirty="0" err="1"/>
              <a:t>sitiora</a:t>
            </a:r>
            <a:r>
              <a:rPr lang="en-GB" dirty="0"/>
              <a:t> </a:t>
            </a:r>
            <a:r>
              <a:rPr lang="en-GB" dirty="0" err="1"/>
              <a:t>turest</a:t>
            </a:r>
            <a:r>
              <a:rPr lang="en-GB" dirty="0"/>
              <a:t> </a:t>
            </a:r>
            <a:r>
              <a:rPr lang="en-GB" dirty="0" err="1"/>
              <a:t>experibus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pa </a:t>
            </a:r>
            <a:r>
              <a:rPr lang="en-GB" dirty="0" err="1"/>
              <a:t>dolor</a:t>
            </a:r>
            <a:r>
              <a:rPr lang="en-GB" dirty="0"/>
              <a:t> a </a:t>
            </a:r>
            <a:r>
              <a:rPr lang="en-GB" dirty="0" err="1"/>
              <a:t>conestia</a:t>
            </a:r>
            <a:r>
              <a:rPr lang="en-GB" dirty="0"/>
              <a:t> vent </a:t>
            </a:r>
            <a:r>
              <a:rPr lang="en-GB" dirty="0" err="1"/>
              <a:t>eosse</a:t>
            </a:r>
            <a:r>
              <a:rPr lang="en-GB" dirty="0"/>
              <a:t> non </a:t>
            </a:r>
            <a:r>
              <a:rPr lang="en-GB" dirty="0" err="1"/>
              <a:t>consequ</a:t>
            </a:r>
            <a:r>
              <a:rPr lang="en-GB" dirty="0"/>
              <a:t> </a:t>
            </a:r>
            <a:r>
              <a:rPr lang="en-GB" dirty="0" err="1"/>
              <a:t>aturit</a:t>
            </a:r>
            <a:r>
              <a:rPr lang="en-GB" dirty="0"/>
              <a:t> </a:t>
            </a:r>
            <a:r>
              <a:rPr lang="en-GB" dirty="0" err="1"/>
              <a:t>faccum</a:t>
            </a:r>
            <a:r>
              <a:rPr lang="en-GB" dirty="0"/>
              <a:t> qui </a:t>
            </a:r>
            <a:r>
              <a:rPr lang="en-GB" dirty="0" err="1"/>
              <a:t>dolor</a:t>
            </a:r>
            <a:r>
              <a:rPr lang="en-GB" dirty="0"/>
              <a:t> a </a:t>
            </a:r>
            <a:r>
              <a:rPr lang="en-GB" dirty="0" err="1"/>
              <a:t>num</a:t>
            </a:r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E18B2BC-5B8F-6442-A3B3-AB5D063112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1976" y="733891"/>
            <a:ext cx="1508048" cy="836396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191B82D-853E-F074-193C-5B7F13F89D29}"/>
              </a:ext>
            </a:extLst>
          </p:cNvPr>
          <p:cNvCxnSpPr>
            <a:cxnSpLocks/>
          </p:cNvCxnSpPr>
          <p:nvPr userDrawn="1"/>
        </p:nvCxnSpPr>
        <p:spPr>
          <a:xfrm>
            <a:off x="4545877" y="4934857"/>
            <a:ext cx="31002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29ECC5C-23D8-044B-A13F-1C7CFA30043D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142755" y="6373473"/>
            <a:ext cx="4534733" cy="17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0" spc="27" baseline="0" dirty="0">
                <a:solidFill>
                  <a:schemeClr val="bg2"/>
                </a:solidFill>
                <a:latin typeface="+mn-lt"/>
                <a:ea typeface="+mn-ea"/>
                <a:cs typeface="CiscoSansTT Light" panose="020B0503020201020303" pitchFamily="34" charset="0"/>
              </a:rPr>
              <a:t>© 2024  Cisco and/or its affiliates. All rights reserved.   Cisco Confidential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92C7939B-219A-BC07-DCE7-4B36AF2A4EA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09602" y="6342698"/>
            <a:ext cx="396305" cy="20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9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88E9818-CDB2-294C-86DC-E17877CD33A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1964" y="2565400"/>
            <a:ext cx="5166360" cy="274320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labore</a:t>
            </a:r>
            <a:r>
              <a:rPr lang="en-GB" dirty="0"/>
              <a:t>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et dolore.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FB0ED95-38E7-2A5D-7BFA-218DE01901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1966" y="1549400"/>
            <a:ext cx="5166360" cy="660401"/>
          </a:xfrm>
          <a:prstGeom prst="rect">
            <a:avLst/>
          </a:prstGeom>
        </p:spPr>
        <p:txBody>
          <a:bodyPr lIns="45720" tIns="45720" rIns="45720" bIns="4572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48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35059BF6-2F19-7F49-9CBE-82197BDDFC8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10937" y="2382519"/>
            <a:ext cx="5169260" cy="36576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8B70A03-DFE5-BAFE-E792-E9F9971D5DD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1965" y="2382520"/>
            <a:ext cx="5169260" cy="36576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8DA8E-89D4-2754-2F23-8BC1A882CC6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3679" y="2932588"/>
            <a:ext cx="5166360" cy="146304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AC6832F-2D70-B8EC-0B06-A53E0213069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99977" y="2932588"/>
            <a:ext cx="5166360" cy="146304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EA1A354-0871-A2E1-F013-7080A6D3E53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1966" y="1549400"/>
            <a:ext cx="5166360" cy="660401"/>
          </a:xfrm>
          <a:prstGeom prst="rect">
            <a:avLst/>
          </a:prstGeom>
        </p:spPr>
        <p:txBody>
          <a:bodyPr lIns="45720" tIns="45720" rIns="45720" bIns="4572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8EA024-D9FE-B723-2F3F-890E3F4517D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07661" y="1551433"/>
            <a:ext cx="5165819" cy="658368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17989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7A1D91-B0C5-82DE-7D46-53E481769CC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1966" y="2382520"/>
            <a:ext cx="3489235" cy="36576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5F39481-2908-3822-701D-5FF87E1F03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93165" y="2382520"/>
            <a:ext cx="3489235" cy="36576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3BD0ABDF-0D5E-A765-9F69-3BC9541847C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62644" y="2382520"/>
            <a:ext cx="3489235" cy="36576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3EB9F6D8-47DF-1F5B-55DF-071309C37F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62644" y="1549400"/>
            <a:ext cx="3489236" cy="660402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1B9F0F59-8C07-4391-070A-F127239E51B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93165" y="1549400"/>
            <a:ext cx="3489762" cy="660402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90CFD439-E346-0E67-C9C2-132C9C4EAD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1966" y="2932240"/>
            <a:ext cx="3489235" cy="182880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CB3C8-42AF-C48C-331D-14C6776D22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93165" y="2932240"/>
            <a:ext cx="3489235" cy="182880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5EC4FE-BFD0-FE57-EEA5-41CE4454142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62644" y="2932240"/>
            <a:ext cx="3489235" cy="182880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5EF17F4-A551-A381-6DF1-CED9B14FF85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1966" y="1549400"/>
            <a:ext cx="3493008" cy="660401"/>
          </a:xfrm>
          <a:prstGeom prst="rect">
            <a:avLst/>
          </a:prstGeom>
        </p:spPr>
        <p:txBody>
          <a:bodyPr lIns="45720" tIns="45720" rIns="45720" bIns="4572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65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0" y="256032"/>
            <a:ext cx="11009376" cy="97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43677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E02DD01B-53E6-C542-A933-2D42DD0D2C6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32127" y="1252071"/>
            <a:ext cx="1024772" cy="957729"/>
          </a:xfrm>
          <a:prstGeom prst="rect">
            <a:avLst/>
          </a:prstGeom>
          <a:noFill/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marketing icon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3148D23F-4FB0-0283-D700-8A06DCABC28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90621" y="2763200"/>
            <a:ext cx="5178611" cy="658368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C5C6BDEC-E33F-4C34-5403-6A238AB80D5E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399978" y="1252071"/>
            <a:ext cx="1024772" cy="957729"/>
          </a:xfrm>
          <a:prstGeom prst="rect">
            <a:avLst/>
          </a:prstGeom>
          <a:noFill/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marketing icon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DFE46B3-A8B5-C645-B495-DA6D531805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1758" y="2763200"/>
            <a:ext cx="5178611" cy="658368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F99BB75-045A-328E-9E50-C137137C81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3679" y="3668309"/>
            <a:ext cx="5166360" cy="146304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EA339-5A4D-1610-0BDA-90202AD7223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99977" y="3668309"/>
            <a:ext cx="5166360" cy="146304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629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96CA1346-1D62-4F41-BA11-B3EEBA6B519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40226" y="2763200"/>
            <a:ext cx="3511549" cy="665802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53E5B521-5917-164E-BF18-105160A01CA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76847" y="2763200"/>
            <a:ext cx="3511549" cy="665802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8143D29F-44CB-0E44-8852-5377E5E8F51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59394" y="1252071"/>
            <a:ext cx="1024772" cy="957729"/>
          </a:xfrm>
          <a:prstGeom prst="rect">
            <a:avLst/>
          </a:prstGeom>
          <a:noFill/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marketing icon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E02DD01B-53E6-C542-A933-2D42DD0D2C6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32127" y="1252071"/>
            <a:ext cx="1024772" cy="957729"/>
          </a:xfrm>
          <a:prstGeom prst="rect">
            <a:avLst/>
          </a:prstGeom>
          <a:noFill/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marketing icon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EE6224FA-C881-7942-88CA-85C557540C4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086661" y="1252071"/>
            <a:ext cx="1024772" cy="957729"/>
          </a:xfrm>
          <a:prstGeom prst="rect">
            <a:avLst/>
          </a:prstGeom>
          <a:noFill/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marketing icon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6A53209-57D8-0C80-F7FB-B1A028923F8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2125" y="3675743"/>
            <a:ext cx="3489235" cy="164592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629FA-854C-9FDB-35AE-257C4F46B33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50253" y="3675743"/>
            <a:ext cx="3489235" cy="164592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86DDF84-07E1-9F30-2A61-508622F128A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02968" y="3675743"/>
            <a:ext cx="3489235" cy="164592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endParaRPr lang="en-GB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F16851C-FF16-C8FD-C1A2-97DC62B0B3A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1759" y="2755766"/>
            <a:ext cx="3493008" cy="665802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112030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48FA65F1-BAFB-6C36-2878-6CF1B8179A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384079"/>
            <a:ext cx="10972800" cy="685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43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 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 descr="Section title">
            <a:extLst>
              <a:ext uri="{FF2B5EF4-FFF2-40B4-BE49-F238E27FC236}">
                <a16:creationId xmlns:a16="http://schemas.microsoft.com/office/drawing/2014/main" id="{0C30067D-BDB2-4ED3-9FF2-9A7F7110FF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5928" y="392612"/>
            <a:ext cx="54864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689D7222-F544-8734-1474-646E4190C2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722735"/>
            <a:ext cx="10972800" cy="685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113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AA3BF51A-3A82-60DC-93A5-2213ED8791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384079"/>
            <a:ext cx="10972800" cy="685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75B45E7-43EA-8FCF-779D-B7F08D02F5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2" y="1409700"/>
            <a:ext cx="10972798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58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 2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 descr="Section title">
            <a:extLst>
              <a:ext uri="{FF2B5EF4-FFF2-40B4-BE49-F238E27FC236}">
                <a16:creationId xmlns:a16="http://schemas.microsoft.com/office/drawing/2014/main" id="{20BBFC84-0D1A-41D8-BAF7-77889FB4926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5928" y="392612"/>
            <a:ext cx="54864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EB3BF19B-575A-779B-73CC-537ABB67E7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722735"/>
            <a:ext cx="10972800" cy="685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A2705B8E-4073-4179-061E-6BB2F2D366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" y="1619250"/>
            <a:ext cx="5211763" cy="45148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020ADB6-8EC0-CC3A-6343-8EB97EAED4A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71699" y="1619250"/>
            <a:ext cx="5211763" cy="45148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8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88E9818-CDB2-294C-86DC-E17877CD33A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1964" y="2565400"/>
            <a:ext cx="4572000" cy="274320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labore</a:t>
            </a:r>
            <a:r>
              <a:rPr lang="en-GB" dirty="0"/>
              <a:t>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et dolore.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93A0E-205E-98C2-0661-3E250B8F3BD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93EC81-A266-1756-37B4-B83297C32E10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1344FDFA-4E0E-FB13-FB45-5AECC129F5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1582396"/>
            <a:ext cx="4594524" cy="634577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241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Sky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0" i="0" dirty="0">
              <a:solidFill>
                <a:srgbClr val="0D274D"/>
              </a:solidFill>
              <a:latin typeface="CiscoSansTT ExtraLight" panose="020B0303020201020303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4EE68BB-B0C9-B5EC-846B-9A437BE668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1964" y="2565400"/>
            <a:ext cx="4572000" cy="274320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labore</a:t>
            </a:r>
            <a:r>
              <a:rPr lang="en-GB" dirty="0"/>
              <a:t>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et dolore.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80CA85F-96FC-6CA6-B62F-6AD3B87CEE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1D697ECA-1DF4-14D1-3EFA-CC34EEA2F6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1582396"/>
            <a:ext cx="4594524" cy="634577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334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Midnigh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0" i="0" dirty="0">
              <a:solidFill>
                <a:srgbClr val="0D274D"/>
              </a:solidFill>
              <a:latin typeface="CiscoSansTT ExtraLight" panose="020B03030202010203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8433B5-A3AF-015C-FF50-9B6EFD4ED59C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142755" y="6373473"/>
            <a:ext cx="4534733" cy="17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0" spc="27" baseline="0" dirty="0">
                <a:solidFill>
                  <a:schemeClr val="bg2"/>
                </a:solidFill>
                <a:latin typeface="+mn-lt"/>
                <a:ea typeface="+mn-ea"/>
                <a:cs typeface="CiscoSansTT Light" panose="020B0503020201020303" pitchFamily="34" charset="0"/>
              </a:rPr>
              <a:t>© 2024  Cisco and/or its affiliates. All rights reserved.   Cisco Confidential</a:t>
            </a: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D4B0C0A3-33C1-48B7-2BE2-945A09E048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6342698"/>
            <a:ext cx="396305" cy="208228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28A24FB-C90E-8608-90DD-14467743B5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1964" y="2565400"/>
            <a:ext cx="4572000" cy="274320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600" b="0" i="0" baseline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labore</a:t>
            </a:r>
            <a:r>
              <a:rPr lang="en-GB" dirty="0"/>
              <a:t>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et dolore.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6A67E-A1D7-9527-29EB-EF2FEEA57D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bg2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958130C6-64C1-4324-51CC-4C096C9929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1582396"/>
            <a:ext cx="4594524" cy="634577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532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hite 1b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1EFE848-FBF2-0C2C-70C7-541164BEA728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0" i="0" dirty="0">
              <a:solidFill>
                <a:srgbClr val="0D274D"/>
              </a:solidFill>
              <a:latin typeface="CiscoSansTT ExtraLight" panose="020B0303020201020303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BE0368-12F7-D52E-F159-299C7A027BAC}"/>
              </a:ext>
            </a:extLst>
          </p:cNvPr>
          <p:cNvSpPr txBox="1">
            <a:spLocks/>
          </p:cNvSpPr>
          <p:nvPr userDrawn="1"/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4400" b="0" i="0" u="none" kern="1200">
                <a:solidFill>
                  <a:schemeClr val="accent1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609595"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1219190"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828785"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2438379"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29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91995" y="256032"/>
            <a:ext cx="11009376" cy="975360"/>
          </a:xfrm>
        </p:spPr>
        <p:txBody>
          <a:bodyPr anchor="b" anchorCtr="0"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1995" y="1145211"/>
            <a:ext cx="11021484" cy="508000"/>
          </a:xfrm>
          <a:prstGeom prst="rect">
            <a:avLst/>
          </a:prstGeom>
        </p:spPr>
        <p:txBody>
          <a:bodyPr/>
          <a:lstStyle>
            <a:lvl1pPr marL="238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62863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Sky 1b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85211" y="0"/>
            <a:ext cx="610678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0" i="0" dirty="0">
              <a:solidFill>
                <a:srgbClr val="0D274D"/>
              </a:solidFill>
              <a:latin typeface="CiscoSansTT ExtraLight" panose="020B0303020201020303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046DA-7F8D-D93E-4767-7220FA5FC7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517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Midnight 1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85211" y="0"/>
            <a:ext cx="610678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0" i="0" dirty="0">
              <a:solidFill>
                <a:srgbClr val="0D274D"/>
              </a:solidFill>
              <a:latin typeface="CiscoSansTT ExtraLight" panose="020B03030202010203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2B0B16-6FD5-BE2F-C1B8-70937A5FE1F5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142755" y="6373473"/>
            <a:ext cx="4534733" cy="17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0" spc="27" baseline="0" dirty="0">
                <a:solidFill>
                  <a:schemeClr val="bg2"/>
                </a:solidFill>
                <a:latin typeface="+mn-lt"/>
                <a:ea typeface="+mn-ea"/>
                <a:cs typeface="CiscoSansTT Light" panose="020B0503020201020303" pitchFamily="34" charset="0"/>
              </a:rPr>
              <a:t>© 2024  Cisco and/or its affiliates. All rights reserved.   Cisco Confidential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FD8D3F5B-9B87-E1E6-0BC7-F47655028A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6342698"/>
            <a:ext cx="396305" cy="20822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F32D2A-AF9C-9AB4-07AC-81C3BE776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154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hit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D54B198-906C-DED8-39CD-143C051E0AB8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0" i="0" dirty="0">
              <a:solidFill>
                <a:srgbClr val="0D274D"/>
              </a:solidFill>
              <a:latin typeface="CiscoSansTT ExtraLight" panose="020B0303020201020303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340164-DEFF-0BA4-370E-859A0468D0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22910" y="736600"/>
            <a:ext cx="4842181" cy="5384799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14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99E3E55-8166-7139-C253-102273D365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873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Sky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0" i="0" dirty="0">
              <a:solidFill>
                <a:srgbClr val="0D274D"/>
              </a:solidFill>
              <a:latin typeface="CiscoSansTT ExtraLight" panose="020B0303020201020303" pitchFamily="34" charset="0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12102193-3492-4BAB-8F98-FC7C55191E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22910" y="736600"/>
            <a:ext cx="4842181" cy="5384799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14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678C93B-D86B-F551-9504-47EEC4B636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391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Midnigh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C2B0B16-6FD5-BE2F-C1B8-70937A5FE1F5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142755" y="6373473"/>
            <a:ext cx="4534733" cy="17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0" spc="27" baseline="0" dirty="0">
                <a:solidFill>
                  <a:schemeClr val="bg2"/>
                </a:solidFill>
                <a:latin typeface="+mn-lt"/>
                <a:ea typeface="+mn-ea"/>
                <a:cs typeface="CiscoSansTT Light" panose="020B0503020201020303" pitchFamily="34" charset="0"/>
              </a:rPr>
              <a:t>© 2024  Cisco and/or its affiliates. All rights reserved.   Cisco Confidential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FD8D3F5B-9B87-E1E6-0BC7-F47655028A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6342698"/>
            <a:ext cx="396305" cy="20822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F336399-B83B-D450-D7E9-D04E0D0AE3D1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0" i="0" dirty="0">
              <a:solidFill>
                <a:srgbClr val="0D274D"/>
              </a:solidFill>
              <a:latin typeface="CiscoSansTT ExtraLight" panose="020B03030202010203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7D05B-CC63-FBAA-768B-D092C4B242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22910" y="736600"/>
            <a:ext cx="4842181" cy="5384799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14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B356B89E-D2D7-929C-273F-CBC73FF73B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472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hit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D61106-D3DD-0F37-EFE8-57DD295D000B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496D4BA-1A90-CD12-46A7-BEFF3610D8B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20840" y="746203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5754773-B320-74FF-360B-AE12573C9FE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720840" y="2605600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0E77DDFA-F376-BD29-5DEA-72F5308CBF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20840" y="4464997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12102193-3492-4BAB-8F98-FC7C55191E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20840" y="1246523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A6491F4-97AD-1094-3D4C-75416A30CE3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720840" y="3105920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792FD8C7-8C8B-6909-C32B-EAA567C1FE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20840" y="4965316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D97C18FD-8F1B-2986-B145-F4D51FBC379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88961B96-5529-2E18-4428-44E232229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629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Sky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FA5D03-02A4-EA4A-094B-A8B636BEEA62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AE8E5E8-2C0F-35E1-4BBC-22A54E53D0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20840" y="746203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8CA8218-1F96-926F-0917-A1DA9EC3D62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720840" y="2605600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DA6A0B3-3F42-9922-BAAE-F792CABE6A6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20840" y="4464997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0A54D0A-2CB9-C133-9718-79E64013583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20840" y="1246523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E7857C7-CFC6-7ADB-633F-1D3BDB556D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720840" y="3105920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956A5C8-C1EE-D5F1-1FDE-C826F9C25E5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20840" y="4965316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96C5BB2-EAA0-1030-EEEE-5D28A08C67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9AC8211-966A-8BD9-DA4C-39DC7380AD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8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Midnight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41C29C-6FEC-2B4F-8596-2BF88EE08B54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142755" y="6373473"/>
            <a:ext cx="4534733" cy="17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0" spc="27" baseline="0" dirty="0">
                <a:solidFill>
                  <a:schemeClr val="bg2"/>
                </a:solidFill>
                <a:latin typeface="+mn-lt"/>
                <a:ea typeface="+mn-ea"/>
                <a:cs typeface="CiscoSansTT Light" panose="020B0503020201020303" pitchFamily="34" charset="0"/>
              </a:rPr>
              <a:t>© 2024  Cisco and/or its affiliates. All rights reserved.   Cisco Confidential</a:t>
            </a:r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293D168C-8A00-4D1A-279C-0D2E586D4D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6342698"/>
            <a:ext cx="396305" cy="2082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185D6C4-923D-0A37-5765-F4FFA48FC1C2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5B3E190-93EE-235A-0F6B-07C04E09A1D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20840" y="746203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18BC08B-D219-8756-C142-C4584D727A2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720840" y="2605600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4803960-9A60-1EDC-E465-98985D436CD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20840" y="4464997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F220C6C-65CC-3070-48A3-52BC6CD232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20840" y="1246523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95A9DA7-0C91-35C3-D416-9F030426344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720840" y="3105920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6DF162A-E518-4D2F-E1D4-46E7A06FEE6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20840" y="4965316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4DE6FCA-9477-3080-6D9A-BF19D90882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bg2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3EA95E83-5C21-97F4-1503-23FF4926AD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461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5" y="431802"/>
            <a:ext cx="5405967" cy="5201356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786035" y="5893686"/>
            <a:ext cx="4745567" cy="36576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Photo caption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5D4FA6F-8B16-848A-2676-892437DBB5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D7E02133-90CD-7A73-3378-09367C5F77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373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7" pos="4275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2C94DA5F-CCF7-A048-8A5D-EE8276E901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3" y="431800"/>
            <a:ext cx="6096000" cy="6045200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5226FFA-E401-8D3F-A7A7-AC5403A29F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B83CA69-90DB-1977-3B75-3C078FC970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608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356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with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91996" y="256032"/>
            <a:ext cx="11009376" cy="975360"/>
          </a:xfrm>
        </p:spPr>
        <p:txBody>
          <a:bodyPr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591996" y="1675217"/>
            <a:ext cx="5181600" cy="4130425"/>
          </a:xfrm>
          <a:prstGeom prst="rect">
            <a:avLst/>
          </a:prstGeom>
        </p:spPr>
        <p:txBody>
          <a:bodyPr/>
          <a:lstStyle>
            <a:lvl1pPr marL="154513" indent="-154513">
              <a:buClr>
                <a:schemeClr val="tx1"/>
              </a:buClr>
              <a:buSzPct val="60000"/>
              <a:defRPr sz="2400">
                <a:solidFill>
                  <a:schemeClr val="tx1"/>
                </a:solidFill>
                <a:latin typeface="+mn-lt"/>
              </a:defRPr>
            </a:lvl1pPr>
            <a:lvl2pPr marL="309026" indent="-154513">
              <a:spcBef>
                <a:spcPts val="800"/>
              </a:spcBef>
              <a:buClr>
                <a:schemeClr val="tx1"/>
              </a:buClr>
              <a:buSzPct val="60000"/>
              <a:defRPr sz="2133">
                <a:solidFill>
                  <a:schemeClr val="tx1"/>
                </a:solidFill>
                <a:latin typeface="+mn-lt"/>
              </a:defRPr>
            </a:lvl2pPr>
            <a:lvl3pPr marL="455073" indent="-146047">
              <a:spcBef>
                <a:spcPts val="800"/>
              </a:spcBef>
              <a:buClr>
                <a:schemeClr val="tx1"/>
              </a:buClr>
              <a:buSzPct val="60000"/>
              <a:defRPr sz="1867"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1996" y="1145211"/>
            <a:ext cx="11008008" cy="508000"/>
          </a:xfrm>
          <a:prstGeom prst="rect">
            <a:avLst/>
          </a:prstGeom>
        </p:spPr>
        <p:txBody>
          <a:bodyPr/>
          <a:lstStyle>
            <a:lvl1pPr marL="238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6398433" y="1675217"/>
            <a:ext cx="5181600" cy="4130425"/>
          </a:xfrm>
          <a:prstGeom prst="rect">
            <a:avLst/>
          </a:prstGeom>
        </p:spPr>
        <p:txBody>
          <a:bodyPr/>
          <a:lstStyle>
            <a:lvl1pPr marL="154513" indent="-154513">
              <a:buClr>
                <a:schemeClr val="tx1"/>
              </a:buClr>
              <a:buSzPct val="60000"/>
              <a:defRPr sz="2400">
                <a:solidFill>
                  <a:schemeClr val="tx1"/>
                </a:solidFill>
                <a:latin typeface="+mn-lt"/>
              </a:defRPr>
            </a:lvl1pPr>
            <a:lvl2pPr marL="309026" indent="-154513">
              <a:spcBef>
                <a:spcPts val="800"/>
              </a:spcBef>
              <a:buClr>
                <a:schemeClr val="tx1"/>
              </a:buClr>
              <a:buSzPct val="60000"/>
              <a:defRPr sz="2133">
                <a:solidFill>
                  <a:schemeClr val="tx1"/>
                </a:solidFill>
                <a:latin typeface="+mn-lt"/>
              </a:defRPr>
            </a:lvl2pPr>
            <a:lvl3pPr marL="455073" indent="-146047">
              <a:spcBef>
                <a:spcPts val="800"/>
              </a:spcBef>
              <a:buClr>
                <a:schemeClr val="tx1"/>
              </a:buClr>
              <a:buSzPct val="60000"/>
              <a:defRPr sz="1867"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5009886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EF1594EA-D397-6C41-A885-CC4BB73C61C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4324904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vert="horz" lIns="91420" tIns="45710" rIns="91420" bIns="45710" anchor="ctr"/>
          <a:lstStyle>
            <a:lvl1pPr marL="0" indent="0" algn="ctr">
              <a:buNone/>
              <a:defRPr sz="18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picture</a:t>
            </a: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4B7F8C95-951F-9098-CC7F-F731FC33A0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333956"/>
            <a:ext cx="10972800" cy="1828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377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45C13F8A-9C96-BC4F-A27C-6AF68C9B9A8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5992432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vert="horz" lIns="91420" tIns="45710" rIns="91420" bIns="45710" anchor="ctr"/>
          <a:lstStyle>
            <a:lvl1pPr marL="0" indent="0" algn="ctr">
              <a:buNone/>
              <a:defRPr sz="18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3725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528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6786035" y="431803"/>
            <a:ext cx="4796367" cy="5702297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chart</a:t>
            </a:r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BE4A1D4-402D-E43A-DA8F-9D86491438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16A48D0D-58D2-4F34-4F9C-0B14501499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514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3567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11">
            <a:extLst>
              <a:ext uri="{FF2B5EF4-FFF2-40B4-BE49-F238E27FC236}">
                <a16:creationId xmlns:a16="http://schemas.microsoft.com/office/drawing/2014/main" id="{C83B223E-030E-74D0-B6FA-BEC3DA7BD3FA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621102" y="1409700"/>
            <a:ext cx="10974395" cy="3932321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/>
              <a:t>Click icon to add table</a:t>
            </a:r>
            <a:endParaRPr lang="en-GB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9B8D9E7-EAC8-4A5C-4139-BA396711F07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2125" y="5586423"/>
            <a:ext cx="5463875" cy="36576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Table caption</a:t>
            </a: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051B1935-8F76-89F3-34A7-104AF19A7D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384079"/>
            <a:ext cx="10972800" cy="685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862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8CE7DB6-039C-AC58-5C90-9B19A4AA26C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2125" y="5586423"/>
            <a:ext cx="5463875" cy="36576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Chart caption</a:t>
            </a:r>
          </a:p>
        </p:txBody>
      </p:sp>
      <p:sp>
        <p:nvSpPr>
          <p:cNvPr id="14" name="Chart Placeholder 2">
            <a:extLst>
              <a:ext uri="{FF2B5EF4-FFF2-40B4-BE49-F238E27FC236}">
                <a16:creationId xmlns:a16="http://schemas.microsoft.com/office/drawing/2014/main" id="{BD75F8AD-CDF4-CE28-1C24-08F6FA9598D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32125" y="1409701"/>
            <a:ext cx="10960608" cy="3937002"/>
          </a:xfrm>
          <a:prstGeom prst="rect">
            <a:avLst/>
          </a:prstGeom>
        </p:spPr>
        <p:txBody>
          <a:bodyPr vert="horz" lIns="45720" tIns="45720" rIns="45720" bIns="4572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noProof="0"/>
              <a:t>Click icon to add chart</a:t>
            </a:r>
            <a:endParaRPr lang="en-US" noProof="0" dirty="0"/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4A57B70-3F6E-FA7F-CC44-293D6CF9E2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384079"/>
            <a:ext cx="10972800" cy="685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954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6AD5A65-A7EB-424E-8ADF-62E6668815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038770" y="2921000"/>
            <a:ext cx="2114461" cy="87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5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6AD5A65-A7EB-424E-8ADF-62E6668815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038770" y="2921000"/>
            <a:ext cx="2114461" cy="87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16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6AD5A65-A7EB-424E-8ADF-62E6668815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038770" y="2921000"/>
            <a:ext cx="2114461" cy="87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0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91995" y="256032"/>
            <a:ext cx="11009376" cy="97536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1995" y="1616740"/>
            <a:ext cx="3535680" cy="4350347"/>
          </a:xfrm>
          <a:prstGeom prst="rect">
            <a:avLst/>
          </a:prstGeom>
        </p:spPr>
        <p:txBody>
          <a:bodyPr lIns="91440" tIns="45720" rIns="91440" bIns="45720"/>
          <a:lstStyle>
            <a:lvl1pPr marL="154513" indent="-154513">
              <a:spcBef>
                <a:spcPts val="1433"/>
              </a:spcBef>
              <a:buClr>
                <a:schemeClr val="tx1"/>
              </a:buClr>
              <a:buSzPct val="60000"/>
              <a:defRPr sz="2133">
                <a:solidFill>
                  <a:schemeClr val="tx1"/>
                </a:solidFill>
                <a:latin typeface="+mn-lt"/>
              </a:defRPr>
            </a:lvl1pPr>
            <a:lvl2pPr marL="309026" indent="-154513">
              <a:spcBef>
                <a:spcPts val="800"/>
              </a:spcBef>
              <a:buClr>
                <a:schemeClr val="tx1"/>
              </a:buClr>
              <a:buSzPct val="60000"/>
              <a:defRPr sz="1867">
                <a:solidFill>
                  <a:schemeClr val="tx1"/>
                </a:solidFill>
                <a:latin typeface="+mn-lt"/>
              </a:defRPr>
            </a:lvl2pPr>
            <a:lvl3pPr marL="455073" indent="-154513">
              <a:spcBef>
                <a:spcPts val="800"/>
              </a:spcBef>
              <a:buClr>
                <a:schemeClr val="tx1"/>
              </a:buClr>
              <a:buSzPct val="60000"/>
              <a:defRPr sz="1600">
                <a:solidFill>
                  <a:schemeClr val="tx1"/>
                </a:solidFill>
                <a:latin typeface="+mn-lt"/>
              </a:defRPr>
            </a:lvl3pPr>
            <a:lvl4pPr>
              <a:spcBef>
                <a:spcPts val="267"/>
              </a:spcBef>
              <a:defRPr sz="1400"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  <a:lvl5pPr>
              <a:spcBef>
                <a:spcPts val="900"/>
              </a:spcBef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317547" y="1616740"/>
            <a:ext cx="3535680" cy="4350347"/>
          </a:xfrm>
          <a:prstGeom prst="rect">
            <a:avLst/>
          </a:prstGeom>
        </p:spPr>
        <p:txBody>
          <a:bodyPr lIns="91440" tIns="45720" rIns="91440" bIns="45720"/>
          <a:lstStyle>
            <a:lvl1pPr marL="154513" indent="-154513">
              <a:spcBef>
                <a:spcPts val="1433"/>
              </a:spcBef>
              <a:buClr>
                <a:schemeClr val="tx1"/>
              </a:buClr>
              <a:buSzPct val="60000"/>
              <a:defRPr sz="2133">
                <a:solidFill>
                  <a:schemeClr val="tx1"/>
                </a:solidFill>
                <a:latin typeface="+mn-lt"/>
              </a:defRPr>
            </a:lvl1pPr>
            <a:lvl2pPr marL="309026" indent="-154513">
              <a:spcBef>
                <a:spcPts val="800"/>
              </a:spcBef>
              <a:buClr>
                <a:schemeClr val="tx1"/>
              </a:buClr>
              <a:buSzPct val="60000"/>
              <a:defRPr sz="1867">
                <a:solidFill>
                  <a:schemeClr val="tx1"/>
                </a:solidFill>
                <a:latin typeface="+mn-lt"/>
              </a:defRPr>
            </a:lvl2pPr>
            <a:lvl3pPr marL="455073" indent="-154513">
              <a:spcBef>
                <a:spcPts val="800"/>
              </a:spcBef>
              <a:buClr>
                <a:schemeClr val="tx1"/>
              </a:buClr>
              <a:buSzPct val="60000"/>
              <a:defRPr sz="1600">
                <a:solidFill>
                  <a:schemeClr val="tx1"/>
                </a:solidFill>
                <a:latin typeface="+mn-lt"/>
              </a:defRPr>
            </a:lvl3pPr>
            <a:lvl4pPr>
              <a:spcBef>
                <a:spcPts val="267"/>
              </a:spcBef>
              <a:defRPr sz="1400"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  <a:lvl5pPr>
              <a:spcBef>
                <a:spcPts val="900"/>
              </a:spcBef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8056821" y="1616740"/>
            <a:ext cx="3535680" cy="4350347"/>
          </a:xfrm>
          <a:prstGeom prst="rect">
            <a:avLst/>
          </a:prstGeom>
        </p:spPr>
        <p:txBody>
          <a:bodyPr lIns="91440" tIns="45720" rIns="91440" bIns="45720"/>
          <a:lstStyle>
            <a:lvl1pPr marL="154513" indent="-154513">
              <a:spcBef>
                <a:spcPts val="1433"/>
              </a:spcBef>
              <a:buClr>
                <a:schemeClr val="tx1"/>
              </a:buClr>
              <a:buSzPct val="60000"/>
              <a:defRPr sz="2133">
                <a:solidFill>
                  <a:schemeClr val="tx1"/>
                </a:solidFill>
                <a:latin typeface="+mn-lt"/>
              </a:defRPr>
            </a:lvl1pPr>
            <a:lvl2pPr marL="309026" indent="-154513">
              <a:spcBef>
                <a:spcPts val="800"/>
              </a:spcBef>
              <a:buClr>
                <a:schemeClr val="tx1"/>
              </a:buClr>
              <a:buSzPct val="60000"/>
              <a:defRPr sz="1867">
                <a:solidFill>
                  <a:schemeClr val="tx1"/>
                </a:solidFill>
                <a:latin typeface="+mn-lt"/>
              </a:defRPr>
            </a:lvl2pPr>
            <a:lvl3pPr marL="455073" indent="-154513">
              <a:spcBef>
                <a:spcPts val="800"/>
              </a:spcBef>
              <a:buClr>
                <a:schemeClr val="tx1"/>
              </a:buClr>
              <a:buSzPct val="60000"/>
              <a:defRPr sz="1600">
                <a:solidFill>
                  <a:schemeClr val="tx1"/>
                </a:solidFill>
                <a:latin typeface="+mn-lt"/>
              </a:defRPr>
            </a:lvl3pPr>
            <a:lvl4pPr>
              <a:spcBef>
                <a:spcPts val="267"/>
              </a:spcBef>
              <a:defRPr sz="1400"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  <a:lvl5pPr>
              <a:spcBef>
                <a:spcPts val="900"/>
              </a:spcBef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06733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4 Heavy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724BBD4-7A5C-5F48-B685-C4D895ED3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995" y="260908"/>
            <a:ext cx="11021484" cy="579965"/>
          </a:xfrm>
        </p:spPr>
        <p:txBody>
          <a:bodyPr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0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4 Heavy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91995" y="260908"/>
            <a:ext cx="11021484" cy="579965"/>
          </a:xfrm>
        </p:spPr>
        <p:txBody>
          <a:bodyPr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1995" y="784852"/>
            <a:ext cx="11021484" cy="508000"/>
          </a:xfrm>
          <a:prstGeom prst="rect">
            <a:avLst/>
          </a:prstGeom>
        </p:spPr>
        <p:txBody>
          <a:bodyPr/>
          <a:lstStyle>
            <a:lvl1pPr marL="238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076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251886"/>
            <a:ext cx="11009376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072557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  <p:sldLayoutId id="2147483732" r:id="rId19"/>
    <p:sldLayoutId id="2147483733" r:id="rId20"/>
    <p:sldLayoutId id="2147483661" r:id="rId21"/>
    <p:sldLayoutId id="2147483662" r:id="rId22"/>
    <p:sldLayoutId id="2147483663" r:id="rId23"/>
    <p:sldLayoutId id="2147483664" r:id="rId24"/>
    <p:sldLayoutId id="2147483665" r:id="rId25"/>
    <p:sldLayoutId id="2147483666" r:id="rId26"/>
    <p:sldLayoutId id="2147483667" r:id="rId27"/>
    <p:sldLayoutId id="2147483668" r:id="rId28"/>
    <p:sldLayoutId id="2147483669" r:id="rId29"/>
    <p:sldLayoutId id="2147483670" r:id="rId30"/>
    <p:sldLayoutId id="2147483671" r:id="rId31"/>
    <p:sldLayoutId id="2147483672" r:id="rId32"/>
    <p:sldLayoutId id="2147483673" r:id="rId33"/>
    <p:sldLayoutId id="2147483674" r:id="rId34"/>
    <p:sldLayoutId id="2147483675" r:id="rId35"/>
    <p:sldLayoutId id="2147483676" r:id="rId36"/>
    <p:sldLayoutId id="2147483677" r:id="rId37"/>
    <p:sldLayoutId id="2147483678" r:id="rId38"/>
    <p:sldLayoutId id="2147483679" r:id="rId39"/>
    <p:sldLayoutId id="2147483680" r:id="rId40"/>
    <p:sldLayoutId id="2147483681" r:id="rId41"/>
    <p:sldLayoutId id="2147483682" r:id="rId42"/>
    <p:sldLayoutId id="2147483683" r:id="rId43"/>
    <p:sldLayoutId id="2147483684" r:id="rId44"/>
    <p:sldLayoutId id="2147483685" r:id="rId45"/>
    <p:sldLayoutId id="2147483686" r:id="rId46"/>
    <p:sldLayoutId id="2147483687" r:id="rId47"/>
    <p:sldLayoutId id="2147483688" r:id="rId48"/>
    <p:sldLayoutId id="2147483689" r:id="rId49"/>
    <p:sldLayoutId id="2147483690" r:id="rId50"/>
    <p:sldLayoutId id="2147483691" r:id="rId51"/>
    <p:sldLayoutId id="2147483692" r:id="rId52"/>
    <p:sldLayoutId id="2147483693" r:id="rId53"/>
    <p:sldLayoutId id="2147483694" r:id="rId54"/>
    <p:sldLayoutId id="2147483695" r:id="rId55"/>
    <p:sldLayoutId id="2147483696" r:id="rId56"/>
    <p:sldLayoutId id="2147483697" r:id="rId57"/>
    <p:sldLayoutId id="2147483698" r:id="rId58"/>
    <p:sldLayoutId id="2147483699" r:id="rId59"/>
    <p:sldLayoutId id="2147483700" r:id="rId60"/>
    <p:sldLayoutId id="2147483701" r:id="rId61"/>
    <p:sldLayoutId id="2147483702" r:id="rId62"/>
    <p:sldLayoutId id="2147483703" r:id="rId63"/>
    <p:sldLayoutId id="2147483704" r:id="rId64"/>
    <p:sldLayoutId id="2147483705" r:id="rId65"/>
    <p:sldLayoutId id="2147483706" r:id="rId66"/>
    <p:sldLayoutId id="2147483707" r:id="rId67"/>
    <p:sldLayoutId id="2147483708" r:id="rId6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733" b="0" i="0" u="none" kern="1200" dirty="0">
          <a:solidFill>
            <a:schemeClr val="bg1"/>
          </a:solidFill>
          <a:latin typeface="+mj-lt"/>
          <a:ea typeface="CiscoSansTT Thin" charset="0"/>
          <a:cs typeface="CiscoSansTT Thin" charset="0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8" indent="-226478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55" indent="-287859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19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0" orient="horz" pos="3856">
          <p15:clr>
            <a:srgbClr val="F26B43"/>
          </p15:clr>
        </p15:guide>
        <p15:guide id="11" pos="448">
          <p15:clr>
            <a:srgbClr val="F26B43"/>
          </p15:clr>
        </p15:guide>
        <p15:guide id="12" pos="7232">
          <p15:clr>
            <a:srgbClr val="F26B43"/>
          </p15:clr>
        </p15:guide>
        <p15:guide id="13" orient="horz" pos="1009">
          <p15:clr>
            <a:srgbClr val="F26B43"/>
          </p15:clr>
        </p15:guide>
        <p15:guide id="14" orient="horz" pos="432">
          <p15:clr>
            <a:srgbClr val="F26B43"/>
          </p15:clr>
        </p15:guide>
        <p15:guide id="15" pos="3835">
          <p15:clr>
            <a:srgbClr val="F26B43"/>
          </p15:clr>
        </p15:guide>
        <p15:guide id="16" orient="horz" pos="2160">
          <p15:clr>
            <a:srgbClr val="F26B43"/>
          </p15:clr>
        </p15:guide>
        <p15:guide id="17" orient="horz" pos="6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 147">
            <a:extLst>
              <a:ext uri="{FF2B5EF4-FFF2-40B4-BE49-F238E27FC236}">
                <a16:creationId xmlns:a16="http://schemas.microsoft.com/office/drawing/2014/main" id="{59504110-4B03-D1AF-DF66-FFB2070E1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00" y="234766"/>
            <a:ext cx="11009376" cy="975360"/>
          </a:xfrm>
        </p:spPr>
        <p:txBody>
          <a:bodyPr/>
          <a:lstStyle/>
          <a:p>
            <a:r>
              <a:rPr lang="en-US"/>
              <a:t>Design Patterns</a:t>
            </a:r>
          </a:p>
        </p:txBody>
      </p:sp>
      <p:grpSp>
        <p:nvGrpSpPr>
          <p:cNvPr id="168" name="right group">
            <a:extLst>
              <a:ext uri="{FF2B5EF4-FFF2-40B4-BE49-F238E27FC236}">
                <a16:creationId xmlns:a16="http://schemas.microsoft.com/office/drawing/2014/main" id="{54409C61-D119-A47A-A033-2263CFF78633}"/>
              </a:ext>
            </a:extLst>
          </p:cNvPr>
          <p:cNvGrpSpPr/>
          <p:nvPr/>
        </p:nvGrpSpPr>
        <p:grpSpPr>
          <a:xfrm>
            <a:off x="8450399" y="1702800"/>
            <a:ext cx="3206699" cy="3864863"/>
            <a:chOff x="8450399" y="1702800"/>
            <a:chExt cx="3206699" cy="3864863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B3EE371-1F7B-0023-8BC0-066B4AC7BE13}"/>
                </a:ext>
              </a:extLst>
            </p:cNvPr>
            <p:cNvGrpSpPr/>
            <p:nvPr/>
          </p:nvGrpSpPr>
          <p:grpSpPr>
            <a:xfrm>
              <a:off x="8450399" y="1702800"/>
              <a:ext cx="3206699" cy="3864863"/>
              <a:chOff x="8450399" y="1702800"/>
              <a:chExt cx="3206699" cy="3864863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12F1931F-04BE-C2B1-672B-22814A966CE1}"/>
                  </a:ext>
                </a:extLst>
              </p:cNvPr>
              <p:cNvGrpSpPr/>
              <p:nvPr/>
            </p:nvGrpSpPr>
            <p:grpSpPr>
              <a:xfrm>
                <a:off x="8450466" y="1702800"/>
                <a:ext cx="3206632" cy="561971"/>
                <a:chOff x="6838360" y="914961"/>
                <a:chExt cx="3206632" cy="561971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8F2CFE9E-AF83-BB65-F3F2-19C668E4D96D}"/>
                    </a:ext>
                  </a:extLst>
                </p:cNvPr>
                <p:cNvGrpSpPr/>
                <p:nvPr/>
              </p:nvGrpSpPr>
              <p:grpSpPr>
                <a:xfrm>
                  <a:off x="6838360" y="914961"/>
                  <a:ext cx="3206632" cy="561971"/>
                  <a:chOff x="7680323" y="2920999"/>
                  <a:chExt cx="3206632" cy="561971"/>
                </a:xfrm>
              </p:grpSpPr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8EF56283-EF28-F185-16FA-3555C7E622F3}"/>
                      </a:ext>
                    </a:extLst>
                  </p:cNvPr>
                  <p:cNvSpPr/>
                  <p:nvPr/>
                </p:nvSpPr>
                <p:spPr>
                  <a:xfrm>
                    <a:off x="7680323" y="2920999"/>
                    <a:ext cx="3206632" cy="561971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2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24000" tIns="36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common</a:t>
                    </a:r>
                  </a:p>
                </p:txBody>
              </p:sp>
              <p:grpSp>
                <p:nvGrpSpPr>
                  <p:cNvPr id="142" name="Group 141">
                    <a:extLst>
                      <a:ext uri="{FF2B5EF4-FFF2-40B4-BE49-F238E27FC236}">
                        <a16:creationId xmlns:a16="http://schemas.microsoft.com/office/drawing/2014/main" id="{401BD930-D92E-15DD-607D-3B824C67A1B4}"/>
                      </a:ext>
                    </a:extLst>
                  </p:cNvPr>
                  <p:cNvGrpSpPr/>
                  <p:nvPr/>
                </p:nvGrpSpPr>
                <p:grpSpPr>
                  <a:xfrm>
                    <a:off x="7680323" y="2921000"/>
                    <a:ext cx="288000" cy="144000"/>
                    <a:chOff x="9357407" y="4691351"/>
                    <a:chExt cx="288000" cy="144000"/>
                  </a:xfrm>
                </p:grpSpPr>
                <p:sp>
                  <p:nvSpPr>
                    <p:cNvPr id="143" name="Rectangle 142">
                      <a:extLst>
                        <a:ext uri="{FF2B5EF4-FFF2-40B4-BE49-F238E27FC236}">
                          <a16:creationId xmlns:a16="http://schemas.microsoft.com/office/drawing/2014/main" id="{392C74D3-C312-BEA4-1303-1332FFCF81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57407" y="4691351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grpSp>
                  <p:nvGrpSpPr>
                    <p:cNvPr id="144" name="Group 143">
                      <a:extLst>
                        <a:ext uri="{FF2B5EF4-FFF2-40B4-BE49-F238E27FC236}">
                          <a16:creationId xmlns:a16="http://schemas.microsoft.com/office/drawing/2014/main" id="{AA747844-B604-6273-5076-7F17AEECA2C3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393407" y="4709853"/>
                      <a:ext cx="216000" cy="106997"/>
                      <a:chOff x="836085" y="1496592"/>
                      <a:chExt cx="538984" cy="266993"/>
                    </a:xfrm>
                  </p:grpSpPr>
                  <p:sp>
                    <p:nvSpPr>
                      <p:cNvPr id="145" name="Freeform 751">
                        <a:extLst>
                          <a:ext uri="{FF2B5EF4-FFF2-40B4-BE49-F238E27FC236}">
                            <a16:creationId xmlns:a16="http://schemas.microsoft.com/office/drawing/2014/main" id="{BB401046-DBAF-0550-9AFC-D7C39F433FA3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36085" y="1647588"/>
                        <a:ext cx="538984" cy="115997"/>
                      </a:xfrm>
                      <a:custGeom>
                        <a:avLst/>
                        <a:gdLst>
                          <a:gd name="T0" fmla="*/ 204 w 228"/>
                          <a:gd name="T1" fmla="*/ 49 h 49"/>
                          <a:gd name="T2" fmla="*/ 24 w 228"/>
                          <a:gd name="T3" fmla="*/ 49 h 49"/>
                          <a:gd name="T4" fmla="*/ 0 w 228"/>
                          <a:gd name="T5" fmla="*/ 25 h 49"/>
                          <a:gd name="T6" fmla="*/ 0 w 228"/>
                          <a:gd name="T7" fmla="*/ 25 h 49"/>
                          <a:gd name="T8" fmla="*/ 24 w 228"/>
                          <a:gd name="T9" fmla="*/ 0 h 49"/>
                          <a:gd name="T10" fmla="*/ 204 w 228"/>
                          <a:gd name="T11" fmla="*/ 0 h 49"/>
                          <a:gd name="T12" fmla="*/ 228 w 228"/>
                          <a:gd name="T13" fmla="*/ 25 h 49"/>
                          <a:gd name="T14" fmla="*/ 228 w 228"/>
                          <a:gd name="T15" fmla="*/ 25 h 49"/>
                          <a:gd name="T16" fmla="*/ 204 w 228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228" h="49">
                            <a:moveTo>
                              <a:pt x="204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5"/>
                            </a:cubicBezTo>
                            <a:cubicBezTo>
                              <a:pt x="0" y="25"/>
                              <a:pt x="0" y="25"/>
                              <a:pt x="0" y="25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204" y="0"/>
                              <a:pt x="204" y="0"/>
                              <a:pt x="204" y="0"/>
                            </a:cubicBezTo>
                            <a:cubicBezTo>
                              <a:pt x="217" y="0"/>
                              <a:pt x="228" y="11"/>
                              <a:pt x="228" y="25"/>
                            </a:cubicBezTo>
                            <a:cubicBezTo>
                              <a:pt x="228" y="25"/>
                              <a:pt x="228" y="25"/>
                              <a:pt x="228" y="25"/>
                            </a:cubicBezTo>
                            <a:cubicBezTo>
                              <a:pt x="228" y="38"/>
                              <a:pt x="217" y="49"/>
                              <a:pt x="204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1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/>
                        <a:endParaRPr lang="en-US" sz="400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146" name="Freeform 752">
                        <a:extLst>
                          <a:ext uri="{FF2B5EF4-FFF2-40B4-BE49-F238E27FC236}">
                            <a16:creationId xmlns:a16="http://schemas.microsoft.com/office/drawing/2014/main" id="{C54F34E9-BA28-F2A0-06DD-75214E8FCDD3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55081" y="1571590"/>
                        <a:ext cx="382988" cy="115996"/>
                      </a:xfrm>
                      <a:custGeom>
                        <a:avLst/>
                        <a:gdLst>
                          <a:gd name="T0" fmla="*/ 137 w 162"/>
                          <a:gd name="T1" fmla="*/ 49 h 49"/>
                          <a:gd name="T2" fmla="*/ 24 w 162"/>
                          <a:gd name="T3" fmla="*/ 49 h 49"/>
                          <a:gd name="T4" fmla="*/ 0 w 162"/>
                          <a:gd name="T5" fmla="*/ 25 h 49"/>
                          <a:gd name="T6" fmla="*/ 0 w 162"/>
                          <a:gd name="T7" fmla="*/ 25 h 49"/>
                          <a:gd name="T8" fmla="*/ 24 w 162"/>
                          <a:gd name="T9" fmla="*/ 0 h 49"/>
                          <a:gd name="T10" fmla="*/ 137 w 162"/>
                          <a:gd name="T11" fmla="*/ 0 h 49"/>
                          <a:gd name="T12" fmla="*/ 162 w 162"/>
                          <a:gd name="T13" fmla="*/ 25 h 49"/>
                          <a:gd name="T14" fmla="*/ 162 w 162"/>
                          <a:gd name="T15" fmla="*/ 25 h 49"/>
                          <a:gd name="T16" fmla="*/ 137 w 162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162" h="49">
                            <a:moveTo>
                              <a:pt x="137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5"/>
                            </a:cubicBezTo>
                            <a:cubicBezTo>
                              <a:pt x="0" y="25"/>
                              <a:pt x="0" y="25"/>
                              <a:pt x="0" y="25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137" y="0"/>
                              <a:pt x="137" y="0"/>
                              <a:pt x="137" y="0"/>
                            </a:cubicBezTo>
                            <a:cubicBezTo>
                              <a:pt x="151" y="0"/>
                              <a:pt x="162" y="11"/>
                              <a:pt x="162" y="25"/>
                            </a:cubicBezTo>
                            <a:cubicBezTo>
                              <a:pt x="162" y="25"/>
                              <a:pt x="162" y="25"/>
                              <a:pt x="162" y="25"/>
                            </a:cubicBezTo>
                            <a:cubicBezTo>
                              <a:pt x="162" y="38"/>
                              <a:pt x="151" y="49"/>
                              <a:pt x="137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147" name="Freeform 753">
                        <a:extLst>
                          <a:ext uri="{FF2B5EF4-FFF2-40B4-BE49-F238E27FC236}">
                            <a16:creationId xmlns:a16="http://schemas.microsoft.com/office/drawing/2014/main" id="{F331335D-4F5A-92B9-1900-156004DFCF7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06076" y="1496592"/>
                        <a:ext cx="181994" cy="115996"/>
                      </a:xfrm>
                      <a:custGeom>
                        <a:avLst/>
                        <a:gdLst>
                          <a:gd name="T0" fmla="*/ 52 w 77"/>
                          <a:gd name="T1" fmla="*/ 49 h 49"/>
                          <a:gd name="T2" fmla="*/ 24 w 77"/>
                          <a:gd name="T3" fmla="*/ 49 h 49"/>
                          <a:gd name="T4" fmla="*/ 0 w 77"/>
                          <a:gd name="T5" fmla="*/ 24 h 49"/>
                          <a:gd name="T6" fmla="*/ 0 w 77"/>
                          <a:gd name="T7" fmla="*/ 24 h 49"/>
                          <a:gd name="T8" fmla="*/ 24 w 77"/>
                          <a:gd name="T9" fmla="*/ 0 h 49"/>
                          <a:gd name="T10" fmla="*/ 52 w 77"/>
                          <a:gd name="T11" fmla="*/ 0 h 49"/>
                          <a:gd name="T12" fmla="*/ 77 w 77"/>
                          <a:gd name="T13" fmla="*/ 24 h 49"/>
                          <a:gd name="T14" fmla="*/ 77 w 77"/>
                          <a:gd name="T15" fmla="*/ 24 h 49"/>
                          <a:gd name="T16" fmla="*/ 52 w 77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7" h="49">
                            <a:moveTo>
                              <a:pt x="52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4"/>
                            </a:cubicBezTo>
                            <a:cubicBezTo>
                              <a:pt x="0" y="24"/>
                              <a:pt x="0" y="24"/>
                              <a:pt x="0" y="24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52" y="0"/>
                              <a:pt x="52" y="0"/>
                              <a:pt x="52" y="0"/>
                            </a:cubicBezTo>
                            <a:cubicBezTo>
                              <a:pt x="66" y="0"/>
                              <a:pt x="77" y="11"/>
                              <a:pt x="77" y="24"/>
                            </a:cubicBezTo>
                            <a:cubicBezTo>
                              <a:pt x="77" y="24"/>
                              <a:pt x="77" y="24"/>
                              <a:pt x="77" y="24"/>
                            </a:cubicBezTo>
                            <a:cubicBezTo>
                              <a:pt x="77" y="38"/>
                              <a:pt x="66" y="49"/>
                              <a:pt x="52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58DB39A5-6424-EE7F-D8C1-7DE3E7CA3603}"/>
                    </a:ext>
                  </a:extLst>
                </p:cNvPr>
                <p:cNvGrpSpPr/>
                <p:nvPr/>
              </p:nvGrpSpPr>
              <p:grpSpPr>
                <a:xfrm>
                  <a:off x="7384454" y="1119749"/>
                  <a:ext cx="2590559" cy="289873"/>
                  <a:chOff x="7680316" y="3615879"/>
                  <a:chExt cx="2590559" cy="289873"/>
                </a:xfrm>
              </p:grpSpPr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F4E8BF3E-3803-CFFD-C140-CA5915D55195}"/>
                      </a:ext>
                    </a:extLst>
                  </p:cNvPr>
                  <p:cNvSpPr/>
                  <p:nvPr/>
                </p:nvSpPr>
                <p:spPr>
                  <a:xfrm flipH="1">
                    <a:off x="7680316" y="3615879"/>
                    <a:ext cx="2590559" cy="289873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5"/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24000" tIns="36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common.vrf-01</a:t>
                    </a:r>
                  </a:p>
                </p:txBody>
              </p:sp>
              <p:grpSp>
                <p:nvGrpSpPr>
                  <p:cNvPr id="138" name="Group 137">
                    <a:extLst>
                      <a:ext uri="{FF2B5EF4-FFF2-40B4-BE49-F238E27FC236}">
                        <a16:creationId xmlns:a16="http://schemas.microsoft.com/office/drawing/2014/main" id="{9ECEFD65-EC42-1F61-C344-108A869910D4}"/>
                      </a:ext>
                    </a:extLst>
                  </p:cNvPr>
                  <p:cNvGrpSpPr/>
                  <p:nvPr/>
                </p:nvGrpSpPr>
                <p:grpSpPr>
                  <a:xfrm>
                    <a:off x="7680323" y="3615879"/>
                    <a:ext cx="288000" cy="144000"/>
                    <a:chOff x="9199253" y="3748281"/>
                    <a:chExt cx="288000" cy="144000"/>
                  </a:xfrm>
                </p:grpSpPr>
                <p:sp>
                  <p:nvSpPr>
                    <p:cNvPr id="139" name="Rectangle 138">
                      <a:extLst>
                        <a:ext uri="{FF2B5EF4-FFF2-40B4-BE49-F238E27FC236}">
                          <a16:creationId xmlns:a16="http://schemas.microsoft.com/office/drawing/2014/main" id="{55143121-268F-AA0E-4B94-2A2EE32E451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9199253" y="3748281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pic>
                  <p:nvPicPr>
                    <p:cNvPr id="140" name="Picture 6" descr="C:\Users\ecoffey\AppData\Local\Temp\Rar$DRa0.583\Cisco Icons November\30067_Device_router_3057\Png_256\30067_Device_router_3057_unknown_256.png">
                      <a:extLst>
                        <a:ext uri="{FF2B5EF4-FFF2-40B4-BE49-F238E27FC236}">
                          <a16:creationId xmlns:a16="http://schemas.microsoft.com/office/drawing/2014/main" id="{6A57EB68-9F0C-D991-E150-84783DD3475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H="1">
                      <a:off x="9235747" y="3759469"/>
                      <a:ext cx="215012" cy="1216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</p:grp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818A4CC1-B87C-5207-ADD7-18E186F09F61}"/>
                  </a:ext>
                </a:extLst>
              </p:cNvPr>
              <p:cNvGrpSpPr/>
              <p:nvPr/>
            </p:nvGrpSpPr>
            <p:grpSpPr>
              <a:xfrm>
                <a:off x="8450399" y="2397600"/>
                <a:ext cx="3206632" cy="3170063"/>
                <a:chOff x="8450399" y="2623795"/>
                <a:chExt cx="3206632" cy="3170063"/>
              </a:xfrm>
            </p:grpSpPr>
            <p:grpSp>
              <p:nvGrpSpPr>
                <p:cNvPr id="157" name="Group 156">
                  <a:extLst>
                    <a:ext uri="{FF2B5EF4-FFF2-40B4-BE49-F238E27FC236}">
                      <a16:creationId xmlns:a16="http://schemas.microsoft.com/office/drawing/2014/main" id="{7FD261DC-8EC0-10B9-2F36-23F7E86DCBD9}"/>
                    </a:ext>
                  </a:extLst>
                </p:cNvPr>
                <p:cNvGrpSpPr/>
                <p:nvPr/>
              </p:nvGrpSpPr>
              <p:grpSpPr>
                <a:xfrm>
                  <a:off x="8450399" y="2623795"/>
                  <a:ext cx="3206632" cy="2519511"/>
                  <a:chOff x="8450399" y="2623795"/>
                  <a:chExt cx="3206632" cy="2519511"/>
                </a:xfrm>
              </p:grpSpPr>
              <p:grpSp>
                <p:nvGrpSpPr>
                  <p:cNvPr id="100" name="Group 99">
                    <a:extLst>
                      <a:ext uri="{FF2B5EF4-FFF2-40B4-BE49-F238E27FC236}">
                        <a16:creationId xmlns:a16="http://schemas.microsoft.com/office/drawing/2014/main" id="{7A4EC387-2392-E048-BF20-9A2CEE42167B}"/>
                      </a:ext>
                    </a:extLst>
                  </p:cNvPr>
                  <p:cNvGrpSpPr/>
                  <p:nvPr/>
                </p:nvGrpSpPr>
                <p:grpSpPr>
                  <a:xfrm>
                    <a:off x="8450399" y="2623795"/>
                    <a:ext cx="3206632" cy="2519511"/>
                    <a:chOff x="7340400" y="3249464"/>
                    <a:chExt cx="3206632" cy="2519511"/>
                  </a:xfrm>
                </p:grpSpPr>
                <p:sp>
                  <p:nvSpPr>
                    <p:cNvPr id="128" name="Rectangle 127">
                      <a:extLst>
                        <a:ext uri="{FF2B5EF4-FFF2-40B4-BE49-F238E27FC236}">
                          <a16:creationId xmlns:a16="http://schemas.microsoft.com/office/drawing/2014/main" id="{82056E06-0A2B-0D7F-DC10-81AC1FC706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40400" y="3249464"/>
                      <a:ext cx="3206632" cy="25195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accent2">
                          <a:lumMod val="75000"/>
                        </a:schemeClr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324000" tIns="36000" rtlCol="0" anchor="t" anchorCtr="0"/>
                    <a:lstStyle/>
                    <a:p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demo</a:t>
                      </a:r>
                    </a:p>
                  </p:txBody>
                </p:sp>
                <p:grpSp>
                  <p:nvGrpSpPr>
                    <p:cNvPr id="129" name="Group 128">
                      <a:extLst>
                        <a:ext uri="{FF2B5EF4-FFF2-40B4-BE49-F238E27FC236}">
                          <a16:creationId xmlns:a16="http://schemas.microsoft.com/office/drawing/2014/main" id="{E108203A-A5D3-03C0-9B85-D672353577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40400" y="3249464"/>
                      <a:ext cx="288000" cy="144000"/>
                      <a:chOff x="9357407" y="4691351"/>
                      <a:chExt cx="288000" cy="144000"/>
                    </a:xfrm>
                  </p:grpSpPr>
                  <p:sp>
                    <p:nvSpPr>
                      <p:cNvPr id="130" name="Rectangle 129">
                        <a:extLst>
                          <a:ext uri="{FF2B5EF4-FFF2-40B4-BE49-F238E27FC236}">
                            <a16:creationId xmlns:a16="http://schemas.microsoft.com/office/drawing/2014/main" id="{F830A4CA-F35C-CEF2-2074-DAD36AF06D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357407" y="4691351"/>
                        <a:ext cx="288000" cy="1440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grpSp>
                    <p:nvGrpSpPr>
                      <p:cNvPr id="131" name="Group 130">
                        <a:extLst>
                          <a:ext uri="{FF2B5EF4-FFF2-40B4-BE49-F238E27FC236}">
                            <a16:creationId xmlns:a16="http://schemas.microsoft.com/office/drawing/2014/main" id="{E4A443D5-E86A-EECF-303F-C395A916DDE2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9393407" y="4709853"/>
                        <a:ext cx="216000" cy="106997"/>
                        <a:chOff x="836085" y="1496592"/>
                        <a:chExt cx="538984" cy="266993"/>
                      </a:xfrm>
                    </p:grpSpPr>
                    <p:sp>
                      <p:nvSpPr>
                        <p:cNvPr id="132" name="Freeform 751">
                          <a:extLst>
                            <a:ext uri="{FF2B5EF4-FFF2-40B4-BE49-F238E27FC236}">
                              <a16:creationId xmlns:a16="http://schemas.microsoft.com/office/drawing/2014/main" id="{C89BADB0-0BC1-EF86-BB03-A05CA55DC177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36085" y="1647588"/>
                          <a:ext cx="538984" cy="115997"/>
                        </a:xfrm>
                        <a:custGeom>
                          <a:avLst/>
                          <a:gdLst>
                            <a:gd name="T0" fmla="*/ 204 w 228"/>
                            <a:gd name="T1" fmla="*/ 49 h 49"/>
                            <a:gd name="T2" fmla="*/ 24 w 228"/>
                            <a:gd name="T3" fmla="*/ 49 h 49"/>
                            <a:gd name="T4" fmla="*/ 0 w 228"/>
                            <a:gd name="T5" fmla="*/ 25 h 49"/>
                            <a:gd name="T6" fmla="*/ 0 w 228"/>
                            <a:gd name="T7" fmla="*/ 25 h 49"/>
                            <a:gd name="T8" fmla="*/ 24 w 228"/>
                            <a:gd name="T9" fmla="*/ 0 h 49"/>
                            <a:gd name="T10" fmla="*/ 204 w 228"/>
                            <a:gd name="T11" fmla="*/ 0 h 49"/>
                            <a:gd name="T12" fmla="*/ 228 w 228"/>
                            <a:gd name="T13" fmla="*/ 25 h 49"/>
                            <a:gd name="T14" fmla="*/ 228 w 228"/>
                            <a:gd name="T15" fmla="*/ 25 h 49"/>
                            <a:gd name="T16" fmla="*/ 204 w 228"/>
                            <a:gd name="T17" fmla="*/ 49 h 49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228" h="49">
                              <a:moveTo>
                                <a:pt x="204" y="49"/>
                              </a:moveTo>
                              <a:cubicBezTo>
                                <a:pt x="24" y="49"/>
                                <a:pt x="24" y="49"/>
                                <a:pt x="24" y="49"/>
                              </a:cubicBezTo>
                              <a:cubicBezTo>
                                <a:pt x="11" y="49"/>
                                <a:pt x="0" y="38"/>
                                <a:pt x="0" y="25"/>
                              </a:cubicBezTo>
                              <a:cubicBezTo>
                                <a:pt x="0" y="25"/>
                                <a:pt x="0" y="25"/>
                                <a:pt x="0" y="25"/>
                              </a:cubicBezTo>
                              <a:cubicBezTo>
                                <a:pt x="0" y="11"/>
                                <a:pt x="11" y="0"/>
                                <a:pt x="24" y="0"/>
                              </a:cubicBezTo>
                              <a:cubicBezTo>
                                <a:pt x="204" y="0"/>
                                <a:pt x="204" y="0"/>
                                <a:pt x="204" y="0"/>
                              </a:cubicBezTo>
                              <a:cubicBezTo>
                                <a:pt x="217" y="0"/>
                                <a:pt x="228" y="11"/>
                                <a:pt x="228" y="25"/>
                              </a:cubicBezTo>
                              <a:cubicBezTo>
                                <a:pt x="228" y="25"/>
                                <a:pt x="228" y="25"/>
                                <a:pt x="228" y="25"/>
                              </a:cubicBezTo>
                              <a:cubicBezTo>
                                <a:pt x="228" y="38"/>
                                <a:pt x="217" y="49"/>
                                <a:pt x="204" y="49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2"/>
                        </a:solidFill>
                        <a:ln>
                          <a:noFill/>
                        </a:ln>
                      </p:spPr>
                      <p:txBody>
                        <a:bodyPr vert="horz" wrap="square" lIns="121920" tIns="60960" rIns="121920" bIns="60960" numCol="1" anchor="t" anchorCtr="1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algn="ctr"/>
                          <a:endParaRPr lang="en-US" sz="40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p:txBody>
                    </p:sp>
                    <p:sp>
                      <p:nvSpPr>
                        <p:cNvPr id="133" name="Freeform 752">
                          <a:extLst>
                            <a:ext uri="{FF2B5EF4-FFF2-40B4-BE49-F238E27FC236}">
                              <a16:creationId xmlns:a16="http://schemas.microsoft.com/office/drawing/2014/main" id="{A5C9ED53-7CB8-E4DF-608E-EC5A78480FA8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955081" y="1571590"/>
                          <a:ext cx="382988" cy="115996"/>
                        </a:xfrm>
                        <a:custGeom>
                          <a:avLst/>
                          <a:gdLst>
                            <a:gd name="T0" fmla="*/ 137 w 162"/>
                            <a:gd name="T1" fmla="*/ 49 h 49"/>
                            <a:gd name="T2" fmla="*/ 24 w 162"/>
                            <a:gd name="T3" fmla="*/ 49 h 49"/>
                            <a:gd name="T4" fmla="*/ 0 w 162"/>
                            <a:gd name="T5" fmla="*/ 25 h 49"/>
                            <a:gd name="T6" fmla="*/ 0 w 162"/>
                            <a:gd name="T7" fmla="*/ 25 h 49"/>
                            <a:gd name="T8" fmla="*/ 24 w 162"/>
                            <a:gd name="T9" fmla="*/ 0 h 49"/>
                            <a:gd name="T10" fmla="*/ 137 w 162"/>
                            <a:gd name="T11" fmla="*/ 0 h 49"/>
                            <a:gd name="T12" fmla="*/ 162 w 162"/>
                            <a:gd name="T13" fmla="*/ 25 h 49"/>
                            <a:gd name="T14" fmla="*/ 162 w 162"/>
                            <a:gd name="T15" fmla="*/ 25 h 49"/>
                            <a:gd name="T16" fmla="*/ 137 w 162"/>
                            <a:gd name="T17" fmla="*/ 49 h 49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162" h="49">
                              <a:moveTo>
                                <a:pt x="137" y="49"/>
                              </a:moveTo>
                              <a:cubicBezTo>
                                <a:pt x="24" y="49"/>
                                <a:pt x="24" y="49"/>
                                <a:pt x="24" y="49"/>
                              </a:cubicBezTo>
                              <a:cubicBezTo>
                                <a:pt x="11" y="49"/>
                                <a:pt x="0" y="38"/>
                                <a:pt x="0" y="25"/>
                              </a:cubicBezTo>
                              <a:cubicBezTo>
                                <a:pt x="0" y="25"/>
                                <a:pt x="0" y="25"/>
                                <a:pt x="0" y="25"/>
                              </a:cubicBezTo>
                              <a:cubicBezTo>
                                <a:pt x="0" y="11"/>
                                <a:pt x="11" y="0"/>
                                <a:pt x="24" y="0"/>
                              </a:cubicBezTo>
                              <a:cubicBezTo>
                                <a:pt x="137" y="0"/>
                                <a:pt x="137" y="0"/>
                                <a:pt x="137" y="0"/>
                              </a:cubicBezTo>
                              <a:cubicBezTo>
                                <a:pt x="151" y="0"/>
                                <a:pt x="162" y="11"/>
                                <a:pt x="162" y="25"/>
                              </a:cubicBezTo>
                              <a:cubicBezTo>
                                <a:pt x="162" y="25"/>
                                <a:pt x="162" y="25"/>
                                <a:pt x="162" y="25"/>
                              </a:cubicBezTo>
                              <a:cubicBezTo>
                                <a:pt x="162" y="38"/>
                                <a:pt x="151" y="49"/>
                                <a:pt x="137" y="49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2"/>
                        </a:solidFill>
                        <a:ln>
                          <a:noFill/>
                        </a:ln>
                      </p:spPr>
                      <p:txBody>
                        <a:bodyPr vert="horz" wrap="square" lIns="121920" tIns="60960" rIns="121920" bIns="6096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p:txBody>
                    </p:sp>
                    <p:sp>
                      <p:nvSpPr>
                        <p:cNvPr id="134" name="Freeform 753">
                          <a:extLst>
                            <a:ext uri="{FF2B5EF4-FFF2-40B4-BE49-F238E27FC236}">
                              <a16:creationId xmlns:a16="http://schemas.microsoft.com/office/drawing/2014/main" id="{AC2BF3AC-2D4F-A7F9-45AF-FBA8C9C7DA97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106076" y="1496592"/>
                          <a:ext cx="181994" cy="115996"/>
                        </a:xfrm>
                        <a:custGeom>
                          <a:avLst/>
                          <a:gdLst>
                            <a:gd name="T0" fmla="*/ 52 w 77"/>
                            <a:gd name="T1" fmla="*/ 49 h 49"/>
                            <a:gd name="T2" fmla="*/ 24 w 77"/>
                            <a:gd name="T3" fmla="*/ 49 h 49"/>
                            <a:gd name="T4" fmla="*/ 0 w 77"/>
                            <a:gd name="T5" fmla="*/ 24 h 49"/>
                            <a:gd name="T6" fmla="*/ 0 w 77"/>
                            <a:gd name="T7" fmla="*/ 24 h 49"/>
                            <a:gd name="T8" fmla="*/ 24 w 77"/>
                            <a:gd name="T9" fmla="*/ 0 h 49"/>
                            <a:gd name="T10" fmla="*/ 52 w 77"/>
                            <a:gd name="T11" fmla="*/ 0 h 49"/>
                            <a:gd name="T12" fmla="*/ 77 w 77"/>
                            <a:gd name="T13" fmla="*/ 24 h 49"/>
                            <a:gd name="T14" fmla="*/ 77 w 77"/>
                            <a:gd name="T15" fmla="*/ 24 h 49"/>
                            <a:gd name="T16" fmla="*/ 52 w 77"/>
                            <a:gd name="T17" fmla="*/ 49 h 49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77" h="49">
                              <a:moveTo>
                                <a:pt x="52" y="49"/>
                              </a:moveTo>
                              <a:cubicBezTo>
                                <a:pt x="24" y="49"/>
                                <a:pt x="24" y="49"/>
                                <a:pt x="24" y="49"/>
                              </a:cubicBezTo>
                              <a:cubicBezTo>
                                <a:pt x="11" y="49"/>
                                <a:pt x="0" y="38"/>
                                <a:pt x="0" y="24"/>
                              </a:cubicBezTo>
                              <a:cubicBezTo>
                                <a:pt x="0" y="24"/>
                                <a:pt x="0" y="24"/>
                                <a:pt x="0" y="24"/>
                              </a:cubicBezTo>
                              <a:cubicBezTo>
                                <a:pt x="0" y="11"/>
                                <a:pt x="11" y="0"/>
                                <a:pt x="24" y="0"/>
                              </a:cubicBezTo>
                              <a:cubicBezTo>
                                <a:pt x="52" y="0"/>
                                <a:pt x="52" y="0"/>
                                <a:pt x="52" y="0"/>
                              </a:cubicBezTo>
                              <a:cubicBezTo>
                                <a:pt x="66" y="0"/>
                                <a:pt x="77" y="11"/>
                                <a:pt x="77" y="24"/>
                              </a:cubicBezTo>
                              <a:cubicBezTo>
                                <a:pt x="77" y="24"/>
                                <a:pt x="77" y="24"/>
                                <a:pt x="77" y="24"/>
                              </a:cubicBezTo>
                              <a:cubicBezTo>
                                <a:pt x="77" y="38"/>
                                <a:pt x="66" y="49"/>
                                <a:pt x="52" y="49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2"/>
                        </a:solidFill>
                        <a:ln>
                          <a:noFill/>
                        </a:ln>
                      </p:spPr>
                      <p:txBody>
                        <a:bodyPr vert="horz" wrap="square" lIns="121920" tIns="60960" rIns="121920" bIns="6096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01" name="Group 100">
                    <a:extLst>
                      <a:ext uri="{FF2B5EF4-FFF2-40B4-BE49-F238E27FC236}">
                        <a16:creationId xmlns:a16="http://schemas.microsoft.com/office/drawing/2014/main" id="{8E5B4DAB-C0AF-F4CA-9B57-6E01BCBEEFE2}"/>
                      </a:ext>
                    </a:extLst>
                  </p:cNvPr>
                  <p:cNvGrpSpPr/>
                  <p:nvPr/>
                </p:nvGrpSpPr>
                <p:grpSpPr>
                  <a:xfrm>
                    <a:off x="9068018" y="2841823"/>
                    <a:ext cx="1147100" cy="2232026"/>
                    <a:chOff x="7680323" y="3602038"/>
                    <a:chExt cx="1147100" cy="2232026"/>
                  </a:xfrm>
                </p:grpSpPr>
                <p:sp>
                  <p:nvSpPr>
                    <p:cNvPr id="126" name="Rectangle 125">
                      <a:extLst>
                        <a:ext uri="{FF2B5EF4-FFF2-40B4-BE49-F238E27FC236}">
                          <a16:creationId xmlns:a16="http://schemas.microsoft.com/office/drawing/2014/main" id="{DC7317D1-D034-0DDD-EDA7-4EC6779F596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680323" y="3602038"/>
                      <a:ext cx="1147100" cy="2232026"/>
                    </a:xfrm>
                    <a:prstGeom prst="rect">
                      <a:avLst/>
                    </a:prstGeom>
                    <a:solidFill>
                      <a:schemeClr val="bg1">
                        <a:lumMod val="10000"/>
                        <a:lumOff val="90000"/>
                      </a:schemeClr>
                    </a:solidFill>
                    <a:ln w="12700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none" lIns="324000" tIns="36000" rIns="0" rtlCol="0" anchor="t" anchorCtr="0"/>
                    <a:lstStyle/>
                    <a:p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subnet(s)</a:t>
                      </a:r>
                    </a:p>
                  </p:txBody>
                </p:sp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B48B214A-1E2E-D350-4671-C504ED3342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80326" y="3602038"/>
                      <a:ext cx="288000" cy="14400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  <a:lumOff val="25000"/>
                      </a:schemeClr>
                    </a:solidFill>
                  </p:spPr>
                  <p:txBody>
                    <a:bodyPr wrap="none" rtlCol="0" anchor="ctr" anchorCtr="1">
                      <a:noAutofit/>
                    </a:bodyPr>
                    <a:lstStyle/>
                    <a:p>
                      <a:pPr algn="ctr"/>
                      <a:r>
                        <a:rPr lang="en-US" sz="600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BD</a:t>
                      </a:r>
                    </a:p>
                  </p:txBody>
                </p:sp>
              </p:grpSp>
              <p:grpSp>
                <p:nvGrpSpPr>
                  <p:cNvPr id="102" name="Group 101">
                    <a:extLst>
                      <a:ext uri="{FF2B5EF4-FFF2-40B4-BE49-F238E27FC236}">
                        <a16:creationId xmlns:a16="http://schemas.microsoft.com/office/drawing/2014/main" id="{4722ADC5-B630-B4B2-C3E7-A80EADCADEE5}"/>
                      </a:ext>
                    </a:extLst>
                  </p:cNvPr>
                  <p:cNvGrpSpPr/>
                  <p:nvPr/>
                </p:nvGrpSpPr>
                <p:grpSpPr>
                  <a:xfrm>
                    <a:off x="9136418" y="3200597"/>
                    <a:ext cx="1007999" cy="434081"/>
                    <a:chOff x="5769800" y="3760135"/>
                    <a:chExt cx="1007999" cy="434081"/>
                  </a:xfrm>
                </p:grpSpPr>
                <p:sp>
                  <p:nvSpPr>
                    <p:cNvPr id="124" name="Rectangle 123">
                      <a:extLst>
                        <a:ext uri="{FF2B5EF4-FFF2-40B4-BE49-F238E27FC236}">
                          <a16:creationId xmlns:a16="http://schemas.microsoft.com/office/drawing/2014/main" id="{E81563AC-ED66-173D-5D0F-2819CD87B47B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69800" y="3760135"/>
                      <a:ext cx="1007999" cy="434081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12700" cap="flat">
                      <a:solidFill>
                        <a:schemeClr val="accent4">
                          <a:lumMod val="50000"/>
                        </a:schemeClr>
                      </a:solidFill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square" lIns="0" tIns="72000" rIns="0" bIns="0" rtlCol="0" anchor="t" anchorCtr="0"/>
                    <a:lstStyle/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VLAN</a:t>
                      </a:r>
                    </a:p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(Security isolation per Bridge Domain)</a:t>
                      </a:r>
                    </a:p>
                  </p:txBody>
                </p:sp>
                <p:sp>
                  <p:nvSpPr>
                    <p:cNvPr id="125" name="Rectangle 124">
                      <a:extLst>
                        <a:ext uri="{FF2B5EF4-FFF2-40B4-BE49-F238E27FC236}">
                          <a16:creationId xmlns:a16="http://schemas.microsoft.com/office/drawing/2014/main" id="{02841842-1F4A-A8DD-75C0-A31C998842A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5769800" y="3760135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4">
                        <a:lumMod val="50000"/>
                      </a:schemeClr>
                    </a:solidFill>
                    <a:ln w="12700" cap="flat">
                      <a:noFill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lIns="121920" tIns="60960" rIns="121920" bIns="60960" rtlCol="0" anchor="ctr"/>
                    <a:lstStyle/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 kern="0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EPG</a:t>
                      </a:r>
                    </a:p>
                  </p:txBody>
                </p:sp>
              </p:grpSp>
              <p:grpSp>
                <p:nvGrpSpPr>
                  <p:cNvPr id="103" name="Group 102">
                    <a:extLst>
                      <a:ext uri="{FF2B5EF4-FFF2-40B4-BE49-F238E27FC236}">
                        <a16:creationId xmlns:a16="http://schemas.microsoft.com/office/drawing/2014/main" id="{C377DD91-07FE-75A5-CC78-13D8FF68D920}"/>
                      </a:ext>
                    </a:extLst>
                  </p:cNvPr>
                  <p:cNvGrpSpPr/>
                  <p:nvPr/>
                </p:nvGrpSpPr>
                <p:grpSpPr>
                  <a:xfrm>
                    <a:off x="10292018" y="2841823"/>
                    <a:ext cx="1147100" cy="2232026"/>
                    <a:chOff x="7680323" y="3602038"/>
                    <a:chExt cx="1147100" cy="2232026"/>
                  </a:xfrm>
                </p:grpSpPr>
                <p:sp>
                  <p:nvSpPr>
                    <p:cNvPr id="122" name="Rectangle 121">
                      <a:extLst>
                        <a:ext uri="{FF2B5EF4-FFF2-40B4-BE49-F238E27FC236}">
                          <a16:creationId xmlns:a16="http://schemas.microsoft.com/office/drawing/2014/main" id="{1E9B17C7-1900-5613-8E35-8B98C7E02A8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680323" y="3602038"/>
                      <a:ext cx="1147100" cy="2232026"/>
                    </a:xfrm>
                    <a:prstGeom prst="rect">
                      <a:avLst/>
                    </a:prstGeom>
                    <a:solidFill>
                      <a:schemeClr val="bg1">
                        <a:lumMod val="10000"/>
                        <a:lumOff val="90000"/>
                      </a:schemeClr>
                    </a:solidFill>
                    <a:ln w="12700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none" lIns="324000" tIns="36000" rIns="0" rtlCol="0" anchor="t" anchorCtr="0"/>
                    <a:lstStyle/>
                    <a:p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subnet(s)</a:t>
                      </a:r>
                    </a:p>
                  </p:txBody>
                </p:sp>
                <p:sp>
                  <p:nvSpPr>
                    <p:cNvPr id="123" name="TextBox 122">
                      <a:extLst>
                        <a:ext uri="{FF2B5EF4-FFF2-40B4-BE49-F238E27FC236}">
                          <a16:creationId xmlns:a16="http://schemas.microsoft.com/office/drawing/2014/main" id="{123BEC63-7AF8-3EA0-9E27-4360ADE346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80326" y="3602038"/>
                      <a:ext cx="288000" cy="14400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  <a:lumOff val="25000"/>
                      </a:schemeClr>
                    </a:solidFill>
                  </p:spPr>
                  <p:txBody>
                    <a:bodyPr wrap="none" rtlCol="0" anchor="ctr" anchorCtr="1">
                      <a:noAutofit/>
                    </a:bodyPr>
                    <a:lstStyle/>
                    <a:p>
                      <a:pPr algn="ctr"/>
                      <a:r>
                        <a:rPr lang="en-US" sz="600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BD</a:t>
                      </a:r>
                    </a:p>
                  </p:txBody>
                </p:sp>
              </p:grpSp>
              <p:grpSp>
                <p:nvGrpSpPr>
                  <p:cNvPr id="104" name="Group 103">
                    <a:extLst>
                      <a:ext uri="{FF2B5EF4-FFF2-40B4-BE49-F238E27FC236}">
                        <a16:creationId xmlns:a16="http://schemas.microsoft.com/office/drawing/2014/main" id="{246E9E30-AF47-2CF9-8670-1072A945F6E7}"/>
                      </a:ext>
                    </a:extLst>
                  </p:cNvPr>
                  <p:cNvGrpSpPr/>
                  <p:nvPr/>
                </p:nvGrpSpPr>
                <p:grpSpPr>
                  <a:xfrm>
                    <a:off x="10364018" y="3200597"/>
                    <a:ext cx="1007999" cy="434081"/>
                    <a:chOff x="5769800" y="3760135"/>
                    <a:chExt cx="1007999" cy="434081"/>
                  </a:xfrm>
                </p:grpSpPr>
                <p:sp>
                  <p:nvSpPr>
                    <p:cNvPr id="120" name="Rectangle 119">
                      <a:extLst>
                        <a:ext uri="{FF2B5EF4-FFF2-40B4-BE49-F238E27FC236}">
                          <a16:creationId xmlns:a16="http://schemas.microsoft.com/office/drawing/2014/main" id="{D1BEF621-E038-991B-AE27-BF709F5464F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69800" y="3760135"/>
                      <a:ext cx="1007999" cy="434081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12700" cap="flat">
                      <a:solidFill>
                        <a:schemeClr val="accent4">
                          <a:lumMod val="50000"/>
                        </a:schemeClr>
                      </a:solidFill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square" lIns="0" tIns="72000" rIns="0" bIns="0" rtlCol="0" anchor="t" anchorCtr="0"/>
                    <a:lstStyle/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VLAN</a:t>
                      </a:r>
                    </a:p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(Security isolation per Bridge Domain)</a:t>
                      </a:r>
                    </a:p>
                  </p:txBody>
                </p:sp>
                <p:sp>
                  <p:nvSpPr>
                    <p:cNvPr id="121" name="Rectangle 120">
                      <a:extLst>
                        <a:ext uri="{FF2B5EF4-FFF2-40B4-BE49-F238E27FC236}">
                          <a16:creationId xmlns:a16="http://schemas.microsoft.com/office/drawing/2014/main" id="{5D9966E3-3FA9-5A12-D65E-B4937C66E71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5769800" y="3760135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4">
                        <a:lumMod val="50000"/>
                      </a:schemeClr>
                    </a:solidFill>
                    <a:ln w="12700" cap="flat">
                      <a:noFill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lIns="121920" tIns="60960" rIns="121920" bIns="60960" rtlCol="0" anchor="ctr"/>
                    <a:lstStyle/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 kern="0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EPG</a:t>
                      </a:r>
                    </a:p>
                  </p:txBody>
                </p:sp>
              </p:grpSp>
              <p:grpSp>
                <p:nvGrpSpPr>
                  <p:cNvPr id="105" name="Group 104">
                    <a:extLst>
                      <a:ext uri="{FF2B5EF4-FFF2-40B4-BE49-F238E27FC236}">
                        <a16:creationId xmlns:a16="http://schemas.microsoft.com/office/drawing/2014/main" id="{D4DD777F-CBF4-B3CC-12F5-B6E2674AFEFA}"/>
                      </a:ext>
                    </a:extLst>
                  </p:cNvPr>
                  <p:cNvGrpSpPr/>
                  <p:nvPr/>
                </p:nvGrpSpPr>
                <p:grpSpPr>
                  <a:xfrm>
                    <a:off x="8520423" y="3061850"/>
                    <a:ext cx="2987677" cy="1146811"/>
                    <a:chOff x="7680318" y="3602038"/>
                    <a:chExt cx="2987677" cy="1146811"/>
                  </a:xfrm>
                </p:grpSpPr>
                <p:sp>
                  <p:nvSpPr>
                    <p:cNvPr id="118" name="Rectangle 117">
                      <a:extLst>
                        <a:ext uri="{FF2B5EF4-FFF2-40B4-BE49-F238E27FC236}">
                          <a16:creationId xmlns:a16="http://schemas.microsoft.com/office/drawing/2014/main" id="{06CF79B8-84A6-0B36-BE6F-501F07441A8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680318" y="3602038"/>
                      <a:ext cx="2987677" cy="1146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none" lIns="36000" tIns="180000" rtlCol="0" anchor="t" anchorCtr="0"/>
                    <a:lstStyle/>
                    <a:p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Network</a:t>
                      </a:r>
                    </a:p>
                    <a:p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Segments</a:t>
                      </a:r>
                    </a:p>
                  </p:txBody>
                </p:sp>
                <p:sp>
                  <p:nvSpPr>
                    <p:cNvPr id="119" name="TextBox 118">
                      <a:extLst>
                        <a:ext uri="{FF2B5EF4-FFF2-40B4-BE49-F238E27FC236}">
                          <a16:creationId xmlns:a16="http://schemas.microsoft.com/office/drawing/2014/main" id="{1A571A93-F6DC-7BF4-C754-558B501EBBD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80326" y="3602038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txBody>
                    <a:bodyPr wrap="none" rtlCol="0" anchor="ctr" anchorCtr="1">
                      <a:noAutofit/>
                    </a:bodyPr>
                    <a:lstStyle/>
                    <a:p>
                      <a:pPr algn="ctr"/>
                      <a:r>
                        <a:rPr lang="en-US" sz="600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</a:t>
                      </a:r>
                    </a:p>
                  </p:txBody>
                </p:sp>
              </p:grpSp>
              <p:grpSp>
                <p:nvGrpSpPr>
                  <p:cNvPr id="106" name="Group 105">
                    <a:extLst>
                      <a:ext uri="{FF2B5EF4-FFF2-40B4-BE49-F238E27FC236}">
                        <a16:creationId xmlns:a16="http://schemas.microsoft.com/office/drawing/2014/main" id="{73240EA5-D05C-938B-C795-B6CAC86581D1}"/>
                      </a:ext>
                    </a:extLst>
                  </p:cNvPr>
                  <p:cNvGrpSpPr/>
                  <p:nvPr/>
                </p:nvGrpSpPr>
                <p:grpSpPr>
                  <a:xfrm>
                    <a:off x="8520421" y="4353123"/>
                    <a:ext cx="2987677" cy="647700"/>
                    <a:chOff x="7680319" y="3602038"/>
                    <a:chExt cx="2987677" cy="647700"/>
                  </a:xfrm>
                </p:grpSpPr>
                <p:sp>
                  <p:nvSpPr>
                    <p:cNvPr id="116" name="Rectangle 115">
                      <a:extLst>
                        <a:ext uri="{FF2B5EF4-FFF2-40B4-BE49-F238E27FC236}">
                          <a16:creationId xmlns:a16="http://schemas.microsoft.com/office/drawing/2014/main" id="{032E3E95-5C79-1230-7036-DAFC9FE58C1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680319" y="3602038"/>
                      <a:ext cx="2987677" cy="6477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none" lIns="36000" tIns="180000" rtlCol="0" anchor="t" anchorCtr="0"/>
                    <a:lstStyle/>
                    <a:p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Apps</a:t>
                      </a:r>
                    </a:p>
                    <a:p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(Optional)</a:t>
                      </a:r>
                    </a:p>
                  </p:txBody>
                </p:sp>
                <p:sp>
                  <p:nvSpPr>
                    <p:cNvPr id="117" name="TextBox 116">
                      <a:extLst>
                        <a:ext uri="{FF2B5EF4-FFF2-40B4-BE49-F238E27FC236}">
                          <a16:creationId xmlns:a16="http://schemas.microsoft.com/office/drawing/2014/main" id="{95F44AF9-9296-1ED3-3498-2D7BD327F3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80326" y="3602038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txBody>
                    <a:bodyPr wrap="none" rtlCol="0" anchor="ctr" anchorCtr="1">
                      <a:noAutofit/>
                    </a:bodyPr>
                    <a:lstStyle/>
                    <a:p>
                      <a:pPr algn="ctr"/>
                      <a:r>
                        <a:rPr lang="en-US" sz="600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</a:t>
                      </a:r>
                    </a:p>
                  </p:txBody>
                </p:sp>
              </p:grpSp>
              <p:grpSp>
                <p:nvGrpSpPr>
                  <p:cNvPr id="107" name="Group 106">
                    <a:extLst>
                      <a:ext uri="{FF2B5EF4-FFF2-40B4-BE49-F238E27FC236}">
                        <a16:creationId xmlns:a16="http://schemas.microsoft.com/office/drawing/2014/main" id="{6F77B4B6-ADBD-1192-8C28-DF0730F4CA00}"/>
                      </a:ext>
                    </a:extLst>
                  </p:cNvPr>
                  <p:cNvGrpSpPr/>
                  <p:nvPr/>
                </p:nvGrpSpPr>
                <p:grpSpPr>
                  <a:xfrm>
                    <a:off x="9136417" y="4500588"/>
                    <a:ext cx="2232000" cy="428799"/>
                    <a:chOff x="5769797" y="3760135"/>
                    <a:chExt cx="2232000" cy="428799"/>
                  </a:xfrm>
                </p:grpSpPr>
                <p:sp>
                  <p:nvSpPr>
                    <p:cNvPr id="114" name="Rectangle 113">
                      <a:extLst>
                        <a:ext uri="{FF2B5EF4-FFF2-40B4-BE49-F238E27FC236}">
                          <a16:creationId xmlns:a16="http://schemas.microsoft.com/office/drawing/2014/main" id="{936E417B-7512-1BF3-D48B-71873B461529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69797" y="3760136"/>
                      <a:ext cx="2232000" cy="428798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 w="12700" cap="flat">
                      <a:solidFill>
                        <a:schemeClr val="accent2">
                          <a:lumMod val="75000"/>
                        </a:schemeClr>
                      </a:solidFill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square" lIns="0" tIns="0" rIns="0" bIns="0" rtlCol="0" anchor="ctr" anchorCtr="1"/>
                    <a:lstStyle/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Security isolation across Bridge Domains</a:t>
                      </a:r>
                    </a:p>
                  </p:txBody>
                </p:sp>
                <p:sp>
                  <p:nvSpPr>
                    <p:cNvPr id="115" name="Rectangle 114">
                      <a:extLst>
                        <a:ext uri="{FF2B5EF4-FFF2-40B4-BE49-F238E27FC236}">
                          <a16:creationId xmlns:a16="http://schemas.microsoft.com/office/drawing/2014/main" id="{3181A47E-7676-65E4-421C-48999741EE0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5769800" y="3760135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 w="12700" cap="flat">
                      <a:noFill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lIns="121920" tIns="60960" rIns="121920" bIns="60960" rtlCol="0" anchor="ctr"/>
                    <a:lstStyle/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 kern="0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ESG</a:t>
                      </a:r>
                    </a:p>
                  </p:txBody>
                </p:sp>
              </p:grpSp>
              <p:grpSp>
                <p:nvGrpSpPr>
                  <p:cNvPr id="108" name="Group 107">
                    <a:extLst>
                      <a:ext uri="{FF2B5EF4-FFF2-40B4-BE49-F238E27FC236}">
                        <a16:creationId xmlns:a16="http://schemas.microsoft.com/office/drawing/2014/main" id="{B7A20828-D7E2-CB04-95C6-00102AE3112C}"/>
                      </a:ext>
                    </a:extLst>
                  </p:cNvPr>
                  <p:cNvGrpSpPr/>
                  <p:nvPr/>
                </p:nvGrpSpPr>
                <p:grpSpPr>
                  <a:xfrm>
                    <a:off x="9136418" y="3703141"/>
                    <a:ext cx="1007999" cy="434081"/>
                    <a:chOff x="5769800" y="3760135"/>
                    <a:chExt cx="1007999" cy="434081"/>
                  </a:xfrm>
                </p:grpSpPr>
                <p:sp>
                  <p:nvSpPr>
                    <p:cNvPr id="112" name="Rectangle 111">
                      <a:extLst>
                        <a:ext uri="{FF2B5EF4-FFF2-40B4-BE49-F238E27FC236}">
                          <a16:creationId xmlns:a16="http://schemas.microsoft.com/office/drawing/2014/main" id="{115E2248-4AB0-4B9D-3080-BFB7CAEA94BF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69800" y="3760135"/>
                      <a:ext cx="1007999" cy="434081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12700" cap="flat">
                      <a:solidFill>
                        <a:schemeClr val="accent4">
                          <a:lumMod val="50000"/>
                        </a:schemeClr>
                      </a:solidFill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square" lIns="0" tIns="72000" rIns="0" bIns="0" rtlCol="0" anchor="t" anchorCtr="0"/>
                    <a:lstStyle/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VLAN</a:t>
                      </a:r>
                    </a:p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(Security isolation per Bridge Domain)</a:t>
                      </a:r>
                    </a:p>
                  </p:txBody>
                </p:sp>
                <p:sp>
                  <p:nvSpPr>
                    <p:cNvPr id="113" name="Rectangle 112">
                      <a:extLst>
                        <a:ext uri="{FF2B5EF4-FFF2-40B4-BE49-F238E27FC236}">
                          <a16:creationId xmlns:a16="http://schemas.microsoft.com/office/drawing/2014/main" id="{5E4D8415-F321-A729-5960-38F1526ECBB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5769800" y="3760135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4">
                        <a:lumMod val="50000"/>
                      </a:schemeClr>
                    </a:solidFill>
                    <a:ln w="12700" cap="flat">
                      <a:noFill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lIns="121920" tIns="60960" rIns="121920" bIns="60960" rtlCol="0" anchor="ctr"/>
                    <a:lstStyle/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 kern="0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EPG</a:t>
                      </a:r>
                    </a:p>
                  </p:txBody>
                </p:sp>
              </p:grpSp>
              <p:grpSp>
                <p:nvGrpSpPr>
                  <p:cNvPr id="109" name="Group 108">
                    <a:extLst>
                      <a:ext uri="{FF2B5EF4-FFF2-40B4-BE49-F238E27FC236}">
                        <a16:creationId xmlns:a16="http://schemas.microsoft.com/office/drawing/2014/main" id="{08DBC078-F2A1-5128-7D79-540FF4677FF2}"/>
                      </a:ext>
                    </a:extLst>
                  </p:cNvPr>
                  <p:cNvGrpSpPr/>
                  <p:nvPr/>
                </p:nvGrpSpPr>
                <p:grpSpPr>
                  <a:xfrm>
                    <a:off x="10364018" y="3703141"/>
                    <a:ext cx="1007999" cy="434081"/>
                    <a:chOff x="5769800" y="3760135"/>
                    <a:chExt cx="1007999" cy="434081"/>
                  </a:xfrm>
                </p:grpSpPr>
                <p:sp>
                  <p:nvSpPr>
                    <p:cNvPr id="110" name="Rectangle 109">
                      <a:extLst>
                        <a:ext uri="{FF2B5EF4-FFF2-40B4-BE49-F238E27FC236}">
                          <a16:creationId xmlns:a16="http://schemas.microsoft.com/office/drawing/2014/main" id="{822A3C76-D996-E924-1FBC-26499F695BF9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69800" y="3760135"/>
                      <a:ext cx="1007999" cy="434081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12700" cap="flat">
                      <a:solidFill>
                        <a:schemeClr val="accent4">
                          <a:lumMod val="50000"/>
                        </a:schemeClr>
                      </a:solidFill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square" lIns="0" tIns="72000" rIns="0" bIns="0" rtlCol="0" anchor="t" anchorCtr="0"/>
                    <a:lstStyle/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VLAN</a:t>
                      </a:r>
                    </a:p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(Security isolation per Bridge Domain)</a:t>
                      </a:r>
                    </a:p>
                  </p:txBody>
                </p:sp>
                <p:sp>
                  <p:nvSpPr>
                    <p:cNvPr id="111" name="Rectangle 110">
                      <a:extLst>
                        <a:ext uri="{FF2B5EF4-FFF2-40B4-BE49-F238E27FC236}">
                          <a16:creationId xmlns:a16="http://schemas.microsoft.com/office/drawing/2014/main" id="{0366CA78-0D4C-F565-1182-E6C214776BE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5769800" y="3760135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4">
                        <a:lumMod val="50000"/>
                      </a:schemeClr>
                    </a:solidFill>
                    <a:ln w="12700" cap="flat">
                      <a:noFill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lIns="121920" tIns="60960" rIns="121920" bIns="60960" rtlCol="0" anchor="ctr"/>
                    <a:lstStyle/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 kern="0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EPG</a:t>
                      </a:r>
                    </a:p>
                  </p:txBody>
                </p:sp>
              </p:grpSp>
            </p:grpSp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81EC5B21-5D9A-2B24-F645-E9FDADF35E39}"/>
                    </a:ext>
                  </a:extLst>
                </p:cNvPr>
                <p:cNvSpPr txBox="1"/>
                <p:nvPr/>
              </p:nvSpPr>
              <p:spPr>
                <a:xfrm>
                  <a:off x="8450399" y="5147527"/>
                  <a:ext cx="320663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>
                      <a:latin typeface="+mn-lt"/>
                    </a:rPr>
                    <a:t>Dedicated subnets for tenants with VRFs that can be (optionally) shared by different Tenants</a:t>
                  </a:r>
                </a:p>
              </p:txBody>
            </p:sp>
          </p:grpSp>
        </p:grpSp>
        <p:cxnSp>
          <p:nvCxnSpPr>
            <p:cNvPr id="98" name="Elbow Connector 97">
              <a:extLst>
                <a:ext uri="{FF2B5EF4-FFF2-40B4-BE49-F238E27FC236}">
                  <a16:creationId xmlns:a16="http://schemas.microsoft.com/office/drawing/2014/main" id="{438ABF1B-2920-19AE-CEDA-C111A035932F}"/>
                </a:ext>
              </a:extLst>
            </p:cNvPr>
            <p:cNvCxnSpPr>
              <a:cxnSpLocks/>
              <a:stCxn id="137" idx="2"/>
              <a:endCxn id="126" idx="0"/>
            </p:cNvCxnSpPr>
            <p:nvPr/>
          </p:nvCxnSpPr>
          <p:spPr>
            <a:xfrm rot="5400000">
              <a:off x="9757621" y="2081409"/>
              <a:ext cx="418167" cy="650271"/>
            </a:xfrm>
            <a:prstGeom prst="bentConnector3">
              <a:avLst>
                <a:gd name="adj1" fmla="val 32537"/>
              </a:avLst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98">
              <a:extLst>
                <a:ext uri="{FF2B5EF4-FFF2-40B4-BE49-F238E27FC236}">
                  <a16:creationId xmlns:a16="http://schemas.microsoft.com/office/drawing/2014/main" id="{9C02DA5C-8CA2-E2D5-C6C4-91EDB0C04F16}"/>
                </a:ext>
              </a:extLst>
            </p:cNvPr>
            <p:cNvCxnSpPr>
              <a:cxnSpLocks/>
              <a:stCxn id="137" idx="2"/>
              <a:endCxn id="122" idx="0"/>
            </p:cNvCxnSpPr>
            <p:nvPr/>
          </p:nvCxnSpPr>
          <p:spPr>
            <a:xfrm rot="16200000" flipH="1">
              <a:off x="10369620" y="2119679"/>
              <a:ext cx="418167" cy="573729"/>
            </a:xfrm>
            <a:prstGeom prst="bentConnector3">
              <a:avLst>
                <a:gd name="adj1" fmla="val 32537"/>
              </a:avLst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Elbow Connector 151">
              <a:extLst>
                <a:ext uri="{FF2B5EF4-FFF2-40B4-BE49-F238E27FC236}">
                  <a16:creationId xmlns:a16="http://schemas.microsoft.com/office/drawing/2014/main" id="{F320A08D-10A3-B3E8-FD49-5BC4CA8CBADD}"/>
                </a:ext>
              </a:extLst>
            </p:cNvPr>
            <p:cNvCxnSpPr>
              <a:cxnSpLocks/>
              <a:stCxn id="137" idx="3"/>
              <a:endCxn id="114" idx="3"/>
            </p:cNvCxnSpPr>
            <p:nvPr/>
          </p:nvCxnSpPr>
          <p:spPr>
            <a:xfrm rot="10800000" flipH="1" flipV="1">
              <a:off x="8996559" y="2052525"/>
              <a:ext cx="139857" cy="2436268"/>
            </a:xfrm>
            <a:prstGeom prst="bentConnector3">
              <a:avLst>
                <a:gd name="adj1" fmla="val -163453"/>
              </a:avLst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middle group">
            <a:extLst>
              <a:ext uri="{FF2B5EF4-FFF2-40B4-BE49-F238E27FC236}">
                <a16:creationId xmlns:a16="http://schemas.microsoft.com/office/drawing/2014/main" id="{BDD3A79B-3C36-A1DB-AE35-32D5BE6BCD51}"/>
              </a:ext>
            </a:extLst>
          </p:cNvPr>
          <p:cNvGrpSpPr/>
          <p:nvPr/>
        </p:nvGrpSpPr>
        <p:grpSpPr>
          <a:xfrm>
            <a:off x="4492651" y="1702800"/>
            <a:ext cx="3206632" cy="3747642"/>
            <a:chOff x="4492651" y="1702800"/>
            <a:chExt cx="3206632" cy="3747642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35D0BF8D-B630-423C-3F96-47BF4B95B3D7}"/>
                </a:ext>
              </a:extLst>
            </p:cNvPr>
            <p:cNvGrpSpPr/>
            <p:nvPr/>
          </p:nvGrpSpPr>
          <p:grpSpPr>
            <a:xfrm>
              <a:off x="4492651" y="1702800"/>
              <a:ext cx="3206632" cy="3747642"/>
              <a:chOff x="4492651" y="1702800"/>
              <a:chExt cx="3206632" cy="3747642"/>
            </a:xfrm>
          </p:grpSpPr>
          <p:cxnSp>
            <p:nvCxnSpPr>
              <p:cNvPr id="149" name="Elbow Connector 148">
                <a:extLst>
                  <a:ext uri="{FF2B5EF4-FFF2-40B4-BE49-F238E27FC236}">
                    <a16:creationId xmlns:a16="http://schemas.microsoft.com/office/drawing/2014/main" id="{0B91A760-D1D6-5491-617C-5A5DA2CE964E}"/>
                  </a:ext>
                </a:extLst>
              </p:cNvPr>
              <p:cNvCxnSpPr>
                <a:cxnSpLocks/>
                <a:stCxn id="62" idx="3"/>
                <a:endCxn id="79" idx="3"/>
              </p:cNvCxnSpPr>
              <p:nvPr/>
            </p:nvCxnSpPr>
            <p:spPr>
              <a:xfrm rot="10800000" flipH="1" flipV="1">
                <a:off x="5038745" y="2231437"/>
                <a:ext cx="141505" cy="2391381"/>
              </a:xfrm>
              <a:prstGeom prst="bentConnector3">
                <a:avLst>
                  <a:gd name="adj1" fmla="val -161549"/>
                </a:avLst>
              </a:prstGeom>
              <a:ln>
                <a:solidFill>
                  <a:schemeClr val="bg1">
                    <a:lumMod val="75000"/>
                    <a:lumOff val="2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CF29E042-82BF-0B88-EBB1-65028396BB39}"/>
                  </a:ext>
                </a:extLst>
              </p:cNvPr>
              <p:cNvGrpSpPr/>
              <p:nvPr/>
            </p:nvGrpSpPr>
            <p:grpSpPr>
              <a:xfrm>
                <a:off x="4492651" y="1702800"/>
                <a:ext cx="3206632" cy="3747642"/>
                <a:chOff x="4492651" y="1702800"/>
                <a:chExt cx="3206632" cy="3747642"/>
              </a:xfrm>
            </p:grpSpPr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E7107328-34C6-BDFF-D77F-603DEE779CD8}"/>
                    </a:ext>
                  </a:extLst>
                </p:cNvPr>
                <p:cNvGrpSpPr/>
                <p:nvPr/>
              </p:nvGrpSpPr>
              <p:grpSpPr>
                <a:xfrm>
                  <a:off x="4492651" y="1702800"/>
                  <a:ext cx="3206632" cy="923461"/>
                  <a:chOff x="4492651" y="1702800"/>
                  <a:chExt cx="3206632" cy="923461"/>
                </a:xfrm>
              </p:grpSpPr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413B598C-C123-3AD5-0F7B-0249CFA08D32}"/>
                      </a:ext>
                    </a:extLst>
                  </p:cNvPr>
                  <p:cNvGrpSpPr/>
                  <p:nvPr/>
                </p:nvGrpSpPr>
                <p:grpSpPr>
                  <a:xfrm>
                    <a:off x="5112319" y="2123488"/>
                    <a:ext cx="1147100" cy="358773"/>
                    <a:chOff x="7680323" y="3602038"/>
                    <a:chExt cx="1147100" cy="358773"/>
                  </a:xfrm>
                </p:grpSpPr>
                <p:sp>
                  <p:nvSpPr>
                    <p:cNvPr id="73" name="Rectangle 72">
                      <a:extLst>
                        <a:ext uri="{FF2B5EF4-FFF2-40B4-BE49-F238E27FC236}">
                          <a16:creationId xmlns:a16="http://schemas.microsoft.com/office/drawing/2014/main" id="{474EBE08-D2FD-AEA7-B314-2979936917DE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680323" y="3602038"/>
                      <a:ext cx="1147100" cy="358773"/>
                    </a:xfrm>
                    <a:prstGeom prst="rect">
                      <a:avLst/>
                    </a:prstGeom>
                    <a:solidFill>
                      <a:schemeClr val="bg1">
                        <a:lumMod val="10000"/>
                        <a:lumOff val="90000"/>
                      </a:schemeClr>
                    </a:solidFill>
                    <a:ln w="12700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none" lIns="324000" tIns="36000" rIns="0" rtlCol="0" anchor="t" anchorCtr="0"/>
                    <a:lstStyle/>
                    <a:p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subnet(s)</a:t>
                      </a:r>
                    </a:p>
                  </p:txBody>
                </p:sp>
                <p:sp>
                  <p:nvSpPr>
                    <p:cNvPr id="74" name="TextBox 73">
                      <a:extLst>
                        <a:ext uri="{FF2B5EF4-FFF2-40B4-BE49-F238E27FC236}">
                          <a16:creationId xmlns:a16="http://schemas.microsoft.com/office/drawing/2014/main" id="{A6161E86-FFDE-E273-E390-8257BCF62A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80326" y="3602038"/>
                      <a:ext cx="288000" cy="14400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  <a:lumOff val="25000"/>
                      </a:schemeClr>
                    </a:solidFill>
                  </p:spPr>
                  <p:txBody>
                    <a:bodyPr wrap="none" rtlCol="0" anchor="ctr" anchorCtr="1">
                      <a:noAutofit/>
                    </a:bodyPr>
                    <a:lstStyle/>
                    <a:p>
                      <a:pPr algn="ctr"/>
                      <a:r>
                        <a:rPr lang="en-US" sz="600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BD</a:t>
                      </a:r>
                    </a:p>
                  </p:txBody>
                </p:sp>
              </p:grpSp>
              <p:grpSp>
                <p:nvGrpSpPr>
                  <p:cNvPr id="55" name="Group 54">
                    <a:extLst>
                      <a:ext uri="{FF2B5EF4-FFF2-40B4-BE49-F238E27FC236}">
                        <a16:creationId xmlns:a16="http://schemas.microsoft.com/office/drawing/2014/main" id="{13FAE1C1-E451-E778-6103-C3F0F225713A}"/>
                      </a:ext>
                    </a:extLst>
                  </p:cNvPr>
                  <p:cNvGrpSpPr/>
                  <p:nvPr/>
                </p:nvGrpSpPr>
                <p:grpSpPr>
                  <a:xfrm>
                    <a:off x="4492651" y="1702800"/>
                    <a:ext cx="3206632" cy="923461"/>
                    <a:chOff x="7680323" y="2920999"/>
                    <a:chExt cx="3206632" cy="923461"/>
                  </a:xfrm>
                </p:grpSpPr>
                <p:sp>
                  <p:nvSpPr>
                    <p:cNvPr id="66" name="Rectangle 65">
                      <a:extLst>
                        <a:ext uri="{FF2B5EF4-FFF2-40B4-BE49-F238E27FC236}">
                          <a16:creationId xmlns:a16="http://schemas.microsoft.com/office/drawing/2014/main" id="{CCC160B4-BF41-80D0-6F4D-4B77F45A23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80323" y="2920999"/>
                      <a:ext cx="3206632" cy="92346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accent2">
                          <a:lumMod val="75000"/>
                        </a:schemeClr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324000" tIns="36000" rtlCol="0" anchor="t" anchorCtr="0"/>
                    <a:lstStyle/>
                    <a:p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</a:t>
                      </a:r>
                    </a:p>
                  </p:txBody>
                </p:sp>
                <p:grpSp>
                  <p:nvGrpSpPr>
                    <p:cNvPr id="67" name="Group 66">
                      <a:extLst>
                        <a:ext uri="{FF2B5EF4-FFF2-40B4-BE49-F238E27FC236}">
                          <a16:creationId xmlns:a16="http://schemas.microsoft.com/office/drawing/2014/main" id="{4063C7CF-39BD-FB11-0D62-6CD5CB56EE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80323" y="2921000"/>
                      <a:ext cx="288000" cy="144000"/>
                      <a:chOff x="9357407" y="4691351"/>
                      <a:chExt cx="288000" cy="144000"/>
                    </a:xfrm>
                  </p:grpSpPr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7DFDC3B1-4AE3-BB8E-879D-0E0D5379C0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357407" y="4691351"/>
                        <a:ext cx="288000" cy="1440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grpSp>
                    <p:nvGrpSpPr>
                      <p:cNvPr id="69" name="Group 68">
                        <a:extLst>
                          <a:ext uri="{FF2B5EF4-FFF2-40B4-BE49-F238E27FC236}">
                            <a16:creationId xmlns:a16="http://schemas.microsoft.com/office/drawing/2014/main" id="{E2F1FC8E-F4DF-2C02-8E56-E2BD8AC2C2B3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9393407" y="4709853"/>
                        <a:ext cx="216000" cy="106997"/>
                        <a:chOff x="836085" y="1496592"/>
                        <a:chExt cx="538984" cy="266993"/>
                      </a:xfrm>
                    </p:grpSpPr>
                    <p:sp>
                      <p:nvSpPr>
                        <p:cNvPr id="70" name="Freeform 751">
                          <a:extLst>
                            <a:ext uri="{FF2B5EF4-FFF2-40B4-BE49-F238E27FC236}">
                              <a16:creationId xmlns:a16="http://schemas.microsoft.com/office/drawing/2014/main" id="{32FA8418-F519-C205-A06F-3EDDFA5888BA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36085" y="1647588"/>
                          <a:ext cx="538984" cy="115997"/>
                        </a:xfrm>
                        <a:custGeom>
                          <a:avLst/>
                          <a:gdLst>
                            <a:gd name="T0" fmla="*/ 204 w 228"/>
                            <a:gd name="T1" fmla="*/ 49 h 49"/>
                            <a:gd name="T2" fmla="*/ 24 w 228"/>
                            <a:gd name="T3" fmla="*/ 49 h 49"/>
                            <a:gd name="T4" fmla="*/ 0 w 228"/>
                            <a:gd name="T5" fmla="*/ 25 h 49"/>
                            <a:gd name="T6" fmla="*/ 0 w 228"/>
                            <a:gd name="T7" fmla="*/ 25 h 49"/>
                            <a:gd name="T8" fmla="*/ 24 w 228"/>
                            <a:gd name="T9" fmla="*/ 0 h 49"/>
                            <a:gd name="T10" fmla="*/ 204 w 228"/>
                            <a:gd name="T11" fmla="*/ 0 h 49"/>
                            <a:gd name="T12" fmla="*/ 228 w 228"/>
                            <a:gd name="T13" fmla="*/ 25 h 49"/>
                            <a:gd name="T14" fmla="*/ 228 w 228"/>
                            <a:gd name="T15" fmla="*/ 25 h 49"/>
                            <a:gd name="T16" fmla="*/ 204 w 228"/>
                            <a:gd name="T17" fmla="*/ 49 h 49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228" h="49">
                              <a:moveTo>
                                <a:pt x="204" y="49"/>
                              </a:moveTo>
                              <a:cubicBezTo>
                                <a:pt x="24" y="49"/>
                                <a:pt x="24" y="49"/>
                                <a:pt x="24" y="49"/>
                              </a:cubicBezTo>
                              <a:cubicBezTo>
                                <a:pt x="11" y="49"/>
                                <a:pt x="0" y="38"/>
                                <a:pt x="0" y="25"/>
                              </a:cubicBezTo>
                              <a:cubicBezTo>
                                <a:pt x="0" y="25"/>
                                <a:pt x="0" y="25"/>
                                <a:pt x="0" y="25"/>
                              </a:cubicBezTo>
                              <a:cubicBezTo>
                                <a:pt x="0" y="11"/>
                                <a:pt x="11" y="0"/>
                                <a:pt x="24" y="0"/>
                              </a:cubicBezTo>
                              <a:cubicBezTo>
                                <a:pt x="204" y="0"/>
                                <a:pt x="204" y="0"/>
                                <a:pt x="204" y="0"/>
                              </a:cubicBezTo>
                              <a:cubicBezTo>
                                <a:pt x="217" y="0"/>
                                <a:pt x="228" y="11"/>
                                <a:pt x="228" y="25"/>
                              </a:cubicBezTo>
                              <a:cubicBezTo>
                                <a:pt x="228" y="25"/>
                                <a:pt x="228" y="25"/>
                                <a:pt x="228" y="25"/>
                              </a:cubicBezTo>
                              <a:cubicBezTo>
                                <a:pt x="228" y="38"/>
                                <a:pt x="217" y="49"/>
                                <a:pt x="204" y="49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2"/>
                        </a:solidFill>
                        <a:ln>
                          <a:noFill/>
                        </a:ln>
                      </p:spPr>
                      <p:txBody>
                        <a:bodyPr vert="horz" wrap="square" lIns="121920" tIns="60960" rIns="121920" bIns="60960" numCol="1" anchor="t" anchorCtr="1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algn="ctr"/>
                          <a:endParaRPr lang="en-US" sz="40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p:txBody>
                    </p:sp>
                    <p:sp>
                      <p:nvSpPr>
                        <p:cNvPr id="71" name="Freeform 752">
                          <a:extLst>
                            <a:ext uri="{FF2B5EF4-FFF2-40B4-BE49-F238E27FC236}">
                              <a16:creationId xmlns:a16="http://schemas.microsoft.com/office/drawing/2014/main" id="{BAE4D97F-C861-0EA8-8CCC-BB3CA321DBA4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955081" y="1571590"/>
                          <a:ext cx="382988" cy="115996"/>
                        </a:xfrm>
                        <a:custGeom>
                          <a:avLst/>
                          <a:gdLst>
                            <a:gd name="T0" fmla="*/ 137 w 162"/>
                            <a:gd name="T1" fmla="*/ 49 h 49"/>
                            <a:gd name="T2" fmla="*/ 24 w 162"/>
                            <a:gd name="T3" fmla="*/ 49 h 49"/>
                            <a:gd name="T4" fmla="*/ 0 w 162"/>
                            <a:gd name="T5" fmla="*/ 25 h 49"/>
                            <a:gd name="T6" fmla="*/ 0 w 162"/>
                            <a:gd name="T7" fmla="*/ 25 h 49"/>
                            <a:gd name="T8" fmla="*/ 24 w 162"/>
                            <a:gd name="T9" fmla="*/ 0 h 49"/>
                            <a:gd name="T10" fmla="*/ 137 w 162"/>
                            <a:gd name="T11" fmla="*/ 0 h 49"/>
                            <a:gd name="T12" fmla="*/ 162 w 162"/>
                            <a:gd name="T13" fmla="*/ 25 h 49"/>
                            <a:gd name="T14" fmla="*/ 162 w 162"/>
                            <a:gd name="T15" fmla="*/ 25 h 49"/>
                            <a:gd name="T16" fmla="*/ 137 w 162"/>
                            <a:gd name="T17" fmla="*/ 49 h 49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162" h="49">
                              <a:moveTo>
                                <a:pt x="137" y="49"/>
                              </a:moveTo>
                              <a:cubicBezTo>
                                <a:pt x="24" y="49"/>
                                <a:pt x="24" y="49"/>
                                <a:pt x="24" y="49"/>
                              </a:cubicBezTo>
                              <a:cubicBezTo>
                                <a:pt x="11" y="49"/>
                                <a:pt x="0" y="38"/>
                                <a:pt x="0" y="25"/>
                              </a:cubicBezTo>
                              <a:cubicBezTo>
                                <a:pt x="0" y="25"/>
                                <a:pt x="0" y="25"/>
                                <a:pt x="0" y="25"/>
                              </a:cubicBezTo>
                              <a:cubicBezTo>
                                <a:pt x="0" y="11"/>
                                <a:pt x="11" y="0"/>
                                <a:pt x="24" y="0"/>
                              </a:cubicBezTo>
                              <a:cubicBezTo>
                                <a:pt x="137" y="0"/>
                                <a:pt x="137" y="0"/>
                                <a:pt x="137" y="0"/>
                              </a:cubicBezTo>
                              <a:cubicBezTo>
                                <a:pt x="151" y="0"/>
                                <a:pt x="162" y="11"/>
                                <a:pt x="162" y="25"/>
                              </a:cubicBezTo>
                              <a:cubicBezTo>
                                <a:pt x="162" y="25"/>
                                <a:pt x="162" y="25"/>
                                <a:pt x="162" y="25"/>
                              </a:cubicBezTo>
                              <a:cubicBezTo>
                                <a:pt x="162" y="38"/>
                                <a:pt x="151" y="49"/>
                                <a:pt x="137" y="49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2"/>
                        </a:solidFill>
                        <a:ln>
                          <a:noFill/>
                        </a:ln>
                      </p:spPr>
                      <p:txBody>
                        <a:bodyPr vert="horz" wrap="square" lIns="121920" tIns="60960" rIns="121920" bIns="6096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p:txBody>
                    </p:sp>
                    <p:sp>
                      <p:nvSpPr>
                        <p:cNvPr id="72" name="Freeform 753">
                          <a:extLst>
                            <a:ext uri="{FF2B5EF4-FFF2-40B4-BE49-F238E27FC236}">
                              <a16:creationId xmlns:a16="http://schemas.microsoft.com/office/drawing/2014/main" id="{E2CB09DB-EA48-0432-0580-8C48362BD4E8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106076" y="1496592"/>
                          <a:ext cx="181994" cy="115996"/>
                        </a:xfrm>
                        <a:custGeom>
                          <a:avLst/>
                          <a:gdLst>
                            <a:gd name="T0" fmla="*/ 52 w 77"/>
                            <a:gd name="T1" fmla="*/ 49 h 49"/>
                            <a:gd name="T2" fmla="*/ 24 w 77"/>
                            <a:gd name="T3" fmla="*/ 49 h 49"/>
                            <a:gd name="T4" fmla="*/ 0 w 77"/>
                            <a:gd name="T5" fmla="*/ 24 h 49"/>
                            <a:gd name="T6" fmla="*/ 0 w 77"/>
                            <a:gd name="T7" fmla="*/ 24 h 49"/>
                            <a:gd name="T8" fmla="*/ 24 w 77"/>
                            <a:gd name="T9" fmla="*/ 0 h 49"/>
                            <a:gd name="T10" fmla="*/ 52 w 77"/>
                            <a:gd name="T11" fmla="*/ 0 h 49"/>
                            <a:gd name="T12" fmla="*/ 77 w 77"/>
                            <a:gd name="T13" fmla="*/ 24 h 49"/>
                            <a:gd name="T14" fmla="*/ 77 w 77"/>
                            <a:gd name="T15" fmla="*/ 24 h 49"/>
                            <a:gd name="T16" fmla="*/ 52 w 77"/>
                            <a:gd name="T17" fmla="*/ 49 h 49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77" h="49">
                              <a:moveTo>
                                <a:pt x="52" y="49"/>
                              </a:moveTo>
                              <a:cubicBezTo>
                                <a:pt x="24" y="49"/>
                                <a:pt x="24" y="49"/>
                                <a:pt x="24" y="49"/>
                              </a:cubicBezTo>
                              <a:cubicBezTo>
                                <a:pt x="11" y="49"/>
                                <a:pt x="0" y="38"/>
                                <a:pt x="0" y="24"/>
                              </a:cubicBezTo>
                              <a:cubicBezTo>
                                <a:pt x="0" y="24"/>
                                <a:pt x="0" y="24"/>
                                <a:pt x="0" y="24"/>
                              </a:cubicBezTo>
                              <a:cubicBezTo>
                                <a:pt x="0" y="11"/>
                                <a:pt x="11" y="0"/>
                                <a:pt x="24" y="0"/>
                              </a:cubicBezTo>
                              <a:cubicBezTo>
                                <a:pt x="52" y="0"/>
                                <a:pt x="52" y="0"/>
                                <a:pt x="52" y="0"/>
                              </a:cubicBezTo>
                              <a:cubicBezTo>
                                <a:pt x="66" y="0"/>
                                <a:pt x="77" y="11"/>
                                <a:pt x="77" y="24"/>
                              </a:cubicBezTo>
                              <a:cubicBezTo>
                                <a:pt x="77" y="24"/>
                                <a:pt x="77" y="24"/>
                                <a:pt x="77" y="24"/>
                              </a:cubicBezTo>
                              <a:cubicBezTo>
                                <a:pt x="77" y="38"/>
                                <a:pt x="66" y="49"/>
                                <a:pt x="52" y="49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2"/>
                        </a:solidFill>
                        <a:ln>
                          <a:noFill/>
                        </a:ln>
                      </p:spPr>
                      <p:txBody>
                        <a:bodyPr vert="horz" wrap="square" lIns="121920" tIns="60960" rIns="121920" bIns="6096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67997701-99D6-F75B-28E3-F316BAA3C9FB}"/>
                      </a:ext>
                    </a:extLst>
                  </p:cNvPr>
                  <p:cNvGrpSpPr/>
                  <p:nvPr/>
                </p:nvGrpSpPr>
                <p:grpSpPr>
                  <a:xfrm>
                    <a:off x="5038746" y="1907588"/>
                    <a:ext cx="2590559" cy="647700"/>
                    <a:chOff x="7680317" y="3615879"/>
                    <a:chExt cx="2590559" cy="647700"/>
                  </a:xfrm>
                </p:grpSpPr>
                <p:sp>
                  <p:nvSpPr>
                    <p:cNvPr id="62" name="Rectangle 61">
                      <a:extLst>
                        <a:ext uri="{FF2B5EF4-FFF2-40B4-BE49-F238E27FC236}">
                          <a16:creationId xmlns:a16="http://schemas.microsoft.com/office/drawing/2014/main" id="{3E12455C-2394-7BAA-F294-C4BC3B15E59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680317" y="3615879"/>
                      <a:ext cx="2590559" cy="6477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accent5"/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324000" tIns="36000" rtlCol="0" anchor="t" anchorCtr="0"/>
                    <a:lstStyle/>
                    <a:p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common.vrf-01</a:t>
                      </a:r>
                    </a:p>
                  </p:txBody>
                </p:sp>
                <p:grpSp>
                  <p:nvGrpSpPr>
                    <p:cNvPr id="63" name="Group 62">
                      <a:extLst>
                        <a:ext uri="{FF2B5EF4-FFF2-40B4-BE49-F238E27FC236}">
                          <a16:creationId xmlns:a16="http://schemas.microsoft.com/office/drawing/2014/main" id="{364B1AF7-25A9-B3D7-A0F9-2F02F7905D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80323" y="3615879"/>
                      <a:ext cx="288000" cy="144000"/>
                      <a:chOff x="9199253" y="3748281"/>
                      <a:chExt cx="288000" cy="144000"/>
                    </a:xfrm>
                  </p:grpSpPr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C457F399-1F3A-1891-412B-D7224CD9B1CB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9199253" y="3748281"/>
                        <a:ext cx="288000" cy="14400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pic>
                    <p:nvPicPr>
                      <p:cNvPr id="65" name="Picture 6" descr="C:\Users\ecoffey\AppData\Local\Temp\Rar$DRa0.583\Cisco Icons November\30067_Device_router_3057\Png_256\30067_Device_router_3057_unknown_256.png">
                        <a:extLst>
                          <a:ext uri="{FF2B5EF4-FFF2-40B4-BE49-F238E27FC236}">
                            <a16:creationId xmlns:a16="http://schemas.microsoft.com/office/drawing/2014/main" id="{5904C0D6-BFBB-1106-2F90-B936093CE1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9235747" y="3759469"/>
                        <a:ext cx="215012" cy="12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</p:grpSp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7254A1FD-0EE5-B0CB-E568-33231799EC24}"/>
                      </a:ext>
                    </a:extLst>
                  </p:cNvPr>
                  <p:cNvGrpSpPr/>
                  <p:nvPr/>
                </p:nvGrpSpPr>
                <p:grpSpPr>
                  <a:xfrm>
                    <a:off x="6337207" y="2123488"/>
                    <a:ext cx="1147100" cy="358773"/>
                    <a:chOff x="7680323" y="3602038"/>
                    <a:chExt cx="1147100" cy="358773"/>
                  </a:xfrm>
                </p:grpSpPr>
                <p:sp>
                  <p:nvSpPr>
                    <p:cNvPr id="60" name="Rectangle 59">
                      <a:extLst>
                        <a:ext uri="{FF2B5EF4-FFF2-40B4-BE49-F238E27FC236}">
                          <a16:creationId xmlns:a16="http://schemas.microsoft.com/office/drawing/2014/main" id="{5B862D3D-AC0D-8CE2-4B47-6F813B798E4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680323" y="3602038"/>
                      <a:ext cx="1147100" cy="358773"/>
                    </a:xfrm>
                    <a:prstGeom prst="rect">
                      <a:avLst/>
                    </a:prstGeom>
                    <a:solidFill>
                      <a:schemeClr val="bg1">
                        <a:lumMod val="10000"/>
                        <a:lumOff val="90000"/>
                      </a:schemeClr>
                    </a:solidFill>
                    <a:ln w="12700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none" lIns="324000" tIns="36000" rIns="0" rtlCol="0" anchor="t" anchorCtr="0"/>
                    <a:lstStyle/>
                    <a:p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subnet(s)</a:t>
                      </a:r>
                    </a:p>
                  </p:txBody>
                </p:sp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933490AA-9D67-276A-6E5C-E956E7248A8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80326" y="3602038"/>
                      <a:ext cx="288000" cy="14400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  <a:lumOff val="25000"/>
                      </a:schemeClr>
                    </a:solidFill>
                  </p:spPr>
                  <p:txBody>
                    <a:bodyPr wrap="none" rtlCol="0" anchor="ctr" anchorCtr="1">
                      <a:noAutofit/>
                    </a:bodyPr>
                    <a:lstStyle/>
                    <a:p>
                      <a:pPr algn="ctr"/>
                      <a:r>
                        <a:rPr lang="en-US" sz="600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BD</a:t>
                      </a:r>
                    </a:p>
                  </p:txBody>
                </p:sp>
              </p:grpSp>
            </p:grpSp>
            <p:grpSp>
              <p:nvGrpSpPr>
                <p:cNvPr id="164" name="Group 163">
                  <a:extLst>
                    <a:ext uri="{FF2B5EF4-FFF2-40B4-BE49-F238E27FC236}">
                      <a16:creationId xmlns:a16="http://schemas.microsoft.com/office/drawing/2014/main" id="{2B43867B-ECB6-448D-9E5B-38AA8AFC84B7}"/>
                    </a:ext>
                  </a:extLst>
                </p:cNvPr>
                <p:cNvGrpSpPr/>
                <p:nvPr/>
              </p:nvGrpSpPr>
              <p:grpSpPr>
                <a:xfrm>
                  <a:off x="4492651" y="2757592"/>
                  <a:ext cx="3206632" cy="2692850"/>
                  <a:chOff x="4492651" y="2916342"/>
                  <a:chExt cx="3206632" cy="2692850"/>
                </a:xfrm>
              </p:grpSpPr>
              <p:grpSp>
                <p:nvGrpSpPr>
                  <p:cNvPr id="163" name="Group 162">
                    <a:extLst>
                      <a:ext uri="{FF2B5EF4-FFF2-40B4-BE49-F238E27FC236}">
                        <a16:creationId xmlns:a16="http://schemas.microsoft.com/office/drawing/2014/main" id="{3D03D511-4F4A-9489-7217-F69C150AD307}"/>
                      </a:ext>
                    </a:extLst>
                  </p:cNvPr>
                  <p:cNvGrpSpPr/>
                  <p:nvPr/>
                </p:nvGrpSpPr>
                <p:grpSpPr>
                  <a:xfrm>
                    <a:off x="4492651" y="2916342"/>
                    <a:ext cx="3206632" cy="2227263"/>
                    <a:chOff x="4492651" y="2916342"/>
                    <a:chExt cx="3206632" cy="2227263"/>
                  </a:xfrm>
                </p:grpSpPr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2B6C4FA7-5C6D-28AC-42A2-67D53EB0D9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92651" y="2916342"/>
                      <a:ext cx="3206632" cy="2227263"/>
                      <a:chOff x="7680323" y="2921000"/>
                      <a:chExt cx="3206632" cy="2227263"/>
                    </a:xfrm>
                  </p:grpSpPr>
                  <p:sp>
                    <p:nvSpPr>
                      <p:cNvPr id="89" name="Rectangle 88">
                        <a:extLst>
                          <a:ext uri="{FF2B5EF4-FFF2-40B4-BE49-F238E27FC236}">
                            <a16:creationId xmlns:a16="http://schemas.microsoft.com/office/drawing/2014/main" id="{FF6AB81F-CAC6-50E3-48EC-2CDC61ECEC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80323" y="2921000"/>
                        <a:ext cx="3206632" cy="222726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accent2">
                            <a:lumMod val="75000"/>
                          </a:schemeClr>
                        </a:solidFill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324000" tIns="36000" rtlCol="0" anchor="t" anchorCtr="0"/>
                      <a:lstStyle/>
                      <a:p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demo</a:t>
                        </a:r>
                      </a:p>
                    </p:txBody>
                  </p:sp>
                  <p:grpSp>
                    <p:nvGrpSpPr>
                      <p:cNvPr id="90" name="Group 89">
                        <a:extLst>
                          <a:ext uri="{FF2B5EF4-FFF2-40B4-BE49-F238E27FC236}">
                            <a16:creationId xmlns:a16="http://schemas.microsoft.com/office/drawing/2014/main" id="{A6ABE93E-D20D-5501-826E-D5DE5980D76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680323" y="2921000"/>
                        <a:ext cx="288000" cy="144000"/>
                        <a:chOff x="9357407" y="4691351"/>
                        <a:chExt cx="288000" cy="144000"/>
                      </a:xfrm>
                    </p:grpSpPr>
                    <p:sp>
                      <p:nvSpPr>
                        <p:cNvPr id="91" name="Rectangle 90">
                          <a:extLst>
                            <a:ext uri="{FF2B5EF4-FFF2-40B4-BE49-F238E27FC236}">
                              <a16:creationId xmlns:a16="http://schemas.microsoft.com/office/drawing/2014/main" id="{0DA87E37-794E-39DD-B075-BCE8915104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357407" y="4691351"/>
                          <a:ext cx="288000" cy="144000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lumMod val="7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p:txBody>
                    </p:sp>
                    <p:grpSp>
                      <p:nvGrpSpPr>
                        <p:cNvPr id="92" name="Group 91">
                          <a:extLst>
                            <a:ext uri="{FF2B5EF4-FFF2-40B4-BE49-F238E27FC236}">
                              <a16:creationId xmlns:a16="http://schemas.microsoft.com/office/drawing/2014/main" id="{017F1D5E-872F-FEB8-9E4B-9A493FE2E1DD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9393407" y="4709853"/>
                          <a:ext cx="216000" cy="106997"/>
                          <a:chOff x="836085" y="1496592"/>
                          <a:chExt cx="538984" cy="266993"/>
                        </a:xfrm>
                      </p:grpSpPr>
                      <p:sp>
                        <p:nvSpPr>
                          <p:cNvPr id="93" name="Freeform 751">
                            <a:extLst>
                              <a:ext uri="{FF2B5EF4-FFF2-40B4-BE49-F238E27FC236}">
                                <a16:creationId xmlns:a16="http://schemas.microsoft.com/office/drawing/2014/main" id="{41ABDD80-1023-D1AD-AE39-142F6FE4586E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836085" y="1647588"/>
                            <a:ext cx="538984" cy="115997"/>
                          </a:xfrm>
                          <a:custGeom>
                            <a:avLst/>
                            <a:gdLst>
                              <a:gd name="T0" fmla="*/ 204 w 228"/>
                              <a:gd name="T1" fmla="*/ 49 h 49"/>
                              <a:gd name="T2" fmla="*/ 24 w 228"/>
                              <a:gd name="T3" fmla="*/ 49 h 49"/>
                              <a:gd name="T4" fmla="*/ 0 w 228"/>
                              <a:gd name="T5" fmla="*/ 25 h 49"/>
                              <a:gd name="T6" fmla="*/ 0 w 228"/>
                              <a:gd name="T7" fmla="*/ 25 h 49"/>
                              <a:gd name="T8" fmla="*/ 24 w 228"/>
                              <a:gd name="T9" fmla="*/ 0 h 49"/>
                              <a:gd name="T10" fmla="*/ 204 w 228"/>
                              <a:gd name="T11" fmla="*/ 0 h 49"/>
                              <a:gd name="T12" fmla="*/ 228 w 228"/>
                              <a:gd name="T13" fmla="*/ 25 h 49"/>
                              <a:gd name="T14" fmla="*/ 228 w 228"/>
                              <a:gd name="T15" fmla="*/ 25 h 49"/>
                              <a:gd name="T16" fmla="*/ 204 w 228"/>
                              <a:gd name="T17" fmla="*/ 49 h 49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  <a:cxn ang="0">
                                <a:pos x="T10" y="T11"/>
                              </a:cxn>
                              <a:cxn ang="0">
                                <a:pos x="T12" y="T13"/>
                              </a:cxn>
                              <a:cxn ang="0">
                                <a:pos x="T14" y="T15"/>
                              </a:cxn>
                              <a:cxn ang="0">
                                <a:pos x="T16" y="T17"/>
                              </a:cxn>
                            </a:cxnLst>
                            <a:rect l="0" t="0" r="r" b="b"/>
                            <a:pathLst>
                              <a:path w="228" h="49">
                                <a:moveTo>
                                  <a:pt x="204" y="49"/>
                                </a:moveTo>
                                <a:cubicBezTo>
                                  <a:pt x="24" y="49"/>
                                  <a:pt x="24" y="49"/>
                                  <a:pt x="24" y="49"/>
                                </a:cubicBezTo>
                                <a:cubicBezTo>
                                  <a:pt x="11" y="49"/>
                                  <a:pt x="0" y="38"/>
                                  <a:pt x="0" y="25"/>
                                </a:cubicBezTo>
                                <a:cubicBezTo>
                                  <a:pt x="0" y="25"/>
                                  <a:pt x="0" y="25"/>
                                  <a:pt x="0" y="25"/>
                                </a:cubicBezTo>
                                <a:cubicBezTo>
                                  <a:pt x="0" y="11"/>
                                  <a:pt x="11" y="0"/>
                                  <a:pt x="24" y="0"/>
                                </a:cubicBezTo>
                                <a:cubicBezTo>
                                  <a:pt x="204" y="0"/>
                                  <a:pt x="204" y="0"/>
                                  <a:pt x="204" y="0"/>
                                </a:cubicBezTo>
                                <a:cubicBezTo>
                                  <a:pt x="217" y="0"/>
                                  <a:pt x="228" y="11"/>
                                  <a:pt x="228" y="25"/>
                                </a:cubicBezTo>
                                <a:cubicBezTo>
                                  <a:pt x="228" y="25"/>
                                  <a:pt x="228" y="25"/>
                                  <a:pt x="228" y="25"/>
                                </a:cubicBezTo>
                                <a:cubicBezTo>
                                  <a:pt x="228" y="38"/>
                                  <a:pt x="217" y="49"/>
                                  <a:pt x="204" y="49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bg2"/>
                          </a:solidFill>
                          <a:ln>
                            <a:noFill/>
                          </a:ln>
                        </p:spPr>
                        <p:txBody>
                          <a:bodyPr vert="horz" wrap="square" lIns="121920" tIns="60960" rIns="121920" bIns="60960" numCol="1" anchor="t" anchorCtr="1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algn="ctr"/>
                            <a:endParaRPr lang="en-US" sz="400">
                              <a:latin typeface="Consolas" panose="020B0609020204030204" pitchFamily="49" charset="0"/>
                              <a:cs typeface="Consolas" panose="020B0609020204030204" pitchFamily="49" charset="0"/>
                            </a:endParaRPr>
                          </a:p>
                        </p:txBody>
                      </p:sp>
                      <p:sp>
                        <p:nvSpPr>
                          <p:cNvPr id="94" name="Freeform 752">
                            <a:extLst>
                              <a:ext uri="{FF2B5EF4-FFF2-40B4-BE49-F238E27FC236}">
                                <a16:creationId xmlns:a16="http://schemas.microsoft.com/office/drawing/2014/main" id="{3D1A026C-B7D0-F943-C258-DFC9AA0B72CE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955081" y="1571590"/>
                            <a:ext cx="382988" cy="115996"/>
                          </a:xfrm>
                          <a:custGeom>
                            <a:avLst/>
                            <a:gdLst>
                              <a:gd name="T0" fmla="*/ 137 w 162"/>
                              <a:gd name="T1" fmla="*/ 49 h 49"/>
                              <a:gd name="T2" fmla="*/ 24 w 162"/>
                              <a:gd name="T3" fmla="*/ 49 h 49"/>
                              <a:gd name="T4" fmla="*/ 0 w 162"/>
                              <a:gd name="T5" fmla="*/ 25 h 49"/>
                              <a:gd name="T6" fmla="*/ 0 w 162"/>
                              <a:gd name="T7" fmla="*/ 25 h 49"/>
                              <a:gd name="T8" fmla="*/ 24 w 162"/>
                              <a:gd name="T9" fmla="*/ 0 h 49"/>
                              <a:gd name="T10" fmla="*/ 137 w 162"/>
                              <a:gd name="T11" fmla="*/ 0 h 49"/>
                              <a:gd name="T12" fmla="*/ 162 w 162"/>
                              <a:gd name="T13" fmla="*/ 25 h 49"/>
                              <a:gd name="T14" fmla="*/ 162 w 162"/>
                              <a:gd name="T15" fmla="*/ 25 h 49"/>
                              <a:gd name="T16" fmla="*/ 137 w 162"/>
                              <a:gd name="T17" fmla="*/ 49 h 49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  <a:cxn ang="0">
                                <a:pos x="T10" y="T11"/>
                              </a:cxn>
                              <a:cxn ang="0">
                                <a:pos x="T12" y="T13"/>
                              </a:cxn>
                              <a:cxn ang="0">
                                <a:pos x="T14" y="T15"/>
                              </a:cxn>
                              <a:cxn ang="0">
                                <a:pos x="T16" y="T17"/>
                              </a:cxn>
                            </a:cxnLst>
                            <a:rect l="0" t="0" r="r" b="b"/>
                            <a:pathLst>
                              <a:path w="162" h="49">
                                <a:moveTo>
                                  <a:pt x="137" y="49"/>
                                </a:moveTo>
                                <a:cubicBezTo>
                                  <a:pt x="24" y="49"/>
                                  <a:pt x="24" y="49"/>
                                  <a:pt x="24" y="49"/>
                                </a:cubicBezTo>
                                <a:cubicBezTo>
                                  <a:pt x="11" y="49"/>
                                  <a:pt x="0" y="38"/>
                                  <a:pt x="0" y="25"/>
                                </a:cubicBezTo>
                                <a:cubicBezTo>
                                  <a:pt x="0" y="25"/>
                                  <a:pt x="0" y="25"/>
                                  <a:pt x="0" y="25"/>
                                </a:cubicBezTo>
                                <a:cubicBezTo>
                                  <a:pt x="0" y="11"/>
                                  <a:pt x="11" y="0"/>
                                  <a:pt x="24" y="0"/>
                                </a:cubicBezTo>
                                <a:cubicBezTo>
                                  <a:pt x="137" y="0"/>
                                  <a:pt x="137" y="0"/>
                                  <a:pt x="137" y="0"/>
                                </a:cubicBezTo>
                                <a:cubicBezTo>
                                  <a:pt x="151" y="0"/>
                                  <a:pt x="162" y="11"/>
                                  <a:pt x="162" y="25"/>
                                </a:cubicBezTo>
                                <a:cubicBezTo>
                                  <a:pt x="162" y="25"/>
                                  <a:pt x="162" y="25"/>
                                  <a:pt x="162" y="25"/>
                                </a:cubicBezTo>
                                <a:cubicBezTo>
                                  <a:pt x="162" y="38"/>
                                  <a:pt x="151" y="49"/>
                                  <a:pt x="137" y="49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bg2"/>
                          </a:solidFill>
                          <a:ln>
                            <a:noFill/>
                          </a:ln>
                        </p:spPr>
                        <p:txBody>
                          <a:bodyPr vert="horz" wrap="square" lIns="121920" tIns="60960" rIns="121920" bIns="6096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US">
                              <a:latin typeface="Consolas" panose="020B0609020204030204" pitchFamily="49" charset="0"/>
                              <a:cs typeface="Consolas" panose="020B0609020204030204" pitchFamily="49" charset="0"/>
                            </a:endParaRPr>
                          </a:p>
                        </p:txBody>
                      </p:sp>
                      <p:sp>
                        <p:nvSpPr>
                          <p:cNvPr id="95" name="Freeform 753">
                            <a:extLst>
                              <a:ext uri="{FF2B5EF4-FFF2-40B4-BE49-F238E27FC236}">
                                <a16:creationId xmlns:a16="http://schemas.microsoft.com/office/drawing/2014/main" id="{357A311E-0E12-A60C-55B2-EE06F85A470D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106076" y="1496592"/>
                            <a:ext cx="181994" cy="115996"/>
                          </a:xfrm>
                          <a:custGeom>
                            <a:avLst/>
                            <a:gdLst>
                              <a:gd name="T0" fmla="*/ 52 w 77"/>
                              <a:gd name="T1" fmla="*/ 49 h 49"/>
                              <a:gd name="T2" fmla="*/ 24 w 77"/>
                              <a:gd name="T3" fmla="*/ 49 h 49"/>
                              <a:gd name="T4" fmla="*/ 0 w 77"/>
                              <a:gd name="T5" fmla="*/ 24 h 49"/>
                              <a:gd name="T6" fmla="*/ 0 w 77"/>
                              <a:gd name="T7" fmla="*/ 24 h 49"/>
                              <a:gd name="T8" fmla="*/ 24 w 77"/>
                              <a:gd name="T9" fmla="*/ 0 h 49"/>
                              <a:gd name="T10" fmla="*/ 52 w 77"/>
                              <a:gd name="T11" fmla="*/ 0 h 49"/>
                              <a:gd name="T12" fmla="*/ 77 w 77"/>
                              <a:gd name="T13" fmla="*/ 24 h 49"/>
                              <a:gd name="T14" fmla="*/ 77 w 77"/>
                              <a:gd name="T15" fmla="*/ 24 h 49"/>
                              <a:gd name="T16" fmla="*/ 52 w 77"/>
                              <a:gd name="T17" fmla="*/ 49 h 49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  <a:cxn ang="0">
                                <a:pos x="T10" y="T11"/>
                              </a:cxn>
                              <a:cxn ang="0">
                                <a:pos x="T12" y="T13"/>
                              </a:cxn>
                              <a:cxn ang="0">
                                <a:pos x="T14" y="T15"/>
                              </a:cxn>
                              <a:cxn ang="0">
                                <a:pos x="T16" y="T17"/>
                              </a:cxn>
                            </a:cxnLst>
                            <a:rect l="0" t="0" r="r" b="b"/>
                            <a:pathLst>
                              <a:path w="77" h="49">
                                <a:moveTo>
                                  <a:pt x="52" y="49"/>
                                </a:moveTo>
                                <a:cubicBezTo>
                                  <a:pt x="24" y="49"/>
                                  <a:pt x="24" y="49"/>
                                  <a:pt x="24" y="49"/>
                                </a:cubicBezTo>
                                <a:cubicBezTo>
                                  <a:pt x="11" y="49"/>
                                  <a:pt x="0" y="38"/>
                                  <a:pt x="0" y="24"/>
                                </a:cubicBezTo>
                                <a:cubicBezTo>
                                  <a:pt x="0" y="24"/>
                                  <a:pt x="0" y="24"/>
                                  <a:pt x="0" y="24"/>
                                </a:cubicBezTo>
                                <a:cubicBezTo>
                                  <a:pt x="0" y="11"/>
                                  <a:pt x="11" y="0"/>
                                  <a:pt x="24" y="0"/>
                                </a:cubicBezTo>
                                <a:cubicBezTo>
                                  <a:pt x="52" y="0"/>
                                  <a:pt x="52" y="0"/>
                                  <a:pt x="52" y="0"/>
                                </a:cubicBezTo>
                                <a:cubicBezTo>
                                  <a:pt x="66" y="0"/>
                                  <a:pt x="77" y="11"/>
                                  <a:pt x="77" y="24"/>
                                </a:cubicBezTo>
                                <a:cubicBezTo>
                                  <a:pt x="77" y="24"/>
                                  <a:pt x="77" y="24"/>
                                  <a:pt x="77" y="24"/>
                                </a:cubicBezTo>
                                <a:cubicBezTo>
                                  <a:pt x="77" y="38"/>
                                  <a:pt x="66" y="49"/>
                                  <a:pt x="52" y="49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bg2"/>
                          </a:solidFill>
                          <a:ln>
                            <a:noFill/>
                          </a:ln>
                        </p:spPr>
                        <p:txBody>
                          <a:bodyPr vert="horz" wrap="square" lIns="121920" tIns="60960" rIns="121920" bIns="6096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US">
                              <a:latin typeface="Consolas" panose="020B0609020204030204" pitchFamily="49" charset="0"/>
                              <a:cs typeface="Consolas" panose="020B0609020204030204" pitchFamily="49" charset="0"/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47" name="Group 46">
                      <a:extLst>
                        <a:ext uri="{FF2B5EF4-FFF2-40B4-BE49-F238E27FC236}">
                          <a16:creationId xmlns:a16="http://schemas.microsoft.com/office/drawing/2014/main" id="{97E4B317-4814-BEED-9EA5-CB48F9446A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180251" y="3267178"/>
                      <a:ext cx="1008321" cy="434081"/>
                      <a:chOff x="5769799" y="3760135"/>
                      <a:chExt cx="1008321" cy="434081"/>
                    </a:xfrm>
                  </p:grpSpPr>
                  <p:sp>
                    <p:nvSpPr>
                      <p:cNvPr id="87" name="Rectangle 86">
                        <a:extLst>
                          <a:ext uri="{FF2B5EF4-FFF2-40B4-BE49-F238E27FC236}">
                            <a16:creationId xmlns:a16="http://schemas.microsoft.com/office/drawing/2014/main" id="{B17A3C84-2E37-32A9-CFED-02ABBDA27DB8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69799" y="3760135"/>
                        <a:ext cx="1008321" cy="434081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12700" cap="flat">
                        <a:solidFill>
                          <a:schemeClr val="accent4">
                            <a:lumMod val="50000"/>
                          </a:schemeClr>
                        </a:solidFill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wrap="square" lIns="0" tIns="72000" rIns="0" bIns="0" rtlCol="0" anchor="t" anchorCtr="0"/>
                      <a:lstStyle/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VLAN</a:t>
                        </a:r>
                      </a:p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(Security isolation per Bridge Domain)</a:t>
                        </a:r>
                      </a:p>
                    </p:txBody>
                  </p:sp>
                  <p:sp>
                    <p:nvSpPr>
                      <p:cNvPr id="88" name="Rectangle 87">
                        <a:extLst>
                          <a:ext uri="{FF2B5EF4-FFF2-40B4-BE49-F238E27FC236}">
                            <a16:creationId xmlns:a16="http://schemas.microsoft.com/office/drawing/2014/main" id="{1495081F-84B7-4B11-B458-3215F59E8F08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>
                      <a:xfrm>
                        <a:off x="5769800" y="3760135"/>
                        <a:ext cx="288000" cy="1440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50000"/>
                        </a:schemeClr>
                      </a:solidFill>
                      <a:ln w="12700" cap="flat">
                        <a:noFill/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wrap="none" lIns="121920" tIns="60960" rIns="121920" bIns="60960" rtlCol="0" anchor="ctr"/>
                      <a:lstStyle/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 kern="0">
                            <a:solidFill>
                              <a:schemeClr val="bg2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EPG</a:t>
                        </a:r>
                      </a:p>
                    </p:txBody>
                  </p:sp>
                </p:grpSp>
                <p:grpSp>
                  <p:nvGrpSpPr>
                    <p:cNvPr id="48" name="Group 47">
                      <a:extLst>
                        <a:ext uri="{FF2B5EF4-FFF2-40B4-BE49-F238E27FC236}">
                          <a16:creationId xmlns:a16="http://schemas.microsoft.com/office/drawing/2014/main" id="{5073EEFB-AD53-8614-9A31-369AC7D0806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06754" y="3267178"/>
                      <a:ext cx="1008007" cy="434081"/>
                      <a:chOff x="5766281" y="3760135"/>
                      <a:chExt cx="1008007" cy="434081"/>
                    </a:xfrm>
                  </p:grpSpPr>
                  <p:sp>
                    <p:nvSpPr>
                      <p:cNvPr id="85" name="Rectangle 84">
                        <a:extLst>
                          <a:ext uri="{FF2B5EF4-FFF2-40B4-BE49-F238E27FC236}">
                            <a16:creationId xmlns:a16="http://schemas.microsoft.com/office/drawing/2014/main" id="{D7AAD5AD-1C03-3E49-7572-8274578BFB14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66281" y="3760135"/>
                        <a:ext cx="1008007" cy="434081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12700" cap="flat">
                        <a:solidFill>
                          <a:schemeClr val="accent4">
                            <a:lumMod val="50000"/>
                          </a:schemeClr>
                        </a:solidFill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wrap="square" lIns="0" tIns="72000" rIns="0" bIns="0" rtlCol="0" anchor="t" anchorCtr="0"/>
                      <a:lstStyle/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VLAN</a:t>
                        </a:r>
                      </a:p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(Security isolation per Bridge Domain)</a:t>
                        </a:r>
                      </a:p>
                    </p:txBody>
                  </p:sp>
                  <p:sp>
                    <p:nvSpPr>
                      <p:cNvPr id="86" name="Rectangle 85">
                        <a:extLst>
                          <a:ext uri="{FF2B5EF4-FFF2-40B4-BE49-F238E27FC236}">
                            <a16:creationId xmlns:a16="http://schemas.microsoft.com/office/drawing/2014/main" id="{CB98A658-424F-30A3-B18A-D874B821045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>
                      <a:xfrm>
                        <a:off x="5769800" y="3760135"/>
                        <a:ext cx="288000" cy="1440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50000"/>
                        </a:schemeClr>
                      </a:solidFill>
                      <a:ln w="12700" cap="flat">
                        <a:noFill/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wrap="none" lIns="121920" tIns="60960" rIns="121920" bIns="60960" rtlCol="0" anchor="ctr"/>
                      <a:lstStyle/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 kern="0">
                            <a:solidFill>
                              <a:schemeClr val="bg2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EPG</a:t>
                        </a:r>
                      </a:p>
                    </p:txBody>
                  </p:sp>
                </p:grpSp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FB5AB8FA-9612-372C-7370-1764484A319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60337" y="3128431"/>
                      <a:ext cx="2987677" cy="1146811"/>
                      <a:chOff x="7680318" y="3602038"/>
                      <a:chExt cx="2987677" cy="1146811"/>
                    </a:xfrm>
                  </p:grpSpPr>
                  <p:sp>
                    <p:nvSpPr>
                      <p:cNvPr id="83" name="Rectangle 82">
                        <a:extLst>
                          <a:ext uri="{FF2B5EF4-FFF2-40B4-BE49-F238E27FC236}">
                            <a16:creationId xmlns:a16="http://schemas.microsoft.com/office/drawing/2014/main" id="{B31797D8-9850-9669-A55F-85EDAFB6D22A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7680318" y="3602038"/>
                        <a:ext cx="2987677" cy="1146811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horz" wrap="none" lIns="36000" tIns="180000" rtlCol="0" anchor="t" anchorCtr="0"/>
                      <a:lstStyle/>
                      <a:p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Network</a:t>
                        </a:r>
                      </a:p>
                      <a:p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Segments</a:t>
                        </a:r>
                      </a:p>
                    </p:txBody>
                  </p:sp>
                  <p:sp>
                    <p:nvSpPr>
                      <p:cNvPr id="84" name="TextBox 83">
                        <a:extLst>
                          <a:ext uri="{FF2B5EF4-FFF2-40B4-BE49-F238E27FC236}">
                            <a16:creationId xmlns:a16="http://schemas.microsoft.com/office/drawing/2014/main" id="{67D03829-C5DA-1716-E8A3-A9287E1A204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80326" y="3602038"/>
                        <a:ext cx="288000" cy="144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</p:spPr>
                    <p:txBody>
                      <a:bodyPr wrap="none" rtlCol="0" anchor="ctr" anchorCtr="1">
                        <a:noAutofit/>
                      </a:bodyPr>
                      <a:lstStyle/>
                      <a:p>
                        <a:pPr algn="ctr"/>
                        <a:r>
                          <a:rPr lang="en-US" sz="600">
                            <a:solidFill>
                              <a:schemeClr val="bg2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AP</a:t>
                        </a:r>
                      </a:p>
                    </p:txBody>
                  </p:sp>
                </p:grpSp>
                <p:grpSp>
                  <p:nvGrpSpPr>
                    <p:cNvPr id="50" name="Group 49">
                      <a:extLst>
                        <a:ext uri="{FF2B5EF4-FFF2-40B4-BE49-F238E27FC236}">
                          <a16:creationId xmlns:a16="http://schemas.microsoft.com/office/drawing/2014/main" id="{BFEA1358-2115-0843-438B-1AE6966034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60335" y="4419704"/>
                      <a:ext cx="2987677" cy="647700"/>
                      <a:chOff x="7680319" y="3602038"/>
                      <a:chExt cx="2987677" cy="647700"/>
                    </a:xfrm>
                  </p:grpSpPr>
                  <p:sp>
                    <p:nvSpPr>
                      <p:cNvPr id="81" name="Rectangle 80">
                        <a:extLst>
                          <a:ext uri="{FF2B5EF4-FFF2-40B4-BE49-F238E27FC236}">
                            <a16:creationId xmlns:a16="http://schemas.microsoft.com/office/drawing/2014/main" id="{6F37C986-E10E-F4D8-B33D-86A86092F830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7680319" y="3602038"/>
                        <a:ext cx="2987677" cy="6477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horz" wrap="none" lIns="36000" tIns="180000" rtlCol="0" anchor="t" anchorCtr="0"/>
                      <a:lstStyle/>
                      <a:p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Apps</a:t>
                        </a:r>
                      </a:p>
                      <a:p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(Optional)</a:t>
                        </a:r>
                      </a:p>
                    </p:txBody>
                  </p:sp>
                  <p:sp>
                    <p:nvSpPr>
                      <p:cNvPr id="82" name="TextBox 81">
                        <a:extLst>
                          <a:ext uri="{FF2B5EF4-FFF2-40B4-BE49-F238E27FC236}">
                            <a16:creationId xmlns:a16="http://schemas.microsoft.com/office/drawing/2014/main" id="{C850A62F-D1AE-18B0-1CA4-4012F49CD12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80326" y="3602038"/>
                        <a:ext cx="288000" cy="144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</p:spPr>
                    <p:txBody>
                      <a:bodyPr wrap="none" rtlCol="0" anchor="ctr" anchorCtr="1">
                        <a:noAutofit/>
                      </a:bodyPr>
                      <a:lstStyle/>
                      <a:p>
                        <a:pPr algn="ctr"/>
                        <a:r>
                          <a:rPr lang="en-US" sz="600">
                            <a:solidFill>
                              <a:schemeClr val="bg2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AP</a:t>
                        </a:r>
                      </a:p>
                    </p:txBody>
                  </p:sp>
                </p:grpSp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C1E00879-8463-0DB6-9E30-83B3DADBB6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180251" y="4567169"/>
                      <a:ext cx="2232006" cy="428799"/>
                      <a:chOff x="5769797" y="3760135"/>
                      <a:chExt cx="2232006" cy="428799"/>
                    </a:xfrm>
                  </p:grpSpPr>
                  <p:sp>
                    <p:nvSpPr>
                      <p:cNvPr id="79" name="Rectangle 78">
                        <a:extLst>
                          <a:ext uri="{FF2B5EF4-FFF2-40B4-BE49-F238E27FC236}">
                            <a16:creationId xmlns:a16="http://schemas.microsoft.com/office/drawing/2014/main" id="{821EDE96-0D06-0B07-9037-A7248387352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69797" y="3760136"/>
                        <a:ext cx="2232006" cy="428798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 w="12700" cap="flat">
                        <a:solidFill>
                          <a:schemeClr val="accent2">
                            <a:lumMod val="75000"/>
                          </a:schemeClr>
                        </a:solidFill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wrap="square" lIns="0" tIns="0" rIns="0" bIns="0" rtlCol="0" anchor="ctr" anchorCtr="1"/>
                      <a:lstStyle/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Security isolation across Bridge Domains</a:t>
                        </a:r>
                      </a:p>
                    </p:txBody>
                  </p:sp>
                  <p:sp>
                    <p:nvSpPr>
                      <p:cNvPr id="80" name="Rectangle 79">
                        <a:extLst>
                          <a:ext uri="{FF2B5EF4-FFF2-40B4-BE49-F238E27FC236}">
                            <a16:creationId xmlns:a16="http://schemas.microsoft.com/office/drawing/2014/main" id="{D3E5ED82-F0A0-9EB0-B724-D17115EC94B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>
                      <a:xfrm>
                        <a:off x="5769800" y="3760135"/>
                        <a:ext cx="288000" cy="1440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75000"/>
                        </a:schemeClr>
                      </a:solidFill>
                      <a:ln w="12700" cap="flat">
                        <a:noFill/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wrap="none" lIns="121920" tIns="60960" rIns="121920" bIns="60960" rtlCol="0" anchor="ctr"/>
                      <a:lstStyle/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 kern="0">
                            <a:solidFill>
                              <a:schemeClr val="bg2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ESG</a:t>
                        </a:r>
                      </a:p>
                    </p:txBody>
                  </p:sp>
                </p:grpSp>
                <p:grpSp>
                  <p:nvGrpSpPr>
                    <p:cNvPr id="52" name="Group 51">
                      <a:extLst>
                        <a:ext uri="{FF2B5EF4-FFF2-40B4-BE49-F238E27FC236}">
                          <a16:creationId xmlns:a16="http://schemas.microsoft.com/office/drawing/2014/main" id="{95DEBE66-1FE0-8F20-2D3B-AA940639FF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180251" y="3769722"/>
                      <a:ext cx="1008320" cy="434081"/>
                      <a:chOff x="5769800" y="3760135"/>
                      <a:chExt cx="1008320" cy="434081"/>
                    </a:xfrm>
                  </p:grpSpPr>
                  <p:sp>
                    <p:nvSpPr>
                      <p:cNvPr id="77" name="Rectangle 76">
                        <a:extLst>
                          <a:ext uri="{FF2B5EF4-FFF2-40B4-BE49-F238E27FC236}">
                            <a16:creationId xmlns:a16="http://schemas.microsoft.com/office/drawing/2014/main" id="{F0A76DF5-6A13-FE72-1150-4912DDB0E571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69800" y="3760135"/>
                        <a:ext cx="1008320" cy="434081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12700" cap="flat">
                        <a:solidFill>
                          <a:schemeClr val="accent4">
                            <a:lumMod val="50000"/>
                          </a:schemeClr>
                        </a:solidFill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wrap="square" lIns="0" tIns="72000" rIns="0" bIns="0" rtlCol="0" anchor="t" anchorCtr="0"/>
                      <a:lstStyle/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VLAN</a:t>
                        </a:r>
                      </a:p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(Security isolation per Bridge Domain)</a:t>
                        </a:r>
                      </a:p>
                    </p:txBody>
                  </p:sp>
                  <p:sp>
                    <p:nvSpPr>
                      <p:cNvPr id="78" name="Rectangle 77">
                        <a:extLst>
                          <a:ext uri="{FF2B5EF4-FFF2-40B4-BE49-F238E27FC236}">
                            <a16:creationId xmlns:a16="http://schemas.microsoft.com/office/drawing/2014/main" id="{C91B2A1C-AC4B-85EF-B26A-CC82A6ED5A83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>
                      <a:xfrm>
                        <a:off x="5769800" y="3760135"/>
                        <a:ext cx="288000" cy="1440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50000"/>
                        </a:schemeClr>
                      </a:solidFill>
                      <a:ln w="12700" cap="flat">
                        <a:noFill/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wrap="none" lIns="121920" tIns="60960" rIns="121920" bIns="60960" rtlCol="0" anchor="ctr"/>
                      <a:lstStyle/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 kern="0">
                            <a:solidFill>
                              <a:schemeClr val="bg2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EPG</a:t>
                        </a:r>
                      </a:p>
                    </p:txBody>
                  </p:sp>
                </p:grpSp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5C320066-2E63-F09C-9183-435FB278D0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07851" y="3769722"/>
                      <a:ext cx="1008006" cy="434081"/>
                      <a:chOff x="5769800" y="3760135"/>
                      <a:chExt cx="1008006" cy="434081"/>
                    </a:xfrm>
                  </p:grpSpPr>
                  <p:sp>
                    <p:nvSpPr>
                      <p:cNvPr id="75" name="Rectangle 74">
                        <a:extLst>
                          <a:ext uri="{FF2B5EF4-FFF2-40B4-BE49-F238E27FC236}">
                            <a16:creationId xmlns:a16="http://schemas.microsoft.com/office/drawing/2014/main" id="{5EC05BF4-2020-BD47-79BA-BD080E68AF5A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69800" y="3760135"/>
                        <a:ext cx="1008006" cy="434081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12700" cap="flat">
                        <a:solidFill>
                          <a:schemeClr val="accent4">
                            <a:lumMod val="50000"/>
                          </a:schemeClr>
                        </a:solidFill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wrap="square" lIns="0" tIns="72000" rIns="0" bIns="0" rtlCol="0" anchor="t" anchorCtr="0"/>
                      <a:lstStyle/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VLAN</a:t>
                        </a:r>
                      </a:p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(Security isolation per Bridge Domain)</a:t>
                        </a:r>
                      </a:p>
                    </p:txBody>
                  </p:sp>
                  <p:sp>
                    <p:nvSpPr>
                      <p:cNvPr id="76" name="Rectangle 75">
                        <a:extLst>
                          <a:ext uri="{FF2B5EF4-FFF2-40B4-BE49-F238E27FC236}">
                            <a16:creationId xmlns:a16="http://schemas.microsoft.com/office/drawing/2014/main" id="{476A2F0E-7544-B588-78D2-84DB74A649E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>
                      <a:xfrm>
                        <a:off x="5769800" y="3760135"/>
                        <a:ext cx="288000" cy="1440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50000"/>
                        </a:schemeClr>
                      </a:solidFill>
                      <a:ln w="12700" cap="flat">
                        <a:noFill/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wrap="none" lIns="121920" tIns="60960" rIns="121920" bIns="60960" rtlCol="0" anchor="ctr"/>
                      <a:lstStyle/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 kern="0">
                            <a:solidFill>
                              <a:schemeClr val="bg2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EPG</a:t>
                        </a:r>
                      </a:p>
                    </p:txBody>
                  </p:sp>
                </p:grpSp>
              </p:grpSp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683C0875-787E-F91C-9435-61E475662CD7}"/>
                      </a:ext>
                    </a:extLst>
                  </p:cNvPr>
                  <p:cNvSpPr txBox="1"/>
                  <p:nvPr/>
                </p:nvSpPr>
                <p:spPr>
                  <a:xfrm>
                    <a:off x="4492651" y="5147527"/>
                    <a:ext cx="320663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>
                        <a:latin typeface="+mn-lt"/>
                      </a:rPr>
                      <a:t>Typically, fewer larger subnets which can be (optionally) shared across Tenants</a:t>
                    </a:r>
                  </a:p>
                </p:txBody>
              </p:sp>
            </p:grpSp>
          </p:grpSp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54738A2-831F-83F5-2109-0F57C6FB04CE}"/>
                </a:ext>
              </a:extLst>
            </p:cNvPr>
            <p:cNvCxnSpPr>
              <a:stCxn id="73" idx="2"/>
              <a:endCxn id="87" idx="0"/>
            </p:cNvCxnSpPr>
            <p:nvPr/>
          </p:nvCxnSpPr>
          <p:spPr>
            <a:xfrm flipH="1">
              <a:off x="5684411" y="2482261"/>
              <a:ext cx="1458" cy="626167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62E7025-BB9C-196D-D573-0B3F478BE846}"/>
                </a:ext>
              </a:extLst>
            </p:cNvPr>
            <p:cNvCxnSpPr>
              <a:cxnSpLocks/>
              <a:stCxn id="60" idx="2"/>
              <a:endCxn id="85" idx="0"/>
            </p:cNvCxnSpPr>
            <p:nvPr/>
          </p:nvCxnSpPr>
          <p:spPr>
            <a:xfrm>
              <a:off x="6910757" y="2482261"/>
              <a:ext cx="0" cy="626167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left group">
            <a:extLst>
              <a:ext uri="{FF2B5EF4-FFF2-40B4-BE49-F238E27FC236}">
                <a16:creationId xmlns:a16="http://schemas.microsoft.com/office/drawing/2014/main" id="{EF51020B-E5E0-B01D-E670-F5C19A0EDFE7}"/>
              </a:ext>
            </a:extLst>
          </p:cNvPr>
          <p:cNvGrpSpPr>
            <a:grpSpLocks noChangeAspect="1"/>
          </p:cNvGrpSpPr>
          <p:nvPr/>
        </p:nvGrpSpPr>
        <p:grpSpPr>
          <a:xfrm>
            <a:off x="534903" y="1702800"/>
            <a:ext cx="3206632" cy="3254929"/>
            <a:chOff x="644400" y="1702800"/>
            <a:chExt cx="3206632" cy="325492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6E993A6-2A6A-5DE6-652D-4D595364ED16}"/>
                </a:ext>
              </a:extLst>
            </p:cNvPr>
            <p:cNvGrpSpPr/>
            <p:nvPr/>
          </p:nvGrpSpPr>
          <p:grpSpPr>
            <a:xfrm>
              <a:off x="644400" y="1702800"/>
              <a:ext cx="3206632" cy="2797176"/>
              <a:chOff x="728781" y="91736"/>
              <a:chExt cx="3206632" cy="2797176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CB367E5C-5A75-4411-5AA8-855F2C1B6A7E}"/>
                  </a:ext>
                </a:extLst>
              </p:cNvPr>
              <p:cNvGrpSpPr/>
              <p:nvPr/>
            </p:nvGrpSpPr>
            <p:grpSpPr>
              <a:xfrm>
                <a:off x="1346400" y="512423"/>
                <a:ext cx="1147100" cy="2232026"/>
                <a:chOff x="7680323" y="3602038"/>
                <a:chExt cx="1147100" cy="2232026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BCBEDDD6-22C9-70F2-C0C2-42E9B3A0E181}"/>
                    </a:ext>
                  </a:extLst>
                </p:cNvPr>
                <p:cNvSpPr/>
                <p:nvPr/>
              </p:nvSpPr>
              <p:spPr>
                <a:xfrm flipH="1">
                  <a:off x="7680323" y="3602038"/>
                  <a:ext cx="1147100" cy="2232026"/>
                </a:xfrm>
                <a:prstGeom prst="rect">
                  <a:avLst/>
                </a:prstGeom>
                <a:solidFill>
                  <a:schemeClr val="bg1">
                    <a:lumMod val="10000"/>
                    <a:lumOff val="90000"/>
                  </a:schemeClr>
                </a:solidFill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324000" tIns="36000" rIns="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subnet(s)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1F5194E-43FA-4E95-29F2-F4CA942DD55E}"/>
                    </a:ext>
                  </a:extLst>
                </p:cNvPr>
                <p:cNvSpPr txBox="1"/>
                <p:nvPr/>
              </p:nvSpPr>
              <p:spPr>
                <a:xfrm>
                  <a:off x="7680326" y="3602038"/>
                  <a:ext cx="288000" cy="1440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60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BD</a:t>
                  </a:r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792EFA7-BDE1-1AC1-143D-B23E7F8AA441}"/>
                  </a:ext>
                </a:extLst>
              </p:cNvPr>
              <p:cNvGrpSpPr/>
              <p:nvPr/>
            </p:nvGrpSpPr>
            <p:grpSpPr>
              <a:xfrm>
                <a:off x="728781" y="91736"/>
                <a:ext cx="3206632" cy="2797176"/>
                <a:chOff x="7680323" y="2921000"/>
                <a:chExt cx="3206632" cy="2797176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255D2732-943F-727C-8FAB-F3C0B79056EF}"/>
                    </a:ext>
                  </a:extLst>
                </p:cNvPr>
                <p:cNvSpPr/>
                <p:nvPr/>
              </p:nvSpPr>
              <p:spPr>
                <a:xfrm>
                  <a:off x="7680323" y="2921000"/>
                  <a:ext cx="3206632" cy="2797176"/>
                </a:xfrm>
                <a:prstGeom prst="rect">
                  <a:avLst/>
                </a:prstGeom>
                <a:noFill/>
                <a:ln w="12700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24000" tIns="3600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common</a:t>
                  </a:r>
                </a:p>
              </p:txBody>
            </p: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9361DDF0-B47A-BE66-40FA-AB92BE7C787C}"/>
                    </a:ext>
                  </a:extLst>
                </p:cNvPr>
                <p:cNvGrpSpPr/>
                <p:nvPr/>
              </p:nvGrpSpPr>
              <p:grpSpPr>
                <a:xfrm>
                  <a:off x="7680323" y="2921000"/>
                  <a:ext cx="288000" cy="144000"/>
                  <a:chOff x="9357407" y="4691351"/>
                  <a:chExt cx="288000" cy="144000"/>
                </a:xfrm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2B6B8D95-31BA-A7F9-BA3D-DABE3ADB2D64}"/>
                      </a:ext>
                    </a:extLst>
                  </p:cNvPr>
                  <p:cNvSpPr/>
                  <p:nvPr/>
                </p:nvSpPr>
                <p:spPr>
                  <a:xfrm>
                    <a:off x="9357407" y="4691351"/>
                    <a:ext cx="288000" cy="144000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4ECACA64-FC67-3E2A-B2B1-7ACFFAEB11F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9393407" y="4709853"/>
                    <a:ext cx="216000" cy="106997"/>
                    <a:chOff x="836085" y="1496592"/>
                    <a:chExt cx="538984" cy="266993"/>
                  </a:xfrm>
                </p:grpSpPr>
                <p:sp>
                  <p:nvSpPr>
                    <p:cNvPr id="40" name="Freeform 751">
                      <a:extLst>
                        <a:ext uri="{FF2B5EF4-FFF2-40B4-BE49-F238E27FC236}">
                          <a16:creationId xmlns:a16="http://schemas.microsoft.com/office/drawing/2014/main" id="{677F7DC8-A8F4-15B8-CE1A-34DB1E9B5BD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36085" y="1647588"/>
                      <a:ext cx="538984" cy="115997"/>
                    </a:xfrm>
                    <a:custGeom>
                      <a:avLst/>
                      <a:gdLst>
                        <a:gd name="T0" fmla="*/ 204 w 228"/>
                        <a:gd name="T1" fmla="*/ 49 h 49"/>
                        <a:gd name="T2" fmla="*/ 24 w 228"/>
                        <a:gd name="T3" fmla="*/ 49 h 49"/>
                        <a:gd name="T4" fmla="*/ 0 w 228"/>
                        <a:gd name="T5" fmla="*/ 25 h 49"/>
                        <a:gd name="T6" fmla="*/ 0 w 228"/>
                        <a:gd name="T7" fmla="*/ 25 h 49"/>
                        <a:gd name="T8" fmla="*/ 24 w 228"/>
                        <a:gd name="T9" fmla="*/ 0 h 49"/>
                        <a:gd name="T10" fmla="*/ 204 w 228"/>
                        <a:gd name="T11" fmla="*/ 0 h 49"/>
                        <a:gd name="T12" fmla="*/ 228 w 228"/>
                        <a:gd name="T13" fmla="*/ 25 h 49"/>
                        <a:gd name="T14" fmla="*/ 228 w 228"/>
                        <a:gd name="T15" fmla="*/ 25 h 49"/>
                        <a:gd name="T16" fmla="*/ 204 w 228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228" h="49">
                          <a:moveTo>
                            <a:pt x="204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5"/>
                          </a:cubicBezTo>
                          <a:cubicBezTo>
                            <a:pt x="0" y="25"/>
                            <a:pt x="0" y="25"/>
                            <a:pt x="0" y="25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204" y="0"/>
                            <a:pt x="204" y="0"/>
                            <a:pt x="204" y="0"/>
                          </a:cubicBezTo>
                          <a:cubicBezTo>
                            <a:pt x="217" y="0"/>
                            <a:pt x="228" y="11"/>
                            <a:pt x="228" y="25"/>
                          </a:cubicBezTo>
                          <a:cubicBezTo>
                            <a:pt x="228" y="25"/>
                            <a:pt x="228" y="25"/>
                            <a:pt x="228" y="25"/>
                          </a:cubicBezTo>
                          <a:cubicBezTo>
                            <a:pt x="228" y="38"/>
                            <a:pt x="217" y="49"/>
                            <a:pt x="204" y="49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121920" tIns="60960" rIns="121920" bIns="60960" numCol="1" anchor="t" anchorCtr="1" compatLnSpc="1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endParaRPr lang="en-US" sz="4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41" name="Freeform 752">
                      <a:extLst>
                        <a:ext uri="{FF2B5EF4-FFF2-40B4-BE49-F238E27FC236}">
                          <a16:creationId xmlns:a16="http://schemas.microsoft.com/office/drawing/2014/main" id="{703DECDC-2068-7C66-C3BA-A601EE570E6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55081" y="1571590"/>
                      <a:ext cx="382988" cy="115996"/>
                    </a:xfrm>
                    <a:custGeom>
                      <a:avLst/>
                      <a:gdLst>
                        <a:gd name="T0" fmla="*/ 137 w 162"/>
                        <a:gd name="T1" fmla="*/ 49 h 49"/>
                        <a:gd name="T2" fmla="*/ 24 w 162"/>
                        <a:gd name="T3" fmla="*/ 49 h 49"/>
                        <a:gd name="T4" fmla="*/ 0 w 162"/>
                        <a:gd name="T5" fmla="*/ 25 h 49"/>
                        <a:gd name="T6" fmla="*/ 0 w 162"/>
                        <a:gd name="T7" fmla="*/ 25 h 49"/>
                        <a:gd name="T8" fmla="*/ 24 w 162"/>
                        <a:gd name="T9" fmla="*/ 0 h 49"/>
                        <a:gd name="T10" fmla="*/ 137 w 162"/>
                        <a:gd name="T11" fmla="*/ 0 h 49"/>
                        <a:gd name="T12" fmla="*/ 162 w 162"/>
                        <a:gd name="T13" fmla="*/ 25 h 49"/>
                        <a:gd name="T14" fmla="*/ 162 w 162"/>
                        <a:gd name="T15" fmla="*/ 25 h 49"/>
                        <a:gd name="T16" fmla="*/ 137 w 162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162" h="49">
                          <a:moveTo>
                            <a:pt x="137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5"/>
                          </a:cubicBezTo>
                          <a:cubicBezTo>
                            <a:pt x="0" y="25"/>
                            <a:pt x="0" y="25"/>
                            <a:pt x="0" y="25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137" y="0"/>
                            <a:pt x="137" y="0"/>
                            <a:pt x="137" y="0"/>
                          </a:cubicBezTo>
                          <a:cubicBezTo>
                            <a:pt x="151" y="0"/>
                            <a:pt x="162" y="11"/>
                            <a:pt x="162" y="25"/>
                          </a:cubicBezTo>
                          <a:cubicBezTo>
                            <a:pt x="162" y="25"/>
                            <a:pt x="162" y="25"/>
                            <a:pt x="162" y="25"/>
                          </a:cubicBezTo>
                          <a:cubicBezTo>
                            <a:pt x="162" y="38"/>
                            <a:pt x="151" y="49"/>
                            <a:pt x="137" y="49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42" name="Freeform 753">
                      <a:extLst>
                        <a:ext uri="{FF2B5EF4-FFF2-40B4-BE49-F238E27FC236}">
                          <a16:creationId xmlns:a16="http://schemas.microsoft.com/office/drawing/2014/main" id="{2B1D9D38-5AD9-6F4F-61C9-4F77DE85BF2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06076" y="1496592"/>
                      <a:ext cx="181994" cy="115996"/>
                    </a:xfrm>
                    <a:custGeom>
                      <a:avLst/>
                      <a:gdLst>
                        <a:gd name="T0" fmla="*/ 52 w 77"/>
                        <a:gd name="T1" fmla="*/ 49 h 49"/>
                        <a:gd name="T2" fmla="*/ 24 w 77"/>
                        <a:gd name="T3" fmla="*/ 49 h 49"/>
                        <a:gd name="T4" fmla="*/ 0 w 77"/>
                        <a:gd name="T5" fmla="*/ 24 h 49"/>
                        <a:gd name="T6" fmla="*/ 0 w 77"/>
                        <a:gd name="T7" fmla="*/ 24 h 49"/>
                        <a:gd name="T8" fmla="*/ 24 w 77"/>
                        <a:gd name="T9" fmla="*/ 0 h 49"/>
                        <a:gd name="T10" fmla="*/ 52 w 77"/>
                        <a:gd name="T11" fmla="*/ 0 h 49"/>
                        <a:gd name="T12" fmla="*/ 77 w 77"/>
                        <a:gd name="T13" fmla="*/ 24 h 49"/>
                        <a:gd name="T14" fmla="*/ 77 w 77"/>
                        <a:gd name="T15" fmla="*/ 24 h 49"/>
                        <a:gd name="T16" fmla="*/ 52 w 77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7" h="49">
                          <a:moveTo>
                            <a:pt x="52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4"/>
                          </a:cubicBezTo>
                          <a:cubicBezTo>
                            <a:pt x="0" y="24"/>
                            <a:pt x="0" y="24"/>
                            <a:pt x="0" y="24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52" y="0"/>
                            <a:pt x="52" y="0"/>
                            <a:pt x="52" y="0"/>
                          </a:cubicBezTo>
                          <a:cubicBezTo>
                            <a:pt x="66" y="0"/>
                            <a:pt x="77" y="11"/>
                            <a:pt x="77" y="24"/>
                          </a:cubicBezTo>
                          <a:cubicBezTo>
                            <a:pt x="77" y="24"/>
                            <a:pt x="77" y="24"/>
                            <a:pt x="77" y="24"/>
                          </a:cubicBezTo>
                          <a:cubicBezTo>
                            <a:pt x="77" y="38"/>
                            <a:pt x="66" y="49"/>
                            <a:pt x="52" y="49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</p:grpSp>
            </p:grp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9F084D2-BF99-F9B7-BBEC-9A558806BAB1}"/>
                  </a:ext>
                </a:extLst>
              </p:cNvPr>
              <p:cNvGrpSpPr/>
              <p:nvPr/>
            </p:nvGrpSpPr>
            <p:grpSpPr>
              <a:xfrm>
                <a:off x="1274878" y="296523"/>
                <a:ext cx="2590559" cy="2519364"/>
                <a:chOff x="7680319" y="3615879"/>
                <a:chExt cx="2590559" cy="2519364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C7823946-20CD-6D16-8750-C57D3210640E}"/>
                    </a:ext>
                  </a:extLst>
                </p:cNvPr>
                <p:cNvSpPr/>
                <p:nvPr/>
              </p:nvSpPr>
              <p:spPr>
                <a:xfrm flipH="1">
                  <a:off x="7680319" y="3615879"/>
                  <a:ext cx="2590559" cy="2519364"/>
                </a:xfrm>
                <a:prstGeom prst="rect">
                  <a:avLst/>
                </a:prstGeom>
                <a:noFill/>
                <a:ln w="12700">
                  <a:solidFill>
                    <a:schemeClr val="accent5"/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24000" tIns="3600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common.vrf-01</a:t>
                  </a:r>
                </a:p>
              </p:txBody>
            </p: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C568E97E-2042-417B-06D4-14ABE8784D41}"/>
                    </a:ext>
                  </a:extLst>
                </p:cNvPr>
                <p:cNvGrpSpPr/>
                <p:nvPr/>
              </p:nvGrpSpPr>
              <p:grpSpPr>
                <a:xfrm>
                  <a:off x="7680323" y="3615879"/>
                  <a:ext cx="288000" cy="144000"/>
                  <a:chOff x="9199253" y="3748281"/>
                  <a:chExt cx="288000" cy="144000"/>
                </a:xfrm>
              </p:grpSpPr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B2E0A097-83F7-D101-2042-A55A6537A775}"/>
                      </a:ext>
                    </a:extLst>
                  </p:cNvPr>
                  <p:cNvSpPr/>
                  <p:nvPr/>
                </p:nvSpPr>
                <p:spPr>
                  <a:xfrm flipH="1">
                    <a:off x="9199253" y="3748281"/>
                    <a:ext cx="288000" cy="144000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pic>
                <p:nvPicPr>
                  <p:cNvPr id="35" name="Picture 6" descr="C:\Users\ecoffey\AppData\Local\Temp\Rar$DRa0.583\Cisco Icons November\30067_Device_router_3057\Png_256\30067_Device_router_3057_unknown_256.png">
                    <a:extLst>
                      <a:ext uri="{FF2B5EF4-FFF2-40B4-BE49-F238E27FC236}">
                        <a16:creationId xmlns:a16="http://schemas.microsoft.com/office/drawing/2014/main" id="{430B81F1-A364-F7D3-F94A-F1E1BD5A16E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9235747" y="3759469"/>
                    <a:ext cx="215012" cy="1216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31F9CE2-886C-E126-CA2D-F32DE230BDB4}"/>
                  </a:ext>
                </a:extLst>
              </p:cNvPr>
              <p:cNvGrpSpPr/>
              <p:nvPr/>
            </p:nvGrpSpPr>
            <p:grpSpPr>
              <a:xfrm>
                <a:off x="1414800" y="871197"/>
                <a:ext cx="1008063" cy="434081"/>
                <a:chOff x="5769799" y="3760135"/>
                <a:chExt cx="1008063" cy="434081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5C51BAB-084C-F81F-7DF4-D2C6101B20B8}"/>
                    </a:ext>
                  </a:extLst>
                </p:cNvPr>
                <p:cNvSpPr/>
                <p:nvPr/>
              </p:nvSpPr>
              <p:spPr>
                <a:xfrm flipH="1">
                  <a:off x="5769799" y="3760135"/>
                  <a:ext cx="1008063" cy="4340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72000" rIns="0" bIns="0" rtlCol="0" anchor="t" anchorCtr="0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</a:t>
                  </a:r>
                </a:p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(Security isolation per Bridge Domain)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87C0D898-6885-2620-6120-26078B4F92F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760135"/>
                  <a:ext cx="288000" cy="144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34954AC-059F-845E-2BA6-6C1E25BFA7B6}"/>
                  </a:ext>
                </a:extLst>
              </p:cNvPr>
              <p:cNvGrpSpPr/>
              <p:nvPr/>
            </p:nvGrpSpPr>
            <p:grpSpPr>
              <a:xfrm>
                <a:off x="2570400" y="512423"/>
                <a:ext cx="1147100" cy="2232026"/>
                <a:chOff x="7680323" y="3602038"/>
                <a:chExt cx="1147100" cy="2232026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1131B038-AE4C-5951-0725-3A4A2E4DF38E}"/>
                    </a:ext>
                  </a:extLst>
                </p:cNvPr>
                <p:cNvSpPr/>
                <p:nvPr/>
              </p:nvSpPr>
              <p:spPr>
                <a:xfrm flipH="1">
                  <a:off x="7680323" y="3602038"/>
                  <a:ext cx="1147100" cy="2232026"/>
                </a:xfrm>
                <a:prstGeom prst="rect">
                  <a:avLst/>
                </a:prstGeom>
                <a:solidFill>
                  <a:schemeClr val="bg1">
                    <a:lumMod val="10000"/>
                    <a:lumOff val="90000"/>
                  </a:schemeClr>
                </a:solidFill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324000" tIns="36000" rIns="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subnet(s)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8833734-850E-6737-2B6A-D28CBEB783B6}"/>
                    </a:ext>
                  </a:extLst>
                </p:cNvPr>
                <p:cNvSpPr txBox="1"/>
                <p:nvPr/>
              </p:nvSpPr>
              <p:spPr>
                <a:xfrm>
                  <a:off x="7680326" y="3602038"/>
                  <a:ext cx="288000" cy="1440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60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BD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DB1BC546-F270-F758-E195-E80119FBF973}"/>
                  </a:ext>
                </a:extLst>
              </p:cNvPr>
              <p:cNvGrpSpPr/>
              <p:nvPr/>
            </p:nvGrpSpPr>
            <p:grpSpPr>
              <a:xfrm>
                <a:off x="2643933" y="871197"/>
                <a:ext cx="1006475" cy="434081"/>
                <a:chOff x="5769799" y="3760135"/>
                <a:chExt cx="1006475" cy="434081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691B6EB-39F0-FF81-5D2C-B94E451BB032}"/>
                    </a:ext>
                  </a:extLst>
                </p:cNvPr>
                <p:cNvSpPr/>
                <p:nvPr/>
              </p:nvSpPr>
              <p:spPr>
                <a:xfrm flipH="1">
                  <a:off x="5769799" y="3760135"/>
                  <a:ext cx="1006475" cy="4340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72000" rIns="0" bIns="0" rtlCol="0" anchor="t" anchorCtr="0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</a:t>
                  </a:r>
                </a:p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(Security isolation per Bridge Domain)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F0B2C62-ABD1-DA1E-358D-D74DB03777F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760135"/>
                  <a:ext cx="288000" cy="144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0F608D1-3ADB-A897-06A4-24C85036FE70}"/>
                  </a:ext>
                </a:extLst>
              </p:cNvPr>
              <p:cNvGrpSpPr/>
              <p:nvPr/>
            </p:nvGrpSpPr>
            <p:grpSpPr>
              <a:xfrm>
                <a:off x="803269" y="732450"/>
                <a:ext cx="2987677" cy="1146811"/>
                <a:chOff x="7680318" y="3602038"/>
                <a:chExt cx="2987677" cy="1146811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980D8A0-8CC4-BEE1-53B2-75FDEE1DD7A8}"/>
                    </a:ext>
                  </a:extLst>
                </p:cNvPr>
                <p:cNvSpPr/>
                <p:nvPr/>
              </p:nvSpPr>
              <p:spPr>
                <a:xfrm flipH="1">
                  <a:off x="7680318" y="3602038"/>
                  <a:ext cx="2987677" cy="1146811"/>
                </a:xfrm>
                <a:prstGeom prst="rect">
                  <a:avLst/>
                </a:prstGeom>
                <a:noFill/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36000" tIns="18000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Network</a:t>
                  </a:r>
                </a:p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Segments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77A0919-FD8A-5FB5-2EAB-5048DDD049D9}"/>
                    </a:ext>
                  </a:extLst>
                </p:cNvPr>
                <p:cNvSpPr txBox="1"/>
                <p:nvPr/>
              </p:nvSpPr>
              <p:spPr>
                <a:xfrm>
                  <a:off x="7680326" y="3602038"/>
                  <a:ext cx="288000" cy="1440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60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AP</a:t>
                  </a: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94CCF93-4D15-E694-E19C-5DBB804D7DD6}"/>
                  </a:ext>
                </a:extLst>
              </p:cNvPr>
              <p:cNvGrpSpPr/>
              <p:nvPr/>
            </p:nvGrpSpPr>
            <p:grpSpPr>
              <a:xfrm>
                <a:off x="803267" y="2023723"/>
                <a:ext cx="2987677" cy="647700"/>
                <a:chOff x="7680319" y="3602038"/>
                <a:chExt cx="2987677" cy="647700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3413A417-D14B-74B0-89C8-D9BAB6F8FF49}"/>
                    </a:ext>
                  </a:extLst>
                </p:cNvPr>
                <p:cNvSpPr/>
                <p:nvPr/>
              </p:nvSpPr>
              <p:spPr>
                <a:xfrm flipH="1">
                  <a:off x="7680319" y="3602038"/>
                  <a:ext cx="2987677" cy="647700"/>
                </a:xfrm>
                <a:prstGeom prst="rect">
                  <a:avLst/>
                </a:prstGeom>
                <a:noFill/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36000" tIns="18000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Apps</a:t>
                  </a:r>
                </a:p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(Optional)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0351810-CA57-61BE-A392-52736A27556E}"/>
                    </a:ext>
                  </a:extLst>
                </p:cNvPr>
                <p:cNvSpPr txBox="1"/>
                <p:nvPr/>
              </p:nvSpPr>
              <p:spPr>
                <a:xfrm>
                  <a:off x="7680326" y="3602038"/>
                  <a:ext cx="288000" cy="1440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60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AP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1ED0338-5905-5170-DC01-8D4A0CD55DB1}"/>
                  </a:ext>
                </a:extLst>
              </p:cNvPr>
              <p:cNvGrpSpPr/>
              <p:nvPr/>
            </p:nvGrpSpPr>
            <p:grpSpPr>
              <a:xfrm>
                <a:off x="1414800" y="2171188"/>
                <a:ext cx="2231687" cy="428799"/>
                <a:chOff x="5769797" y="3760135"/>
                <a:chExt cx="2231687" cy="428799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3A21B5B-623F-5A6E-C203-501818005F8B}"/>
                    </a:ext>
                  </a:extLst>
                </p:cNvPr>
                <p:cNvSpPr/>
                <p:nvPr/>
              </p:nvSpPr>
              <p:spPr>
                <a:xfrm flipH="1">
                  <a:off x="5769797" y="3760136"/>
                  <a:ext cx="2231687" cy="42879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0" rIns="0" bIns="0" rtlCol="0" anchor="ctr" anchorCtr="1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Security isolation across Bridge Domains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482EB7D-B380-BAD2-18BF-884A3A3EBCF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760135"/>
                  <a:ext cx="288000" cy="144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ESG</a:t>
                  </a: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BB589E9-2050-1126-3F19-D620F0C10653}"/>
                  </a:ext>
                </a:extLst>
              </p:cNvPr>
              <p:cNvGrpSpPr/>
              <p:nvPr/>
            </p:nvGrpSpPr>
            <p:grpSpPr>
              <a:xfrm>
                <a:off x="1414800" y="1373741"/>
                <a:ext cx="1008000" cy="434081"/>
                <a:chOff x="5769800" y="3760135"/>
                <a:chExt cx="1008000" cy="434081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78CE92B-A82B-8B65-0EC9-3D47CDE3A64A}"/>
                    </a:ext>
                  </a:extLst>
                </p:cNvPr>
                <p:cNvSpPr/>
                <p:nvPr/>
              </p:nvSpPr>
              <p:spPr>
                <a:xfrm flipH="1">
                  <a:off x="5769800" y="3760135"/>
                  <a:ext cx="1008000" cy="4340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72000" rIns="0" bIns="0" rtlCol="0" anchor="t" anchorCtr="0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</a:t>
                  </a:r>
                </a:p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(Security isolation per Bridge Domain)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1396EC7-6FD3-85C6-C5B9-1BFDD5C3938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760135"/>
                  <a:ext cx="288000" cy="144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1B94873-60EB-C737-3749-A26D2B2BBF3C}"/>
                  </a:ext>
                </a:extLst>
              </p:cNvPr>
              <p:cNvGrpSpPr/>
              <p:nvPr/>
            </p:nvGrpSpPr>
            <p:grpSpPr>
              <a:xfrm>
                <a:off x="2642721" y="1373741"/>
                <a:ext cx="1007688" cy="434081"/>
                <a:chOff x="5769800" y="3760135"/>
                <a:chExt cx="1007688" cy="434081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973496F-648B-204C-8EB5-5337D969317B}"/>
                    </a:ext>
                  </a:extLst>
                </p:cNvPr>
                <p:cNvSpPr/>
                <p:nvPr/>
              </p:nvSpPr>
              <p:spPr>
                <a:xfrm flipH="1">
                  <a:off x="5769800" y="3760135"/>
                  <a:ext cx="1007688" cy="4340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72000" rIns="0" bIns="0" rtlCol="0" anchor="t" anchorCtr="0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</a:t>
                  </a:r>
                </a:p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(Security isolation per Bridge Domain)</a:t>
                  </a: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07E3433-F23A-D6D1-ABF3-7771F2DF277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760135"/>
                  <a:ext cx="288000" cy="144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3CED3035-0956-AAB2-6AC0-B6D1FA1EE2C5}"/>
                </a:ext>
              </a:extLst>
            </p:cNvPr>
            <p:cNvSpPr txBox="1"/>
            <p:nvPr/>
          </p:nvSpPr>
          <p:spPr>
            <a:xfrm>
              <a:off x="647027" y="4496064"/>
              <a:ext cx="320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+mn-lt"/>
                </a:rPr>
                <a:t>Used for functions which are accessible from any Tenant</a:t>
              </a:r>
            </a:p>
          </p:txBody>
        </p:sp>
      </p:grpSp>
      <p:sp>
        <p:nvSpPr>
          <p:cNvPr id="156" name="Rounded Rectangular Callout 155">
            <a:extLst>
              <a:ext uri="{FF2B5EF4-FFF2-40B4-BE49-F238E27FC236}">
                <a16:creationId xmlns:a16="http://schemas.microsoft.com/office/drawing/2014/main" id="{B94EA2E8-0666-C9AC-79BE-F91376BE8BBD}"/>
              </a:ext>
            </a:extLst>
          </p:cNvPr>
          <p:cNvSpPr/>
          <p:nvPr/>
        </p:nvSpPr>
        <p:spPr>
          <a:xfrm flipH="1">
            <a:off x="89739" y="1183525"/>
            <a:ext cx="2448425" cy="418475"/>
          </a:xfrm>
          <a:prstGeom prst="wedgeRoundRectCallout">
            <a:avLst>
              <a:gd name="adj1" fmla="val -38482"/>
              <a:gd name="adj2" fmla="val 115365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Everything in the “common” Tenant is not typically seen</a:t>
            </a:r>
          </a:p>
        </p:txBody>
      </p:sp>
      <p:sp>
        <p:nvSpPr>
          <p:cNvPr id="159" name="Rounded Rectangular Callout 158">
            <a:extLst>
              <a:ext uri="{FF2B5EF4-FFF2-40B4-BE49-F238E27FC236}">
                <a16:creationId xmlns:a16="http://schemas.microsoft.com/office/drawing/2014/main" id="{0BF9D8B2-7FD9-9CAE-4672-41F29AE07A5F}"/>
              </a:ext>
            </a:extLst>
          </p:cNvPr>
          <p:cNvSpPr/>
          <p:nvPr/>
        </p:nvSpPr>
        <p:spPr>
          <a:xfrm>
            <a:off x="5684412" y="901647"/>
            <a:ext cx="2309042" cy="576000"/>
          </a:xfrm>
          <a:prstGeom prst="wedgeRoundRectCallout">
            <a:avLst>
              <a:gd name="adj1" fmla="val -38482"/>
              <a:gd name="adj2" fmla="val 115365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VRFs and BDs in “common” with EPGs and ESGs in the “user” tenant</a:t>
            </a:r>
          </a:p>
        </p:txBody>
      </p:sp>
      <p:sp>
        <p:nvSpPr>
          <p:cNvPr id="160" name="Rounded Rectangular Callout 159">
            <a:extLst>
              <a:ext uri="{FF2B5EF4-FFF2-40B4-BE49-F238E27FC236}">
                <a16:creationId xmlns:a16="http://schemas.microsoft.com/office/drawing/2014/main" id="{DA7E2DA3-7427-6E70-F3AD-41A682BC7B80}"/>
              </a:ext>
            </a:extLst>
          </p:cNvPr>
          <p:cNvSpPr/>
          <p:nvPr/>
        </p:nvSpPr>
        <p:spPr>
          <a:xfrm>
            <a:off x="10014259" y="901647"/>
            <a:ext cx="2088000" cy="576000"/>
          </a:xfrm>
          <a:prstGeom prst="wedgeRoundRectCallout">
            <a:avLst>
              <a:gd name="adj1" fmla="val -38482"/>
              <a:gd name="adj2" fmla="val 115365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VRFs in “common” with BDs, EPGs and ESGs in the “user” tenant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1515E573-138F-6615-D013-1137A5521C1A}"/>
              </a:ext>
            </a:extLst>
          </p:cNvPr>
          <p:cNvSpPr/>
          <p:nvPr/>
        </p:nvSpPr>
        <p:spPr>
          <a:xfrm>
            <a:off x="3853212" y="2426384"/>
            <a:ext cx="2427409" cy="576000"/>
          </a:xfrm>
          <a:prstGeom prst="wedgeRoundRectCallout">
            <a:avLst>
              <a:gd name="adj1" fmla="val -1552"/>
              <a:gd name="adj2" fmla="val -90076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Objects in the common tenant should have unique names, e.g. common.vrf-01 </a:t>
            </a:r>
          </a:p>
        </p:txBody>
      </p:sp>
    </p:spTree>
    <p:extLst>
      <p:ext uri="{BB962C8B-B14F-4D97-AF65-F5344CB8AC3E}">
        <p14:creationId xmlns:p14="http://schemas.microsoft.com/office/powerpoint/2010/main" val="137394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repeatCount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" dur="indefinite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3" dur="indefinite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9" dur="indefinite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1000" fill="hold"/>
                                        <p:tgtEl>
                                          <p:spTgt spid="16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16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4" dur="indefinite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7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0" dur="indefinite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3" dur="indefinite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5" dur="1000" fill="hold"/>
                                        <p:tgtEl>
                                          <p:spTgt spid="168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1000" fill="hold"/>
                                        <p:tgtEl>
                                          <p:spTgt spid="16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indefinite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5" dur="indefinite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8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mph" presetSubtype="0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indefinite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1" dur="indefinite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indefinite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4" dur="indefinite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mph" presetSubtype="0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indefinite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7" dur="indefinite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mph" presetSubtype="0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0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mph" presetSubtype="0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3" dur="indefinite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  <p:bldP spid="156" grpId="1" animBg="1"/>
      <p:bldP spid="156" grpId="2" animBg="1"/>
      <p:bldP spid="159" grpId="0" animBg="1"/>
      <p:bldP spid="159" grpId="1" animBg="1"/>
      <p:bldP spid="159" grpId="2" animBg="1"/>
      <p:bldP spid="160" grpId="0" animBg="1"/>
      <p:bldP spid="160" grpId="1" animBg="1"/>
      <p:bldP spid="160" grpId="2" animBg="1"/>
      <p:bldP spid="3" grpId="0" animBg="1"/>
      <p:bldP spid="3" grpId="1" animBg="1"/>
      <p:bldP spid="3" grpId="2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92155-D090-F608-B1FA-8A94A92B1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roup 364">
            <a:extLst>
              <a:ext uri="{FF2B5EF4-FFF2-40B4-BE49-F238E27FC236}">
                <a16:creationId xmlns:a16="http://schemas.microsoft.com/office/drawing/2014/main" id="{06DB4DF7-643C-8B68-8D57-2BC7D2D4D955}"/>
              </a:ext>
            </a:extLst>
          </p:cNvPr>
          <p:cNvGrpSpPr/>
          <p:nvPr/>
        </p:nvGrpSpPr>
        <p:grpSpPr>
          <a:xfrm>
            <a:off x="7252256" y="2363074"/>
            <a:ext cx="2015999" cy="577849"/>
            <a:chOff x="6914527" y="4617244"/>
            <a:chExt cx="1511999" cy="433387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05FA47EF-135A-7F04-2E50-6776C7A48DB5}"/>
                </a:ext>
              </a:extLst>
            </p:cNvPr>
            <p:cNvSpPr/>
            <p:nvPr/>
          </p:nvSpPr>
          <p:spPr>
            <a:xfrm>
              <a:off x="6914527" y="4617244"/>
              <a:ext cx="1511999" cy="433387"/>
            </a:xfrm>
            <a:prstGeom prst="rect">
              <a:avLst/>
            </a:prstGeom>
            <a:noFill/>
            <a:ln w="3175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 anchorCtr="1"/>
            <a:lstStyle/>
            <a:p>
              <a:pPr algn="ctr"/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permit-to-core-services</a:t>
              </a:r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81B6A79A-F134-C075-4EA7-410B4FF4B3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4529" y="4617244"/>
              <a:ext cx="324000" cy="16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/>
            <a:lstStyle/>
            <a:p>
              <a:pPr algn="ctr"/>
              <a:r>
                <a:rPr lang="en-GB" sz="80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6A1ADB3-BA64-FC82-5AE4-A532D57967A2}"/>
              </a:ext>
            </a:extLst>
          </p:cNvPr>
          <p:cNvGrpSpPr/>
          <p:nvPr/>
        </p:nvGrpSpPr>
        <p:grpSpPr>
          <a:xfrm>
            <a:off x="6078002" y="3392701"/>
            <a:ext cx="4364507" cy="2355272"/>
            <a:chOff x="6078002" y="3392701"/>
            <a:chExt cx="4364507" cy="2355272"/>
          </a:xfrm>
        </p:grpSpPr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FC13B17A-D2E9-6923-FD32-0CDB4700516E}"/>
                </a:ext>
              </a:extLst>
            </p:cNvPr>
            <p:cNvGrpSpPr/>
            <p:nvPr/>
          </p:nvGrpSpPr>
          <p:grpSpPr>
            <a:xfrm>
              <a:off x="7720068" y="3392701"/>
              <a:ext cx="1080376" cy="707973"/>
              <a:chOff x="5769800" y="3715169"/>
              <a:chExt cx="810282" cy="530980"/>
            </a:xfrm>
          </p:grpSpPr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ED08F910-377C-B964-0046-3B56FCFBC57A}"/>
                  </a:ext>
                </a:extLst>
              </p:cNvPr>
              <p:cNvSpPr/>
              <p:nvPr/>
            </p:nvSpPr>
            <p:spPr>
              <a:xfrm flipH="1">
                <a:off x="5769800" y="3760135"/>
                <a:ext cx="810282" cy="4489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7200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vzAny</a:t>
                </a:r>
              </a:p>
            </p:txBody>
          </p: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DF43CDBD-8C34-B56A-F00C-7215F3904D7F}"/>
                  </a:ext>
                </a:extLst>
              </p:cNvPr>
              <p:cNvGrpSpPr/>
              <p:nvPr/>
            </p:nvGrpSpPr>
            <p:grpSpPr>
              <a:xfrm>
                <a:off x="5810366" y="4161964"/>
                <a:ext cx="728185" cy="84185"/>
                <a:chOff x="5839732" y="5301002"/>
                <a:chExt cx="728185" cy="84185"/>
              </a:xfrm>
            </p:grpSpPr>
            <p:sp>
              <p:nvSpPr>
                <p:cNvPr id="353" name="Rectangle 352">
                  <a:extLst>
                    <a:ext uri="{FF2B5EF4-FFF2-40B4-BE49-F238E27FC236}">
                      <a16:creationId xmlns:a16="http://schemas.microsoft.com/office/drawing/2014/main" id="{9F1D4A9C-75EF-E0ED-6094-94FEF7F195B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54" name="Rectangle 353">
                  <a:extLst>
                    <a:ext uri="{FF2B5EF4-FFF2-40B4-BE49-F238E27FC236}">
                      <a16:creationId xmlns:a16="http://schemas.microsoft.com/office/drawing/2014/main" id="{F2435121-A6A6-C976-B59F-625DFA36407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56" name="Rectangle 355">
                  <a:extLst>
                    <a:ext uri="{FF2B5EF4-FFF2-40B4-BE49-F238E27FC236}">
                      <a16:creationId xmlns:a16="http://schemas.microsoft.com/office/drawing/2014/main" id="{2A4545A8-2E4F-F64F-6DF5-EB224CFC128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FB910DC4-0027-0C8B-F35E-F02C25001B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69800" y="3760135"/>
                <a:ext cx="324000" cy="162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vzAny</a:t>
                </a:r>
              </a:p>
            </p:txBody>
          </p:sp>
          <p:grpSp>
            <p:nvGrpSpPr>
              <p:cNvPr id="348" name="Group 347">
                <a:extLst>
                  <a:ext uri="{FF2B5EF4-FFF2-40B4-BE49-F238E27FC236}">
                    <a16:creationId xmlns:a16="http://schemas.microsoft.com/office/drawing/2014/main" id="{95F74248-0A9A-A5EE-B119-7052D6D0B20E}"/>
                  </a:ext>
                </a:extLst>
              </p:cNvPr>
              <p:cNvGrpSpPr/>
              <p:nvPr/>
            </p:nvGrpSpPr>
            <p:grpSpPr>
              <a:xfrm>
                <a:off x="5810366" y="3715169"/>
                <a:ext cx="728185" cy="84185"/>
                <a:chOff x="5839732" y="5301002"/>
                <a:chExt cx="728185" cy="84185"/>
              </a:xfrm>
            </p:grpSpPr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D5383DAD-57B4-B58A-4E59-84FD9D82BB7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D77F9504-FDD2-385D-EEA7-8B09AB756E2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52" name="Rectangle 351">
                  <a:extLst>
                    <a:ext uri="{FF2B5EF4-FFF2-40B4-BE49-F238E27FC236}">
                      <a16:creationId xmlns:a16="http://schemas.microsoft.com/office/drawing/2014/main" id="{F3F8E5D4-9E1E-861D-B5E3-3E44D669C9B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0ABD6C09-41D5-431B-E424-47171311FE60}"/>
                </a:ext>
              </a:extLst>
            </p:cNvPr>
            <p:cNvGrpSpPr/>
            <p:nvPr/>
          </p:nvGrpSpPr>
          <p:grpSpPr>
            <a:xfrm>
              <a:off x="6078002" y="5040000"/>
              <a:ext cx="1080376" cy="707973"/>
              <a:chOff x="5769800" y="3715169"/>
              <a:chExt cx="810282" cy="530980"/>
            </a:xfrm>
          </p:grpSpPr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724E3917-4F0B-C2D2-B852-629B45C88D2B}"/>
                  </a:ext>
                </a:extLst>
              </p:cNvPr>
              <p:cNvSpPr/>
              <p:nvPr/>
            </p:nvSpPr>
            <p:spPr>
              <a:xfrm flipH="1">
                <a:off x="5769800" y="3760135"/>
                <a:ext cx="810282" cy="4489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7200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All EPGs</a:t>
                </a:r>
              </a:p>
            </p:txBody>
          </p:sp>
          <p:grpSp>
            <p:nvGrpSpPr>
              <p:cNvPr id="359" name="Group 358">
                <a:extLst>
                  <a:ext uri="{FF2B5EF4-FFF2-40B4-BE49-F238E27FC236}">
                    <a16:creationId xmlns:a16="http://schemas.microsoft.com/office/drawing/2014/main" id="{2E966CB6-FBC2-B4A4-7E4D-DA5411135285}"/>
                  </a:ext>
                </a:extLst>
              </p:cNvPr>
              <p:cNvGrpSpPr/>
              <p:nvPr/>
            </p:nvGrpSpPr>
            <p:grpSpPr>
              <a:xfrm>
                <a:off x="5810366" y="4161964"/>
                <a:ext cx="728185" cy="84185"/>
                <a:chOff x="5839732" y="5301002"/>
                <a:chExt cx="728185" cy="84185"/>
              </a:xfrm>
            </p:grpSpPr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53F4EBBF-F9B1-11B7-780A-46EB7B6620E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003E86EF-500C-E34E-0A7C-7D765FE8F8B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DB14557A-5F8B-B6BE-8C05-5CAA3041CE9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A38CAD43-7424-AE09-136A-4AB5C314DD6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29791229-3725-CAD0-D78C-479CDB1A18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69800" y="3760135"/>
                <a:ext cx="324000" cy="162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EPG</a:t>
                </a:r>
              </a:p>
            </p:txBody>
          </p:sp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F0C9F5A1-90AE-8138-F08D-4AE9392B02DE}"/>
                  </a:ext>
                </a:extLst>
              </p:cNvPr>
              <p:cNvGrpSpPr/>
              <p:nvPr/>
            </p:nvGrpSpPr>
            <p:grpSpPr>
              <a:xfrm>
                <a:off x="5810366" y="3715169"/>
                <a:ext cx="728185" cy="84185"/>
                <a:chOff x="5839732" y="5301002"/>
                <a:chExt cx="728185" cy="84185"/>
              </a:xfrm>
            </p:grpSpPr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3561E218-26BF-E1E7-776A-0EAE7EB00A5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1DB82869-1A0D-6EAD-89B4-D0420AEC867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68" name="Rectangle 367">
                  <a:extLst>
                    <a:ext uri="{FF2B5EF4-FFF2-40B4-BE49-F238E27FC236}">
                      <a16:creationId xmlns:a16="http://schemas.microsoft.com/office/drawing/2014/main" id="{37386A3D-E033-98BD-B2F7-B652BCE6A83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69" name="Rectangle 368">
                  <a:extLst>
                    <a:ext uri="{FF2B5EF4-FFF2-40B4-BE49-F238E27FC236}">
                      <a16:creationId xmlns:a16="http://schemas.microsoft.com/office/drawing/2014/main" id="{896537F0-C6E5-738A-1FA2-0A71A5FE465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738B77CF-8467-6EE3-14CA-6AC5DF8E091C}"/>
                </a:ext>
              </a:extLst>
            </p:cNvPr>
            <p:cNvGrpSpPr/>
            <p:nvPr/>
          </p:nvGrpSpPr>
          <p:grpSpPr>
            <a:xfrm>
              <a:off x="9362133" y="5040000"/>
              <a:ext cx="1080376" cy="707973"/>
              <a:chOff x="5769800" y="3715169"/>
              <a:chExt cx="810282" cy="530980"/>
            </a:xfrm>
          </p:grpSpPr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344CD682-F7EA-1730-A356-9DCFC14C4C9A}"/>
                  </a:ext>
                </a:extLst>
              </p:cNvPr>
              <p:cNvSpPr/>
              <p:nvPr/>
            </p:nvSpPr>
            <p:spPr>
              <a:xfrm flipH="1">
                <a:off x="5769800" y="3760135"/>
                <a:ext cx="810282" cy="4489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0" cap="flat">
                <a:solidFill>
                  <a:schemeClr val="accent2">
                    <a:lumMod val="7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7200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All ESGs</a:t>
                </a:r>
              </a:p>
            </p:txBody>
          </p: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9003198B-BF2E-611B-8B33-A9E80F9B4383}"/>
                  </a:ext>
                </a:extLst>
              </p:cNvPr>
              <p:cNvGrpSpPr/>
              <p:nvPr/>
            </p:nvGrpSpPr>
            <p:grpSpPr>
              <a:xfrm>
                <a:off x="5810366" y="4161964"/>
                <a:ext cx="728185" cy="84185"/>
                <a:chOff x="5839732" y="5301002"/>
                <a:chExt cx="728185" cy="84185"/>
              </a:xfrm>
            </p:grpSpPr>
            <p:sp>
              <p:nvSpPr>
                <p:cNvPr id="398" name="Rectangle 397">
                  <a:extLst>
                    <a:ext uri="{FF2B5EF4-FFF2-40B4-BE49-F238E27FC236}">
                      <a16:creationId xmlns:a16="http://schemas.microsoft.com/office/drawing/2014/main" id="{EB2E1664-4D88-59C8-5783-DD4FB02D2D9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9" name="Rectangle 398">
                  <a:extLst>
                    <a:ext uri="{FF2B5EF4-FFF2-40B4-BE49-F238E27FC236}">
                      <a16:creationId xmlns:a16="http://schemas.microsoft.com/office/drawing/2014/main" id="{8037FCD6-A255-9528-4999-415D45C402E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78A90DF2-27F0-16A7-A1F1-CC3326FD752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09" name="Rectangle 408">
                  <a:extLst>
                    <a:ext uri="{FF2B5EF4-FFF2-40B4-BE49-F238E27FC236}">
                      <a16:creationId xmlns:a16="http://schemas.microsoft.com/office/drawing/2014/main" id="{034776CE-8350-41BD-4A94-F4B1E7702CB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117E9572-17F2-B4F0-15DC-89DD191B86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69800" y="3760135"/>
                <a:ext cx="324000" cy="162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ESG</a:t>
                </a:r>
              </a:p>
            </p:txBody>
          </p:sp>
          <p:grpSp>
            <p:nvGrpSpPr>
              <p:cNvPr id="393" name="Group 392">
                <a:extLst>
                  <a:ext uri="{FF2B5EF4-FFF2-40B4-BE49-F238E27FC236}">
                    <a16:creationId xmlns:a16="http://schemas.microsoft.com/office/drawing/2014/main" id="{51C6DE1A-1232-8B7B-EA91-003D5B4C3F0E}"/>
                  </a:ext>
                </a:extLst>
              </p:cNvPr>
              <p:cNvGrpSpPr/>
              <p:nvPr/>
            </p:nvGrpSpPr>
            <p:grpSpPr>
              <a:xfrm>
                <a:off x="5810366" y="3715169"/>
                <a:ext cx="728185" cy="84185"/>
                <a:chOff x="5839732" y="5301002"/>
                <a:chExt cx="728185" cy="84185"/>
              </a:xfrm>
            </p:grpSpPr>
            <p:sp>
              <p:nvSpPr>
                <p:cNvPr id="394" name="Rectangle 393">
                  <a:extLst>
                    <a:ext uri="{FF2B5EF4-FFF2-40B4-BE49-F238E27FC236}">
                      <a16:creationId xmlns:a16="http://schemas.microsoft.com/office/drawing/2014/main" id="{BB193D3E-C0DA-D9AC-D8A5-EFD9ABB2B92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5" name="Rectangle 394">
                  <a:extLst>
                    <a:ext uri="{FF2B5EF4-FFF2-40B4-BE49-F238E27FC236}">
                      <a16:creationId xmlns:a16="http://schemas.microsoft.com/office/drawing/2014/main" id="{B8429CD3-AAB2-9E65-2F97-57FCBA0DFF2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7C3C46BC-E0C4-EE92-E639-E8F341D58CC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7" name="Rectangle 396">
                  <a:extLst>
                    <a:ext uri="{FF2B5EF4-FFF2-40B4-BE49-F238E27FC236}">
                      <a16:creationId xmlns:a16="http://schemas.microsoft.com/office/drawing/2014/main" id="{A4F0F1DD-FFCD-AEC6-DEE5-43BD8CB0E87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A2587A7F-54A6-B8C6-7E70-DBFF710C1997}"/>
              </a:ext>
            </a:extLst>
          </p:cNvPr>
          <p:cNvGrpSpPr/>
          <p:nvPr/>
        </p:nvGrpSpPr>
        <p:grpSpPr>
          <a:xfrm>
            <a:off x="2504419" y="5040000"/>
            <a:ext cx="1080376" cy="707973"/>
            <a:chOff x="5769800" y="3715169"/>
            <a:chExt cx="810282" cy="530980"/>
          </a:xfrm>
        </p:grpSpPr>
        <p:sp>
          <p:nvSpPr>
            <p:cNvPr id="425" name="Rectangle 424">
              <a:extLst>
                <a:ext uri="{FF2B5EF4-FFF2-40B4-BE49-F238E27FC236}">
                  <a16:creationId xmlns:a16="http://schemas.microsoft.com/office/drawing/2014/main" id="{C7C4FC37-7067-22DA-7839-75322BDBAAAD}"/>
                </a:ext>
              </a:extLst>
            </p:cNvPr>
            <p:cNvSpPr/>
            <p:nvPr/>
          </p:nvSpPr>
          <p:spPr>
            <a:xfrm flipH="1">
              <a:off x="5769800" y="3760135"/>
              <a:ext cx="810282" cy="448979"/>
            </a:xfrm>
            <a:prstGeom prst="rect">
              <a:avLst/>
            </a:prstGeom>
            <a:solidFill>
              <a:schemeClr val="bg1">
                <a:lumMod val="10000"/>
                <a:lumOff val="90000"/>
              </a:schemeClr>
            </a:solidFill>
            <a:ln w="3175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72000" rIns="0" bIns="0" rtlCol="0" anchor="ctr" anchorCtr="1"/>
            <a:lstStyle/>
            <a:p>
              <a:pPr algn="ctr" defTabSz="91433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All extEPGs</a:t>
              </a:r>
            </a:p>
          </p:txBody>
        </p:sp>
        <p:grpSp>
          <p:nvGrpSpPr>
            <p:cNvPr id="426" name="Group 425">
              <a:extLst>
                <a:ext uri="{FF2B5EF4-FFF2-40B4-BE49-F238E27FC236}">
                  <a16:creationId xmlns:a16="http://schemas.microsoft.com/office/drawing/2014/main" id="{09D51C09-0286-5157-2531-701053AFC4AC}"/>
                </a:ext>
              </a:extLst>
            </p:cNvPr>
            <p:cNvGrpSpPr/>
            <p:nvPr/>
          </p:nvGrpSpPr>
          <p:grpSpPr>
            <a:xfrm>
              <a:off x="5810366" y="4161964"/>
              <a:ext cx="728185" cy="84185"/>
              <a:chOff x="5839732" y="5301002"/>
              <a:chExt cx="728185" cy="84185"/>
            </a:xfrm>
          </p:grpSpPr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6500287C-22FF-81AA-0F1A-28A51245DD2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23396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D04FE221-6484-DE46-1438-B23A06F84BE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3973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DA8801ED-120E-800B-E114-B39C200F2CE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22884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6EC3451D-CC9A-EE5B-CD4D-3D10267DBDD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4287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CCI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427" name="Rectangle 426">
              <a:extLst>
                <a:ext uri="{FF2B5EF4-FFF2-40B4-BE49-F238E27FC236}">
                  <a16:creationId xmlns:a16="http://schemas.microsoft.com/office/drawing/2014/main" id="{D49D9FF6-45D2-3E8F-E13B-8A111CDED6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9800" y="3760135"/>
              <a:ext cx="324000" cy="162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 anchorCtr="1"/>
            <a:lstStyle/>
            <a:p>
              <a:pPr algn="ctr" defTabSz="91433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800" kern="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extEPG</a:t>
              </a:r>
            </a:p>
          </p:txBody>
        </p:sp>
        <p:grpSp>
          <p:nvGrpSpPr>
            <p:cNvPr id="428" name="Group 427">
              <a:extLst>
                <a:ext uri="{FF2B5EF4-FFF2-40B4-BE49-F238E27FC236}">
                  <a16:creationId xmlns:a16="http://schemas.microsoft.com/office/drawing/2014/main" id="{E2A1058B-BD92-C44A-4B11-45DA08CD7959}"/>
                </a:ext>
              </a:extLst>
            </p:cNvPr>
            <p:cNvGrpSpPr/>
            <p:nvPr/>
          </p:nvGrpSpPr>
          <p:grpSpPr>
            <a:xfrm>
              <a:off x="5810366" y="3715169"/>
              <a:ext cx="728185" cy="84185"/>
              <a:chOff x="5839732" y="5301002"/>
              <a:chExt cx="728185" cy="84185"/>
            </a:xfrm>
          </p:grpSpPr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D3318EE7-6505-3FBF-C885-2A35AF3A732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23396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F0B118A6-81F8-E0EF-EB69-2CF7CAFBFC4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3973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DF444280-63DD-CD11-7B90-53CF40507D6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22884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15F5DF21-10EF-7270-0760-32479DD85EA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4287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CCI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4842F128-BA53-D994-379F-F91AB57077D9}"/>
              </a:ext>
            </a:extLst>
          </p:cNvPr>
          <p:cNvCxnSpPr>
            <a:cxnSpLocks/>
            <a:stCxn id="364" idx="0"/>
            <a:endCxn id="354" idx="2"/>
          </p:cNvCxnSpPr>
          <p:nvPr/>
        </p:nvCxnSpPr>
        <p:spPr>
          <a:xfrm flipV="1">
            <a:off x="6228438" y="4100674"/>
            <a:ext cx="1642066" cy="93932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72DFBF1E-8512-2AF2-E07E-74CC6C4DDCDE}"/>
              </a:ext>
            </a:extLst>
          </p:cNvPr>
          <p:cNvCxnSpPr>
            <a:cxnSpLocks/>
            <a:stCxn id="395" idx="0"/>
            <a:endCxn id="354" idx="2"/>
          </p:cNvCxnSpPr>
          <p:nvPr/>
        </p:nvCxnSpPr>
        <p:spPr>
          <a:xfrm flipH="1" flipV="1">
            <a:off x="7870504" y="4100674"/>
            <a:ext cx="1642065" cy="93932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CF4FCE-A620-4E23-D7EA-608CE13DF895}"/>
              </a:ext>
            </a:extLst>
          </p:cNvPr>
          <p:cNvGrpSpPr/>
          <p:nvPr/>
        </p:nvGrpSpPr>
        <p:grpSpPr>
          <a:xfrm>
            <a:off x="1480330" y="3447888"/>
            <a:ext cx="1080000" cy="597600"/>
            <a:chOff x="7680326" y="3602037"/>
            <a:chExt cx="810000" cy="4482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E7DE6F9-28C8-4A90-670E-161EB9B55D4B}"/>
                </a:ext>
              </a:extLst>
            </p:cNvPr>
            <p:cNvSpPr/>
            <p:nvPr/>
          </p:nvSpPr>
          <p:spPr>
            <a:xfrm flipH="1">
              <a:off x="7680326" y="3602037"/>
              <a:ext cx="810000" cy="448200"/>
            </a:xfrm>
            <a:prstGeom prst="rect">
              <a:avLst/>
            </a:prstGeom>
            <a:noFill/>
            <a:ln w="31750">
              <a:solidFill>
                <a:schemeClr val="bg1">
                  <a:lumMod val="75000"/>
                  <a:lumOff val="2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72000" rIns="0" bIns="0" rtlCol="0" anchor="ctr" anchorCtr="1"/>
            <a:lstStyle/>
            <a:p>
              <a:pPr algn="ctr"/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L3out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CE1A25-BAA7-56A4-542D-4F31BB401E4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80326" y="3602038"/>
              <a:ext cx="324000" cy="162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80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L3out</a:t>
              </a:r>
            </a:p>
          </p:txBody>
        </p:sp>
      </p:grp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5C1E23A4-9823-0225-EB6A-67F125DB3032}"/>
              </a:ext>
            </a:extLst>
          </p:cNvPr>
          <p:cNvCxnSpPr>
            <a:stCxn id="17" idx="2"/>
            <a:endCxn id="425" idx="3"/>
          </p:cNvCxnSpPr>
          <p:nvPr/>
        </p:nvCxnSpPr>
        <p:spPr>
          <a:xfrm rot="16200000" flipH="1">
            <a:off x="1585481" y="4480336"/>
            <a:ext cx="1353786" cy="484089"/>
          </a:xfrm>
          <a:prstGeom prst="bentConnector2">
            <a:avLst/>
          </a:prstGeom>
          <a:ln w="317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C95D979-C838-3BDD-0C24-1C473C0710AC}"/>
              </a:ext>
            </a:extLst>
          </p:cNvPr>
          <p:cNvGrpSpPr/>
          <p:nvPr/>
        </p:nvGrpSpPr>
        <p:grpSpPr>
          <a:xfrm>
            <a:off x="596515" y="788398"/>
            <a:ext cx="10907999" cy="5412375"/>
            <a:chOff x="596515" y="2437821"/>
            <a:chExt cx="10907999" cy="541237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7488EB8-46C2-2733-9DC8-4B676C216E65}"/>
                </a:ext>
              </a:extLst>
            </p:cNvPr>
            <p:cNvGrpSpPr/>
            <p:nvPr/>
          </p:nvGrpSpPr>
          <p:grpSpPr>
            <a:xfrm>
              <a:off x="596515" y="2437821"/>
              <a:ext cx="10907999" cy="5412375"/>
              <a:chOff x="7680320" y="2920999"/>
              <a:chExt cx="8181000" cy="405928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748AD89-DD0F-BDE5-7649-53CEBEDDF550}"/>
                  </a:ext>
                </a:extLst>
              </p:cNvPr>
              <p:cNvSpPr/>
              <p:nvPr/>
            </p:nvSpPr>
            <p:spPr>
              <a:xfrm>
                <a:off x="7680320" y="2920999"/>
                <a:ext cx="8181000" cy="4059283"/>
              </a:xfrm>
              <a:prstGeom prst="rect">
                <a:avLst/>
              </a:prstGeom>
              <a:noFill/>
              <a:ln w="31750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8000" tIns="0" rIns="216000" bIns="3600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demo</a:t>
                </a:r>
                <a:endParaRPr lang="en-GB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5E3F9CD2-8210-D919-6D8A-92A6394B7FB2}"/>
                  </a:ext>
                </a:extLst>
              </p:cNvPr>
              <p:cNvGrpSpPr/>
              <p:nvPr/>
            </p:nvGrpSpPr>
            <p:grpSpPr>
              <a:xfrm>
                <a:off x="7680323" y="2921000"/>
                <a:ext cx="325013" cy="162000"/>
                <a:chOff x="9357407" y="4691351"/>
                <a:chExt cx="325013" cy="162000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02A8DE2-A610-BDF6-B4E7-F01768535A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57407" y="4691351"/>
                  <a:ext cx="325013" cy="162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4662D4CA-C755-80D0-FE1F-ECB76E5575C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9393407" y="4709853"/>
                  <a:ext cx="216000" cy="106997"/>
                  <a:chOff x="836085" y="1496592"/>
                  <a:chExt cx="538984" cy="266993"/>
                </a:xfrm>
              </p:grpSpPr>
              <p:sp>
                <p:nvSpPr>
                  <p:cNvPr id="8" name="Freeform 751">
                    <a:extLst>
                      <a:ext uri="{FF2B5EF4-FFF2-40B4-BE49-F238E27FC236}">
                        <a16:creationId xmlns:a16="http://schemas.microsoft.com/office/drawing/2014/main" id="{CFED548B-FD92-3408-2C48-0F20F5ADEA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6085" y="1647588"/>
                    <a:ext cx="538984" cy="115997"/>
                  </a:xfrm>
                  <a:custGeom>
                    <a:avLst/>
                    <a:gdLst>
                      <a:gd name="T0" fmla="*/ 204 w 228"/>
                      <a:gd name="T1" fmla="*/ 49 h 49"/>
                      <a:gd name="T2" fmla="*/ 24 w 228"/>
                      <a:gd name="T3" fmla="*/ 49 h 49"/>
                      <a:gd name="T4" fmla="*/ 0 w 228"/>
                      <a:gd name="T5" fmla="*/ 25 h 49"/>
                      <a:gd name="T6" fmla="*/ 0 w 228"/>
                      <a:gd name="T7" fmla="*/ 25 h 49"/>
                      <a:gd name="T8" fmla="*/ 24 w 228"/>
                      <a:gd name="T9" fmla="*/ 0 h 49"/>
                      <a:gd name="T10" fmla="*/ 204 w 228"/>
                      <a:gd name="T11" fmla="*/ 0 h 49"/>
                      <a:gd name="T12" fmla="*/ 228 w 228"/>
                      <a:gd name="T13" fmla="*/ 25 h 49"/>
                      <a:gd name="T14" fmla="*/ 228 w 228"/>
                      <a:gd name="T15" fmla="*/ 25 h 49"/>
                      <a:gd name="T16" fmla="*/ 204 w 228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28" h="49">
                        <a:moveTo>
                          <a:pt x="204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204" y="0"/>
                          <a:pt x="204" y="0"/>
                          <a:pt x="204" y="0"/>
                        </a:cubicBezTo>
                        <a:cubicBezTo>
                          <a:pt x="217" y="0"/>
                          <a:pt x="228" y="11"/>
                          <a:pt x="228" y="25"/>
                        </a:cubicBezTo>
                        <a:cubicBezTo>
                          <a:pt x="228" y="25"/>
                          <a:pt x="228" y="25"/>
                          <a:pt x="228" y="25"/>
                        </a:cubicBezTo>
                        <a:cubicBezTo>
                          <a:pt x="228" y="38"/>
                          <a:pt x="217" y="49"/>
                          <a:pt x="204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1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sz="533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9" name="Freeform 752">
                    <a:extLst>
                      <a:ext uri="{FF2B5EF4-FFF2-40B4-BE49-F238E27FC236}">
                        <a16:creationId xmlns:a16="http://schemas.microsoft.com/office/drawing/2014/main" id="{5BF80E59-A277-C650-24A6-D13A790B134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5081" y="1571590"/>
                    <a:ext cx="382988" cy="115996"/>
                  </a:xfrm>
                  <a:custGeom>
                    <a:avLst/>
                    <a:gdLst>
                      <a:gd name="T0" fmla="*/ 137 w 162"/>
                      <a:gd name="T1" fmla="*/ 49 h 49"/>
                      <a:gd name="T2" fmla="*/ 24 w 162"/>
                      <a:gd name="T3" fmla="*/ 49 h 49"/>
                      <a:gd name="T4" fmla="*/ 0 w 162"/>
                      <a:gd name="T5" fmla="*/ 25 h 49"/>
                      <a:gd name="T6" fmla="*/ 0 w 162"/>
                      <a:gd name="T7" fmla="*/ 25 h 49"/>
                      <a:gd name="T8" fmla="*/ 24 w 162"/>
                      <a:gd name="T9" fmla="*/ 0 h 49"/>
                      <a:gd name="T10" fmla="*/ 137 w 162"/>
                      <a:gd name="T11" fmla="*/ 0 h 49"/>
                      <a:gd name="T12" fmla="*/ 162 w 162"/>
                      <a:gd name="T13" fmla="*/ 25 h 49"/>
                      <a:gd name="T14" fmla="*/ 162 w 162"/>
                      <a:gd name="T15" fmla="*/ 25 h 49"/>
                      <a:gd name="T16" fmla="*/ 137 w 162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62" h="49">
                        <a:moveTo>
                          <a:pt x="137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137" y="0"/>
                          <a:pt x="137" y="0"/>
                          <a:pt x="137" y="0"/>
                        </a:cubicBezTo>
                        <a:cubicBezTo>
                          <a:pt x="151" y="0"/>
                          <a:pt x="162" y="11"/>
                          <a:pt x="162" y="25"/>
                        </a:cubicBezTo>
                        <a:cubicBezTo>
                          <a:pt x="162" y="25"/>
                          <a:pt x="162" y="25"/>
                          <a:pt x="162" y="25"/>
                        </a:cubicBezTo>
                        <a:cubicBezTo>
                          <a:pt x="162" y="38"/>
                          <a:pt x="151" y="49"/>
                          <a:pt x="137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10" name="Freeform 753">
                    <a:extLst>
                      <a:ext uri="{FF2B5EF4-FFF2-40B4-BE49-F238E27FC236}">
                        <a16:creationId xmlns:a16="http://schemas.microsoft.com/office/drawing/2014/main" id="{3C888752-651F-38D5-9455-7AF5D27DD44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06076" y="1496592"/>
                    <a:ext cx="181994" cy="115996"/>
                  </a:xfrm>
                  <a:custGeom>
                    <a:avLst/>
                    <a:gdLst>
                      <a:gd name="T0" fmla="*/ 52 w 77"/>
                      <a:gd name="T1" fmla="*/ 49 h 49"/>
                      <a:gd name="T2" fmla="*/ 24 w 77"/>
                      <a:gd name="T3" fmla="*/ 49 h 49"/>
                      <a:gd name="T4" fmla="*/ 0 w 77"/>
                      <a:gd name="T5" fmla="*/ 24 h 49"/>
                      <a:gd name="T6" fmla="*/ 0 w 77"/>
                      <a:gd name="T7" fmla="*/ 24 h 49"/>
                      <a:gd name="T8" fmla="*/ 24 w 77"/>
                      <a:gd name="T9" fmla="*/ 0 h 49"/>
                      <a:gd name="T10" fmla="*/ 52 w 77"/>
                      <a:gd name="T11" fmla="*/ 0 h 49"/>
                      <a:gd name="T12" fmla="*/ 77 w 77"/>
                      <a:gd name="T13" fmla="*/ 24 h 49"/>
                      <a:gd name="T14" fmla="*/ 77 w 77"/>
                      <a:gd name="T15" fmla="*/ 24 h 49"/>
                      <a:gd name="T16" fmla="*/ 52 w 77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7" h="49">
                        <a:moveTo>
                          <a:pt x="52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4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52" y="0"/>
                          <a:pt x="52" y="0"/>
                          <a:pt x="52" y="0"/>
                        </a:cubicBezTo>
                        <a:cubicBezTo>
                          <a:pt x="66" y="0"/>
                          <a:pt x="77" y="11"/>
                          <a:pt x="77" y="24"/>
                        </a:cubicBezTo>
                        <a:cubicBezTo>
                          <a:pt x="77" y="24"/>
                          <a:pt x="77" y="24"/>
                          <a:pt x="77" y="24"/>
                        </a:cubicBezTo>
                        <a:cubicBezTo>
                          <a:pt x="77" y="38"/>
                          <a:pt x="66" y="49"/>
                          <a:pt x="52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16AC645-08F5-242D-A239-697047C87966}"/>
                </a:ext>
              </a:extLst>
            </p:cNvPr>
            <p:cNvGrpSpPr/>
            <p:nvPr/>
          </p:nvGrpSpPr>
          <p:grpSpPr>
            <a:xfrm>
              <a:off x="5149521" y="2798931"/>
              <a:ext cx="6192002" cy="4908391"/>
              <a:chOff x="7680323" y="3615878"/>
              <a:chExt cx="4644002" cy="3681293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F91205B-D2BD-72C0-50BA-CBFC0EA21B59}"/>
                  </a:ext>
                </a:extLst>
              </p:cNvPr>
              <p:cNvSpPr/>
              <p:nvPr/>
            </p:nvSpPr>
            <p:spPr>
              <a:xfrm flipH="1">
                <a:off x="7680325" y="3615878"/>
                <a:ext cx="4644000" cy="3681293"/>
              </a:xfrm>
              <a:prstGeom prst="rect">
                <a:avLst/>
              </a:prstGeom>
              <a:noFill/>
              <a:ln w="31750">
                <a:solidFill>
                  <a:schemeClr val="accent5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68000" tIns="0" rIns="216000" bIns="14400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vrf-02 (internal)</a:t>
                </a:r>
                <a:endParaRPr lang="en-GB" sz="28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D6C8B4F3-D979-C8C3-BAA1-3F9A16A1774F}"/>
                  </a:ext>
                </a:extLst>
              </p:cNvPr>
              <p:cNvGrpSpPr/>
              <p:nvPr/>
            </p:nvGrpSpPr>
            <p:grpSpPr>
              <a:xfrm>
                <a:off x="7680323" y="3615879"/>
                <a:ext cx="324000" cy="162000"/>
                <a:chOff x="9199253" y="3748281"/>
                <a:chExt cx="324000" cy="162000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E8A6506-2109-63C1-5F50-21B119948B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9199253" y="3748281"/>
                  <a:ext cx="324000" cy="162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pic>
              <p:nvPicPr>
                <p:cNvPr id="15" name="Picture 6" descr="C:\Users\ecoffey\AppData\Local\Temp\Rar$DRa0.583\Cisco Icons November\30067_Device_router_3057\Png_256\30067_Device_router_3057_unknown_256.png">
                  <a:extLst>
                    <a:ext uri="{FF2B5EF4-FFF2-40B4-BE49-F238E27FC236}">
                      <a16:creationId xmlns:a16="http://schemas.microsoft.com/office/drawing/2014/main" id="{C8A7100B-7F0B-99DE-1729-46C72A2F84B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9253747" y="3768469"/>
                  <a:ext cx="215012" cy="1216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976A8C2-59BC-8718-A23B-4649E754895D}"/>
                </a:ext>
              </a:extLst>
            </p:cNvPr>
            <p:cNvGrpSpPr/>
            <p:nvPr/>
          </p:nvGrpSpPr>
          <p:grpSpPr>
            <a:xfrm>
              <a:off x="722789" y="2798931"/>
              <a:ext cx="3888002" cy="4908391"/>
              <a:chOff x="7680323" y="3615878"/>
              <a:chExt cx="2916002" cy="3681293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273874B-CAB7-E4AF-5F14-4FFD83439231}"/>
                  </a:ext>
                </a:extLst>
              </p:cNvPr>
              <p:cNvSpPr/>
              <p:nvPr/>
            </p:nvSpPr>
            <p:spPr>
              <a:xfrm flipH="1">
                <a:off x="7680325" y="3615878"/>
                <a:ext cx="2916000" cy="3681293"/>
              </a:xfrm>
              <a:prstGeom prst="rect">
                <a:avLst/>
              </a:prstGeom>
              <a:noFill/>
              <a:ln w="31750">
                <a:solidFill>
                  <a:schemeClr val="accent5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68000" tIns="0" rIns="216000" bIns="14400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vrf-01 (external)</a:t>
                </a:r>
                <a:endParaRPr lang="en-GB" sz="28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CE95D3E4-25B6-CC05-F190-68992BB3CB6C}"/>
                  </a:ext>
                </a:extLst>
              </p:cNvPr>
              <p:cNvGrpSpPr/>
              <p:nvPr/>
            </p:nvGrpSpPr>
            <p:grpSpPr>
              <a:xfrm>
                <a:off x="7680323" y="3615879"/>
                <a:ext cx="324000" cy="162000"/>
                <a:chOff x="9199253" y="3748281"/>
                <a:chExt cx="324000" cy="162000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F389477B-EE05-3C8B-9544-3EF3A7EA14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9199253" y="3748281"/>
                  <a:ext cx="324000" cy="162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pic>
              <p:nvPicPr>
                <p:cNvPr id="29" name="Picture 6" descr="C:\Users\ecoffey\AppData\Local\Temp\Rar$DRa0.583\Cisco Icons November\30067_Device_router_3057\Png_256\30067_Device_router_3057_unknown_256.png">
                  <a:extLst>
                    <a:ext uri="{FF2B5EF4-FFF2-40B4-BE49-F238E27FC236}">
                      <a16:creationId xmlns:a16="http://schemas.microsoft.com/office/drawing/2014/main" id="{672F7950-F7E6-5450-549D-94E34CBABC0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9253747" y="3768469"/>
                  <a:ext cx="215012" cy="1216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24CD3A7-20BE-4ED7-222F-2CDD7E822817}"/>
              </a:ext>
            </a:extLst>
          </p:cNvPr>
          <p:cNvGrpSpPr/>
          <p:nvPr/>
        </p:nvGrpSpPr>
        <p:grpSpPr>
          <a:xfrm>
            <a:off x="4041223" y="3758906"/>
            <a:ext cx="1683698" cy="1015663"/>
            <a:chOff x="4041223" y="3758906"/>
            <a:chExt cx="1683698" cy="101566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E1FDC3D-7BF4-3F49-1F3E-1AD5875D0908}"/>
                </a:ext>
              </a:extLst>
            </p:cNvPr>
            <p:cNvSpPr txBox="1"/>
            <p:nvPr/>
          </p:nvSpPr>
          <p:spPr>
            <a:xfrm>
              <a:off x="4041223" y="3758906"/>
              <a:ext cx="1683698" cy="1015663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+mn-lt"/>
                  <a:cs typeface="Consolas" panose="020B0609020204030204" pitchFamily="49" charset="0"/>
                </a:rPr>
                <a:t>Route leaking between VRFs</a:t>
              </a:r>
            </a:p>
            <a:p>
              <a:pPr algn="ctr"/>
              <a:endParaRPr lang="en-US" sz="1400" dirty="0">
                <a:cs typeface="Consolas" panose="020B0609020204030204" pitchFamily="49" charset="0"/>
              </a:endParaRPr>
            </a:p>
            <a:p>
              <a:pPr algn="ctr"/>
              <a:endParaRPr lang="en-US" sz="1400" dirty="0">
                <a:latin typeface="+mn-lt"/>
                <a:cs typeface="Consolas" panose="020B0609020204030204" pitchFamily="49" charset="0"/>
              </a:endParaRPr>
            </a:p>
          </p:txBody>
        </p:sp>
        <p:sp>
          <p:nvSpPr>
            <p:cNvPr id="21" name="Left-right Arrow 20">
              <a:extLst>
                <a:ext uri="{FF2B5EF4-FFF2-40B4-BE49-F238E27FC236}">
                  <a16:creationId xmlns:a16="http://schemas.microsoft.com/office/drawing/2014/main" id="{CCE4A56E-B7A2-091D-3478-F99934150C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1223" y="4338365"/>
              <a:ext cx="1683698" cy="396000"/>
            </a:xfrm>
            <a:prstGeom prst="leftRightArrow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3B0CC788-7ECA-5EEF-FCD0-919541092E49}"/>
              </a:ext>
            </a:extLst>
          </p:cNvPr>
          <p:cNvCxnSpPr>
            <a:cxnSpLocks/>
            <a:stCxn id="366" idx="3"/>
            <a:endCxn id="40" idx="2"/>
          </p:cNvCxnSpPr>
          <p:nvPr/>
        </p:nvCxnSpPr>
        <p:spPr>
          <a:xfrm flipV="1">
            <a:off x="9268255" y="2171986"/>
            <a:ext cx="1609859" cy="480013"/>
          </a:xfrm>
          <a:prstGeom prst="bentConnector2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5F1D2C95-9F74-7F40-256A-21B6D2B75778}"/>
              </a:ext>
            </a:extLst>
          </p:cNvPr>
          <p:cNvCxnSpPr>
            <a:cxnSpLocks/>
            <a:stCxn id="350" idx="0"/>
            <a:endCxn id="366" idx="1"/>
          </p:cNvCxnSpPr>
          <p:nvPr/>
        </p:nvCxnSpPr>
        <p:spPr>
          <a:xfrm rot="16200000" flipV="1">
            <a:off x="7191029" y="2713226"/>
            <a:ext cx="740702" cy="618248"/>
          </a:xfrm>
          <a:prstGeom prst="bentConnector4">
            <a:avLst>
              <a:gd name="adj1" fmla="val 30497"/>
              <a:gd name="adj2" fmla="val 136975"/>
            </a:avLst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8B0B3B0-79BC-6938-9A1A-B565CD953091}"/>
              </a:ext>
            </a:extLst>
          </p:cNvPr>
          <p:cNvGrpSpPr/>
          <p:nvPr/>
        </p:nvGrpSpPr>
        <p:grpSpPr>
          <a:xfrm>
            <a:off x="9949460" y="1464013"/>
            <a:ext cx="1080376" cy="707973"/>
            <a:chOff x="5769800" y="3715169"/>
            <a:chExt cx="810282" cy="53098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70418F-90F1-2BCD-7AEA-048FB1192F78}"/>
                </a:ext>
              </a:extLst>
            </p:cNvPr>
            <p:cNvSpPr/>
            <p:nvPr/>
          </p:nvSpPr>
          <p:spPr>
            <a:xfrm flipH="1">
              <a:off x="5769800" y="3760135"/>
              <a:ext cx="810282" cy="44897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 cap="flat">
              <a:solidFill>
                <a:schemeClr val="accent4">
                  <a:lumMod val="5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72000" rIns="0" bIns="0" rtlCol="0" anchor="ctr" anchorCtr="1"/>
            <a:lstStyle/>
            <a:p>
              <a:pPr algn="ctr" defTabSz="91433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core-services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572F7D8-F684-2A76-35DF-06A7F0081888}"/>
                </a:ext>
              </a:extLst>
            </p:cNvPr>
            <p:cNvGrpSpPr/>
            <p:nvPr/>
          </p:nvGrpSpPr>
          <p:grpSpPr>
            <a:xfrm>
              <a:off x="5810366" y="4161964"/>
              <a:ext cx="728185" cy="84185"/>
              <a:chOff x="5839732" y="5301002"/>
              <a:chExt cx="728185" cy="84185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B15CBB8-D627-E55C-5F23-6CFDD8AD023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23396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9989A07-F137-E101-F2C5-891FCB391D9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3973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F95E25A-E9F1-9B00-EE3E-B03CB3424F4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22884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D79C41F-E8DC-F412-72BC-C1F549406A8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4287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CCI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E227AA8-A3DB-9111-FDCB-70B464E5A1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9800" y="3760135"/>
              <a:ext cx="324000" cy="162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 anchorCtr="1"/>
            <a:lstStyle/>
            <a:p>
              <a:pPr algn="ctr" defTabSz="91433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800" kern="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EPG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8CEC0EB-2F2A-B1DE-53EB-2417A83B0575}"/>
                </a:ext>
              </a:extLst>
            </p:cNvPr>
            <p:cNvGrpSpPr/>
            <p:nvPr/>
          </p:nvGrpSpPr>
          <p:grpSpPr>
            <a:xfrm>
              <a:off x="5810366" y="3715169"/>
              <a:ext cx="728185" cy="84185"/>
              <a:chOff x="5839732" y="5301002"/>
              <a:chExt cx="728185" cy="84185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A13944D-4139-1ABF-300B-6A68286FEA7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23396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3D8D540-D885-EED6-0D2A-C21BECD9A58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3973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C3907CD-C241-A9CD-B106-4888A834E12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22884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0CD1636-C647-B689-CB6C-06F78CD94B9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4287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CCI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9204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01">
            <a:extLst>
              <a:ext uri="{FF2B5EF4-FFF2-40B4-BE49-F238E27FC236}">
                <a16:creationId xmlns:a16="http://schemas.microsoft.com/office/drawing/2014/main" id="{8E7255EE-7855-FED0-5668-F57C01B16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00" y="234766"/>
            <a:ext cx="11009376" cy="975360"/>
          </a:xfrm>
        </p:spPr>
        <p:txBody>
          <a:bodyPr/>
          <a:lstStyle/>
          <a:p>
            <a:r>
              <a:rPr lang="en-US"/>
              <a:t>Design Patterns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9E2F532-0C44-CB3A-6B1C-1738E13A8AA6}"/>
              </a:ext>
            </a:extLst>
          </p:cNvPr>
          <p:cNvGrpSpPr/>
          <p:nvPr/>
        </p:nvGrpSpPr>
        <p:grpSpPr>
          <a:xfrm>
            <a:off x="536400" y="1702800"/>
            <a:ext cx="3206864" cy="3267846"/>
            <a:chOff x="2620568" y="1702800"/>
            <a:chExt cx="3206864" cy="3267846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12CD426-7040-B46A-6B95-21D5A357819F}"/>
                </a:ext>
              </a:extLst>
            </p:cNvPr>
            <p:cNvGrpSpPr/>
            <p:nvPr/>
          </p:nvGrpSpPr>
          <p:grpSpPr>
            <a:xfrm>
              <a:off x="2620800" y="1702800"/>
              <a:ext cx="3206632" cy="2797176"/>
              <a:chOff x="728781" y="91736"/>
              <a:chExt cx="3206632" cy="2797176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ED4E23DC-1697-3640-B333-E154F1EC549A}"/>
                  </a:ext>
                </a:extLst>
              </p:cNvPr>
              <p:cNvGrpSpPr/>
              <p:nvPr/>
            </p:nvGrpSpPr>
            <p:grpSpPr>
              <a:xfrm>
                <a:off x="1346400" y="512423"/>
                <a:ext cx="1147100" cy="2232026"/>
                <a:chOff x="7680323" y="3602038"/>
                <a:chExt cx="1147100" cy="2232026"/>
              </a:xfrm>
            </p:grpSpPr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A926A63B-C283-0B5B-BDAB-58E4DA9225A4}"/>
                    </a:ext>
                  </a:extLst>
                </p:cNvPr>
                <p:cNvSpPr/>
                <p:nvPr/>
              </p:nvSpPr>
              <p:spPr>
                <a:xfrm flipH="1">
                  <a:off x="7680323" y="3602038"/>
                  <a:ext cx="1147100" cy="2232026"/>
                </a:xfrm>
                <a:prstGeom prst="rect">
                  <a:avLst/>
                </a:prstGeom>
                <a:solidFill>
                  <a:schemeClr val="bg1">
                    <a:lumMod val="10000"/>
                    <a:lumOff val="90000"/>
                  </a:schemeClr>
                </a:solidFill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324000" tIns="36000" rIns="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subnet(s)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9D5F77EB-A564-1773-F109-5604891843A3}"/>
                    </a:ext>
                  </a:extLst>
                </p:cNvPr>
                <p:cNvSpPr txBox="1"/>
                <p:nvPr/>
              </p:nvSpPr>
              <p:spPr>
                <a:xfrm>
                  <a:off x="7680326" y="3602038"/>
                  <a:ext cx="288000" cy="1440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60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BD</a:t>
                  </a:r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C208D7B1-D9EA-44C1-F85C-44AA913E1C10}"/>
                  </a:ext>
                </a:extLst>
              </p:cNvPr>
              <p:cNvGrpSpPr/>
              <p:nvPr/>
            </p:nvGrpSpPr>
            <p:grpSpPr>
              <a:xfrm>
                <a:off x="728781" y="91736"/>
                <a:ext cx="3206632" cy="2797176"/>
                <a:chOff x="7680323" y="2921000"/>
                <a:chExt cx="3206632" cy="2797176"/>
              </a:xfrm>
            </p:grpSpPr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15F76007-F2E6-D46B-C42A-4624CDB0E8A5}"/>
                    </a:ext>
                  </a:extLst>
                </p:cNvPr>
                <p:cNvSpPr/>
                <p:nvPr/>
              </p:nvSpPr>
              <p:spPr>
                <a:xfrm>
                  <a:off x="7680323" y="2921000"/>
                  <a:ext cx="3206632" cy="2797176"/>
                </a:xfrm>
                <a:prstGeom prst="rect">
                  <a:avLst/>
                </a:prstGeom>
                <a:noFill/>
                <a:ln w="12700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24000" tIns="3600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demo</a:t>
                  </a:r>
                </a:p>
              </p:txBody>
            </p: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45385EFB-5C18-C087-1448-2A2940ED55C6}"/>
                    </a:ext>
                  </a:extLst>
                </p:cNvPr>
                <p:cNvGrpSpPr/>
                <p:nvPr/>
              </p:nvGrpSpPr>
              <p:grpSpPr>
                <a:xfrm>
                  <a:off x="7680323" y="2921000"/>
                  <a:ext cx="288000" cy="144000"/>
                  <a:chOff x="9357407" y="4691351"/>
                  <a:chExt cx="288000" cy="144000"/>
                </a:xfrm>
              </p:grpSpPr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481FC623-3AA0-2A88-1BFD-69F5666E72D6}"/>
                      </a:ext>
                    </a:extLst>
                  </p:cNvPr>
                  <p:cNvSpPr/>
                  <p:nvPr/>
                </p:nvSpPr>
                <p:spPr>
                  <a:xfrm>
                    <a:off x="9357407" y="4691351"/>
                    <a:ext cx="288000" cy="144000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E2A58993-D181-85EF-3829-0F2C91F7DEB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9393407" y="4709853"/>
                    <a:ext cx="216000" cy="106997"/>
                    <a:chOff x="836085" y="1496592"/>
                    <a:chExt cx="538984" cy="266993"/>
                  </a:xfrm>
                </p:grpSpPr>
                <p:sp>
                  <p:nvSpPr>
                    <p:cNvPr id="97" name="Freeform 751">
                      <a:extLst>
                        <a:ext uri="{FF2B5EF4-FFF2-40B4-BE49-F238E27FC236}">
                          <a16:creationId xmlns:a16="http://schemas.microsoft.com/office/drawing/2014/main" id="{C136C415-FAB1-584B-21D4-97A612D7733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36085" y="1647588"/>
                      <a:ext cx="538984" cy="115997"/>
                    </a:xfrm>
                    <a:custGeom>
                      <a:avLst/>
                      <a:gdLst>
                        <a:gd name="T0" fmla="*/ 204 w 228"/>
                        <a:gd name="T1" fmla="*/ 49 h 49"/>
                        <a:gd name="T2" fmla="*/ 24 w 228"/>
                        <a:gd name="T3" fmla="*/ 49 h 49"/>
                        <a:gd name="T4" fmla="*/ 0 w 228"/>
                        <a:gd name="T5" fmla="*/ 25 h 49"/>
                        <a:gd name="T6" fmla="*/ 0 w 228"/>
                        <a:gd name="T7" fmla="*/ 25 h 49"/>
                        <a:gd name="T8" fmla="*/ 24 w 228"/>
                        <a:gd name="T9" fmla="*/ 0 h 49"/>
                        <a:gd name="T10" fmla="*/ 204 w 228"/>
                        <a:gd name="T11" fmla="*/ 0 h 49"/>
                        <a:gd name="T12" fmla="*/ 228 w 228"/>
                        <a:gd name="T13" fmla="*/ 25 h 49"/>
                        <a:gd name="T14" fmla="*/ 228 w 228"/>
                        <a:gd name="T15" fmla="*/ 25 h 49"/>
                        <a:gd name="T16" fmla="*/ 204 w 228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228" h="49">
                          <a:moveTo>
                            <a:pt x="204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5"/>
                          </a:cubicBezTo>
                          <a:cubicBezTo>
                            <a:pt x="0" y="25"/>
                            <a:pt x="0" y="25"/>
                            <a:pt x="0" y="25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204" y="0"/>
                            <a:pt x="204" y="0"/>
                            <a:pt x="204" y="0"/>
                          </a:cubicBezTo>
                          <a:cubicBezTo>
                            <a:pt x="217" y="0"/>
                            <a:pt x="228" y="11"/>
                            <a:pt x="228" y="25"/>
                          </a:cubicBezTo>
                          <a:cubicBezTo>
                            <a:pt x="228" y="25"/>
                            <a:pt x="228" y="25"/>
                            <a:pt x="228" y="25"/>
                          </a:cubicBezTo>
                          <a:cubicBezTo>
                            <a:pt x="228" y="38"/>
                            <a:pt x="217" y="49"/>
                            <a:pt x="204" y="49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121920" tIns="60960" rIns="121920" bIns="60960" numCol="1" anchor="t" anchorCtr="1" compatLnSpc="1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endParaRPr lang="en-US" sz="4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98" name="Freeform 752">
                      <a:extLst>
                        <a:ext uri="{FF2B5EF4-FFF2-40B4-BE49-F238E27FC236}">
                          <a16:creationId xmlns:a16="http://schemas.microsoft.com/office/drawing/2014/main" id="{18673F5C-8DE7-D706-7164-13EEFB7BC5B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55081" y="1571590"/>
                      <a:ext cx="382988" cy="115996"/>
                    </a:xfrm>
                    <a:custGeom>
                      <a:avLst/>
                      <a:gdLst>
                        <a:gd name="T0" fmla="*/ 137 w 162"/>
                        <a:gd name="T1" fmla="*/ 49 h 49"/>
                        <a:gd name="T2" fmla="*/ 24 w 162"/>
                        <a:gd name="T3" fmla="*/ 49 h 49"/>
                        <a:gd name="T4" fmla="*/ 0 w 162"/>
                        <a:gd name="T5" fmla="*/ 25 h 49"/>
                        <a:gd name="T6" fmla="*/ 0 w 162"/>
                        <a:gd name="T7" fmla="*/ 25 h 49"/>
                        <a:gd name="T8" fmla="*/ 24 w 162"/>
                        <a:gd name="T9" fmla="*/ 0 h 49"/>
                        <a:gd name="T10" fmla="*/ 137 w 162"/>
                        <a:gd name="T11" fmla="*/ 0 h 49"/>
                        <a:gd name="T12" fmla="*/ 162 w 162"/>
                        <a:gd name="T13" fmla="*/ 25 h 49"/>
                        <a:gd name="T14" fmla="*/ 162 w 162"/>
                        <a:gd name="T15" fmla="*/ 25 h 49"/>
                        <a:gd name="T16" fmla="*/ 137 w 162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162" h="49">
                          <a:moveTo>
                            <a:pt x="137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5"/>
                          </a:cubicBezTo>
                          <a:cubicBezTo>
                            <a:pt x="0" y="25"/>
                            <a:pt x="0" y="25"/>
                            <a:pt x="0" y="25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137" y="0"/>
                            <a:pt x="137" y="0"/>
                            <a:pt x="137" y="0"/>
                          </a:cubicBezTo>
                          <a:cubicBezTo>
                            <a:pt x="151" y="0"/>
                            <a:pt x="162" y="11"/>
                            <a:pt x="162" y="25"/>
                          </a:cubicBezTo>
                          <a:cubicBezTo>
                            <a:pt x="162" y="25"/>
                            <a:pt x="162" y="25"/>
                            <a:pt x="162" y="25"/>
                          </a:cubicBezTo>
                          <a:cubicBezTo>
                            <a:pt x="162" y="38"/>
                            <a:pt x="151" y="49"/>
                            <a:pt x="137" y="49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99" name="Freeform 753">
                      <a:extLst>
                        <a:ext uri="{FF2B5EF4-FFF2-40B4-BE49-F238E27FC236}">
                          <a16:creationId xmlns:a16="http://schemas.microsoft.com/office/drawing/2014/main" id="{F746358B-ABA9-889E-A8A1-6E0BB1EFF21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06076" y="1496592"/>
                      <a:ext cx="181994" cy="115996"/>
                    </a:xfrm>
                    <a:custGeom>
                      <a:avLst/>
                      <a:gdLst>
                        <a:gd name="T0" fmla="*/ 52 w 77"/>
                        <a:gd name="T1" fmla="*/ 49 h 49"/>
                        <a:gd name="T2" fmla="*/ 24 w 77"/>
                        <a:gd name="T3" fmla="*/ 49 h 49"/>
                        <a:gd name="T4" fmla="*/ 0 w 77"/>
                        <a:gd name="T5" fmla="*/ 24 h 49"/>
                        <a:gd name="T6" fmla="*/ 0 w 77"/>
                        <a:gd name="T7" fmla="*/ 24 h 49"/>
                        <a:gd name="T8" fmla="*/ 24 w 77"/>
                        <a:gd name="T9" fmla="*/ 0 h 49"/>
                        <a:gd name="T10" fmla="*/ 52 w 77"/>
                        <a:gd name="T11" fmla="*/ 0 h 49"/>
                        <a:gd name="T12" fmla="*/ 77 w 77"/>
                        <a:gd name="T13" fmla="*/ 24 h 49"/>
                        <a:gd name="T14" fmla="*/ 77 w 77"/>
                        <a:gd name="T15" fmla="*/ 24 h 49"/>
                        <a:gd name="T16" fmla="*/ 52 w 77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7" h="49">
                          <a:moveTo>
                            <a:pt x="52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4"/>
                          </a:cubicBezTo>
                          <a:cubicBezTo>
                            <a:pt x="0" y="24"/>
                            <a:pt x="0" y="24"/>
                            <a:pt x="0" y="24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52" y="0"/>
                            <a:pt x="52" y="0"/>
                            <a:pt x="52" y="0"/>
                          </a:cubicBezTo>
                          <a:cubicBezTo>
                            <a:pt x="66" y="0"/>
                            <a:pt x="77" y="11"/>
                            <a:pt x="77" y="24"/>
                          </a:cubicBezTo>
                          <a:cubicBezTo>
                            <a:pt x="77" y="24"/>
                            <a:pt x="77" y="24"/>
                            <a:pt x="77" y="24"/>
                          </a:cubicBezTo>
                          <a:cubicBezTo>
                            <a:pt x="77" y="38"/>
                            <a:pt x="66" y="49"/>
                            <a:pt x="52" y="49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</p:grpSp>
            </p:grp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58E92845-11CA-0898-C145-3CD90B435C49}"/>
                  </a:ext>
                </a:extLst>
              </p:cNvPr>
              <p:cNvGrpSpPr/>
              <p:nvPr/>
            </p:nvGrpSpPr>
            <p:grpSpPr>
              <a:xfrm>
                <a:off x="1274878" y="296523"/>
                <a:ext cx="2590559" cy="2519364"/>
                <a:chOff x="7680319" y="3615879"/>
                <a:chExt cx="2590559" cy="2519364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5EA0E8CD-FCA6-FBC4-50F2-4FE86BEB5786}"/>
                    </a:ext>
                  </a:extLst>
                </p:cNvPr>
                <p:cNvSpPr/>
                <p:nvPr/>
              </p:nvSpPr>
              <p:spPr>
                <a:xfrm flipH="1">
                  <a:off x="7680319" y="3615879"/>
                  <a:ext cx="2590559" cy="2519364"/>
                </a:xfrm>
                <a:prstGeom prst="rect">
                  <a:avLst/>
                </a:prstGeom>
                <a:noFill/>
                <a:ln w="12700">
                  <a:solidFill>
                    <a:schemeClr val="accent5"/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24000" tIns="3600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vrf-01</a:t>
                  </a:r>
                </a:p>
              </p:txBody>
            </p: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D69D9EB8-0C05-E64F-D2B7-4899D04824EE}"/>
                    </a:ext>
                  </a:extLst>
                </p:cNvPr>
                <p:cNvGrpSpPr/>
                <p:nvPr/>
              </p:nvGrpSpPr>
              <p:grpSpPr>
                <a:xfrm>
                  <a:off x="7680323" y="3615879"/>
                  <a:ext cx="288000" cy="144000"/>
                  <a:chOff x="9199253" y="3748281"/>
                  <a:chExt cx="288000" cy="144000"/>
                </a:xfrm>
              </p:grpSpPr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25142015-7FE3-2304-EC80-FE15C6217295}"/>
                      </a:ext>
                    </a:extLst>
                  </p:cNvPr>
                  <p:cNvSpPr/>
                  <p:nvPr/>
                </p:nvSpPr>
                <p:spPr>
                  <a:xfrm flipH="1">
                    <a:off x="9199253" y="3748281"/>
                    <a:ext cx="288000" cy="144000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pic>
                <p:nvPicPr>
                  <p:cNvPr id="92" name="Picture 6" descr="C:\Users\ecoffey\AppData\Local\Temp\Rar$DRa0.583\Cisco Icons November\30067_Device_router_3057\Png_256\30067_Device_router_3057_unknown_256.png">
                    <a:extLst>
                      <a:ext uri="{FF2B5EF4-FFF2-40B4-BE49-F238E27FC236}">
                        <a16:creationId xmlns:a16="http://schemas.microsoft.com/office/drawing/2014/main" id="{7799515D-354E-2F9A-62A6-7623D7063C9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9235747" y="3759469"/>
                    <a:ext cx="215012" cy="1216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71E696B1-A445-B61B-A6E4-623A1257693D}"/>
                  </a:ext>
                </a:extLst>
              </p:cNvPr>
              <p:cNvGrpSpPr/>
              <p:nvPr/>
            </p:nvGrpSpPr>
            <p:grpSpPr>
              <a:xfrm>
                <a:off x="1414800" y="871197"/>
                <a:ext cx="1008063" cy="434081"/>
                <a:chOff x="5769799" y="3760135"/>
                <a:chExt cx="1008063" cy="434081"/>
              </a:xfrm>
            </p:grpSpPr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C90A0169-2A41-72C4-683F-0409F3788566}"/>
                    </a:ext>
                  </a:extLst>
                </p:cNvPr>
                <p:cNvSpPr/>
                <p:nvPr/>
              </p:nvSpPr>
              <p:spPr>
                <a:xfrm flipH="1">
                  <a:off x="5769799" y="3760135"/>
                  <a:ext cx="1008063" cy="4340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72000" rIns="0" bIns="0" rtlCol="0" anchor="t" anchorCtr="0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</a:t>
                  </a:r>
                </a:p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(Security isolation per Bridge Domain)</a:t>
                  </a:r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6940A5F4-0D74-96FF-4A1A-F01628E8017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760135"/>
                  <a:ext cx="288000" cy="144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064FAD7C-529D-9C93-FCC6-207B2C648ECA}"/>
                  </a:ext>
                </a:extLst>
              </p:cNvPr>
              <p:cNvGrpSpPr/>
              <p:nvPr/>
            </p:nvGrpSpPr>
            <p:grpSpPr>
              <a:xfrm>
                <a:off x="2570400" y="512423"/>
                <a:ext cx="1147100" cy="2232026"/>
                <a:chOff x="7680323" y="3602038"/>
                <a:chExt cx="1147100" cy="2232026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D41BFF15-E2D9-9455-1884-AA8D25F9AA54}"/>
                    </a:ext>
                  </a:extLst>
                </p:cNvPr>
                <p:cNvSpPr/>
                <p:nvPr/>
              </p:nvSpPr>
              <p:spPr>
                <a:xfrm flipH="1">
                  <a:off x="7680323" y="3602038"/>
                  <a:ext cx="1147100" cy="2232026"/>
                </a:xfrm>
                <a:prstGeom prst="rect">
                  <a:avLst/>
                </a:prstGeom>
                <a:solidFill>
                  <a:schemeClr val="bg1">
                    <a:lumMod val="10000"/>
                    <a:lumOff val="90000"/>
                  </a:schemeClr>
                </a:solidFill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324000" tIns="36000" rIns="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subnet(s)</a:t>
                  </a: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3B12B7CB-41BE-AC86-A969-82EF499C7DE6}"/>
                    </a:ext>
                  </a:extLst>
                </p:cNvPr>
                <p:cNvSpPr txBox="1"/>
                <p:nvPr/>
              </p:nvSpPr>
              <p:spPr>
                <a:xfrm>
                  <a:off x="7680326" y="3602038"/>
                  <a:ext cx="288000" cy="1440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60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BD</a:t>
                  </a:r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F12DFB79-D222-E7F5-22BC-0321A4801808}"/>
                  </a:ext>
                </a:extLst>
              </p:cNvPr>
              <p:cNvGrpSpPr/>
              <p:nvPr/>
            </p:nvGrpSpPr>
            <p:grpSpPr>
              <a:xfrm>
                <a:off x="2643933" y="871197"/>
                <a:ext cx="1006475" cy="434081"/>
                <a:chOff x="5769799" y="3760135"/>
                <a:chExt cx="1006475" cy="434081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6C994B8F-C799-4FA6-320E-AC6A2F583651}"/>
                    </a:ext>
                  </a:extLst>
                </p:cNvPr>
                <p:cNvSpPr/>
                <p:nvPr/>
              </p:nvSpPr>
              <p:spPr>
                <a:xfrm flipH="1">
                  <a:off x="5769799" y="3760135"/>
                  <a:ext cx="1006475" cy="4340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72000" rIns="0" bIns="0" rtlCol="0" anchor="t" anchorCtr="0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</a:t>
                  </a:r>
                </a:p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(Security isolation per Bridge Domain)</a:t>
                  </a:r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35A13991-DE82-F952-AABE-7CB8C1CD359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760135"/>
                  <a:ext cx="288000" cy="144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122EEB13-5BF0-FF77-15A2-3B8809581654}"/>
                  </a:ext>
                </a:extLst>
              </p:cNvPr>
              <p:cNvGrpSpPr/>
              <p:nvPr/>
            </p:nvGrpSpPr>
            <p:grpSpPr>
              <a:xfrm>
                <a:off x="803269" y="732450"/>
                <a:ext cx="2987677" cy="1146811"/>
                <a:chOff x="7680318" y="3602038"/>
                <a:chExt cx="2987677" cy="1146811"/>
              </a:xfrm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D499002D-5833-D84C-681C-64A654ED425E}"/>
                    </a:ext>
                  </a:extLst>
                </p:cNvPr>
                <p:cNvSpPr/>
                <p:nvPr/>
              </p:nvSpPr>
              <p:spPr>
                <a:xfrm flipH="1">
                  <a:off x="7680318" y="3602038"/>
                  <a:ext cx="2987677" cy="1146811"/>
                </a:xfrm>
                <a:prstGeom prst="rect">
                  <a:avLst/>
                </a:prstGeom>
                <a:noFill/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36000" tIns="18000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Network</a:t>
                  </a:r>
                </a:p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Segments</a:t>
                  </a: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9271BCDE-9A6D-1BA4-0ECF-D54662F850E4}"/>
                    </a:ext>
                  </a:extLst>
                </p:cNvPr>
                <p:cNvSpPr txBox="1"/>
                <p:nvPr/>
              </p:nvSpPr>
              <p:spPr>
                <a:xfrm>
                  <a:off x="7680326" y="3602038"/>
                  <a:ext cx="288000" cy="1440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60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AP</a:t>
                  </a:r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46E24DC1-CFA0-D6AD-B362-0B55EB43CA6D}"/>
                  </a:ext>
                </a:extLst>
              </p:cNvPr>
              <p:cNvGrpSpPr/>
              <p:nvPr/>
            </p:nvGrpSpPr>
            <p:grpSpPr>
              <a:xfrm>
                <a:off x="803267" y="2023723"/>
                <a:ext cx="2987677" cy="647700"/>
                <a:chOff x="7680319" y="3602038"/>
                <a:chExt cx="2987677" cy="647700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B776714D-9679-907B-1800-79A9A0CCF92C}"/>
                    </a:ext>
                  </a:extLst>
                </p:cNvPr>
                <p:cNvSpPr/>
                <p:nvPr/>
              </p:nvSpPr>
              <p:spPr>
                <a:xfrm flipH="1">
                  <a:off x="7680319" y="3602038"/>
                  <a:ext cx="2987677" cy="647700"/>
                </a:xfrm>
                <a:prstGeom prst="rect">
                  <a:avLst/>
                </a:prstGeom>
                <a:noFill/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36000" tIns="18000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Apps</a:t>
                  </a:r>
                </a:p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(Optional)</a:t>
                  </a: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0ACB004A-4947-2AE3-D598-5429B999DE98}"/>
                    </a:ext>
                  </a:extLst>
                </p:cNvPr>
                <p:cNvSpPr txBox="1"/>
                <p:nvPr/>
              </p:nvSpPr>
              <p:spPr>
                <a:xfrm>
                  <a:off x="7680326" y="3602038"/>
                  <a:ext cx="288000" cy="1440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60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AP</a:t>
                  </a:r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A23F502F-B34B-940A-77F2-DDC708611595}"/>
                  </a:ext>
                </a:extLst>
              </p:cNvPr>
              <p:cNvGrpSpPr/>
              <p:nvPr/>
            </p:nvGrpSpPr>
            <p:grpSpPr>
              <a:xfrm>
                <a:off x="1414129" y="2171188"/>
                <a:ext cx="2231687" cy="428799"/>
                <a:chOff x="5769126" y="3760135"/>
                <a:chExt cx="2231687" cy="428799"/>
              </a:xfrm>
            </p:grpSpPr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6D5DE987-FC7E-F366-20CD-4A8663F5B048}"/>
                    </a:ext>
                  </a:extLst>
                </p:cNvPr>
                <p:cNvSpPr/>
                <p:nvPr/>
              </p:nvSpPr>
              <p:spPr>
                <a:xfrm flipH="1">
                  <a:off x="5769126" y="3760136"/>
                  <a:ext cx="2231687" cy="42879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0" rIns="0" bIns="0" rtlCol="0" anchor="ctr" anchorCtr="1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Security isolation across Bridge Domains</a:t>
                  </a:r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D35806DA-70C3-18F8-34CE-5C6071932AA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760135"/>
                  <a:ext cx="288000" cy="144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ESG</a:t>
                  </a:r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8D8B7687-7095-8337-5AEF-0528F76DF278}"/>
                  </a:ext>
                </a:extLst>
              </p:cNvPr>
              <p:cNvGrpSpPr/>
              <p:nvPr/>
            </p:nvGrpSpPr>
            <p:grpSpPr>
              <a:xfrm>
                <a:off x="1414800" y="1373741"/>
                <a:ext cx="1008000" cy="434081"/>
                <a:chOff x="5769800" y="3760135"/>
                <a:chExt cx="1008000" cy="434081"/>
              </a:xfrm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08044913-7A66-FC68-339A-15F66AB7BABE}"/>
                    </a:ext>
                  </a:extLst>
                </p:cNvPr>
                <p:cNvSpPr/>
                <p:nvPr/>
              </p:nvSpPr>
              <p:spPr>
                <a:xfrm flipH="1">
                  <a:off x="5769800" y="3760135"/>
                  <a:ext cx="1008000" cy="4340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72000" rIns="0" bIns="0" rtlCol="0" anchor="t" anchorCtr="0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</a:t>
                  </a:r>
                </a:p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(Security isolation per Bridge Domain)</a:t>
                  </a:r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F64C59D9-46B0-55B7-993F-7726B9CAC2B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760135"/>
                  <a:ext cx="288000" cy="144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3F7F1371-B970-63D6-56C4-D07C62A0BE4E}"/>
                  </a:ext>
                </a:extLst>
              </p:cNvPr>
              <p:cNvGrpSpPr/>
              <p:nvPr/>
            </p:nvGrpSpPr>
            <p:grpSpPr>
              <a:xfrm>
                <a:off x="2642721" y="1373741"/>
                <a:ext cx="1007688" cy="434081"/>
                <a:chOff x="5769800" y="3760135"/>
                <a:chExt cx="1007688" cy="434081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CF6E2CD1-4B3B-2292-6ADF-1E7B54E30F87}"/>
                    </a:ext>
                  </a:extLst>
                </p:cNvPr>
                <p:cNvSpPr/>
                <p:nvPr/>
              </p:nvSpPr>
              <p:spPr>
                <a:xfrm flipH="1">
                  <a:off x="5769800" y="3760135"/>
                  <a:ext cx="1007688" cy="4340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72000" rIns="0" bIns="0" rtlCol="0" anchor="t" anchorCtr="0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</a:t>
                  </a:r>
                </a:p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(Security isolation per Bridge Domain)</a:t>
                  </a: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2AC3C133-3B26-85F0-2CBA-392DBBF9944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760135"/>
                  <a:ext cx="288000" cy="144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3221E60-6D88-1D56-8EAA-1D04248167C8}"/>
                </a:ext>
              </a:extLst>
            </p:cNvPr>
            <p:cNvSpPr txBox="1"/>
            <p:nvPr/>
          </p:nvSpPr>
          <p:spPr>
            <a:xfrm>
              <a:off x="2620568" y="4508981"/>
              <a:ext cx="32066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+mn-lt"/>
                </a:rPr>
                <a:t>Dedicated VRFs and subnets for each Tenant with Dedicated L3outs</a:t>
              </a:r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AA7BF3A3-8FD3-7FEF-529E-A3149241F6D2}"/>
              </a:ext>
            </a:extLst>
          </p:cNvPr>
          <p:cNvGrpSpPr/>
          <p:nvPr/>
        </p:nvGrpSpPr>
        <p:grpSpPr>
          <a:xfrm>
            <a:off x="4492800" y="1702800"/>
            <a:ext cx="3206699" cy="3963754"/>
            <a:chOff x="4492800" y="1702800"/>
            <a:chExt cx="3206699" cy="396375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EE55534-487D-3691-A3DC-DEB375A5FAEF}"/>
                </a:ext>
              </a:extLst>
            </p:cNvPr>
            <p:cNvGrpSpPr/>
            <p:nvPr/>
          </p:nvGrpSpPr>
          <p:grpSpPr>
            <a:xfrm>
              <a:off x="4492867" y="1702800"/>
              <a:ext cx="3206632" cy="561971"/>
              <a:chOff x="6838360" y="914961"/>
              <a:chExt cx="3206632" cy="561971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BF6EEB41-9F61-8FE1-F893-096DD5E4604E}"/>
                  </a:ext>
                </a:extLst>
              </p:cNvPr>
              <p:cNvGrpSpPr/>
              <p:nvPr/>
            </p:nvGrpSpPr>
            <p:grpSpPr>
              <a:xfrm>
                <a:off x="6838360" y="914961"/>
                <a:ext cx="3206632" cy="561971"/>
                <a:chOff x="7680323" y="2920999"/>
                <a:chExt cx="3206632" cy="561971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C8D64DEF-38E1-64C6-5F80-AB11308B9A05}"/>
                    </a:ext>
                  </a:extLst>
                </p:cNvPr>
                <p:cNvSpPr/>
                <p:nvPr/>
              </p:nvSpPr>
              <p:spPr>
                <a:xfrm>
                  <a:off x="7680323" y="2920999"/>
                  <a:ext cx="3206632" cy="561971"/>
                </a:xfrm>
                <a:prstGeom prst="rect">
                  <a:avLst/>
                </a:prstGeom>
                <a:noFill/>
                <a:ln w="12700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24000" tIns="3600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shared-services</a:t>
                  </a:r>
                </a:p>
              </p:txBody>
            </p: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9E51D0CE-2EB9-EDE0-AC07-65A133E7BB87}"/>
                    </a:ext>
                  </a:extLst>
                </p:cNvPr>
                <p:cNvGrpSpPr/>
                <p:nvPr/>
              </p:nvGrpSpPr>
              <p:grpSpPr>
                <a:xfrm>
                  <a:off x="7680323" y="2921000"/>
                  <a:ext cx="288000" cy="144000"/>
                  <a:chOff x="9357407" y="4691351"/>
                  <a:chExt cx="288000" cy="144000"/>
                </a:xfrm>
              </p:grpSpPr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4ED6CB8E-3CDE-DCD0-5D77-379669A036C8}"/>
                      </a:ext>
                    </a:extLst>
                  </p:cNvPr>
                  <p:cNvSpPr/>
                  <p:nvPr/>
                </p:nvSpPr>
                <p:spPr>
                  <a:xfrm>
                    <a:off x="9357407" y="4691351"/>
                    <a:ext cx="288000" cy="144000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1F230889-7E48-56E4-7C43-01568E14717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9393407" y="4709853"/>
                    <a:ext cx="216000" cy="106997"/>
                    <a:chOff x="836085" y="1496592"/>
                    <a:chExt cx="538984" cy="266993"/>
                  </a:xfrm>
                </p:grpSpPr>
                <p:sp>
                  <p:nvSpPr>
                    <p:cNvPr id="58" name="Freeform 751">
                      <a:extLst>
                        <a:ext uri="{FF2B5EF4-FFF2-40B4-BE49-F238E27FC236}">
                          <a16:creationId xmlns:a16="http://schemas.microsoft.com/office/drawing/2014/main" id="{089195EC-4B49-E0DA-8A4C-CFE2CBE00D1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36085" y="1647588"/>
                      <a:ext cx="538984" cy="115997"/>
                    </a:xfrm>
                    <a:custGeom>
                      <a:avLst/>
                      <a:gdLst>
                        <a:gd name="T0" fmla="*/ 204 w 228"/>
                        <a:gd name="T1" fmla="*/ 49 h 49"/>
                        <a:gd name="T2" fmla="*/ 24 w 228"/>
                        <a:gd name="T3" fmla="*/ 49 h 49"/>
                        <a:gd name="T4" fmla="*/ 0 w 228"/>
                        <a:gd name="T5" fmla="*/ 25 h 49"/>
                        <a:gd name="T6" fmla="*/ 0 w 228"/>
                        <a:gd name="T7" fmla="*/ 25 h 49"/>
                        <a:gd name="T8" fmla="*/ 24 w 228"/>
                        <a:gd name="T9" fmla="*/ 0 h 49"/>
                        <a:gd name="T10" fmla="*/ 204 w 228"/>
                        <a:gd name="T11" fmla="*/ 0 h 49"/>
                        <a:gd name="T12" fmla="*/ 228 w 228"/>
                        <a:gd name="T13" fmla="*/ 25 h 49"/>
                        <a:gd name="T14" fmla="*/ 228 w 228"/>
                        <a:gd name="T15" fmla="*/ 25 h 49"/>
                        <a:gd name="T16" fmla="*/ 204 w 228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228" h="49">
                          <a:moveTo>
                            <a:pt x="204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5"/>
                          </a:cubicBezTo>
                          <a:cubicBezTo>
                            <a:pt x="0" y="25"/>
                            <a:pt x="0" y="25"/>
                            <a:pt x="0" y="25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204" y="0"/>
                            <a:pt x="204" y="0"/>
                            <a:pt x="204" y="0"/>
                          </a:cubicBezTo>
                          <a:cubicBezTo>
                            <a:pt x="217" y="0"/>
                            <a:pt x="228" y="11"/>
                            <a:pt x="228" y="25"/>
                          </a:cubicBezTo>
                          <a:cubicBezTo>
                            <a:pt x="228" y="25"/>
                            <a:pt x="228" y="25"/>
                            <a:pt x="228" y="25"/>
                          </a:cubicBezTo>
                          <a:cubicBezTo>
                            <a:pt x="228" y="38"/>
                            <a:pt x="217" y="49"/>
                            <a:pt x="204" y="49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121920" tIns="60960" rIns="121920" bIns="60960" numCol="1" anchor="t" anchorCtr="1" compatLnSpc="1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endParaRPr lang="en-US" sz="4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59" name="Freeform 752">
                      <a:extLst>
                        <a:ext uri="{FF2B5EF4-FFF2-40B4-BE49-F238E27FC236}">
                          <a16:creationId xmlns:a16="http://schemas.microsoft.com/office/drawing/2014/main" id="{4183A2F9-595C-5AED-C62C-A1B8713D70A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55081" y="1571590"/>
                      <a:ext cx="382988" cy="115996"/>
                    </a:xfrm>
                    <a:custGeom>
                      <a:avLst/>
                      <a:gdLst>
                        <a:gd name="T0" fmla="*/ 137 w 162"/>
                        <a:gd name="T1" fmla="*/ 49 h 49"/>
                        <a:gd name="T2" fmla="*/ 24 w 162"/>
                        <a:gd name="T3" fmla="*/ 49 h 49"/>
                        <a:gd name="T4" fmla="*/ 0 w 162"/>
                        <a:gd name="T5" fmla="*/ 25 h 49"/>
                        <a:gd name="T6" fmla="*/ 0 w 162"/>
                        <a:gd name="T7" fmla="*/ 25 h 49"/>
                        <a:gd name="T8" fmla="*/ 24 w 162"/>
                        <a:gd name="T9" fmla="*/ 0 h 49"/>
                        <a:gd name="T10" fmla="*/ 137 w 162"/>
                        <a:gd name="T11" fmla="*/ 0 h 49"/>
                        <a:gd name="T12" fmla="*/ 162 w 162"/>
                        <a:gd name="T13" fmla="*/ 25 h 49"/>
                        <a:gd name="T14" fmla="*/ 162 w 162"/>
                        <a:gd name="T15" fmla="*/ 25 h 49"/>
                        <a:gd name="T16" fmla="*/ 137 w 162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162" h="49">
                          <a:moveTo>
                            <a:pt x="137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5"/>
                          </a:cubicBezTo>
                          <a:cubicBezTo>
                            <a:pt x="0" y="25"/>
                            <a:pt x="0" y="25"/>
                            <a:pt x="0" y="25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137" y="0"/>
                            <a:pt x="137" y="0"/>
                            <a:pt x="137" y="0"/>
                          </a:cubicBezTo>
                          <a:cubicBezTo>
                            <a:pt x="151" y="0"/>
                            <a:pt x="162" y="11"/>
                            <a:pt x="162" y="25"/>
                          </a:cubicBezTo>
                          <a:cubicBezTo>
                            <a:pt x="162" y="25"/>
                            <a:pt x="162" y="25"/>
                            <a:pt x="162" y="25"/>
                          </a:cubicBezTo>
                          <a:cubicBezTo>
                            <a:pt x="162" y="38"/>
                            <a:pt x="151" y="49"/>
                            <a:pt x="137" y="49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60" name="Freeform 753">
                      <a:extLst>
                        <a:ext uri="{FF2B5EF4-FFF2-40B4-BE49-F238E27FC236}">
                          <a16:creationId xmlns:a16="http://schemas.microsoft.com/office/drawing/2014/main" id="{632E4F0A-C121-2246-026F-5DC1FC2DC38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06076" y="1496592"/>
                      <a:ext cx="181994" cy="115996"/>
                    </a:xfrm>
                    <a:custGeom>
                      <a:avLst/>
                      <a:gdLst>
                        <a:gd name="T0" fmla="*/ 52 w 77"/>
                        <a:gd name="T1" fmla="*/ 49 h 49"/>
                        <a:gd name="T2" fmla="*/ 24 w 77"/>
                        <a:gd name="T3" fmla="*/ 49 h 49"/>
                        <a:gd name="T4" fmla="*/ 0 w 77"/>
                        <a:gd name="T5" fmla="*/ 24 h 49"/>
                        <a:gd name="T6" fmla="*/ 0 w 77"/>
                        <a:gd name="T7" fmla="*/ 24 h 49"/>
                        <a:gd name="T8" fmla="*/ 24 w 77"/>
                        <a:gd name="T9" fmla="*/ 0 h 49"/>
                        <a:gd name="T10" fmla="*/ 52 w 77"/>
                        <a:gd name="T11" fmla="*/ 0 h 49"/>
                        <a:gd name="T12" fmla="*/ 77 w 77"/>
                        <a:gd name="T13" fmla="*/ 24 h 49"/>
                        <a:gd name="T14" fmla="*/ 77 w 77"/>
                        <a:gd name="T15" fmla="*/ 24 h 49"/>
                        <a:gd name="T16" fmla="*/ 52 w 77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7" h="49">
                          <a:moveTo>
                            <a:pt x="52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4"/>
                          </a:cubicBezTo>
                          <a:cubicBezTo>
                            <a:pt x="0" y="24"/>
                            <a:pt x="0" y="24"/>
                            <a:pt x="0" y="24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52" y="0"/>
                            <a:pt x="52" y="0"/>
                            <a:pt x="52" y="0"/>
                          </a:cubicBezTo>
                          <a:cubicBezTo>
                            <a:pt x="66" y="0"/>
                            <a:pt x="77" y="11"/>
                            <a:pt x="77" y="24"/>
                          </a:cubicBezTo>
                          <a:cubicBezTo>
                            <a:pt x="77" y="24"/>
                            <a:pt x="77" y="24"/>
                            <a:pt x="77" y="24"/>
                          </a:cubicBezTo>
                          <a:cubicBezTo>
                            <a:pt x="77" y="38"/>
                            <a:pt x="66" y="49"/>
                            <a:pt x="52" y="49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</p:grpSp>
            </p:grp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D9F6766B-74A1-61DF-D6AD-1A3F98AC6D8A}"/>
                  </a:ext>
                </a:extLst>
              </p:cNvPr>
              <p:cNvGrpSpPr/>
              <p:nvPr/>
            </p:nvGrpSpPr>
            <p:grpSpPr>
              <a:xfrm>
                <a:off x="7384454" y="1119749"/>
                <a:ext cx="2590559" cy="289873"/>
                <a:chOff x="7680316" y="3615879"/>
                <a:chExt cx="2590559" cy="289873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A913CFD9-2BF5-CFB3-6F88-A0E799029D2F}"/>
                    </a:ext>
                  </a:extLst>
                </p:cNvPr>
                <p:cNvSpPr/>
                <p:nvPr/>
              </p:nvSpPr>
              <p:spPr>
                <a:xfrm flipH="1">
                  <a:off x="7680316" y="3615879"/>
                  <a:ext cx="2590559" cy="289873"/>
                </a:xfrm>
                <a:prstGeom prst="rect">
                  <a:avLst/>
                </a:prstGeom>
                <a:noFill/>
                <a:ln w="12700">
                  <a:solidFill>
                    <a:schemeClr val="accent5"/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24000" tIns="3600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vrf-01</a:t>
                  </a:r>
                </a:p>
              </p:txBody>
            </p: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AE2BFF9E-2CB1-CB62-6986-D19D162A8C16}"/>
                    </a:ext>
                  </a:extLst>
                </p:cNvPr>
                <p:cNvGrpSpPr/>
                <p:nvPr/>
              </p:nvGrpSpPr>
              <p:grpSpPr>
                <a:xfrm>
                  <a:off x="7680323" y="3615879"/>
                  <a:ext cx="288000" cy="144000"/>
                  <a:chOff x="9199253" y="3748281"/>
                  <a:chExt cx="288000" cy="144000"/>
                </a:xfrm>
              </p:grpSpPr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F6A7787E-E00D-39E5-E064-57B2C8CF3AD9}"/>
                      </a:ext>
                    </a:extLst>
                  </p:cNvPr>
                  <p:cNvSpPr/>
                  <p:nvPr/>
                </p:nvSpPr>
                <p:spPr>
                  <a:xfrm flipH="1">
                    <a:off x="9199253" y="3748281"/>
                    <a:ext cx="288000" cy="144000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pic>
                <p:nvPicPr>
                  <p:cNvPr id="53" name="Picture 6" descr="C:\Users\ecoffey\AppData\Local\Temp\Rar$DRa0.583\Cisco Icons November\30067_Device_router_3057\Png_256\30067_Device_router_3057_unknown_256.png">
                    <a:extLst>
                      <a:ext uri="{FF2B5EF4-FFF2-40B4-BE49-F238E27FC236}">
                        <a16:creationId xmlns:a16="http://schemas.microsoft.com/office/drawing/2014/main" id="{A371DF26-02EB-E456-9F26-B56ECA68517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9235747" y="3759469"/>
                    <a:ext cx="215012" cy="1216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C979392-ACEE-BC83-C95F-B91CA9FC51A6}"/>
                </a:ext>
              </a:extLst>
            </p:cNvPr>
            <p:cNvCxnSpPr>
              <a:stCxn id="50" idx="2"/>
              <a:endCxn id="35" idx="0"/>
            </p:cNvCxnSpPr>
            <p:nvPr/>
          </p:nvCxnSpPr>
          <p:spPr>
            <a:xfrm flipH="1">
              <a:off x="6334176" y="2197461"/>
              <a:ext cx="64" cy="404926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5C749660-5F9C-F997-227B-D08668B63C98}"/>
                </a:ext>
              </a:extLst>
            </p:cNvPr>
            <p:cNvGrpSpPr/>
            <p:nvPr/>
          </p:nvGrpSpPr>
          <p:grpSpPr>
            <a:xfrm>
              <a:off x="4492800" y="2397600"/>
              <a:ext cx="3206632" cy="3268954"/>
              <a:chOff x="4492800" y="2630283"/>
              <a:chExt cx="3206632" cy="3268954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5976D6F3-0801-828D-EC7D-EE94B65257EE}"/>
                  </a:ext>
                </a:extLst>
              </p:cNvPr>
              <p:cNvGrpSpPr/>
              <p:nvPr/>
            </p:nvGrpSpPr>
            <p:grpSpPr>
              <a:xfrm>
                <a:off x="4492800" y="2630283"/>
                <a:ext cx="3206632" cy="2797176"/>
                <a:chOff x="728781" y="91736"/>
                <a:chExt cx="3206632" cy="2797176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6E756B22-B89D-82D9-D905-33D461768FDB}"/>
                    </a:ext>
                  </a:extLst>
                </p:cNvPr>
                <p:cNvGrpSpPr/>
                <p:nvPr/>
              </p:nvGrpSpPr>
              <p:grpSpPr>
                <a:xfrm>
                  <a:off x="1346400" y="512423"/>
                  <a:ext cx="1147100" cy="2232026"/>
                  <a:chOff x="7680323" y="3602038"/>
                  <a:chExt cx="1147100" cy="2232026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3235816A-DB39-4761-DACD-D2EECC75DBCC}"/>
                      </a:ext>
                    </a:extLst>
                  </p:cNvPr>
                  <p:cNvSpPr/>
                  <p:nvPr/>
                </p:nvSpPr>
                <p:spPr>
                  <a:xfrm flipH="1">
                    <a:off x="7680323" y="3602038"/>
                    <a:ext cx="1147100" cy="2232026"/>
                  </a:xfrm>
                  <a:prstGeom prst="rect">
                    <a:avLst/>
                  </a:prstGeom>
                  <a:solidFill>
                    <a:schemeClr val="bg1">
                      <a:lumMod val="10000"/>
                      <a:lumOff val="90000"/>
                    </a:schemeClr>
                  </a:solidFill>
                  <a:ln w="12700">
                    <a:solidFill>
                      <a:schemeClr val="bg1">
                        <a:lumMod val="75000"/>
                        <a:lumOff val="25000"/>
                      </a:schemeClr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324000" tIns="36000" rIns="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subnet(s)</a:t>
                    </a:r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363650ED-A6FA-BAEE-8049-19B531E3E62E}"/>
                      </a:ext>
                    </a:extLst>
                  </p:cNvPr>
                  <p:cNvSpPr txBox="1"/>
                  <p:nvPr/>
                </p:nvSpPr>
                <p:spPr>
                  <a:xfrm>
                    <a:off x="7680326" y="3602038"/>
                    <a:ext cx="288000" cy="144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  <a:lumOff val="25000"/>
                    </a:schemeClr>
                  </a:solidFill>
                </p:spPr>
                <p:txBody>
                  <a:bodyPr wrap="none" rtlCol="0" anchor="ctr" anchorCtr="1">
                    <a:noAutofit/>
                  </a:bodyPr>
                  <a:lstStyle/>
                  <a:p>
                    <a:pPr algn="ctr"/>
                    <a:r>
                      <a:rPr lang="en-US" sz="60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BD</a:t>
                    </a:r>
                  </a:p>
                </p:txBody>
              </p: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FDCDE20A-0B53-C0A0-A3BA-C64F048CC4F0}"/>
                    </a:ext>
                  </a:extLst>
                </p:cNvPr>
                <p:cNvGrpSpPr/>
                <p:nvPr/>
              </p:nvGrpSpPr>
              <p:grpSpPr>
                <a:xfrm>
                  <a:off x="728781" y="91736"/>
                  <a:ext cx="3206632" cy="2797176"/>
                  <a:chOff x="7680323" y="2921000"/>
                  <a:chExt cx="3206632" cy="2797176"/>
                </a:xfrm>
              </p:grpSpPr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8CBC0B78-2CDA-0D5E-18E4-B4D5E55C39DD}"/>
                      </a:ext>
                    </a:extLst>
                  </p:cNvPr>
                  <p:cNvSpPr/>
                  <p:nvPr/>
                </p:nvSpPr>
                <p:spPr>
                  <a:xfrm>
                    <a:off x="7680323" y="2921000"/>
                    <a:ext cx="3206632" cy="2797176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2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24000" tIns="36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demo</a:t>
                    </a:r>
                  </a:p>
                </p:txBody>
              </p:sp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16DDC8DC-77B3-B13E-9E8D-B0C6B7032FA0}"/>
                      </a:ext>
                    </a:extLst>
                  </p:cNvPr>
                  <p:cNvGrpSpPr/>
                  <p:nvPr/>
                </p:nvGrpSpPr>
                <p:grpSpPr>
                  <a:xfrm>
                    <a:off x="7680323" y="2921000"/>
                    <a:ext cx="288000" cy="144000"/>
                    <a:chOff x="9357407" y="4691351"/>
                    <a:chExt cx="288000" cy="144000"/>
                  </a:xfrm>
                </p:grpSpPr>
                <p:sp>
                  <p:nvSpPr>
                    <p:cNvPr id="41" name="Rectangle 40">
                      <a:extLst>
                        <a:ext uri="{FF2B5EF4-FFF2-40B4-BE49-F238E27FC236}">
                          <a16:creationId xmlns:a16="http://schemas.microsoft.com/office/drawing/2014/main" id="{5DABF8DD-4442-EEAE-D095-C157521799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57407" y="4691351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grpSp>
                  <p:nvGrpSpPr>
                    <p:cNvPr id="42" name="Group 41">
                      <a:extLst>
                        <a:ext uri="{FF2B5EF4-FFF2-40B4-BE49-F238E27FC236}">
                          <a16:creationId xmlns:a16="http://schemas.microsoft.com/office/drawing/2014/main" id="{30172E23-3D98-7CF9-CC9E-7480A30F1D10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393407" y="4709853"/>
                      <a:ext cx="216000" cy="106997"/>
                      <a:chOff x="836085" y="1496592"/>
                      <a:chExt cx="538984" cy="266993"/>
                    </a:xfrm>
                  </p:grpSpPr>
                  <p:sp>
                    <p:nvSpPr>
                      <p:cNvPr id="43" name="Freeform 751">
                        <a:extLst>
                          <a:ext uri="{FF2B5EF4-FFF2-40B4-BE49-F238E27FC236}">
                            <a16:creationId xmlns:a16="http://schemas.microsoft.com/office/drawing/2014/main" id="{3A24BD21-C65C-23B6-F7DF-23EC8385CA6D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36085" y="1647588"/>
                        <a:ext cx="538984" cy="115997"/>
                      </a:xfrm>
                      <a:custGeom>
                        <a:avLst/>
                        <a:gdLst>
                          <a:gd name="T0" fmla="*/ 204 w 228"/>
                          <a:gd name="T1" fmla="*/ 49 h 49"/>
                          <a:gd name="T2" fmla="*/ 24 w 228"/>
                          <a:gd name="T3" fmla="*/ 49 h 49"/>
                          <a:gd name="T4" fmla="*/ 0 w 228"/>
                          <a:gd name="T5" fmla="*/ 25 h 49"/>
                          <a:gd name="T6" fmla="*/ 0 w 228"/>
                          <a:gd name="T7" fmla="*/ 25 h 49"/>
                          <a:gd name="T8" fmla="*/ 24 w 228"/>
                          <a:gd name="T9" fmla="*/ 0 h 49"/>
                          <a:gd name="T10" fmla="*/ 204 w 228"/>
                          <a:gd name="T11" fmla="*/ 0 h 49"/>
                          <a:gd name="T12" fmla="*/ 228 w 228"/>
                          <a:gd name="T13" fmla="*/ 25 h 49"/>
                          <a:gd name="T14" fmla="*/ 228 w 228"/>
                          <a:gd name="T15" fmla="*/ 25 h 49"/>
                          <a:gd name="T16" fmla="*/ 204 w 228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228" h="49">
                            <a:moveTo>
                              <a:pt x="204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5"/>
                            </a:cubicBezTo>
                            <a:cubicBezTo>
                              <a:pt x="0" y="25"/>
                              <a:pt x="0" y="25"/>
                              <a:pt x="0" y="25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204" y="0"/>
                              <a:pt x="204" y="0"/>
                              <a:pt x="204" y="0"/>
                            </a:cubicBezTo>
                            <a:cubicBezTo>
                              <a:pt x="217" y="0"/>
                              <a:pt x="228" y="11"/>
                              <a:pt x="228" y="25"/>
                            </a:cubicBezTo>
                            <a:cubicBezTo>
                              <a:pt x="228" y="25"/>
                              <a:pt x="228" y="25"/>
                              <a:pt x="228" y="25"/>
                            </a:cubicBezTo>
                            <a:cubicBezTo>
                              <a:pt x="228" y="38"/>
                              <a:pt x="217" y="49"/>
                              <a:pt x="204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1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/>
                        <a:endParaRPr lang="en-US" sz="400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44" name="Freeform 752">
                        <a:extLst>
                          <a:ext uri="{FF2B5EF4-FFF2-40B4-BE49-F238E27FC236}">
                            <a16:creationId xmlns:a16="http://schemas.microsoft.com/office/drawing/2014/main" id="{4E3472D1-3F89-9FD2-83B8-B380EA7C60D3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55081" y="1571590"/>
                        <a:ext cx="382988" cy="115996"/>
                      </a:xfrm>
                      <a:custGeom>
                        <a:avLst/>
                        <a:gdLst>
                          <a:gd name="T0" fmla="*/ 137 w 162"/>
                          <a:gd name="T1" fmla="*/ 49 h 49"/>
                          <a:gd name="T2" fmla="*/ 24 w 162"/>
                          <a:gd name="T3" fmla="*/ 49 h 49"/>
                          <a:gd name="T4" fmla="*/ 0 w 162"/>
                          <a:gd name="T5" fmla="*/ 25 h 49"/>
                          <a:gd name="T6" fmla="*/ 0 w 162"/>
                          <a:gd name="T7" fmla="*/ 25 h 49"/>
                          <a:gd name="T8" fmla="*/ 24 w 162"/>
                          <a:gd name="T9" fmla="*/ 0 h 49"/>
                          <a:gd name="T10" fmla="*/ 137 w 162"/>
                          <a:gd name="T11" fmla="*/ 0 h 49"/>
                          <a:gd name="T12" fmla="*/ 162 w 162"/>
                          <a:gd name="T13" fmla="*/ 25 h 49"/>
                          <a:gd name="T14" fmla="*/ 162 w 162"/>
                          <a:gd name="T15" fmla="*/ 25 h 49"/>
                          <a:gd name="T16" fmla="*/ 137 w 162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162" h="49">
                            <a:moveTo>
                              <a:pt x="137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5"/>
                            </a:cubicBezTo>
                            <a:cubicBezTo>
                              <a:pt x="0" y="25"/>
                              <a:pt x="0" y="25"/>
                              <a:pt x="0" y="25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137" y="0"/>
                              <a:pt x="137" y="0"/>
                              <a:pt x="137" y="0"/>
                            </a:cubicBezTo>
                            <a:cubicBezTo>
                              <a:pt x="151" y="0"/>
                              <a:pt x="162" y="11"/>
                              <a:pt x="162" y="25"/>
                            </a:cubicBezTo>
                            <a:cubicBezTo>
                              <a:pt x="162" y="25"/>
                              <a:pt x="162" y="25"/>
                              <a:pt x="162" y="25"/>
                            </a:cubicBezTo>
                            <a:cubicBezTo>
                              <a:pt x="162" y="38"/>
                              <a:pt x="151" y="49"/>
                              <a:pt x="137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45" name="Freeform 753">
                        <a:extLst>
                          <a:ext uri="{FF2B5EF4-FFF2-40B4-BE49-F238E27FC236}">
                            <a16:creationId xmlns:a16="http://schemas.microsoft.com/office/drawing/2014/main" id="{A254F813-0DCD-E0F7-8B35-2B8FCF4142AD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06076" y="1496592"/>
                        <a:ext cx="181994" cy="115996"/>
                      </a:xfrm>
                      <a:custGeom>
                        <a:avLst/>
                        <a:gdLst>
                          <a:gd name="T0" fmla="*/ 52 w 77"/>
                          <a:gd name="T1" fmla="*/ 49 h 49"/>
                          <a:gd name="T2" fmla="*/ 24 w 77"/>
                          <a:gd name="T3" fmla="*/ 49 h 49"/>
                          <a:gd name="T4" fmla="*/ 0 w 77"/>
                          <a:gd name="T5" fmla="*/ 24 h 49"/>
                          <a:gd name="T6" fmla="*/ 0 w 77"/>
                          <a:gd name="T7" fmla="*/ 24 h 49"/>
                          <a:gd name="T8" fmla="*/ 24 w 77"/>
                          <a:gd name="T9" fmla="*/ 0 h 49"/>
                          <a:gd name="T10" fmla="*/ 52 w 77"/>
                          <a:gd name="T11" fmla="*/ 0 h 49"/>
                          <a:gd name="T12" fmla="*/ 77 w 77"/>
                          <a:gd name="T13" fmla="*/ 24 h 49"/>
                          <a:gd name="T14" fmla="*/ 77 w 77"/>
                          <a:gd name="T15" fmla="*/ 24 h 49"/>
                          <a:gd name="T16" fmla="*/ 52 w 77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7" h="49">
                            <a:moveTo>
                              <a:pt x="52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4"/>
                            </a:cubicBezTo>
                            <a:cubicBezTo>
                              <a:pt x="0" y="24"/>
                              <a:pt x="0" y="24"/>
                              <a:pt x="0" y="24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52" y="0"/>
                              <a:pt x="52" y="0"/>
                              <a:pt x="52" y="0"/>
                            </a:cubicBezTo>
                            <a:cubicBezTo>
                              <a:pt x="66" y="0"/>
                              <a:pt x="77" y="11"/>
                              <a:pt x="77" y="24"/>
                            </a:cubicBezTo>
                            <a:cubicBezTo>
                              <a:pt x="77" y="24"/>
                              <a:pt x="77" y="24"/>
                              <a:pt x="77" y="24"/>
                            </a:cubicBezTo>
                            <a:cubicBezTo>
                              <a:pt x="77" y="38"/>
                              <a:pt x="66" y="49"/>
                              <a:pt x="52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AE3357A7-093A-CF17-EBA4-6312F34458B8}"/>
                    </a:ext>
                  </a:extLst>
                </p:cNvPr>
                <p:cNvGrpSpPr/>
                <p:nvPr/>
              </p:nvGrpSpPr>
              <p:grpSpPr>
                <a:xfrm>
                  <a:off x="1274878" y="296523"/>
                  <a:ext cx="2590559" cy="2519364"/>
                  <a:chOff x="7680319" y="3615879"/>
                  <a:chExt cx="2590559" cy="2519364"/>
                </a:xfrm>
              </p:grpSpPr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C73AFAA2-68EB-36F6-6941-7E5FEE3F87B4}"/>
                      </a:ext>
                    </a:extLst>
                  </p:cNvPr>
                  <p:cNvSpPr/>
                  <p:nvPr/>
                </p:nvSpPr>
                <p:spPr>
                  <a:xfrm flipH="1">
                    <a:off x="7680319" y="3615879"/>
                    <a:ext cx="2590559" cy="2519364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5"/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24000" tIns="36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vrf-01</a:t>
                    </a:r>
                  </a:p>
                </p:txBody>
              </p:sp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C0EB6EC2-C7C3-E316-ED65-09B88A4D0F17}"/>
                      </a:ext>
                    </a:extLst>
                  </p:cNvPr>
                  <p:cNvGrpSpPr/>
                  <p:nvPr/>
                </p:nvGrpSpPr>
                <p:grpSpPr>
                  <a:xfrm>
                    <a:off x="7680323" y="3615879"/>
                    <a:ext cx="288000" cy="144000"/>
                    <a:chOff x="9199253" y="3748281"/>
                    <a:chExt cx="288000" cy="144000"/>
                  </a:xfrm>
                </p:grpSpPr>
                <p:sp>
                  <p:nvSpPr>
                    <p:cNvPr id="37" name="Rectangle 36">
                      <a:extLst>
                        <a:ext uri="{FF2B5EF4-FFF2-40B4-BE49-F238E27FC236}">
                          <a16:creationId xmlns:a16="http://schemas.microsoft.com/office/drawing/2014/main" id="{C3B54CFC-A724-DCF3-E5B1-FF996C220F53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9199253" y="3748281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pic>
                  <p:nvPicPr>
                    <p:cNvPr id="38" name="Picture 6" descr="C:\Users\ecoffey\AppData\Local\Temp\Rar$DRa0.583\Cisco Icons November\30067_Device_router_3057\Png_256\30067_Device_router_3057_unknown_256.png">
                      <a:extLst>
                        <a:ext uri="{FF2B5EF4-FFF2-40B4-BE49-F238E27FC236}">
                          <a16:creationId xmlns:a16="http://schemas.microsoft.com/office/drawing/2014/main" id="{750B26B6-83D5-6EDD-00B5-3E9E1BD5990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H="1">
                      <a:off x="9235747" y="3759469"/>
                      <a:ext cx="215012" cy="1216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68F2D14A-C061-35AE-764D-D215EE5AE856}"/>
                    </a:ext>
                  </a:extLst>
                </p:cNvPr>
                <p:cNvGrpSpPr/>
                <p:nvPr/>
              </p:nvGrpSpPr>
              <p:grpSpPr>
                <a:xfrm>
                  <a:off x="1414800" y="871197"/>
                  <a:ext cx="1008063" cy="434081"/>
                  <a:chOff x="5769799" y="3760135"/>
                  <a:chExt cx="1008063" cy="434081"/>
                </a:xfrm>
              </p:grpSpPr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562280B7-D443-13D6-3FB1-887CA23109BD}"/>
                      </a:ext>
                    </a:extLst>
                  </p:cNvPr>
                  <p:cNvSpPr/>
                  <p:nvPr/>
                </p:nvSpPr>
                <p:spPr>
                  <a:xfrm flipH="1">
                    <a:off x="5769799" y="3760135"/>
                    <a:ext cx="1008063" cy="43408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 cap="flat">
                    <a:solidFill>
                      <a:schemeClr val="accent4">
                        <a:lumMod val="5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0" tIns="72000" rIns="0" bIns="0" rtlCol="0" anchor="t" anchorCtr="0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VLAN</a:t>
                    </a:r>
                  </a:p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(Security isolation per Bridge Domain)</a:t>
                    </a:r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E8EDDD00-8723-2E68-73CE-B997485A2A34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769800" y="3760135"/>
                    <a:ext cx="288000" cy="144000"/>
                  </a:xfrm>
                  <a:prstGeom prst="rect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121920" tIns="60960" rIns="121920" bIns="60960" rtlCol="0" anchor="ctr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 kern="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EPG</a:t>
                    </a:r>
                  </a:p>
                </p:txBody>
              </p: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DD487950-B2DD-1F8A-7EF8-E37BB2C1C874}"/>
                    </a:ext>
                  </a:extLst>
                </p:cNvPr>
                <p:cNvGrpSpPr/>
                <p:nvPr/>
              </p:nvGrpSpPr>
              <p:grpSpPr>
                <a:xfrm>
                  <a:off x="2570400" y="512423"/>
                  <a:ext cx="1147100" cy="2232026"/>
                  <a:chOff x="7680323" y="3602038"/>
                  <a:chExt cx="1147100" cy="2232026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DD56CCE8-B5D2-3892-FD71-04B58807536F}"/>
                      </a:ext>
                    </a:extLst>
                  </p:cNvPr>
                  <p:cNvSpPr/>
                  <p:nvPr/>
                </p:nvSpPr>
                <p:spPr>
                  <a:xfrm flipH="1">
                    <a:off x="7680323" y="3602038"/>
                    <a:ext cx="1147100" cy="2232026"/>
                  </a:xfrm>
                  <a:prstGeom prst="rect">
                    <a:avLst/>
                  </a:prstGeom>
                  <a:solidFill>
                    <a:schemeClr val="bg1">
                      <a:lumMod val="10000"/>
                      <a:lumOff val="90000"/>
                    </a:schemeClr>
                  </a:solidFill>
                  <a:ln w="12700">
                    <a:solidFill>
                      <a:schemeClr val="bg1">
                        <a:lumMod val="75000"/>
                        <a:lumOff val="25000"/>
                      </a:schemeClr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324000" tIns="36000" rIns="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subnet(s)</a:t>
                    </a:r>
                  </a:p>
                </p:txBody>
              </p: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605A8C22-C510-7030-4051-E40CAA64DAF4}"/>
                      </a:ext>
                    </a:extLst>
                  </p:cNvPr>
                  <p:cNvSpPr txBox="1"/>
                  <p:nvPr/>
                </p:nvSpPr>
                <p:spPr>
                  <a:xfrm>
                    <a:off x="7680326" y="3602038"/>
                    <a:ext cx="288000" cy="144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  <a:lumOff val="25000"/>
                    </a:schemeClr>
                  </a:solidFill>
                </p:spPr>
                <p:txBody>
                  <a:bodyPr wrap="none" rtlCol="0" anchor="ctr" anchorCtr="1">
                    <a:noAutofit/>
                  </a:bodyPr>
                  <a:lstStyle/>
                  <a:p>
                    <a:pPr algn="ctr"/>
                    <a:r>
                      <a:rPr lang="en-US" sz="60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BD</a:t>
                    </a:r>
                  </a:p>
                </p:txBody>
              </p: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161BCE49-ED12-D526-658A-DFBC8ECFD3B5}"/>
                    </a:ext>
                  </a:extLst>
                </p:cNvPr>
                <p:cNvGrpSpPr/>
                <p:nvPr/>
              </p:nvGrpSpPr>
              <p:grpSpPr>
                <a:xfrm>
                  <a:off x="2643933" y="871197"/>
                  <a:ext cx="1006475" cy="434081"/>
                  <a:chOff x="5769799" y="3760135"/>
                  <a:chExt cx="1006475" cy="434081"/>
                </a:xfrm>
              </p:grpSpPr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89D6EBD4-2BFD-67BB-3212-C722300A533E}"/>
                      </a:ext>
                    </a:extLst>
                  </p:cNvPr>
                  <p:cNvSpPr/>
                  <p:nvPr/>
                </p:nvSpPr>
                <p:spPr>
                  <a:xfrm flipH="1">
                    <a:off x="5769799" y="3760135"/>
                    <a:ext cx="1006475" cy="43408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 cap="flat">
                    <a:solidFill>
                      <a:schemeClr val="accent4">
                        <a:lumMod val="5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0" tIns="72000" rIns="0" bIns="0" rtlCol="0" anchor="t" anchorCtr="0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VLAN</a:t>
                    </a:r>
                  </a:p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(Security isolation per Bridge Domain)</a:t>
                    </a:r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8A4B5BC0-4C07-66B0-9E7E-280F4EDCCE53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769800" y="3760135"/>
                    <a:ext cx="288000" cy="144000"/>
                  </a:xfrm>
                  <a:prstGeom prst="rect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121920" tIns="60960" rIns="121920" bIns="60960" rtlCol="0" anchor="ctr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 kern="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EPG</a:t>
                    </a:r>
                  </a:p>
                </p:txBody>
              </p: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98D4944E-7C50-27C9-B240-04478BA74C42}"/>
                    </a:ext>
                  </a:extLst>
                </p:cNvPr>
                <p:cNvGrpSpPr/>
                <p:nvPr/>
              </p:nvGrpSpPr>
              <p:grpSpPr>
                <a:xfrm>
                  <a:off x="803269" y="732450"/>
                  <a:ext cx="2987677" cy="1146811"/>
                  <a:chOff x="7680318" y="3602038"/>
                  <a:chExt cx="2987677" cy="1146811"/>
                </a:xfrm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35227B28-21F5-FB46-EA5A-F13668DD6A9D}"/>
                      </a:ext>
                    </a:extLst>
                  </p:cNvPr>
                  <p:cNvSpPr/>
                  <p:nvPr/>
                </p:nvSpPr>
                <p:spPr>
                  <a:xfrm flipH="1">
                    <a:off x="7680318" y="3602038"/>
                    <a:ext cx="2987677" cy="1146811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36000" tIns="180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Network</a:t>
                    </a:r>
                  </a:p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Segments</a:t>
                    </a:r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F62513EB-55D1-A7DB-A514-42AEF5CF1A80}"/>
                      </a:ext>
                    </a:extLst>
                  </p:cNvPr>
                  <p:cNvSpPr txBox="1"/>
                  <p:nvPr/>
                </p:nvSpPr>
                <p:spPr>
                  <a:xfrm>
                    <a:off x="7680326" y="3602038"/>
                    <a:ext cx="288000" cy="144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txBody>
                  <a:bodyPr wrap="none" rtlCol="0" anchor="ctr" anchorCtr="1">
                    <a:noAutofit/>
                  </a:bodyPr>
                  <a:lstStyle/>
                  <a:p>
                    <a:pPr algn="ctr"/>
                    <a:r>
                      <a:rPr lang="en-US" sz="60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AP</a:t>
                    </a:r>
                  </a:p>
                </p:txBody>
              </p: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8C99A8B-8943-A136-FA73-51375B8B53EC}"/>
                    </a:ext>
                  </a:extLst>
                </p:cNvPr>
                <p:cNvGrpSpPr/>
                <p:nvPr/>
              </p:nvGrpSpPr>
              <p:grpSpPr>
                <a:xfrm>
                  <a:off x="803267" y="2023723"/>
                  <a:ext cx="2987677" cy="647700"/>
                  <a:chOff x="7680319" y="3602038"/>
                  <a:chExt cx="2987677" cy="647700"/>
                </a:xfrm>
              </p:grpSpPr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12742110-954D-76D1-F0C0-77B769143AE8}"/>
                      </a:ext>
                    </a:extLst>
                  </p:cNvPr>
                  <p:cNvSpPr/>
                  <p:nvPr/>
                </p:nvSpPr>
                <p:spPr>
                  <a:xfrm flipH="1">
                    <a:off x="7680319" y="3602038"/>
                    <a:ext cx="2987677" cy="647700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36000" tIns="180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Apps</a:t>
                    </a:r>
                  </a:p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(Optional)</a:t>
                    </a:r>
                  </a:p>
                </p:txBody>
              </p: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55CBA719-E97D-A9EB-075D-C82565A75AAC}"/>
                      </a:ext>
                    </a:extLst>
                  </p:cNvPr>
                  <p:cNvSpPr txBox="1"/>
                  <p:nvPr/>
                </p:nvSpPr>
                <p:spPr>
                  <a:xfrm>
                    <a:off x="7680326" y="3602038"/>
                    <a:ext cx="288000" cy="144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txBody>
                  <a:bodyPr wrap="none" rtlCol="0" anchor="ctr" anchorCtr="1">
                    <a:noAutofit/>
                  </a:bodyPr>
                  <a:lstStyle/>
                  <a:p>
                    <a:pPr algn="ctr"/>
                    <a:r>
                      <a:rPr lang="en-US" sz="60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AP</a:t>
                    </a:r>
                  </a:p>
                </p:txBody>
              </p: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512A6467-F940-7E1B-BCBC-4581D6E67839}"/>
                    </a:ext>
                  </a:extLst>
                </p:cNvPr>
                <p:cNvGrpSpPr/>
                <p:nvPr/>
              </p:nvGrpSpPr>
              <p:grpSpPr>
                <a:xfrm>
                  <a:off x="1414800" y="2171188"/>
                  <a:ext cx="2231687" cy="428799"/>
                  <a:chOff x="5769797" y="3760135"/>
                  <a:chExt cx="2231687" cy="428799"/>
                </a:xfrm>
              </p:grpSpPr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B2844DD1-3A29-93B8-93C7-C490DC41238B}"/>
                      </a:ext>
                    </a:extLst>
                  </p:cNvPr>
                  <p:cNvSpPr/>
                  <p:nvPr/>
                </p:nvSpPr>
                <p:spPr>
                  <a:xfrm flipH="1">
                    <a:off x="5769797" y="3760136"/>
                    <a:ext cx="2231687" cy="428798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2700" cap="flat">
                    <a:solidFill>
                      <a:schemeClr val="accent2">
                        <a:lumMod val="75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0" tIns="0" rIns="0" bIns="0" rtlCol="0" anchor="ctr" anchorCtr="1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Security isolation across Bridge Domains</a:t>
                    </a:r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071A2D78-B124-7753-3D77-E9D6571ABC37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769800" y="3760135"/>
                    <a:ext cx="288000" cy="144000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121920" tIns="60960" rIns="121920" bIns="60960" rtlCol="0" anchor="ctr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 kern="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ESG</a:t>
                    </a:r>
                  </a:p>
                </p:txBody>
              </p: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A5EDEE77-121D-780F-9B04-841D5942F5E7}"/>
                    </a:ext>
                  </a:extLst>
                </p:cNvPr>
                <p:cNvGrpSpPr/>
                <p:nvPr/>
              </p:nvGrpSpPr>
              <p:grpSpPr>
                <a:xfrm>
                  <a:off x="1414800" y="1373741"/>
                  <a:ext cx="1008000" cy="434081"/>
                  <a:chOff x="5769800" y="3760135"/>
                  <a:chExt cx="1008000" cy="434081"/>
                </a:xfrm>
              </p:grpSpPr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AD8FAAA9-14EC-D971-C0E9-DD2F5C8224F3}"/>
                      </a:ext>
                    </a:extLst>
                  </p:cNvPr>
                  <p:cNvSpPr/>
                  <p:nvPr/>
                </p:nvSpPr>
                <p:spPr>
                  <a:xfrm flipH="1">
                    <a:off x="5769800" y="3760135"/>
                    <a:ext cx="1008000" cy="43408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 cap="flat">
                    <a:solidFill>
                      <a:schemeClr val="accent4">
                        <a:lumMod val="5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0" tIns="72000" rIns="0" bIns="0" rtlCol="0" anchor="t" anchorCtr="0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VLAN</a:t>
                    </a:r>
                  </a:p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(Security isolation per Bridge Domain)</a:t>
                    </a: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2919BF94-0652-6C1E-838E-37A9C95B64EB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769800" y="3760135"/>
                    <a:ext cx="288000" cy="144000"/>
                  </a:xfrm>
                  <a:prstGeom prst="rect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121920" tIns="60960" rIns="121920" bIns="60960" rtlCol="0" anchor="ctr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 kern="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EPG</a:t>
                    </a:r>
                  </a:p>
                </p:txBody>
              </p: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81F6D279-DC85-1DE2-C1C2-8F0D2A706A7F}"/>
                    </a:ext>
                  </a:extLst>
                </p:cNvPr>
                <p:cNvGrpSpPr/>
                <p:nvPr/>
              </p:nvGrpSpPr>
              <p:grpSpPr>
                <a:xfrm>
                  <a:off x="2642721" y="1373741"/>
                  <a:ext cx="1007688" cy="434081"/>
                  <a:chOff x="5769800" y="3760135"/>
                  <a:chExt cx="1007688" cy="434081"/>
                </a:xfrm>
              </p:grpSpPr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9A319D43-DAEA-73A4-B4BF-4B2A1B6CFA05}"/>
                      </a:ext>
                    </a:extLst>
                  </p:cNvPr>
                  <p:cNvSpPr/>
                  <p:nvPr/>
                </p:nvSpPr>
                <p:spPr>
                  <a:xfrm flipH="1">
                    <a:off x="5769800" y="3760135"/>
                    <a:ext cx="1007688" cy="43408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 cap="flat">
                    <a:solidFill>
                      <a:schemeClr val="accent4">
                        <a:lumMod val="5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0" tIns="72000" rIns="0" bIns="0" rtlCol="0" anchor="t" anchorCtr="0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VLAN</a:t>
                    </a:r>
                  </a:p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(Security isolation per Bridge Domain)</a:t>
                    </a:r>
                  </a:p>
                </p:txBody>
              </p: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D5C4F4C1-58E7-5CD4-45FC-46BB070310FE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769800" y="3760135"/>
                    <a:ext cx="288000" cy="144000"/>
                  </a:xfrm>
                  <a:prstGeom prst="rect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121920" tIns="60960" rIns="121920" bIns="60960" rtlCol="0" anchor="ctr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 kern="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EPG</a:t>
                    </a:r>
                  </a:p>
                </p:txBody>
              </p:sp>
            </p:grpSp>
          </p:grp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35C5E264-32E7-1E2A-35CB-407F044CA7FB}"/>
                  </a:ext>
                </a:extLst>
              </p:cNvPr>
              <p:cNvSpPr txBox="1"/>
              <p:nvPr/>
            </p:nvSpPr>
            <p:spPr>
              <a:xfrm>
                <a:off x="4492800" y="5437572"/>
                <a:ext cx="32066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>
                    <a:latin typeface="+mn-lt"/>
                  </a:rPr>
                  <a:t>Dedicated VRFs and subnets for each Tenant with Shared L3out</a:t>
                </a:r>
              </a:p>
            </p:txBody>
          </p: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07969E9-884B-36AF-5A0D-8DB237672AFC}"/>
              </a:ext>
            </a:extLst>
          </p:cNvPr>
          <p:cNvGrpSpPr/>
          <p:nvPr/>
        </p:nvGrpSpPr>
        <p:grpSpPr>
          <a:xfrm>
            <a:off x="8377600" y="1702800"/>
            <a:ext cx="3358800" cy="4666018"/>
            <a:chOff x="8377600" y="1702800"/>
            <a:chExt cx="3358800" cy="466601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C8D8CEE-F328-5934-1639-51D3ADAEFC46}"/>
                </a:ext>
              </a:extLst>
            </p:cNvPr>
            <p:cNvGrpSpPr/>
            <p:nvPr/>
          </p:nvGrpSpPr>
          <p:grpSpPr>
            <a:xfrm>
              <a:off x="8377600" y="3485934"/>
              <a:ext cx="3358800" cy="2227404"/>
              <a:chOff x="8326800" y="3485934"/>
              <a:chExt cx="3358800" cy="2227404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D6308E7A-9E0E-9C3C-8442-77EA7F45BDC8}"/>
                  </a:ext>
                </a:extLst>
              </p:cNvPr>
              <p:cNvGrpSpPr/>
              <p:nvPr/>
            </p:nvGrpSpPr>
            <p:grpSpPr>
              <a:xfrm>
                <a:off x="8326800" y="3485934"/>
                <a:ext cx="1656000" cy="2227263"/>
                <a:chOff x="1416050" y="2822575"/>
                <a:chExt cx="1656000" cy="2227263"/>
              </a:xfrm>
            </p:grpSpPr>
            <p:grpSp>
              <p:nvGrpSpPr>
                <p:cNvPr id="170" name="Group 169">
                  <a:extLst>
                    <a:ext uri="{FF2B5EF4-FFF2-40B4-BE49-F238E27FC236}">
                      <a16:creationId xmlns:a16="http://schemas.microsoft.com/office/drawing/2014/main" id="{88A52BE0-8A97-67AF-522B-B42ABA85BD34}"/>
                    </a:ext>
                  </a:extLst>
                </p:cNvPr>
                <p:cNvGrpSpPr/>
                <p:nvPr/>
              </p:nvGrpSpPr>
              <p:grpSpPr>
                <a:xfrm>
                  <a:off x="1416050" y="2822575"/>
                  <a:ext cx="1656000" cy="2227263"/>
                  <a:chOff x="7680323" y="2921000"/>
                  <a:chExt cx="1656000" cy="2227263"/>
                </a:xfrm>
              </p:grpSpPr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E2AFA7B2-D1C7-4613-1D78-9D6BEBD7817A}"/>
                      </a:ext>
                    </a:extLst>
                  </p:cNvPr>
                  <p:cNvSpPr/>
                  <p:nvPr/>
                </p:nvSpPr>
                <p:spPr>
                  <a:xfrm>
                    <a:off x="7680324" y="2921000"/>
                    <a:ext cx="1655999" cy="2227263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2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24000" tIns="36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demo</a:t>
                    </a:r>
                  </a:p>
                </p:txBody>
              </p:sp>
              <p:grpSp>
                <p:nvGrpSpPr>
                  <p:cNvPr id="187" name="Group 186">
                    <a:extLst>
                      <a:ext uri="{FF2B5EF4-FFF2-40B4-BE49-F238E27FC236}">
                        <a16:creationId xmlns:a16="http://schemas.microsoft.com/office/drawing/2014/main" id="{66112A1F-424E-A01E-4141-7DA4ED4BA320}"/>
                      </a:ext>
                    </a:extLst>
                  </p:cNvPr>
                  <p:cNvGrpSpPr/>
                  <p:nvPr/>
                </p:nvGrpSpPr>
                <p:grpSpPr>
                  <a:xfrm>
                    <a:off x="7680323" y="2921000"/>
                    <a:ext cx="288000" cy="144000"/>
                    <a:chOff x="9357407" y="4691351"/>
                    <a:chExt cx="288000" cy="144000"/>
                  </a:xfrm>
                </p:grpSpPr>
                <p:sp>
                  <p:nvSpPr>
                    <p:cNvPr id="188" name="Rectangle 187">
                      <a:extLst>
                        <a:ext uri="{FF2B5EF4-FFF2-40B4-BE49-F238E27FC236}">
                          <a16:creationId xmlns:a16="http://schemas.microsoft.com/office/drawing/2014/main" id="{DACCC2FB-A6FF-2632-312F-9133520D6F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57407" y="4691351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grpSp>
                  <p:nvGrpSpPr>
                    <p:cNvPr id="189" name="Group 188">
                      <a:extLst>
                        <a:ext uri="{FF2B5EF4-FFF2-40B4-BE49-F238E27FC236}">
                          <a16:creationId xmlns:a16="http://schemas.microsoft.com/office/drawing/2014/main" id="{65A34D3E-84BD-0A5F-DC2B-87AC8436CAD0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393407" y="4709853"/>
                      <a:ext cx="216000" cy="106997"/>
                      <a:chOff x="836085" y="1496592"/>
                      <a:chExt cx="538984" cy="266993"/>
                    </a:xfrm>
                  </p:grpSpPr>
                  <p:sp>
                    <p:nvSpPr>
                      <p:cNvPr id="190" name="Freeform 751">
                        <a:extLst>
                          <a:ext uri="{FF2B5EF4-FFF2-40B4-BE49-F238E27FC236}">
                            <a16:creationId xmlns:a16="http://schemas.microsoft.com/office/drawing/2014/main" id="{51D37911-FDE2-0669-3B9C-59359C32686F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36085" y="1647588"/>
                        <a:ext cx="538984" cy="115997"/>
                      </a:xfrm>
                      <a:custGeom>
                        <a:avLst/>
                        <a:gdLst>
                          <a:gd name="T0" fmla="*/ 204 w 228"/>
                          <a:gd name="T1" fmla="*/ 49 h 49"/>
                          <a:gd name="T2" fmla="*/ 24 w 228"/>
                          <a:gd name="T3" fmla="*/ 49 h 49"/>
                          <a:gd name="T4" fmla="*/ 0 w 228"/>
                          <a:gd name="T5" fmla="*/ 25 h 49"/>
                          <a:gd name="T6" fmla="*/ 0 w 228"/>
                          <a:gd name="T7" fmla="*/ 25 h 49"/>
                          <a:gd name="T8" fmla="*/ 24 w 228"/>
                          <a:gd name="T9" fmla="*/ 0 h 49"/>
                          <a:gd name="T10" fmla="*/ 204 w 228"/>
                          <a:gd name="T11" fmla="*/ 0 h 49"/>
                          <a:gd name="T12" fmla="*/ 228 w 228"/>
                          <a:gd name="T13" fmla="*/ 25 h 49"/>
                          <a:gd name="T14" fmla="*/ 228 w 228"/>
                          <a:gd name="T15" fmla="*/ 25 h 49"/>
                          <a:gd name="T16" fmla="*/ 204 w 228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228" h="49">
                            <a:moveTo>
                              <a:pt x="204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5"/>
                            </a:cubicBezTo>
                            <a:cubicBezTo>
                              <a:pt x="0" y="25"/>
                              <a:pt x="0" y="25"/>
                              <a:pt x="0" y="25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204" y="0"/>
                              <a:pt x="204" y="0"/>
                              <a:pt x="204" y="0"/>
                            </a:cubicBezTo>
                            <a:cubicBezTo>
                              <a:pt x="217" y="0"/>
                              <a:pt x="228" y="11"/>
                              <a:pt x="228" y="25"/>
                            </a:cubicBezTo>
                            <a:cubicBezTo>
                              <a:pt x="228" y="25"/>
                              <a:pt x="228" y="25"/>
                              <a:pt x="228" y="25"/>
                            </a:cubicBezTo>
                            <a:cubicBezTo>
                              <a:pt x="228" y="38"/>
                              <a:pt x="217" y="49"/>
                              <a:pt x="204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1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/>
                        <a:endParaRPr lang="en-US" sz="400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191" name="Freeform 752">
                        <a:extLst>
                          <a:ext uri="{FF2B5EF4-FFF2-40B4-BE49-F238E27FC236}">
                            <a16:creationId xmlns:a16="http://schemas.microsoft.com/office/drawing/2014/main" id="{4E75B153-A467-1B5D-2F82-D65974A62FA8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55081" y="1571590"/>
                        <a:ext cx="382988" cy="115996"/>
                      </a:xfrm>
                      <a:custGeom>
                        <a:avLst/>
                        <a:gdLst>
                          <a:gd name="T0" fmla="*/ 137 w 162"/>
                          <a:gd name="T1" fmla="*/ 49 h 49"/>
                          <a:gd name="T2" fmla="*/ 24 w 162"/>
                          <a:gd name="T3" fmla="*/ 49 h 49"/>
                          <a:gd name="T4" fmla="*/ 0 w 162"/>
                          <a:gd name="T5" fmla="*/ 25 h 49"/>
                          <a:gd name="T6" fmla="*/ 0 w 162"/>
                          <a:gd name="T7" fmla="*/ 25 h 49"/>
                          <a:gd name="T8" fmla="*/ 24 w 162"/>
                          <a:gd name="T9" fmla="*/ 0 h 49"/>
                          <a:gd name="T10" fmla="*/ 137 w 162"/>
                          <a:gd name="T11" fmla="*/ 0 h 49"/>
                          <a:gd name="T12" fmla="*/ 162 w 162"/>
                          <a:gd name="T13" fmla="*/ 25 h 49"/>
                          <a:gd name="T14" fmla="*/ 162 w 162"/>
                          <a:gd name="T15" fmla="*/ 25 h 49"/>
                          <a:gd name="T16" fmla="*/ 137 w 162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162" h="49">
                            <a:moveTo>
                              <a:pt x="137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5"/>
                            </a:cubicBezTo>
                            <a:cubicBezTo>
                              <a:pt x="0" y="25"/>
                              <a:pt x="0" y="25"/>
                              <a:pt x="0" y="25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137" y="0"/>
                              <a:pt x="137" y="0"/>
                              <a:pt x="137" y="0"/>
                            </a:cubicBezTo>
                            <a:cubicBezTo>
                              <a:pt x="151" y="0"/>
                              <a:pt x="162" y="11"/>
                              <a:pt x="162" y="25"/>
                            </a:cubicBezTo>
                            <a:cubicBezTo>
                              <a:pt x="162" y="25"/>
                              <a:pt x="162" y="25"/>
                              <a:pt x="162" y="25"/>
                            </a:cubicBezTo>
                            <a:cubicBezTo>
                              <a:pt x="162" y="38"/>
                              <a:pt x="151" y="49"/>
                              <a:pt x="137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192" name="Freeform 753">
                        <a:extLst>
                          <a:ext uri="{FF2B5EF4-FFF2-40B4-BE49-F238E27FC236}">
                            <a16:creationId xmlns:a16="http://schemas.microsoft.com/office/drawing/2014/main" id="{1D2D79AA-7086-8981-DD60-6F11FC91F5F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06076" y="1496592"/>
                        <a:ext cx="181994" cy="115996"/>
                      </a:xfrm>
                      <a:custGeom>
                        <a:avLst/>
                        <a:gdLst>
                          <a:gd name="T0" fmla="*/ 52 w 77"/>
                          <a:gd name="T1" fmla="*/ 49 h 49"/>
                          <a:gd name="T2" fmla="*/ 24 w 77"/>
                          <a:gd name="T3" fmla="*/ 49 h 49"/>
                          <a:gd name="T4" fmla="*/ 0 w 77"/>
                          <a:gd name="T5" fmla="*/ 24 h 49"/>
                          <a:gd name="T6" fmla="*/ 0 w 77"/>
                          <a:gd name="T7" fmla="*/ 24 h 49"/>
                          <a:gd name="T8" fmla="*/ 24 w 77"/>
                          <a:gd name="T9" fmla="*/ 0 h 49"/>
                          <a:gd name="T10" fmla="*/ 52 w 77"/>
                          <a:gd name="T11" fmla="*/ 0 h 49"/>
                          <a:gd name="T12" fmla="*/ 77 w 77"/>
                          <a:gd name="T13" fmla="*/ 24 h 49"/>
                          <a:gd name="T14" fmla="*/ 77 w 77"/>
                          <a:gd name="T15" fmla="*/ 24 h 49"/>
                          <a:gd name="T16" fmla="*/ 52 w 77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7" h="49">
                            <a:moveTo>
                              <a:pt x="52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4"/>
                            </a:cubicBezTo>
                            <a:cubicBezTo>
                              <a:pt x="0" y="24"/>
                              <a:pt x="0" y="24"/>
                              <a:pt x="0" y="24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52" y="0"/>
                              <a:pt x="52" y="0"/>
                              <a:pt x="52" y="0"/>
                            </a:cubicBezTo>
                            <a:cubicBezTo>
                              <a:pt x="66" y="0"/>
                              <a:pt x="77" y="11"/>
                              <a:pt x="77" y="24"/>
                            </a:cubicBezTo>
                            <a:cubicBezTo>
                              <a:pt x="77" y="24"/>
                              <a:pt x="77" y="24"/>
                              <a:pt x="77" y="24"/>
                            </a:cubicBezTo>
                            <a:cubicBezTo>
                              <a:pt x="77" y="38"/>
                              <a:pt x="66" y="49"/>
                              <a:pt x="52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C8051C55-B0C7-6FE6-A2EF-22AD2E52211E}"/>
                    </a:ext>
                  </a:extLst>
                </p:cNvPr>
                <p:cNvGrpSpPr/>
                <p:nvPr/>
              </p:nvGrpSpPr>
              <p:grpSpPr>
                <a:xfrm>
                  <a:off x="1927250" y="3173411"/>
                  <a:ext cx="1008321" cy="434081"/>
                  <a:chOff x="5593399" y="3760135"/>
                  <a:chExt cx="1008321" cy="434081"/>
                </a:xfrm>
              </p:grpSpPr>
              <p:sp>
                <p:nvSpPr>
                  <p:cNvPr id="184" name="Rectangle 183">
                    <a:extLst>
                      <a:ext uri="{FF2B5EF4-FFF2-40B4-BE49-F238E27FC236}">
                        <a16:creationId xmlns:a16="http://schemas.microsoft.com/office/drawing/2014/main" id="{A07F89B3-5501-4329-1391-28BF7A4C4241}"/>
                      </a:ext>
                    </a:extLst>
                  </p:cNvPr>
                  <p:cNvSpPr/>
                  <p:nvPr/>
                </p:nvSpPr>
                <p:spPr>
                  <a:xfrm flipH="1">
                    <a:off x="5593399" y="3760135"/>
                    <a:ext cx="1008321" cy="43408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 cap="flat">
                    <a:solidFill>
                      <a:schemeClr val="accent4">
                        <a:lumMod val="5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0" tIns="72000" rIns="0" bIns="0" rtlCol="0" anchor="t" anchorCtr="0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VLAN</a:t>
                    </a:r>
                  </a:p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(Security isolation per Bridge Domain)</a:t>
                    </a:r>
                  </a:p>
                </p:txBody>
              </p:sp>
              <p:sp>
                <p:nvSpPr>
                  <p:cNvPr id="185" name="Rectangle 184">
                    <a:extLst>
                      <a:ext uri="{FF2B5EF4-FFF2-40B4-BE49-F238E27FC236}">
                        <a16:creationId xmlns:a16="http://schemas.microsoft.com/office/drawing/2014/main" id="{AA54288F-26AB-783B-D154-4B86DABD95DE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593399" y="3760135"/>
                    <a:ext cx="288000" cy="144000"/>
                  </a:xfrm>
                  <a:prstGeom prst="rect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121920" tIns="60960" rIns="121920" bIns="60960" rtlCol="0" anchor="ctr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 kern="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EPG</a:t>
                    </a:r>
                  </a:p>
                </p:txBody>
              </p:sp>
            </p:grpSp>
            <p:grpSp>
              <p:nvGrpSpPr>
                <p:cNvPr id="172" name="Group 171">
                  <a:extLst>
                    <a:ext uri="{FF2B5EF4-FFF2-40B4-BE49-F238E27FC236}">
                      <a16:creationId xmlns:a16="http://schemas.microsoft.com/office/drawing/2014/main" id="{5267B716-4A80-32B8-1EFB-55B6A8040457}"/>
                    </a:ext>
                  </a:extLst>
                </p:cNvPr>
                <p:cNvGrpSpPr/>
                <p:nvPr/>
              </p:nvGrpSpPr>
              <p:grpSpPr>
                <a:xfrm>
                  <a:off x="1483744" y="3034664"/>
                  <a:ext cx="1519906" cy="1146811"/>
                  <a:chOff x="7680326" y="3602038"/>
                  <a:chExt cx="1519906" cy="1146811"/>
                </a:xfrm>
              </p:grpSpPr>
              <p:sp>
                <p:nvSpPr>
                  <p:cNvPr id="182" name="Rectangle 181">
                    <a:extLst>
                      <a:ext uri="{FF2B5EF4-FFF2-40B4-BE49-F238E27FC236}">
                        <a16:creationId xmlns:a16="http://schemas.microsoft.com/office/drawing/2014/main" id="{42E3F365-1A3A-8EBC-FC4A-E33992EBEFBC}"/>
                      </a:ext>
                    </a:extLst>
                  </p:cNvPr>
                  <p:cNvSpPr/>
                  <p:nvPr/>
                </p:nvSpPr>
                <p:spPr>
                  <a:xfrm flipH="1">
                    <a:off x="7681032" y="3602038"/>
                    <a:ext cx="1519200" cy="1146811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36000" tIns="180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Network</a:t>
                    </a:r>
                  </a:p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Segments</a:t>
                    </a:r>
                  </a:p>
                </p:txBody>
              </p:sp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752062D1-B51A-5066-7D05-D7B1C823C39C}"/>
                      </a:ext>
                    </a:extLst>
                  </p:cNvPr>
                  <p:cNvSpPr txBox="1"/>
                  <p:nvPr/>
                </p:nvSpPr>
                <p:spPr>
                  <a:xfrm>
                    <a:off x="7680326" y="3602038"/>
                    <a:ext cx="288000" cy="144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txBody>
                  <a:bodyPr wrap="none" rtlCol="0" anchor="ctr" anchorCtr="1">
                    <a:noAutofit/>
                  </a:bodyPr>
                  <a:lstStyle/>
                  <a:p>
                    <a:pPr algn="ctr"/>
                    <a:r>
                      <a:rPr lang="en-US" sz="60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AP</a:t>
                    </a:r>
                  </a:p>
                </p:txBody>
              </p:sp>
            </p:grpSp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F6E6816-E263-76DE-8AF0-FD57DFBA6B1E}"/>
                    </a:ext>
                  </a:extLst>
                </p:cNvPr>
                <p:cNvGrpSpPr/>
                <p:nvPr/>
              </p:nvGrpSpPr>
              <p:grpSpPr>
                <a:xfrm>
                  <a:off x="1483733" y="4325937"/>
                  <a:ext cx="1519200" cy="647700"/>
                  <a:chOff x="7680318" y="3602038"/>
                  <a:chExt cx="1519200" cy="647700"/>
                </a:xfrm>
              </p:grpSpPr>
              <p:sp>
                <p:nvSpPr>
                  <p:cNvPr id="180" name="Rectangle 179">
                    <a:extLst>
                      <a:ext uri="{FF2B5EF4-FFF2-40B4-BE49-F238E27FC236}">
                        <a16:creationId xmlns:a16="http://schemas.microsoft.com/office/drawing/2014/main" id="{762CC2BC-34B4-DF2A-ACB8-C591B37578C0}"/>
                      </a:ext>
                    </a:extLst>
                  </p:cNvPr>
                  <p:cNvSpPr/>
                  <p:nvPr/>
                </p:nvSpPr>
                <p:spPr>
                  <a:xfrm flipH="1">
                    <a:off x="7680318" y="3602038"/>
                    <a:ext cx="1519200" cy="647700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36000" tIns="180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Apps</a:t>
                    </a:r>
                  </a:p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(Optional)</a:t>
                    </a:r>
                  </a:p>
                </p:txBody>
              </p:sp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6967B0B1-31BB-ECC8-C9DB-7A1DFC36B06E}"/>
                      </a:ext>
                    </a:extLst>
                  </p:cNvPr>
                  <p:cNvSpPr txBox="1"/>
                  <p:nvPr/>
                </p:nvSpPr>
                <p:spPr>
                  <a:xfrm>
                    <a:off x="7680326" y="3602038"/>
                    <a:ext cx="288000" cy="144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txBody>
                  <a:bodyPr wrap="none" rtlCol="0" anchor="ctr" anchorCtr="1">
                    <a:noAutofit/>
                  </a:bodyPr>
                  <a:lstStyle/>
                  <a:p>
                    <a:pPr algn="ctr"/>
                    <a:r>
                      <a:rPr lang="en-US" sz="60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AP</a:t>
                    </a:r>
                  </a:p>
                </p:txBody>
              </p:sp>
            </p:grpSp>
            <p:grpSp>
              <p:nvGrpSpPr>
                <p:cNvPr id="174" name="Group 173">
                  <a:extLst>
                    <a:ext uri="{FF2B5EF4-FFF2-40B4-BE49-F238E27FC236}">
                      <a16:creationId xmlns:a16="http://schemas.microsoft.com/office/drawing/2014/main" id="{D2115B9E-9FF3-55D7-B25F-23923E4EF648}"/>
                    </a:ext>
                  </a:extLst>
                </p:cNvPr>
                <p:cNvGrpSpPr/>
                <p:nvPr/>
              </p:nvGrpSpPr>
              <p:grpSpPr>
                <a:xfrm>
                  <a:off x="1927250" y="4473402"/>
                  <a:ext cx="1008320" cy="428799"/>
                  <a:chOff x="5593397" y="3760135"/>
                  <a:chExt cx="1008320" cy="428799"/>
                </a:xfrm>
              </p:grpSpPr>
              <p:sp>
                <p:nvSpPr>
                  <p:cNvPr id="178" name="Rectangle 177">
                    <a:extLst>
                      <a:ext uri="{FF2B5EF4-FFF2-40B4-BE49-F238E27FC236}">
                        <a16:creationId xmlns:a16="http://schemas.microsoft.com/office/drawing/2014/main" id="{E68A0001-3013-3807-F313-1711E764A91B}"/>
                      </a:ext>
                    </a:extLst>
                  </p:cNvPr>
                  <p:cNvSpPr/>
                  <p:nvPr/>
                </p:nvSpPr>
                <p:spPr>
                  <a:xfrm flipH="1">
                    <a:off x="5593397" y="3760136"/>
                    <a:ext cx="1008320" cy="428798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2700" cap="flat">
                    <a:solidFill>
                      <a:schemeClr val="accent2">
                        <a:lumMod val="75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0" tIns="72000" rIns="0" bIns="0" rtlCol="0" anchor="ctr" anchorCtr="1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Security isolation across Bridge Domains</a:t>
                    </a:r>
                  </a:p>
                </p:txBody>
              </p:sp>
              <p:sp>
                <p:nvSpPr>
                  <p:cNvPr id="179" name="Rectangle 178">
                    <a:extLst>
                      <a:ext uri="{FF2B5EF4-FFF2-40B4-BE49-F238E27FC236}">
                        <a16:creationId xmlns:a16="http://schemas.microsoft.com/office/drawing/2014/main" id="{637364BB-1780-8FFF-3657-1C8D327D9160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593397" y="3760135"/>
                    <a:ext cx="288000" cy="144000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121920" tIns="60960" rIns="121920" bIns="60960" rtlCol="0" anchor="ctr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 kern="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ESG</a:t>
                    </a:r>
                  </a:p>
                </p:txBody>
              </p:sp>
            </p:grpSp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02AE10EA-9E61-3E80-491D-34CB81C7E43A}"/>
                    </a:ext>
                  </a:extLst>
                </p:cNvPr>
                <p:cNvGrpSpPr/>
                <p:nvPr/>
              </p:nvGrpSpPr>
              <p:grpSpPr>
                <a:xfrm>
                  <a:off x="1927250" y="3675955"/>
                  <a:ext cx="1008320" cy="434081"/>
                  <a:chOff x="5593400" y="3760135"/>
                  <a:chExt cx="1008320" cy="434081"/>
                </a:xfrm>
              </p:grpSpPr>
              <p:sp>
                <p:nvSpPr>
                  <p:cNvPr id="176" name="Rectangle 175">
                    <a:extLst>
                      <a:ext uri="{FF2B5EF4-FFF2-40B4-BE49-F238E27FC236}">
                        <a16:creationId xmlns:a16="http://schemas.microsoft.com/office/drawing/2014/main" id="{E49C4A83-6E4A-11A7-47F5-749D76028127}"/>
                      </a:ext>
                    </a:extLst>
                  </p:cNvPr>
                  <p:cNvSpPr/>
                  <p:nvPr/>
                </p:nvSpPr>
                <p:spPr>
                  <a:xfrm flipH="1">
                    <a:off x="5593400" y="3760135"/>
                    <a:ext cx="1008320" cy="43408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 cap="flat">
                    <a:solidFill>
                      <a:schemeClr val="accent4">
                        <a:lumMod val="5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0" tIns="72000" rIns="0" bIns="0" rtlCol="0" anchor="t" anchorCtr="0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VLAN</a:t>
                    </a:r>
                  </a:p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(Security isolation per Bridge Domain)</a:t>
                    </a:r>
                  </a:p>
                </p:txBody>
              </p:sp>
              <p:sp>
                <p:nvSpPr>
                  <p:cNvPr id="177" name="Rectangle 176">
                    <a:extLst>
                      <a:ext uri="{FF2B5EF4-FFF2-40B4-BE49-F238E27FC236}">
                        <a16:creationId xmlns:a16="http://schemas.microsoft.com/office/drawing/2014/main" id="{18F25114-8FC3-1C30-935A-D3F7EAD8C58B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593400" y="3760135"/>
                    <a:ext cx="288000" cy="144000"/>
                  </a:xfrm>
                  <a:prstGeom prst="rect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121920" tIns="60960" rIns="121920" bIns="60960" rtlCol="0" anchor="ctr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 kern="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EPG</a:t>
                    </a:r>
                  </a:p>
                </p:txBody>
              </p:sp>
            </p:grpSp>
          </p:grp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14D60F0F-64D9-AD80-F8AF-94DDBECAFD27}"/>
                  </a:ext>
                </a:extLst>
              </p:cNvPr>
              <p:cNvGrpSpPr/>
              <p:nvPr/>
            </p:nvGrpSpPr>
            <p:grpSpPr>
              <a:xfrm>
                <a:off x="10029600" y="3486075"/>
                <a:ext cx="1656000" cy="2227263"/>
                <a:chOff x="1416050" y="2822575"/>
                <a:chExt cx="1656000" cy="2227263"/>
              </a:xfrm>
            </p:grpSpPr>
            <p:grpSp>
              <p:nvGrpSpPr>
                <p:cNvPr id="243" name="Group 242">
                  <a:extLst>
                    <a:ext uri="{FF2B5EF4-FFF2-40B4-BE49-F238E27FC236}">
                      <a16:creationId xmlns:a16="http://schemas.microsoft.com/office/drawing/2014/main" id="{BA1F19F7-7BEE-592C-0BEC-45C61BD39508}"/>
                    </a:ext>
                  </a:extLst>
                </p:cNvPr>
                <p:cNvGrpSpPr/>
                <p:nvPr/>
              </p:nvGrpSpPr>
              <p:grpSpPr>
                <a:xfrm>
                  <a:off x="1416050" y="2822575"/>
                  <a:ext cx="1656000" cy="2227263"/>
                  <a:chOff x="7680323" y="2921000"/>
                  <a:chExt cx="1656000" cy="2227263"/>
                </a:xfrm>
              </p:grpSpPr>
              <p:sp>
                <p:nvSpPr>
                  <p:cNvPr id="259" name="Rectangle 258">
                    <a:extLst>
                      <a:ext uri="{FF2B5EF4-FFF2-40B4-BE49-F238E27FC236}">
                        <a16:creationId xmlns:a16="http://schemas.microsoft.com/office/drawing/2014/main" id="{EC8D1687-E006-749C-FA1E-2D31AA052247}"/>
                      </a:ext>
                    </a:extLst>
                  </p:cNvPr>
                  <p:cNvSpPr/>
                  <p:nvPr/>
                </p:nvSpPr>
                <p:spPr>
                  <a:xfrm>
                    <a:off x="7680324" y="2921000"/>
                    <a:ext cx="1655999" cy="2227263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2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24000" tIns="36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test</a:t>
                    </a:r>
                  </a:p>
                </p:txBody>
              </p:sp>
              <p:grpSp>
                <p:nvGrpSpPr>
                  <p:cNvPr id="260" name="Group 259">
                    <a:extLst>
                      <a:ext uri="{FF2B5EF4-FFF2-40B4-BE49-F238E27FC236}">
                        <a16:creationId xmlns:a16="http://schemas.microsoft.com/office/drawing/2014/main" id="{4F183890-4D0A-209A-68E1-99B4E458E24C}"/>
                      </a:ext>
                    </a:extLst>
                  </p:cNvPr>
                  <p:cNvGrpSpPr/>
                  <p:nvPr/>
                </p:nvGrpSpPr>
                <p:grpSpPr>
                  <a:xfrm>
                    <a:off x="7680323" y="2921000"/>
                    <a:ext cx="288000" cy="144000"/>
                    <a:chOff x="9357407" y="4691351"/>
                    <a:chExt cx="288000" cy="144000"/>
                  </a:xfrm>
                </p:grpSpPr>
                <p:sp>
                  <p:nvSpPr>
                    <p:cNvPr id="261" name="Rectangle 260">
                      <a:extLst>
                        <a:ext uri="{FF2B5EF4-FFF2-40B4-BE49-F238E27FC236}">
                          <a16:creationId xmlns:a16="http://schemas.microsoft.com/office/drawing/2014/main" id="{27AADE6F-3392-1F79-E5FC-EBE4A8F647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57407" y="4691351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grpSp>
                  <p:nvGrpSpPr>
                    <p:cNvPr id="262" name="Group 261">
                      <a:extLst>
                        <a:ext uri="{FF2B5EF4-FFF2-40B4-BE49-F238E27FC236}">
                          <a16:creationId xmlns:a16="http://schemas.microsoft.com/office/drawing/2014/main" id="{7265A1B7-0686-A837-54B4-BBF1D9577E71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393407" y="4709853"/>
                      <a:ext cx="216000" cy="106997"/>
                      <a:chOff x="836085" y="1496592"/>
                      <a:chExt cx="538984" cy="266993"/>
                    </a:xfrm>
                  </p:grpSpPr>
                  <p:sp>
                    <p:nvSpPr>
                      <p:cNvPr id="263" name="Freeform 751">
                        <a:extLst>
                          <a:ext uri="{FF2B5EF4-FFF2-40B4-BE49-F238E27FC236}">
                            <a16:creationId xmlns:a16="http://schemas.microsoft.com/office/drawing/2014/main" id="{FD52D6CB-08BA-C173-5259-84900267CC22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36085" y="1647588"/>
                        <a:ext cx="538984" cy="115997"/>
                      </a:xfrm>
                      <a:custGeom>
                        <a:avLst/>
                        <a:gdLst>
                          <a:gd name="T0" fmla="*/ 204 w 228"/>
                          <a:gd name="T1" fmla="*/ 49 h 49"/>
                          <a:gd name="T2" fmla="*/ 24 w 228"/>
                          <a:gd name="T3" fmla="*/ 49 h 49"/>
                          <a:gd name="T4" fmla="*/ 0 w 228"/>
                          <a:gd name="T5" fmla="*/ 25 h 49"/>
                          <a:gd name="T6" fmla="*/ 0 w 228"/>
                          <a:gd name="T7" fmla="*/ 25 h 49"/>
                          <a:gd name="T8" fmla="*/ 24 w 228"/>
                          <a:gd name="T9" fmla="*/ 0 h 49"/>
                          <a:gd name="T10" fmla="*/ 204 w 228"/>
                          <a:gd name="T11" fmla="*/ 0 h 49"/>
                          <a:gd name="T12" fmla="*/ 228 w 228"/>
                          <a:gd name="T13" fmla="*/ 25 h 49"/>
                          <a:gd name="T14" fmla="*/ 228 w 228"/>
                          <a:gd name="T15" fmla="*/ 25 h 49"/>
                          <a:gd name="T16" fmla="*/ 204 w 228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228" h="49">
                            <a:moveTo>
                              <a:pt x="204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5"/>
                            </a:cubicBezTo>
                            <a:cubicBezTo>
                              <a:pt x="0" y="25"/>
                              <a:pt x="0" y="25"/>
                              <a:pt x="0" y="25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204" y="0"/>
                              <a:pt x="204" y="0"/>
                              <a:pt x="204" y="0"/>
                            </a:cubicBezTo>
                            <a:cubicBezTo>
                              <a:pt x="217" y="0"/>
                              <a:pt x="228" y="11"/>
                              <a:pt x="228" y="25"/>
                            </a:cubicBezTo>
                            <a:cubicBezTo>
                              <a:pt x="228" y="25"/>
                              <a:pt x="228" y="25"/>
                              <a:pt x="228" y="25"/>
                            </a:cubicBezTo>
                            <a:cubicBezTo>
                              <a:pt x="228" y="38"/>
                              <a:pt x="217" y="49"/>
                              <a:pt x="204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1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/>
                        <a:endParaRPr lang="en-US" sz="400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264" name="Freeform 752">
                        <a:extLst>
                          <a:ext uri="{FF2B5EF4-FFF2-40B4-BE49-F238E27FC236}">
                            <a16:creationId xmlns:a16="http://schemas.microsoft.com/office/drawing/2014/main" id="{9C0B0362-5B28-8398-87AD-EAE74B3F18BE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55081" y="1571590"/>
                        <a:ext cx="382988" cy="115996"/>
                      </a:xfrm>
                      <a:custGeom>
                        <a:avLst/>
                        <a:gdLst>
                          <a:gd name="T0" fmla="*/ 137 w 162"/>
                          <a:gd name="T1" fmla="*/ 49 h 49"/>
                          <a:gd name="T2" fmla="*/ 24 w 162"/>
                          <a:gd name="T3" fmla="*/ 49 h 49"/>
                          <a:gd name="T4" fmla="*/ 0 w 162"/>
                          <a:gd name="T5" fmla="*/ 25 h 49"/>
                          <a:gd name="T6" fmla="*/ 0 w 162"/>
                          <a:gd name="T7" fmla="*/ 25 h 49"/>
                          <a:gd name="T8" fmla="*/ 24 w 162"/>
                          <a:gd name="T9" fmla="*/ 0 h 49"/>
                          <a:gd name="T10" fmla="*/ 137 w 162"/>
                          <a:gd name="T11" fmla="*/ 0 h 49"/>
                          <a:gd name="T12" fmla="*/ 162 w 162"/>
                          <a:gd name="T13" fmla="*/ 25 h 49"/>
                          <a:gd name="T14" fmla="*/ 162 w 162"/>
                          <a:gd name="T15" fmla="*/ 25 h 49"/>
                          <a:gd name="T16" fmla="*/ 137 w 162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162" h="49">
                            <a:moveTo>
                              <a:pt x="137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5"/>
                            </a:cubicBezTo>
                            <a:cubicBezTo>
                              <a:pt x="0" y="25"/>
                              <a:pt x="0" y="25"/>
                              <a:pt x="0" y="25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137" y="0"/>
                              <a:pt x="137" y="0"/>
                              <a:pt x="137" y="0"/>
                            </a:cubicBezTo>
                            <a:cubicBezTo>
                              <a:pt x="151" y="0"/>
                              <a:pt x="162" y="11"/>
                              <a:pt x="162" y="25"/>
                            </a:cubicBezTo>
                            <a:cubicBezTo>
                              <a:pt x="162" y="25"/>
                              <a:pt x="162" y="25"/>
                              <a:pt x="162" y="25"/>
                            </a:cubicBezTo>
                            <a:cubicBezTo>
                              <a:pt x="162" y="38"/>
                              <a:pt x="151" y="49"/>
                              <a:pt x="137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265" name="Freeform 753">
                        <a:extLst>
                          <a:ext uri="{FF2B5EF4-FFF2-40B4-BE49-F238E27FC236}">
                            <a16:creationId xmlns:a16="http://schemas.microsoft.com/office/drawing/2014/main" id="{6422C979-542B-90A0-BBB1-47D726756703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06076" y="1496592"/>
                        <a:ext cx="181994" cy="115996"/>
                      </a:xfrm>
                      <a:custGeom>
                        <a:avLst/>
                        <a:gdLst>
                          <a:gd name="T0" fmla="*/ 52 w 77"/>
                          <a:gd name="T1" fmla="*/ 49 h 49"/>
                          <a:gd name="T2" fmla="*/ 24 w 77"/>
                          <a:gd name="T3" fmla="*/ 49 h 49"/>
                          <a:gd name="T4" fmla="*/ 0 w 77"/>
                          <a:gd name="T5" fmla="*/ 24 h 49"/>
                          <a:gd name="T6" fmla="*/ 0 w 77"/>
                          <a:gd name="T7" fmla="*/ 24 h 49"/>
                          <a:gd name="T8" fmla="*/ 24 w 77"/>
                          <a:gd name="T9" fmla="*/ 0 h 49"/>
                          <a:gd name="T10" fmla="*/ 52 w 77"/>
                          <a:gd name="T11" fmla="*/ 0 h 49"/>
                          <a:gd name="T12" fmla="*/ 77 w 77"/>
                          <a:gd name="T13" fmla="*/ 24 h 49"/>
                          <a:gd name="T14" fmla="*/ 77 w 77"/>
                          <a:gd name="T15" fmla="*/ 24 h 49"/>
                          <a:gd name="T16" fmla="*/ 52 w 77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7" h="49">
                            <a:moveTo>
                              <a:pt x="52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4"/>
                            </a:cubicBezTo>
                            <a:cubicBezTo>
                              <a:pt x="0" y="24"/>
                              <a:pt x="0" y="24"/>
                              <a:pt x="0" y="24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52" y="0"/>
                              <a:pt x="52" y="0"/>
                              <a:pt x="52" y="0"/>
                            </a:cubicBezTo>
                            <a:cubicBezTo>
                              <a:pt x="66" y="0"/>
                              <a:pt x="77" y="11"/>
                              <a:pt x="77" y="24"/>
                            </a:cubicBezTo>
                            <a:cubicBezTo>
                              <a:pt x="77" y="24"/>
                              <a:pt x="77" y="24"/>
                              <a:pt x="77" y="24"/>
                            </a:cubicBezTo>
                            <a:cubicBezTo>
                              <a:pt x="77" y="38"/>
                              <a:pt x="66" y="49"/>
                              <a:pt x="52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44" name="Group 243">
                  <a:extLst>
                    <a:ext uri="{FF2B5EF4-FFF2-40B4-BE49-F238E27FC236}">
                      <a16:creationId xmlns:a16="http://schemas.microsoft.com/office/drawing/2014/main" id="{1F37C28C-E4C6-376A-AF4E-5B2F6C27FC17}"/>
                    </a:ext>
                  </a:extLst>
                </p:cNvPr>
                <p:cNvGrpSpPr/>
                <p:nvPr/>
              </p:nvGrpSpPr>
              <p:grpSpPr>
                <a:xfrm>
                  <a:off x="1928037" y="3173411"/>
                  <a:ext cx="1008321" cy="434081"/>
                  <a:chOff x="5594186" y="3760135"/>
                  <a:chExt cx="1008321" cy="434081"/>
                </a:xfrm>
              </p:grpSpPr>
              <p:sp>
                <p:nvSpPr>
                  <p:cNvPr id="257" name="Rectangle 256">
                    <a:extLst>
                      <a:ext uri="{FF2B5EF4-FFF2-40B4-BE49-F238E27FC236}">
                        <a16:creationId xmlns:a16="http://schemas.microsoft.com/office/drawing/2014/main" id="{E30EBC82-0687-B58A-95B9-63E49668F0FA}"/>
                      </a:ext>
                    </a:extLst>
                  </p:cNvPr>
                  <p:cNvSpPr/>
                  <p:nvPr/>
                </p:nvSpPr>
                <p:spPr>
                  <a:xfrm flipH="1">
                    <a:off x="5594186" y="3760135"/>
                    <a:ext cx="1008321" cy="43408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 cap="flat">
                    <a:solidFill>
                      <a:schemeClr val="accent4">
                        <a:lumMod val="5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0" tIns="72000" rIns="0" bIns="0" rtlCol="0" anchor="t" anchorCtr="0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VLAN</a:t>
                    </a:r>
                  </a:p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(Security isolation per Bridge Domain)</a:t>
                    </a:r>
                  </a:p>
                </p:txBody>
              </p:sp>
              <p:sp>
                <p:nvSpPr>
                  <p:cNvPr id="258" name="Rectangle 257">
                    <a:extLst>
                      <a:ext uri="{FF2B5EF4-FFF2-40B4-BE49-F238E27FC236}">
                        <a16:creationId xmlns:a16="http://schemas.microsoft.com/office/drawing/2014/main" id="{271E4565-62D3-C93A-7EAB-73AA9B07CF2D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594186" y="3760135"/>
                    <a:ext cx="288000" cy="144000"/>
                  </a:xfrm>
                  <a:prstGeom prst="rect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121920" tIns="60960" rIns="121920" bIns="60960" rtlCol="0" anchor="ctr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 kern="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EPG</a:t>
                    </a:r>
                  </a:p>
                </p:txBody>
              </p:sp>
            </p:grpSp>
            <p:grpSp>
              <p:nvGrpSpPr>
                <p:cNvPr id="245" name="Group 244">
                  <a:extLst>
                    <a:ext uri="{FF2B5EF4-FFF2-40B4-BE49-F238E27FC236}">
                      <a16:creationId xmlns:a16="http://schemas.microsoft.com/office/drawing/2014/main" id="{439CC959-BA5C-D6EE-348C-AAE0AAB9868C}"/>
                    </a:ext>
                  </a:extLst>
                </p:cNvPr>
                <p:cNvGrpSpPr/>
                <p:nvPr/>
              </p:nvGrpSpPr>
              <p:grpSpPr>
                <a:xfrm>
                  <a:off x="1483733" y="3034664"/>
                  <a:ext cx="1519200" cy="1146811"/>
                  <a:chOff x="7680315" y="3602038"/>
                  <a:chExt cx="1519200" cy="1146811"/>
                </a:xfrm>
              </p:grpSpPr>
              <p:sp>
                <p:nvSpPr>
                  <p:cNvPr id="255" name="Rectangle 254">
                    <a:extLst>
                      <a:ext uri="{FF2B5EF4-FFF2-40B4-BE49-F238E27FC236}">
                        <a16:creationId xmlns:a16="http://schemas.microsoft.com/office/drawing/2014/main" id="{6989BEA0-8879-5C4D-4FC8-CB3CFB9F2965}"/>
                      </a:ext>
                    </a:extLst>
                  </p:cNvPr>
                  <p:cNvSpPr/>
                  <p:nvPr/>
                </p:nvSpPr>
                <p:spPr>
                  <a:xfrm flipH="1">
                    <a:off x="7680315" y="3602038"/>
                    <a:ext cx="1519200" cy="1146811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36000" tIns="180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Network</a:t>
                    </a:r>
                  </a:p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Segments</a:t>
                    </a:r>
                  </a:p>
                </p:txBody>
              </p:sp>
              <p:sp>
                <p:nvSpPr>
                  <p:cNvPr id="256" name="TextBox 255">
                    <a:extLst>
                      <a:ext uri="{FF2B5EF4-FFF2-40B4-BE49-F238E27FC236}">
                        <a16:creationId xmlns:a16="http://schemas.microsoft.com/office/drawing/2014/main" id="{562ABD78-BF35-F579-74D1-4ACABC425255}"/>
                      </a:ext>
                    </a:extLst>
                  </p:cNvPr>
                  <p:cNvSpPr txBox="1"/>
                  <p:nvPr/>
                </p:nvSpPr>
                <p:spPr>
                  <a:xfrm>
                    <a:off x="7680326" y="3602038"/>
                    <a:ext cx="288000" cy="144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txBody>
                  <a:bodyPr wrap="none" rtlCol="0" anchor="ctr" anchorCtr="1">
                    <a:noAutofit/>
                  </a:bodyPr>
                  <a:lstStyle/>
                  <a:p>
                    <a:pPr algn="ctr"/>
                    <a:r>
                      <a:rPr lang="en-US" sz="60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AP</a:t>
                    </a:r>
                  </a:p>
                </p:txBody>
              </p:sp>
            </p:grpSp>
            <p:grpSp>
              <p:nvGrpSpPr>
                <p:cNvPr id="246" name="Group 245">
                  <a:extLst>
                    <a:ext uri="{FF2B5EF4-FFF2-40B4-BE49-F238E27FC236}">
                      <a16:creationId xmlns:a16="http://schemas.microsoft.com/office/drawing/2014/main" id="{A3E4A2F3-06C9-F783-17C4-AF9535EB83BF}"/>
                    </a:ext>
                  </a:extLst>
                </p:cNvPr>
                <p:cNvGrpSpPr/>
                <p:nvPr/>
              </p:nvGrpSpPr>
              <p:grpSpPr>
                <a:xfrm>
                  <a:off x="1483733" y="4325937"/>
                  <a:ext cx="1519200" cy="647700"/>
                  <a:chOff x="7680318" y="3602038"/>
                  <a:chExt cx="1519200" cy="647700"/>
                </a:xfrm>
              </p:grpSpPr>
              <p:sp>
                <p:nvSpPr>
                  <p:cNvPr id="253" name="Rectangle 252">
                    <a:extLst>
                      <a:ext uri="{FF2B5EF4-FFF2-40B4-BE49-F238E27FC236}">
                        <a16:creationId xmlns:a16="http://schemas.microsoft.com/office/drawing/2014/main" id="{1CF47ADC-0C31-3F6C-3E60-C1169B35AB2A}"/>
                      </a:ext>
                    </a:extLst>
                  </p:cNvPr>
                  <p:cNvSpPr/>
                  <p:nvPr/>
                </p:nvSpPr>
                <p:spPr>
                  <a:xfrm flipH="1">
                    <a:off x="7680318" y="3602038"/>
                    <a:ext cx="1519200" cy="647700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36000" tIns="180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Apps</a:t>
                    </a:r>
                  </a:p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(Optional)</a:t>
                    </a:r>
                  </a:p>
                </p:txBody>
              </p:sp>
              <p:sp>
                <p:nvSpPr>
                  <p:cNvPr id="254" name="TextBox 253">
                    <a:extLst>
                      <a:ext uri="{FF2B5EF4-FFF2-40B4-BE49-F238E27FC236}">
                        <a16:creationId xmlns:a16="http://schemas.microsoft.com/office/drawing/2014/main" id="{193B144E-551B-CD3B-EBE2-F88498B305FA}"/>
                      </a:ext>
                    </a:extLst>
                  </p:cNvPr>
                  <p:cNvSpPr txBox="1"/>
                  <p:nvPr/>
                </p:nvSpPr>
                <p:spPr>
                  <a:xfrm>
                    <a:off x="7680326" y="3602038"/>
                    <a:ext cx="288000" cy="144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txBody>
                  <a:bodyPr wrap="none" rtlCol="0" anchor="ctr" anchorCtr="1">
                    <a:noAutofit/>
                  </a:bodyPr>
                  <a:lstStyle/>
                  <a:p>
                    <a:pPr algn="ctr"/>
                    <a:r>
                      <a:rPr lang="en-US" sz="60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AP</a:t>
                    </a:r>
                  </a:p>
                </p:txBody>
              </p:sp>
            </p:grpSp>
            <p:grpSp>
              <p:nvGrpSpPr>
                <p:cNvPr id="247" name="Group 246">
                  <a:extLst>
                    <a:ext uri="{FF2B5EF4-FFF2-40B4-BE49-F238E27FC236}">
                      <a16:creationId xmlns:a16="http://schemas.microsoft.com/office/drawing/2014/main" id="{155E179C-6DE5-055D-837C-EFAFE57F93F8}"/>
                    </a:ext>
                  </a:extLst>
                </p:cNvPr>
                <p:cNvGrpSpPr/>
                <p:nvPr/>
              </p:nvGrpSpPr>
              <p:grpSpPr>
                <a:xfrm>
                  <a:off x="1928037" y="4473402"/>
                  <a:ext cx="1008320" cy="428799"/>
                  <a:chOff x="5594184" y="3760135"/>
                  <a:chExt cx="1008320" cy="428799"/>
                </a:xfrm>
              </p:grpSpPr>
              <p:sp>
                <p:nvSpPr>
                  <p:cNvPr id="251" name="Rectangle 250">
                    <a:extLst>
                      <a:ext uri="{FF2B5EF4-FFF2-40B4-BE49-F238E27FC236}">
                        <a16:creationId xmlns:a16="http://schemas.microsoft.com/office/drawing/2014/main" id="{60A080D0-FD0D-C592-E714-D8153B2DD79F}"/>
                      </a:ext>
                    </a:extLst>
                  </p:cNvPr>
                  <p:cNvSpPr/>
                  <p:nvPr/>
                </p:nvSpPr>
                <p:spPr>
                  <a:xfrm flipH="1">
                    <a:off x="5594184" y="3760136"/>
                    <a:ext cx="1008320" cy="428798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2700" cap="flat">
                    <a:solidFill>
                      <a:schemeClr val="accent2">
                        <a:lumMod val="75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0" tIns="72000" rIns="0" bIns="0" rtlCol="0" anchor="ctr" anchorCtr="1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Security isolation across Bridge Domains</a:t>
                    </a:r>
                  </a:p>
                </p:txBody>
              </p:sp>
              <p:sp>
                <p:nvSpPr>
                  <p:cNvPr id="252" name="Rectangle 251">
                    <a:extLst>
                      <a:ext uri="{FF2B5EF4-FFF2-40B4-BE49-F238E27FC236}">
                        <a16:creationId xmlns:a16="http://schemas.microsoft.com/office/drawing/2014/main" id="{C435009D-21A1-C699-298B-76E39D7B5D8F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594184" y="3760135"/>
                    <a:ext cx="288000" cy="144000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121920" tIns="60960" rIns="121920" bIns="60960" rtlCol="0" anchor="ctr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 kern="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ESG</a:t>
                    </a:r>
                  </a:p>
                </p:txBody>
              </p:sp>
            </p:grpSp>
            <p:grpSp>
              <p:nvGrpSpPr>
                <p:cNvPr id="248" name="Group 247">
                  <a:extLst>
                    <a:ext uri="{FF2B5EF4-FFF2-40B4-BE49-F238E27FC236}">
                      <a16:creationId xmlns:a16="http://schemas.microsoft.com/office/drawing/2014/main" id="{0EFCA081-E091-91E2-75C0-9E99345E6A89}"/>
                    </a:ext>
                  </a:extLst>
                </p:cNvPr>
                <p:cNvGrpSpPr/>
                <p:nvPr/>
              </p:nvGrpSpPr>
              <p:grpSpPr>
                <a:xfrm>
                  <a:off x="1928037" y="3675955"/>
                  <a:ext cx="1008320" cy="434081"/>
                  <a:chOff x="5594187" y="3760135"/>
                  <a:chExt cx="1008320" cy="434081"/>
                </a:xfrm>
              </p:grpSpPr>
              <p:sp>
                <p:nvSpPr>
                  <p:cNvPr id="249" name="Rectangle 248">
                    <a:extLst>
                      <a:ext uri="{FF2B5EF4-FFF2-40B4-BE49-F238E27FC236}">
                        <a16:creationId xmlns:a16="http://schemas.microsoft.com/office/drawing/2014/main" id="{6DC4F36A-C6F5-E8C6-F838-6604E1024184}"/>
                      </a:ext>
                    </a:extLst>
                  </p:cNvPr>
                  <p:cNvSpPr/>
                  <p:nvPr/>
                </p:nvSpPr>
                <p:spPr>
                  <a:xfrm flipH="1">
                    <a:off x="5594187" y="3760135"/>
                    <a:ext cx="1008320" cy="43408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 cap="flat">
                    <a:solidFill>
                      <a:schemeClr val="accent4">
                        <a:lumMod val="5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0" tIns="72000" rIns="0" bIns="0" rtlCol="0" anchor="t" anchorCtr="0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VLAN</a:t>
                    </a:r>
                  </a:p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(Security isolation per Bridge Domain)</a:t>
                    </a:r>
                  </a:p>
                </p:txBody>
              </p:sp>
              <p:sp>
                <p:nvSpPr>
                  <p:cNvPr id="250" name="Rectangle 249">
                    <a:extLst>
                      <a:ext uri="{FF2B5EF4-FFF2-40B4-BE49-F238E27FC236}">
                        <a16:creationId xmlns:a16="http://schemas.microsoft.com/office/drawing/2014/main" id="{4718E7CC-4CDD-2BBA-09D2-1D4BEB4D414D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594187" y="3760135"/>
                    <a:ext cx="288000" cy="144000"/>
                  </a:xfrm>
                  <a:prstGeom prst="rect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121920" tIns="60960" rIns="121920" bIns="60960" rtlCol="0" anchor="ctr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 kern="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EPG</a:t>
                    </a:r>
                  </a:p>
                </p:txBody>
              </p:sp>
            </p:grpSp>
          </p:grp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329EC7B-3D15-D5CB-81E7-A1D8C423795D}"/>
                </a:ext>
              </a:extLst>
            </p:cNvPr>
            <p:cNvGrpSpPr/>
            <p:nvPr/>
          </p:nvGrpSpPr>
          <p:grpSpPr>
            <a:xfrm>
              <a:off x="8384400" y="1702800"/>
              <a:ext cx="3348000" cy="4666018"/>
              <a:chOff x="8384400" y="1702800"/>
              <a:chExt cx="3348000" cy="4666018"/>
            </a:xfrm>
          </p:grpSpPr>
          <p:cxnSp>
            <p:nvCxnSpPr>
              <p:cNvPr id="111" name="Elbow Connector 110">
                <a:extLst>
                  <a:ext uri="{FF2B5EF4-FFF2-40B4-BE49-F238E27FC236}">
                    <a16:creationId xmlns:a16="http://schemas.microsoft.com/office/drawing/2014/main" id="{A53F21C7-41EE-53B0-3690-E259FAF75EE9}"/>
                  </a:ext>
                </a:extLst>
              </p:cNvPr>
              <p:cNvCxnSpPr>
                <a:cxnSpLocks/>
                <a:stCxn id="157" idx="3"/>
                <a:endCxn id="178" idx="3"/>
              </p:cNvCxnSpPr>
              <p:nvPr/>
            </p:nvCxnSpPr>
            <p:spPr>
              <a:xfrm rot="10800000" flipV="1">
                <a:off x="8888801" y="2927617"/>
                <a:ext cx="106495" cy="2423543"/>
              </a:xfrm>
              <a:prstGeom prst="bentConnector3">
                <a:avLst>
                  <a:gd name="adj1" fmla="val 314658"/>
                </a:avLst>
              </a:prstGeom>
              <a:ln>
                <a:solidFill>
                  <a:schemeClr val="bg1">
                    <a:lumMod val="75000"/>
                    <a:lumOff val="2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CD755E48-097E-F013-DD47-566BD0A8633D}"/>
                  </a:ext>
                </a:extLst>
              </p:cNvPr>
              <p:cNvCxnSpPr>
                <a:cxnSpLocks/>
                <a:stCxn id="120" idx="2"/>
                <a:endCxn id="157" idx="0"/>
              </p:cNvCxnSpPr>
              <p:nvPr/>
            </p:nvCxnSpPr>
            <p:spPr>
              <a:xfrm>
                <a:off x="10290573" y="2197461"/>
                <a:ext cx="1" cy="406307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  <a:lumOff val="2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739B0120-E62B-4539-6FCA-DC2F96A702AC}"/>
                  </a:ext>
                </a:extLst>
              </p:cNvPr>
              <p:cNvGrpSpPr/>
              <p:nvPr/>
            </p:nvGrpSpPr>
            <p:grpSpPr>
              <a:xfrm>
                <a:off x="8449200" y="2398980"/>
                <a:ext cx="3206632" cy="923461"/>
                <a:chOff x="2967369" y="1760061"/>
                <a:chExt cx="3206632" cy="923461"/>
              </a:xfrm>
            </p:grpSpPr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B51329EA-069D-5DB1-6FC7-9C33D12FF922}"/>
                    </a:ext>
                  </a:extLst>
                </p:cNvPr>
                <p:cNvGrpSpPr/>
                <p:nvPr/>
              </p:nvGrpSpPr>
              <p:grpSpPr>
                <a:xfrm>
                  <a:off x="3587037" y="2180749"/>
                  <a:ext cx="2371988" cy="358773"/>
                  <a:chOff x="7680323" y="3602038"/>
                  <a:chExt cx="2371988" cy="358773"/>
                </a:xfrm>
              </p:grpSpPr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3221907D-A485-C22A-96A3-E037A43FA057}"/>
                      </a:ext>
                    </a:extLst>
                  </p:cNvPr>
                  <p:cNvSpPr/>
                  <p:nvPr/>
                </p:nvSpPr>
                <p:spPr>
                  <a:xfrm flipH="1">
                    <a:off x="7680323" y="3602038"/>
                    <a:ext cx="2371988" cy="358773"/>
                  </a:xfrm>
                  <a:prstGeom prst="rect">
                    <a:avLst/>
                  </a:prstGeom>
                  <a:solidFill>
                    <a:schemeClr val="bg1">
                      <a:lumMod val="10000"/>
                      <a:lumOff val="90000"/>
                    </a:schemeClr>
                  </a:solidFill>
                  <a:ln w="12700">
                    <a:solidFill>
                      <a:schemeClr val="bg1">
                        <a:lumMod val="75000"/>
                        <a:lumOff val="25000"/>
                      </a:schemeClr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324000" tIns="36000" rIns="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subnet(s)</a:t>
                    </a:r>
                  </a:p>
                </p:txBody>
              </p:sp>
              <p:sp>
                <p:nvSpPr>
                  <p:cNvPr id="169" name="TextBox 168">
                    <a:extLst>
                      <a:ext uri="{FF2B5EF4-FFF2-40B4-BE49-F238E27FC236}">
                        <a16:creationId xmlns:a16="http://schemas.microsoft.com/office/drawing/2014/main" id="{21C1F28B-A52A-2DEE-87BD-AA1767B87768}"/>
                      </a:ext>
                    </a:extLst>
                  </p:cNvPr>
                  <p:cNvSpPr txBox="1"/>
                  <p:nvPr/>
                </p:nvSpPr>
                <p:spPr>
                  <a:xfrm>
                    <a:off x="7680326" y="3602038"/>
                    <a:ext cx="288000" cy="144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  <a:lumOff val="25000"/>
                    </a:schemeClr>
                  </a:solidFill>
                </p:spPr>
                <p:txBody>
                  <a:bodyPr wrap="none" rtlCol="0" anchor="ctr" anchorCtr="1">
                    <a:noAutofit/>
                  </a:bodyPr>
                  <a:lstStyle/>
                  <a:p>
                    <a:pPr algn="ctr"/>
                    <a:r>
                      <a:rPr lang="en-US" sz="60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BD</a:t>
                    </a:r>
                  </a:p>
                </p:txBody>
              </p:sp>
            </p:grpSp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47462FEF-5B36-0590-984C-01039D49A9DD}"/>
                    </a:ext>
                  </a:extLst>
                </p:cNvPr>
                <p:cNvGrpSpPr/>
                <p:nvPr/>
              </p:nvGrpSpPr>
              <p:grpSpPr>
                <a:xfrm>
                  <a:off x="2967369" y="1760061"/>
                  <a:ext cx="3206632" cy="923461"/>
                  <a:chOff x="7680323" y="2920999"/>
                  <a:chExt cx="3206632" cy="923461"/>
                </a:xfrm>
              </p:grpSpPr>
              <p:sp>
                <p:nvSpPr>
                  <p:cNvPr id="161" name="Rectangle 160">
                    <a:extLst>
                      <a:ext uri="{FF2B5EF4-FFF2-40B4-BE49-F238E27FC236}">
                        <a16:creationId xmlns:a16="http://schemas.microsoft.com/office/drawing/2014/main" id="{3E5F6F69-0DBD-FDEC-AC02-613B6C5D89C6}"/>
                      </a:ext>
                    </a:extLst>
                  </p:cNvPr>
                  <p:cNvSpPr/>
                  <p:nvPr/>
                </p:nvSpPr>
                <p:spPr>
                  <a:xfrm>
                    <a:off x="7680323" y="2920999"/>
                    <a:ext cx="3206632" cy="923461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2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24000" tIns="36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common</a:t>
                    </a:r>
                  </a:p>
                </p:txBody>
              </p:sp>
              <p:grpSp>
                <p:nvGrpSpPr>
                  <p:cNvPr id="162" name="Group 161">
                    <a:extLst>
                      <a:ext uri="{FF2B5EF4-FFF2-40B4-BE49-F238E27FC236}">
                        <a16:creationId xmlns:a16="http://schemas.microsoft.com/office/drawing/2014/main" id="{3869FC0E-57AC-49E8-CFE9-B37202044CDD}"/>
                      </a:ext>
                    </a:extLst>
                  </p:cNvPr>
                  <p:cNvGrpSpPr/>
                  <p:nvPr/>
                </p:nvGrpSpPr>
                <p:grpSpPr>
                  <a:xfrm>
                    <a:off x="7680323" y="2921000"/>
                    <a:ext cx="288000" cy="144000"/>
                    <a:chOff x="9357407" y="4691351"/>
                    <a:chExt cx="288000" cy="144000"/>
                  </a:xfrm>
                </p:grpSpPr>
                <p:sp>
                  <p:nvSpPr>
                    <p:cNvPr id="163" name="Rectangle 162">
                      <a:extLst>
                        <a:ext uri="{FF2B5EF4-FFF2-40B4-BE49-F238E27FC236}">
                          <a16:creationId xmlns:a16="http://schemas.microsoft.com/office/drawing/2014/main" id="{D65CCB47-6781-2CE4-8499-0790799809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57407" y="4691351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grpSp>
                  <p:nvGrpSpPr>
                    <p:cNvPr id="164" name="Group 163">
                      <a:extLst>
                        <a:ext uri="{FF2B5EF4-FFF2-40B4-BE49-F238E27FC236}">
                          <a16:creationId xmlns:a16="http://schemas.microsoft.com/office/drawing/2014/main" id="{10946521-0138-4DEF-C6AF-EA1AB850264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393407" y="4709853"/>
                      <a:ext cx="216000" cy="106997"/>
                      <a:chOff x="836085" y="1496592"/>
                      <a:chExt cx="538984" cy="266993"/>
                    </a:xfrm>
                  </p:grpSpPr>
                  <p:sp>
                    <p:nvSpPr>
                      <p:cNvPr id="165" name="Freeform 751">
                        <a:extLst>
                          <a:ext uri="{FF2B5EF4-FFF2-40B4-BE49-F238E27FC236}">
                            <a16:creationId xmlns:a16="http://schemas.microsoft.com/office/drawing/2014/main" id="{889E8398-158E-E2E7-05B1-5D55EE6D0CB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36085" y="1647588"/>
                        <a:ext cx="538984" cy="115997"/>
                      </a:xfrm>
                      <a:custGeom>
                        <a:avLst/>
                        <a:gdLst>
                          <a:gd name="T0" fmla="*/ 204 w 228"/>
                          <a:gd name="T1" fmla="*/ 49 h 49"/>
                          <a:gd name="T2" fmla="*/ 24 w 228"/>
                          <a:gd name="T3" fmla="*/ 49 h 49"/>
                          <a:gd name="T4" fmla="*/ 0 w 228"/>
                          <a:gd name="T5" fmla="*/ 25 h 49"/>
                          <a:gd name="T6" fmla="*/ 0 w 228"/>
                          <a:gd name="T7" fmla="*/ 25 h 49"/>
                          <a:gd name="T8" fmla="*/ 24 w 228"/>
                          <a:gd name="T9" fmla="*/ 0 h 49"/>
                          <a:gd name="T10" fmla="*/ 204 w 228"/>
                          <a:gd name="T11" fmla="*/ 0 h 49"/>
                          <a:gd name="T12" fmla="*/ 228 w 228"/>
                          <a:gd name="T13" fmla="*/ 25 h 49"/>
                          <a:gd name="T14" fmla="*/ 228 w 228"/>
                          <a:gd name="T15" fmla="*/ 25 h 49"/>
                          <a:gd name="T16" fmla="*/ 204 w 228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228" h="49">
                            <a:moveTo>
                              <a:pt x="204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5"/>
                            </a:cubicBezTo>
                            <a:cubicBezTo>
                              <a:pt x="0" y="25"/>
                              <a:pt x="0" y="25"/>
                              <a:pt x="0" y="25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204" y="0"/>
                              <a:pt x="204" y="0"/>
                              <a:pt x="204" y="0"/>
                            </a:cubicBezTo>
                            <a:cubicBezTo>
                              <a:pt x="217" y="0"/>
                              <a:pt x="228" y="11"/>
                              <a:pt x="228" y="25"/>
                            </a:cubicBezTo>
                            <a:cubicBezTo>
                              <a:pt x="228" y="25"/>
                              <a:pt x="228" y="25"/>
                              <a:pt x="228" y="25"/>
                            </a:cubicBezTo>
                            <a:cubicBezTo>
                              <a:pt x="228" y="38"/>
                              <a:pt x="217" y="49"/>
                              <a:pt x="204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1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/>
                        <a:endParaRPr lang="en-US" sz="400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166" name="Freeform 752">
                        <a:extLst>
                          <a:ext uri="{FF2B5EF4-FFF2-40B4-BE49-F238E27FC236}">
                            <a16:creationId xmlns:a16="http://schemas.microsoft.com/office/drawing/2014/main" id="{00DFC2E9-D1DA-EB36-F7C3-F0C7D3DE625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55081" y="1571590"/>
                        <a:ext cx="382988" cy="115996"/>
                      </a:xfrm>
                      <a:custGeom>
                        <a:avLst/>
                        <a:gdLst>
                          <a:gd name="T0" fmla="*/ 137 w 162"/>
                          <a:gd name="T1" fmla="*/ 49 h 49"/>
                          <a:gd name="T2" fmla="*/ 24 w 162"/>
                          <a:gd name="T3" fmla="*/ 49 h 49"/>
                          <a:gd name="T4" fmla="*/ 0 w 162"/>
                          <a:gd name="T5" fmla="*/ 25 h 49"/>
                          <a:gd name="T6" fmla="*/ 0 w 162"/>
                          <a:gd name="T7" fmla="*/ 25 h 49"/>
                          <a:gd name="T8" fmla="*/ 24 w 162"/>
                          <a:gd name="T9" fmla="*/ 0 h 49"/>
                          <a:gd name="T10" fmla="*/ 137 w 162"/>
                          <a:gd name="T11" fmla="*/ 0 h 49"/>
                          <a:gd name="T12" fmla="*/ 162 w 162"/>
                          <a:gd name="T13" fmla="*/ 25 h 49"/>
                          <a:gd name="T14" fmla="*/ 162 w 162"/>
                          <a:gd name="T15" fmla="*/ 25 h 49"/>
                          <a:gd name="T16" fmla="*/ 137 w 162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162" h="49">
                            <a:moveTo>
                              <a:pt x="137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5"/>
                            </a:cubicBezTo>
                            <a:cubicBezTo>
                              <a:pt x="0" y="25"/>
                              <a:pt x="0" y="25"/>
                              <a:pt x="0" y="25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137" y="0"/>
                              <a:pt x="137" y="0"/>
                              <a:pt x="137" y="0"/>
                            </a:cubicBezTo>
                            <a:cubicBezTo>
                              <a:pt x="151" y="0"/>
                              <a:pt x="162" y="11"/>
                              <a:pt x="162" y="25"/>
                            </a:cubicBezTo>
                            <a:cubicBezTo>
                              <a:pt x="162" y="25"/>
                              <a:pt x="162" y="25"/>
                              <a:pt x="162" y="25"/>
                            </a:cubicBezTo>
                            <a:cubicBezTo>
                              <a:pt x="162" y="38"/>
                              <a:pt x="151" y="49"/>
                              <a:pt x="137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167" name="Freeform 753">
                        <a:extLst>
                          <a:ext uri="{FF2B5EF4-FFF2-40B4-BE49-F238E27FC236}">
                            <a16:creationId xmlns:a16="http://schemas.microsoft.com/office/drawing/2014/main" id="{654B1E3F-BE3A-E28B-5002-F3F3AD43027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06076" y="1496592"/>
                        <a:ext cx="181994" cy="115996"/>
                      </a:xfrm>
                      <a:custGeom>
                        <a:avLst/>
                        <a:gdLst>
                          <a:gd name="T0" fmla="*/ 52 w 77"/>
                          <a:gd name="T1" fmla="*/ 49 h 49"/>
                          <a:gd name="T2" fmla="*/ 24 w 77"/>
                          <a:gd name="T3" fmla="*/ 49 h 49"/>
                          <a:gd name="T4" fmla="*/ 0 w 77"/>
                          <a:gd name="T5" fmla="*/ 24 h 49"/>
                          <a:gd name="T6" fmla="*/ 0 w 77"/>
                          <a:gd name="T7" fmla="*/ 24 h 49"/>
                          <a:gd name="T8" fmla="*/ 24 w 77"/>
                          <a:gd name="T9" fmla="*/ 0 h 49"/>
                          <a:gd name="T10" fmla="*/ 52 w 77"/>
                          <a:gd name="T11" fmla="*/ 0 h 49"/>
                          <a:gd name="T12" fmla="*/ 77 w 77"/>
                          <a:gd name="T13" fmla="*/ 24 h 49"/>
                          <a:gd name="T14" fmla="*/ 77 w 77"/>
                          <a:gd name="T15" fmla="*/ 24 h 49"/>
                          <a:gd name="T16" fmla="*/ 52 w 77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7" h="49">
                            <a:moveTo>
                              <a:pt x="52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4"/>
                            </a:cubicBezTo>
                            <a:cubicBezTo>
                              <a:pt x="0" y="24"/>
                              <a:pt x="0" y="24"/>
                              <a:pt x="0" y="24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52" y="0"/>
                              <a:pt x="52" y="0"/>
                              <a:pt x="52" y="0"/>
                            </a:cubicBezTo>
                            <a:cubicBezTo>
                              <a:pt x="66" y="0"/>
                              <a:pt x="77" y="11"/>
                              <a:pt x="77" y="24"/>
                            </a:cubicBezTo>
                            <a:cubicBezTo>
                              <a:pt x="77" y="24"/>
                              <a:pt x="77" y="24"/>
                              <a:pt x="77" y="24"/>
                            </a:cubicBezTo>
                            <a:cubicBezTo>
                              <a:pt x="77" y="38"/>
                              <a:pt x="66" y="49"/>
                              <a:pt x="52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E3DAB761-03D5-1B4F-0425-062AF8B1BCAA}"/>
                    </a:ext>
                  </a:extLst>
                </p:cNvPr>
                <p:cNvGrpSpPr/>
                <p:nvPr/>
              </p:nvGrpSpPr>
              <p:grpSpPr>
                <a:xfrm>
                  <a:off x="3513464" y="1964849"/>
                  <a:ext cx="2590559" cy="647700"/>
                  <a:chOff x="7680317" y="3615879"/>
                  <a:chExt cx="2590559" cy="647700"/>
                </a:xfrm>
              </p:grpSpPr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5D4C9CE6-FC2D-853C-18C1-08FB7770012B}"/>
                      </a:ext>
                    </a:extLst>
                  </p:cNvPr>
                  <p:cNvSpPr/>
                  <p:nvPr/>
                </p:nvSpPr>
                <p:spPr>
                  <a:xfrm flipH="1">
                    <a:off x="7680317" y="3615879"/>
                    <a:ext cx="2590559" cy="647700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5"/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24000" tIns="36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common.vrf-01</a:t>
                    </a:r>
                  </a:p>
                </p:txBody>
              </p:sp>
              <p:grpSp>
                <p:nvGrpSpPr>
                  <p:cNvPr id="158" name="Group 157">
                    <a:extLst>
                      <a:ext uri="{FF2B5EF4-FFF2-40B4-BE49-F238E27FC236}">
                        <a16:creationId xmlns:a16="http://schemas.microsoft.com/office/drawing/2014/main" id="{FF692400-3786-BADB-FC32-A60FB1811238}"/>
                      </a:ext>
                    </a:extLst>
                  </p:cNvPr>
                  <p:cNvGrpSpPr/>
                  <p:nvPr/>
                </p:nvGrpSpPr>
                <p:grpSpPr>
                  <a:xfrm>
                    <a:off x="7680323" y="3615879"/>
                    <a:ext cx="288000" cy="144000"/>
                    <a:chOff x="9199253" y="3748281"/>
                    <a:chExt cx="288000" cy="144000"/>
                  </a:xfrm>
                </p:grpSpPr>
                <p:sp>
                  <p:nvSpPr>
                    <p:cNvPr id="159" name="Rectangle 158">
                      <a:extLst>
                        <a:ext uri="{FF2B5EF4-FFF2-40B4-BE49-F238E27FC236}">
                          <a16:creationId xmlns:a16="http://schemas.microsoft.com/office/drawing/2014/main" id="{356C0535-5AF4-3F42-40C2-D1524913BF23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9199253" y="3748281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pic>
                  <p:nvPicPr>
                    <p:cNvPr id="160" name="Picture 6" descr="C:\Users\ecoffey\AppData\Local\Temp\Rar$DRa0.583\Cisco Icons November\30067_Device_router_3057\Png_256\30067_Device_router_3057_unknown_256.png">
                      <a:extLst>
                        <a:ext uri="{FF2B5EF4-FFF2-40B4-BE49-F238E27FC236}">
                          <a16:creationId xmlns:a16="http://schemas.microsoft.com/office/drawing/2014/main" id="{33CC5171-DD6D-C212-84D5-C96A3A91D8F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H="1">
                      <a:off x="9235747" y="3759469"/>
                      <a:ext cx="215012" cy="1216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</p:grpSp>
          <p:cxnSp>
            <p:nvCxnSpPr>
              <p:cNvPr id="116" name="Elbow Connector 115">
                <a:extLst>
                  <a:ext uri="{FF2B5EF4-FFF2-40B4-BE49-F238E27FC236}">
                    <a16:creationId xmlns:a16="http://schemas.microsoft.com/office/drawing/2014/main" id="{C3B8D398-C8E7-B25B-BD27-BA59459B1E1F}"/>
                  </a:ext>
                </a:extLst>
              </p:cNvPr>
              <p:cNvCxnSpPr>
                <a:cxnSpLocks/>
                <a:stCxn id="168" idx="1"/>
                <a:endCxn id="251" idx="1"/>
              </p:cNvCxnSpPr>
              <p:nvPr/>
            </p:nvCxnSpPr>
            <p:spPr>
              <a:xfrm>
                <a:off x="11440856" y="2999055"/>
                <a:ext cx="159851" cy="2352247"/>
              </a:xfrm>
              <a:prstGeom prst="bentConnector3">
                <a:avLst>
                  <a:gd name="adj1" fmla="val 243008"/>
                </a:avLst>
              </a:prstGeom>
              <a:ln>
                <a:solidFill>
                  <a:schemeClr val="bg1">
                    <a:lumMod val="75000"/>
                    <a:lumOff val="2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07ACC078-353C-839E-889E-0392F8C50BCF}"/>
                  </a:ext>
                </a:extLst>
              </p:cNvPr>
              <p:cNvGrpSpPr/>
              <p:nvPr/>
            </p:nvGrpSpPr>
            <p:grpSpPr>
              <a:xfrm>
                <a:off x="8449200" y="1702800"/>
                <a:ext cx="3206632" cy="561971"/>
                <a:chOff x="6838360" y="914961"/>
                <a:chExt cx="3206632" cy="561971"/>
              </a:xfrm>
            </p:grpSpPr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78282909-C817-EB6D-77EA-F6AB54BA839C}"/>
                    </a:ext>
                  </a:extLst>
                </p:cNvPr>
                <p:cNvGrpSpPr/>
                <p:nvPr/>
              </p:nvGrpSpPr>
              <p:grpSpPr>
                <a:xfrm>
                  <a:off x="6838360" y="914961"/>
                  <a:ext cx="3206632" cy="561971"/>
                  <a:chOff x="7680323" y="2920999"/>
                  <a:chExt cx="3206632" cy="561971"/>
                </a:xfrm>
              </p:grpSpPr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76F3D732-21AF-1BFD-CF15-70FD428D4124}"/>
                      </a:ext>
                    </a:extLst>
                  </p:cNvPr>
                  <p:cNvSpPr/>
                  <p:nvPr/>
                </p:nvSpPr>
                <p:spPr>
                  <a:xfrm>
                    <a:off x="7680323" y="2920999"/>
                    <a:ext cx="3206632" cy="561971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2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24000" tIns="36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shared-services</a:t>
                    </a:r>
                  </a:p>
                </p:txBody>
              </p:sp>
              <p:grpSp>
                <p:nvGrpSpPr>
                  <p:cNvPr id="125" name="Group 124">
                    <a:extLst>
                      <a:ext uri="{FF2B5EF4-FFF2-40B4-BE49-F238E27FC236}">
                        <a16:creationId xmlns:a16="http://schemas.microsoft.com/office/drawing/2014/main" id="{092CBE93-7E5B-9AA1-E98D-26453BBDF041}"/>
                      </a:ext>
                    </a:extLst>
                  </p:cNvPr>
                  <p:cNvGrpSpPr/>
                  <p:nvPr/>
                </p:nvGrpSpPr>
                <p:grpSpPr>
                  <a:xfrm>
                    <a:off x="7680323" y="2921000"/>
                    <a:ext cx="288000" cy="144000"/>
                    <a:chOff x="9357407" y="4691351"/>
                    <a:chExt cx="288000" cy="144000"/>
                  </a:xfrm>
                </p:grpSpPr>
                <p:sp>
                  <p:nvSpPr>
                    <p:cNvPr id="126" name="Rectangle 125">
                      <a:extLst>
                        <a:ext uri="{FF2B5EF4-FFF2-40B4-BE49-F238E27FC236}">
                          <a16:creationId xmlns:a16="http://schemas.microsoft.com/office/drawing/2014/main" id="{5662CA2A-F92D-1EB1-1B18-D05FCB1F87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57407" y="4691351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grpSp>
                  <p:nvGrpSpPr>
                    <p:cNvPr id="127" name="Group 126">
                      <a:extLst>
                        <a:ext uri="{FF2B5EF4-FFF2-40B4-BE49-F238E27FC236}">
                          <a16:creationId xmlns:a16="http://schemas.microsoft.com/office/drawing/2014/main" id="{C2474ED2-B571-77B4-2B3E-8A8FC23171F2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393407" y="4709853"/>
                      <a:ext cx="216000" cy="106997"/>
                      <a:chOff x="836085" y="1496592"/>
                      <a:chExt cx="538984" cy="266993"/>
                    </a:xfrm>
                  </p:grpSpPr>
                  <p:sp>
                    <p:nvSpPr>
                      <p:cNvPr id="128" name="Freeform 751">
                        <a:extLst>
                          <a:ext uri="{FF2B5EF4-FFF2-40B4-BE49-F238E27FC236}">
                            <a16:creationId xmlns:a16="http://schemas.microsoft.com/office/drawing/2014/main" id="{01F849A6-C8E3-4F54-49A7-E25DF1ECE3F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36085" y="1647588"/>
                        <a:ext cx="538984" cy="115997"/>
                      </a:xfrm>
                      <a:custGeom>
                        <a:avLst/>
                        <a:gdLst>
                          <a:gd name="T0" fmla="*/ 204 w 228"/>
                          <a:gd name="T1" fmla="*/ 49 h 49"/>
                          <a:gd name="T2" fmla="*/ 24 w 228"/>
                          <a:gd name="T3" fmla="*/ 49 h 49"/>
                          <a:gd name="T4" fmla="*/ 0 w 228"/>
                          <a:gd name="T5" fmla="*/ 25 h 49"/>
                          <a:gd name="T6" fmla="*/ 0 w 228"/>
                          <a:gd name="T7" fmla="*/ 25 h 49"/>
                          <a:gd name="T8" fmla="*/ 24 w 228"/>
                          <a:gd name="T9" fmla="*/ 0 h 49"/>
                          <a:gd name="T10" fmla="*/ 204 w 228"/>
                          <a:gd name="T11" fmla="*/ 0 h 49"/>
                          <a:gd name="T12" fmla="*/ 228 w 228"/>
                          <a:gd name="T13" fmla="*/ 25 h 49"/>
                          <a:gd name="T14" fmla="*/ 228 w 228"/>
                          <a:gd name="T15" fmla="*/ 25 h 49"/>
                          <a:gd name="T16" fmla="*/ 204 w 228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228" h="49">
                            <a:moveTo>
                              <a:pt x="204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5"/>
                            </a:cubicBezTo>
                            <a:cubicBezTo>
                              <a:pt x="0" y="25"/>
                              <a:pt x="0" y="25"/>
                              <a:pt x="0" y="25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204" y="0"/>
                              <a:pt x="204" y="0"/>
                              <a:pt x="204" y="0"/>
                            </a:cubicBezTo>
                            <a:cubicBezTo>
                              <a:pt x="217" y="0"/>
                              <a:pt x="228" y="11"/>
                              <a:pt x="228" y="25"/>
                            </a:cubicBezTo>
                            <a:cubicBezTo>
                              <a:pt x="228" y="25"/>
                              <a:pt x="228" y="25"/>
                              <a:pt x="228" y="25"/>
                            </a:cubicBezTo>
                            <a:cubicBezTo>
                              <a:pt x="228" y="38"/>
                              <a:pt x="217" y="49"/>
                              <a:pt x="204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1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/>
                        <a:endParaRPr lang="en-US" sz="400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129" name="Freeform 752">
                        <a:extLst>
                          <a:ext uri="{FF2B5EF4-FFF2-40B4-BE49-F238E27FC236}">
                            <a16:creationId xmlns:a16="http://schemas.microsoft.com/office/drawing/2014/main" id="{014AFB64-3E97-E33A-25ED-E68A87FDDC3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55081" y="1571590"/>
                        <a:ext cx="382988" cy="115996"/>
                      </a:xfrm>
                      <a:custGeom>
                        <a:avLst/>
                        <a:gdLst>
                          <a:gd name="T0" fmla="*/ 137 w 162"/>
                          <a:gd name="T1" fmla="*/ 49 h 49"/>
                          <a:gd name="T2" fmla="*/ 24 w 162"/>
                          <a:gd name="T3" fmla="*/ 49 h 49"/>
                          <a:gd name="T4" fmla="*/ 0 w 162"/>
                          <a:gd name="T5" fmla="*/ 25 h 49"/>
                          <a:gd name="T6" fmla="*/ 0 w 162"/>
                          <a:gd name="T7" fmla="*/ 25 h 49"/>
                          <a:gd name="T8" fmla="*/ 24 w 162"/>
                          <a:gd name="T9" fmla="*/ 0 h 49"/>
                          <a:gd name="T10" fmla="*/ 137 w 162"/>
                          <a:gd name="T11" fmla="*/ 0 h 49"/>
                          <a:gd name="T12" fmla="*/ 162 w 162"/>
                          <a:gd name="T13" fmla="*/ 25 h 49"/>
                          <a:gd name="T14" fmla="*/ 162 w 162"/>
                          <a:gd name="T15" fmla="*/ 25 h 49"/>
                          <a:gd name="T16" fmla="*/ 137 w 162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162" h="49">
                            <a:moveTo>
                              <a:pt x="137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5"/>
                            </a:cubicBezTo>
                            <a:cubicBezTo>
                              <a:pt x="0" y="25"/>
                              <a:pt x="0" y="25"/>
                              <a:pt x="0" y="25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137" y="0"/>
                              <a:pt x="137" y="0"/>
                              <a:pt x="137" y="0"/>
                            </a:cubicBezTo>
                            <a:cubicBezTo>
                              <a:pt x="151" y="0"/>
                              <a:pt x="162" y="11"/>
                              <a:pt x="162" y="25"/>
                            </a:cubicBezTo>
                            <a:cubicBezTo>
                              <a:pt x="162" y="25"/>
                              <a:pt x="162" y="25"/>
                              <a:pt x="162" y="25"/>
                            </a:cubicBezTo>
                            <a:cubicBezTo>
                              <a:pt x="162" y="38"/>
                              <a:pt x="151" y="49"/>
                              <a:pt x="137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130" name="Freeform 753">
                        <a:extLst>
                          <a:ext uri="{FF2B5EF4-FFF2-40B4-BE49-F238E27FC236}">
                            <a16:creationId xmlns:a16="http://schemas.microsoft.com/office/drawing/2014/main" id="{9A70F82F-BB3A-7446-C2F7-FA8E0D3438C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06076" y="1496592"/>
                        <a:ext cx="181994" cy="115996"/>
                      </a:xfrm>
                      <a:custGeom>
                        <a:avLst/>
                        <a:gdLst>
                          <a:gd name="T0" fmla="*/ 52 w 77"/>
                          <a:gd name="T1" fmla="*/ 49 h 49"/>
                          <a:gd name="T2" fmla="*/ 24 w 77"/>
                          <a:gd name="T3" fmla="*/ 49 h 49"/>
                          <a:gd name="T4" fmla="*/ 0 w 77"/>
                          <a:gd name="T5" fmla="*/ 24 h 49"/>
                          <a:gd name="T6" fmla="*/ 0 w 77"/>
                          <a:gd name="T7" fmla="*/ 24 h 49"/>
                          <a:gd name="T8" fmla="*/ 24 w 77"/>
                          <a:gd name="T9" fmla="*/ 0 h 49"/>
                          <a:gd name="T10" fmla="*/ 52 w 77"/>
                          <a:gd name="T11" fmla="*/ 0 h 49"/>
                          <a:gd name="T12" fmla="*/ 77 w 77"/>
                          <a:gd name="T13" fmla="*/ 24 h 49"/>
                          <a:gd name="T14" fmla="*/ 77 w 77"/>
                          <a:gd name="T15" fmla="*/ 24 h 49"/>
                          <a:gd name="T16" fmla="*/ 52 w 77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7" h="49">
                            <a:moveTo>
                              <a:pt x="52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4"/>
                            </a:cubicBezTo>
                            <a:cubicBezTo>
                              <a:pt x="0" y="24"/>
                              <a:pt x="0" y="24"/>
                              <a:pt x="0" y="24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52" y="0"/>
                              <a:pt x="52" y="0"/>
                              <a:pt x="52" y="0"/>
                            </a:cubicBezTo>
                            <a:cubicBezTo>
                              <a:pt x="66" y="0"/>
                              <a:pt x="77" y="11"/>
                              <a:pt x="77" y="24"/>
                            </a:cubicBezTo>
                            <a:cubicBezTo>
                              <a:pt x="77" y="24"/>
                              <a:pt x="77" y="24"/>
                              <a:pt x="77" y="24"/>
                            </a:cubicBezTo>
                            <a:cubicBezTo>
                              <a:pt x="77" y="38"/>
                              <a:pt x="66" y="49"/>
                              <a:pt x="52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3FCEC8EA-7245-B27E-BF72-9283787F4865}"/>
                    </a:ext>
                  </a:extLst>
                </p:cNvPr>
                <p:cNvGrpSpPr/>
                <p:nvPr/>
              </p:nvGrpSpPr>
              <p:grpSpPr>
                <a:xfrm>
                  <a:off x="7384454" y="1119749"/>
                  <a:ext cx="2590559" cy="289873"/>
                  <a:chOff x="7680316" y="3615879"/>
                  <a:chExt cx="2590559" cy="289873"/>
                </a:xfrm>
              </p:grpSpPr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99C34203-A307-BDB9-5E6F-65D40BAFC8E8}"/>
                      </a:ext>
                    </a:extLst>
                  </p:cNvPr>
                  <p:cNvSpPr/>
                  <p:nvPr/>
                </p:nvSpPr>
                <p:spPr>
                  <a:xfrm flipH="1">
                    <a:off x="7680316" y="3615879"/>
                    <a:ext cx="2590559" cy="289873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5"/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24000" tIns="36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vrf-01</a:t>
                    </a:r>
                  </a:p>
                </p:txBody>
              </p:sp>
              <p:grpSp>
                <p:nvGrpSpPr>
                  <p:cNvPr id="121" name="Group 120">
                    <a:extLst>
                      <a:ext uri="{FF2B5EF4-FFF2-40B4-BE49-F238E27FC236}">
                        <a16:creationId xmlns:a16="http://schemas.microsoft.com/office/drawing/2014/main" id="{3940D5CD-47E6-C076-6841-483080AC7820}"/>
                      </a:ext>
                    </a:extLst>
                  </p:cNvPr>
                  <p:cNvGrpSpPr/>
                  <p:nvPr/>
                </p:nvGrpSpPr>
                <p:grpSpPr>
                  <a:xfrm>
                    <a:off x="7680323" y="3615879"/>
                    <a:ext cx="288000" cy="144000"/>
                    <a:chOff x="9199253" y="3748281"/>
                    <a:chExt cx="288000" cy="144000"/>
                  </a:xfrm>
                </p:grpSpPr>
                <p:sp>
                  <p:nvSpPr>
                    <p:cNvPr id="122" name="Rectangle 121">
                      <a:extLst>
                        <a:ext uri="{FF2B5EF4-FFF2-40B4-BE49-F238E27FC236}">
                          <a16:creationId xmlns:a16="http://schemas.microsoft.com/office/drawing/2014/main" id="{F3A8E260-A679-9D9D-5BB1-7E4E2FE43F4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9199253" y="3748281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pic>
                  <p:nvPicPr>
                    <p:cNvPr id="123" name="Picture 6" descr="C:\Users\ecoffey\AppData\Local\Temp\Rar$DRa0.583\Cisco Icons November\30067_Device_router_3057\Png_256\30067_Device_router_3057_unknown_256.png">
                      <a:extLst>
                        <a:ext uri="{FF2B5EF4-FFF2-40B4-BE49-F238E27FC236}">
                          <a16:creationId xmlns:a16="http://schemas.microsoft.com/office/drawing/2014/main" id="{2E953B80-9C6F-2C91-3C9F-05279F91DB3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H="1">
                      <a:off x="9235747" y="3759469"/>
                      <a:ext cx="215012" cy="1216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</p:grp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20287AA-1F9D-B2A2-D422-F44C2524C094}"/>
                  </a:ext>
                </a:extLst>
              </p:cNvPr>
              <p:cNvSpPr txBox="1"/>
              <p:nvPr/>
            </p:nvSpPr>
            <p:spPr>
              <a:xfrm>
                <a:off x="8384400" y="5722487"/>
                <a:ext cx="3348000" cy="64633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>
                    <a:latin typeface="+mn-lt"/>
                  </a:rPr>
                  <a:t>EPG and ESG in the “user” Tenant with the VRF in the “common” Tenant, and a Shared L3out in shared-services </a:t>
                </a:r>
              </a:p>
            </p:txBody>
          </p:sp>
          <p:cxnSp>
            <p:nvCxnSpPr>
              <p:cNvPr id="268" name="Elbow Connector 267">
                <a:extLst>
                  <a:ext uri="{FF2B5EF4-FFF2-40B4-BE49-F238E27FC236}">
                    <a16:creationId xmlns:a16="http://schemas.microsoft.com/office/drawing/2014/main" id="{C0E3DC19-43B3-5647-80BC-90B74E1EE4DE}"/>
                  </a:ext>
                </a:extLst>
              </p:cNvPr>
              <p:cNvCxnSpPr>
                <a:cxnSpLocks/>
                <a:stCxn id="168" idx="2"/>
                <a:endCxn id="184" idx="0"/>
              </p:cNvCxnSpPr>
              <p:nvPr/>
            </p:nvCxnSpPr>
            <p:spPr>
              <a:xfrm rot="5400000">
                <a:off x="9494747" y="3076654"/>
                <a:ext cx="658329" cy="861902"/>
              </a:xfrm>
              <a:prstGeom prst="bentConnector3">
                <a:avLst>
                  <a:gd name="adj1" fmla="val 35531"/>
                </a:avLst>
              </a:prstGeom>
              <a:ln>
                <a:solidFill>
                  <a:schemeClr val="bg1">
                    <a:lumMod val="75000"/>
                    <a:lumOff val="2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Elbow Connector 270">
                <a:extLst>
                  <a:ext uri="{FF2B5EF4-FFF2-40B4-BE49-F238E27FC236}">
                    <a16:creationId xmlns:a16="http://schemas.microsoft.com/office/drawing/2014/main" id="{DB98E6D8-4B69-EC85-612A-436D2A7B57A1}"/>
                  </a:ext>
                </a:extLst>
              </p:cNvPr>
              <p:cNvCxnSpPr>
                <a:cxnSpLocks/>
                <a:stCxn id="168" idx="2"/>
                <a:endCxn id="257" idx="0"/>
              </p:cNvCxnSpPr>
              <p:nvPr/>
            </p:nvCxnSpPr>
            <p:spPr>
              <a:xfrm rot="16200000" flipH="1">
                <a:off x="10346469" y="3086833"/>
                <a:ext cx="658470" cy="841685"/>
              </a:xfrm>
              <a:prstGeom prst="bentConnector3">
                <a:avLst>
                  <a:gd name="adj1" fmla="val 35534"/>
                </a:avLst>
              </a:prstGeom>
              <a:ln>
                <a:solidFill>
                  <a:schemeClr val="bg1">
                    <a:lumMod val="75000"/>
                    <a:lumOff val="2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4" name="Rounded Rectangular Callout 133">
            <a:extLst>
              <a:ext uri="{FF2B5EF4-FFF2-40B4-BE49-F238E27FC236}">
                <a16:creationId xmlns:a16="http://schemas.microsoft.com/office/drawing/2014/main" id="{16B5F0C5-15B0-4E25-74AF-ED2B55D09EC6}"/>
              </a:ext>
            </a:extLst>
          </p:cNvPr>
          <p:cNvSpPr/>
          <p:nvPr/>
        </p:nvSpPr>
        <p:spPr>
          <a:xfrm>
            <a:off x="2378250" y="5005781"/>
            <a:ext cx="2376000" cy="432000"/>
          </a:xfrm>
          <a:prstGeom prst="wedgeRoundRectCallout">
            <a:avLst>
              <a:gd name="adj1" fmla="val 75908"/>
              <a:gd name="adj2" fmla="val -272657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Each Tenant has one or more network security groups</a:t>
            </a:r>
          </a:p>
        </p:txBody>
      </p:sp>
      <p:sp>
        <p:nvSpPr>
          <p:cNvPr id="137" name="Rounded Rectangular Callout 136">
            <a:extLst>
              <a:ext uri="{FF2B5EF4-FFF2-40B4-BE49-F238E27FC236}">
                <a16:creationId xmlns:a16="http://schemas.microsoft.com/office/drawing/2014/main" id="{80B8BDF4-23EE-65C1-786F-1D2507768A9F}"/>
              </a:ext>
            </a:extLst>
          </p:cNvPr>
          <p:cNvSpPr/>
          <p:nvPr/>
        </p:nvSpPr>
        <p:spPr>
          <a:xfrm>
            <a:off x="5814390" y="900000"/>
            <a:ext cx="2376000" cy="432000"/>
          </a:xfrm>
          <a:prstGeom prst="wedgeRoundRectCallout">
            <a:avLst>
              <a:gd name="adj1" fmla="val -22162"/>
              <a:gd name="adj2" fmla="val 138894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Network team controls inbound/outbound routing </a:t>
            </a:r>
          </a:p>
        </p:txBody>
      </p:sp>
      <p:sp>
        <p:nvSpPr>
          <p:cNvPr id="138" name="Rounded Rectangular Callout 137">
            <a:extLst>
              <a:ext uri="{FF2B5EF4-FFF2-40B4-BE49-F238E27FC236}">
                <a16:creationId xmlns:a16="http://schemas.microsoft.com/office/drawing/2014/main" id="{94C7B309-F343-4849-DCE0-1BFFDC77BEFB}"/>
              </a:ext>
            </a:extLst>
          </p:cNvPr>
          <p:cNvSpPr/>
          <p:nvPr/>
        </p:nvSpPr>
        <p:spPr>
          <a:xfrm flipH="1">
            <a:off x="5913783" y="5996878"/>
            <a:ext cx="2376000" cy="432000"/>
          </a:xfrm>
          <a:prstGeom prst="wedgeRoundRectCallout">
            <a:avLst>
              <a:gd name="adj1" fmla="val -78057"/>
              <a:gd name="adj2" fmla="val -154744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Each Tenant has one or more endpoint security groups</a:t>
            </a:r>
          </a:p>
        </p:txBody>
      </p:sp>
      <p:sp>
        <p:nvSpPr>
          <p:cNvPr id="139" name="Rounded Rectangular Callout 138">
            <a:extLst>
              <a:ext uri="{FF2B5EF4-FFF2-40B4-BE49-F238E27FC236}">
                <a16:creationId xmlns:a16="http://schemas.microsoft.com/office/drawing/2014/main" id="{E07FD4BD-77E1-58B4-9B6E-F7B257B90FE5}"/>
              </a:ext>
            </a:extLst>
          </p:cNvPr>
          <p:cNvSpPr/>
          <p:nvPr/>
        </p:nvSpPr>
        <p:spPr>
          <a:xfrm>
            <a:off x="10190973" y="900000"/>
            <a:ext cx="1922400" cy="432000"/>
          </a:xfrm>
          <a:prstGeom prst="wedgeRoundRectCallout">
            <a:avLst>
              <a:gd name="adj1" fmla="val 8190"/>
              <a:gd name="adj2" fmla="val 390475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Large subnets can be shared across Tenants</a:t>
            </a:r>
          </a:p>
        </p:txBody>
      </p:sp>
      <p:sp>
        <p:nvSpPr>
          <p:cNvPr id="140" name="Rounded Rectangular Callout 139">
            <a:extLst>
              <a:ext uri="{FF2B5EF4-FFF2-40B4-BE49-F238E27FC236}">
                <a16:creationId xmlns:a16="http://schemas.microsoft.com/office/drawing/2014/main" id="{E86A3C79-2A4A-A8BF-8243-FFB9EFCAD84E}"/>
              </a:ext>
            </a:extLst>
          </p:cNvPr>
          <p:cNvSpPr/>
          <p:nvPr/>
        </p:nvSpPr>
        <p:spPr>
          <a:xfrm flipH="1">
            <a:off x="89741" y="1170000"/>
            <a:ext cx="2288510" cy="432000"/>
          </a:xfrm>
          <a:prstGeom prst="wedgeRoundRectCallout">
            <a:avLst>
              <a:gd name="adj1" fmla="val -38482"/>
              <a:gd name="adj2" fmla="val 115365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All networking constructs contained within a Tenant</a:t>
            </a:r>
          </a:p>
        </p:txBody>
      </p:sp>
    </p:spTree>
    <p:extLst>
      <p:ext uri="{BB962C8B-B14F-4D97-AF65-F5344CB8AC3E}">
        <p14:creationId xmlns:p14="http://schemas.microsoft.com/office/powerpoint/2010/main" val="23102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repeatCount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" dur="indefinite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3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" dur="indefinite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9" dur="indefinite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1000" fill="hold"/>
                                        <p:tgtEl>
                                          <p:spTgt spid="281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28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4" dur="indefinite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7" dur="indefinite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0" dur="indefinite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3" dur="indefinite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5" dur="1000" fill="hold"/>
                                        <p:tgtEl>
                                          <p:spTgt spid="131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5" dur="1000" fill="hold"/>
                                        <p:tgtEl>
                                          <p:spTgt spid="13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9" presetClass="emph" presetSubtype="0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indefinite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8" dur="indefinite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1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mph" presetSubtype="0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indefinite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4" dur="indefinite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indefinite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7" dur="indefinite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mph" presetSubtype="0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indefinit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0" dur="indefinite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mph" presetSubtype="0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3" dur="indefinite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6" dur="indefinite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mph" presetSubtype="0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indefinite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9" dur="indefinite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34" grpId="1" animBg="1"/>
      <p:bldP spid="134" grpId="2" animBg="1"/>
      <p:bldP spid="137" grpId="0" animBg="1"/>
      <p:bldP spid="137" grpId="1" animBg="1"/>
      <p:bldP spid="137" grpId="2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0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76DA7B3-D0B5-635A-9C5A-30FF19BC933A}"/>
              </a:ext>
            </a:extLst>
          </p:cNvPr>
          <p:cNvGrpSpPr/>
          <p:nvPr/>
        </p:nvGrpSpPr>
        <p:grpSpPr>
          <a:xfrm>
            <a:off x="1152522" y="763317"/>
            <a:ext cx="1147100" cy="2232026"/>
            <a:chOff x="7680323" y="3602038"/>
            <a:chExt cx="1147100" cy="2232026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AEB6636-44A3-0174-B30D-ABB7AE704C12}"/>
                </a:ext>
              </a:extLst>
            </p:cNvPr>
            <p:cNvSpPr/>
            <p:nvPr/>
          </p:nvSpPr>
          <p:spPr>
            <a:xfrm flipH="1">
              <a:off x="7680323" y="3602038"/>
              <a:ext cx="1147100" cy="2232026"/>
            </a:xfrm>
            <a:prstGeom prst="rect">
              <a:avLst/>
            </a:prstGeom>
            <a:solidFill>
              <a:schemeClr val="bg1">
                <a:lumMod val="10000"/>
                <a:lumOff val="90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324000" tIns="36000" rIns="0" rtlCol="0" anchor="t" anchorCtr="0"/>
            <a:lstStyle/>
            <a:p>
              <a:r>
                <a:rPr lang="en-GB" sz="600">
                  <a:latin typeface="Consolas" panose="020B0609020204030204" pitchFamily="49" charset="0"/>
                  <a:cs typeface="Consolas" panose="020B0609020204030204" pitchFamily="49" charset="0"/>
                </a:rPr>
                <a:t>subnet(s)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0E78CA1-82E0-754C-A4DA-31667EE3C1A0}"/>
                </a:ext>
              </a:extLst>
            </p:cNvPr>
            <p:cNvSpPr txBox="1"/>
            <p:nvPr/>
          </p:nvSpPr>
          <p:spPr>
            <a:xfrm>
              <a:off x="7680326" y="3602038"/>
              <a:ext cx="288000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60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BD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63E51AB-7D53-2785-7D76-81F3CCC3F2F5}"/>
              </a:ext>
            </a:extLst>
          </p:cNvPr>
          <p:cNvGrpSpPr/>
          <p:nvPr/>
        </p:nvGrpSpPr>
        <p:grpSpPr>
          <a:xfrm>
            <a:off x="534903" y="342630"/>
            <a:ext cx="3206632" cy="2797176"/>
            <a:chOff x="7680323" y="2921000"/>
            <a:chExt cx="3206632" cy="279717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703D826-87ED-3B82-91A5-BA7F2B372AC6}"/>
                </a:ext>
              </a:extLst>
            </p:cNvPr>
            <p:cNvSpPr/>
            <p:nvPr/>
          </p:nvSpPr>
          <p:spPr>
            <a:xfrm>
              <a:off x="7680323" y="2921000"/>
              <a:ext cx="3206632" cy="2797176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36000" rtlCol="0" anchor="t" anchorCtr="0"/>
            <a:lstStyle/>
            <a:p>
              <a:r>
                <a:rPr lang="en-GB" sz="600">
                  <a:latin typeface="Consolas" panose="020B0609020204030204" pitchFamily="49" charset="0"/>
                  <a:cs typeface="Consolas" panose="020B0609020204030204" pitchFamily="49" charset="0"/>
                </a:rPr>
                <a:t>common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BFA04CF-260D-08C1-0DA5-E8848F99F463}"/>
                </a:ext>
              </a:extLst>
            </p:cNvPr>
            <p:cNvGrpSpPr/>
            <p:nvPr/>
          </p:nvGrpSpPr>
          <p:grpSpPr>
            <a:xfrm>
              <a:off x="7680323" y="2921000"/>
              <a:ext cx="288000" cy="144000"/>
              <a:chOff x="9357407" y="4691351"/>
              <a:chExt cx="288000" cy="144000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4AC69F4-7BBE-763E-B6FB-37C36200C2EA}"/>
                  </a:ext>
                </a:extLst>
              </p:cNvPr>
              <p:cNvSpPr/>
              <p:nvPr/>
            </p:nvSpPr>
            <p:spPr>
              <a:xfrm>
                <a:off x="9357407" y="4691351"/>
                <a:ext cx="288000" cy="144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ADD1EA72-464F-1A1D-6DD9-11487527E68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393407" y="4709853"/>
                <a:ext cx="216000" cy="106997"/>
                <a:chOff x="836085" y="1496592"/>
                <a:chExt cx="538984" cy="266993"/>
              </a:xfrm>
            </p:grpSpPr>
            <p:sp>
              <p:nvSpPr>
                <p:cNvPr id="41" name="Freeform 751">
                  <a:extLst>
                    <a:ext uri="{FF2B5EF4-FFF2-40B4-BE49-F238E27FC236}">
                      <a16:creationId xmlns:a16="http://schemas.microsoft.com/office/drawing/2014/main" id="{91F37DF5-3930-750F-FE8A-96D01D5874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6085" y="1647588"/>
                  <a:ext cx="538984" cy="115997"/>
                </a:xfrm>
                <a:custGeom>
                  <a:avLst/>
                  <a:gdLst>
                    <a:gd name="T0" fmla="*/ 204 w 228"/>
                    <a:gd name="T1" fmla="*/ 49 h 49"/>
                    <a:gd name="T2" fmla="*/ 24 w 228"/>
                    <a:gd name="T3" fmla="*/ 49 h 49"/>
                    <a:gd name="T4" fmla="*/ 0 w 228"/>
                    <a:gd name="T5" fmla="*/ 25 h 49"/>
                    <a:gd name="T6" fmla="*/ 0 w 228"/>
                    <a:gd name="T7" fmla="*/ 25 h 49"/>
                    <a:gd name="T8" fmla="*/ 24 w 228"/>
                    <a:gd name="T9" fmla="*/ 0 h 49"/>
                    <a:gd name="T10" fmla="*/ 204 w 228"/>
                    <a:gd name="T11" fmla="*/ 0 h 49"/>
                    <a:gd name="T12" fmla="*/ 228 w 228"/>
                    <a:gd name="T13" fmla="*/ 25 h 49"/>
                    <a:gd name="T14" fmla="*/ 228 w 228"/>
                    <a:gd name="T15" fmla="*/ 25 h 49"/>
                    <a:gd name="T16" fmla="*/ 204 w 228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8" h="49">
                      <a:moveTo>
                        <a:pt x="204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204" y="0"/>
                        <a:pt x="204" y="0"/>
                        <a:pt x="204" y="0"/>
                      </a:cubicBezTo>
                      <a:cubicBezTo>
                        <a:pt x="217" y="0"/>
                        <a:pt x="228" y="11"/>
                        <a:pt x="228" y="25"/>
                      </a:cubicBezTo>
                      <a:cubicBezTo>
                        <a:pt x="228" y="25"/>
                        <a:pt x="228" y="25"/>
                        <a:pt x="228" y="25"/>
                      </a:cubicBezTo>
                      <a:cubicBezTo>
                        <a:pt x="228" y="38"/>
                        <a:pt x="217" y="49"/>
                        <a:pt x="204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1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40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2" name="Freeform 752">
                  <a:extLst>
                    <a:ext uri="{FF2B5EF4-FFF2-40B4-BE49-F238E27FC236}">
                      <a16:creationId xmlns:a16="http://schemas.microsoft.com/office/drawing/2014/main" id="{99CC34E7-1C1B-BF9A-0F67-546E753DA1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5081" y="1571590"/>
                  <a:ext cx="382988" cy="115996"/>
                </a:xfrm>
                <a:custGeom>
                  <a:avLst/>
                  <a:gdLst>
                    <a:gd name="T0" fmla="*/ 137 w 162"/>
                    <a:gd name="T1" fmla="*/ 49 h 49"/>
                    <a:gd name="T2" fmla="*/ 24 w 162"/>
                    <a:gd name="T3" fmla="*/ 49 h 49"/>
                    <a:gd name="T4" fmla="*/ 0 w 162"/>
                    <a:gd name="T5" fmla="*/ 25 h 49"/>
                    <a:gd name="T6" fmla="*/ 0 w 162"/>
                    <a:gd name="T7" fmla="*/ 25 h 49"/>
                    <a:gd name="T8" fmla="*/ 24 w 162"/>
                    <a:gd name="T9" fmla="*/ 0 h 49"/>
                    <a:gd name="T10" fmla="*/ 137 w 162"/>
                    <a:gd name="T11" fmla="*/ 0 h 49"/>
                    <a:gd name="T12" fmla="*/ 162 w 162"/>
                    <a:gd name="T13" fmla="*/ 25 h 49"/>
                    <a:gd name="T14" fmla="*/ 162 w 162"/>
                    <a:gd name="T15" fmla="*/ 25 h 49"/>
                    <a:gd name="T16" fmla="*/ 137 w 162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2" h="49">
                      <a:moveTo>
                        <a:pt x="137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51" y="0"/>
                        <a:pt x="162" y="11"/>
                        <a:pt x="162" y="25"/>
                      </a:cubicBezTo>
                      <a:cubicBezTo>
                        <a:pt x="162" y="25"/>
                        <a:pt x="162" y="25"/>
                        <a:pt x="162" y="25"/>
                      </a:cubicBezTo>
                      <a:cubicBezTo>
                        <a:pt x="162" y="38"/>
                        <a:pt x="151" y="49"/>
                        <a:pt x="137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3" name="Freeform 753">
                  <a:extLst>
                    <a:ext uri="{FF2B5EF4-FFF2-40B4-BE49-F238E27FC236}">
                      <a16:creationId xmlns:a16="http://schemas.microsoft.com/office/drawing/2014/main" id="{DD3F884B-F69A-0AC3-8D30-03A6D88CD2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6076" y="1496592"/>
                  <a:ext cx="181994" cy="115996"/>
                </a:xfrm>
                <a:custGeom>
                  <a:avLst/>
                  <a:gdLst>
                    <a:gd name="T0" fmla="*/ 52 w 77"/>
                    <a:gd name="T1" fmla="*/ 49 h 49"/>
                    <a:gd name="T2" fmla="*/ 24 w 77"/>
                    <a:gd name="T3" fmla="*/ 49 h 49"/>
                    <a:gd name="T4" fmla="*/ 0 w 77"/>
                    <a:gd name="T5" fmla="*/ 24 h 49"/>
                    <a:gd name="T6" fmla="*/ 0 w 77"/>
                    <a:gd name="T7" fmla="*/ 24 h 49"/>
                    <a:gd name="T8" fmla="*/ 24 w 77"/>
                    <a:gd name="T9" fmla="*/ 0 h 49"/>
                    <a:gd name="T10" fmla="*/ 52 w 77"/>
                    <a:gd name="T11" fmla="*/ 0 h 49"/>
                    <a:gd name="T12" fmla="*/ 77 w 77"/>
                    <a:gd name="T13" fmla="*/ 24 h 49"/>
                    <a:gd name="T14" fmla="*/ 77 w 77"/>
                    <a:gd name="T15" fmla="*/ 24 h 49"/>
                    <a:gd name="T16" fmla="*/ 52 w 77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7" h="49">
                      <a:moveTo>
                        <a:pt x="52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66" y="0"/>
                        <a:pt x="77" y="11"/>
                        <a:pt x="77" y="24"/>
                      </a:cubicBezTo>
                      <a:cubicBezTo>
                        <a:pt x="77" y="24"/>
                        <a:pt x="77" y="24"/>
                        <a:pt x="77" y="24"/>
                      </a:cubicBezTo>
                      <a:cubicBezTo>
                        <a:pt x="77" y="38"/>
                        <a:pt x="66" y="49"/>
                        <a:pt x="52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D3C3967-1470-92AB-E704-A06CA499261D}"/>
              </a:ext>
            </a:extLst>
          </p:cNvPr>
          <p:cNvGrpSpPr/>
          <p:nvPr/>
        </p:nvGrpSpPr>
        <p:grpSpPr>
          <a:xfrm>
            <a:off x="1081000" y="547417"/>
            <a:ext cx="2590559" cy="2519364"/>
            <a:chOff x="7680319" y="3615879"/>
            <a:chExt cx="2590559" cy="251936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FB1921D-F984-8DE0-AC18-64AE5F62A265}"/>
                </a:ext>
              </a:extLst>
            </p:cNvPr>
            <p:cNvSpPr/>
            <p:nvPr/>
          </p:nvSpPr>
          <p:spPr>
            <a:xfrm flipH="1">
              <a:off x="7680319" y="3615879"/>
              <a:ext cx="2590559" cy="2519364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24000" tIns="36000" rtlCol="0" anchor="t" anchorCtr="0"/>
            <a:lstStyle/>
            <a:p>
              <a:r>
                <a:rPr lang="en-GB" sz="600">
                  <a:latin typeface="Consolas" panose="020B0609020204030204" pitchFamily="49" charset="0"/>
                  <a:cs typeface="Consolas" panose="020B0609020204030204" pitchFamily="49" charset="0"/>
                </a:rPr>
                <a:t>common.vrf-01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61FE4AE-E09D-9A5D-B147-D20F192649CA}"/>
                </a:ext>
              </a:extLst>
            </p:cNvPr>
            <p:cNvGrpSpPr/>
            <p:nvPr/>
          </p:nvGrpSpPr>
          <p:grpSpPr>
            <a:xfrm>
              <a:off x="7680323" y="3615879"/>
              <a:ext cx="288000" cy="144000"/>
              <a:chOff x="9199253" y="3748281"/>
              <a:chExt cx="288000" cy="1440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7795BAC-5309-3EDF-791D-451CED2185C8}"/>
                  </a:ext>
                </a:extLst>
              </p:cNvPr>
              <p:cNvSpPr/>
              <p:nvPr/>
            </p:nvSpPr>
            <p:spPr>
              <a:xfrm flipH="1">
                <a:off x="9199253" y="3748281"/>
                <a:ext cx="288000" cy="144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pic>
            <p:nvPicPr>
              <p:cNvPr id="36" name="Picture 6" descr="C:\Users\ecoffey\AppData\Local\Temp\Rar$DRa0.583\Cisco Icons November\30067_Device_router_3057\Png_256\30067_Device_router_3057_unknown_256.png">
                <a:extLst>
                  <a:ext uri="{FF2B5EF4-FFF2-40B4-BE49-F238E27FC236}">
                    <a16:creationId xmlns:a16="http://schemas.microsoft.com/office/drawing/2014/main" id="{03F5D191-C43A-A8B8-F257-C9DE1C0501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235747" y="3759469"/>
                <a:ext cx="215012" cy="121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BFDA940-3A5C-43C7-13B1-758A5D3AE28C}"/>
              </a:ext>
            </a:extLst>
          </p:cNvPr>
          <p:cNvGrpSpPr/>
          <p:nvPr/>
        </p:nvGrpSpPr>
        <p:grpSpPr>
          <a:xfrm>
            <a:off x="1220922" y="1122091"/>
            <a:ext cx="1008063" cy="434081"/>
            <a:chOff x="5769799" y="3760135"/>
            <a:chExt cx="1008063" cy="43408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F125D18-54F0-EAF1-BA4E-EE9573196F2E}"/>
                </a:ext>
              </a:extLst>
            </p:cNvPr>
            <p:cNvSpPr/>
            <p:nvPr/>
          </p:nvSpPr>
          <p:spPr>
            <a:xfrm flipH="1">
              <a:off x="5769799" y="3760135"/>
              <a:ext cx="1008063" cy="43408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>
              <a:solidFill>
                <a:schemeClr val="accent4">
                  <a:lumMod val="5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72000" rIns="0" bIns="0" rtlCol="0" anchor="t" anchorCtr="0"/>
            <a:lstStyle/>
            <a:p>
              <a:pPr algn="ctr" defTabSz="685783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</a:p>
            <a:p>
              <a:pPr algn="ctr" defTabSz="685783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>
                  <a:latin typeface="Consolas" panose="020B0609020204030204" pitchFamily="49" charset="0"/>
                  <a:cs typeface="Consolas" panose="020B0609020204030204" pitchFamily="49" charset="0"/>
                </a:rPr>
                <a:t>(Security isolation per Bridge Domain)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63D3EA-7F4D-0064-EB1F-4AEDAB78BD3B}"/>
                </a:ext>
              </a:extLst>
            </p:cNvPr>
            <p:cNvSpPr>
              <a:spLocks/>
            </p:cNvSpPr>
            <p:nvPr/>
          </p:nvSpPr>
          <p:spPr>
            <a:xfrm>
              <a:off x="5769800" y="3760135"/>
              <a:ext cx="288000" cy="144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algn="ctr" defTabSz="685783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ker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EPG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6E7A63-FE4E-10AD-C88B-995D4775E777}"/>
              </a:ext>
            </a:extLst>
          </p:cNvPr>
          <p:cNvGrpSpPr/>
          <p:nvPr/>
        </p:nvGrpSpPr>
        <p:grpSpPr>
          <a:xfrm>
            <a:off x="2376522" y="763317"/>
            <a:ext cx="1147100" cy="2232026"/>
            <a:chOff x="7680323" y="3602038"/>
            <a:chExt cx="1147100" cy="223202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5B2F1D-A25A-CE5C-4CD9-D3EEB220BEE5}"/>
                </a:ext>
              </a:extLst>
            </p:cNvPr>
            <p:cNvSpPr/>
            <p:nvPr/>
          </p:nvSpPr>
          <p:spPr>
            <a:xfrm flipH="1">
              <a:off x="7680323" y="3602038"/>
              <a:ext cx="1147100" cy="2232026"/>
            </a:xfrm>
            <a:prstGeom prst="rect">
              <a:avLst/>
            </a:prstGeom>
            <a:solidFill>
              <a:schemeClr val="bg1">
                <a:lumMod val="10000"/>
                <a:lumOff val="90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324000" tIns="36000" rIns="0" rtlCol="0" anchor="t" anchorCtr="0"/>
            <a:lstStyle/>
            <a:p>
              <a:r>
                <a:rPr lang="en-GB" sz="600">
                  <a:latin typeface="Consolas" panose="020B0609020204030204" pitchFamily="49" charset="0"/>
                  <a:cs typeface="Consolas" panose="020B0609020204030204" pitchFamily="49" charset="0"/>
                </a:rPr>
                <a:t>subnet(s)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78BE1B6-F756-D97D-3252-841336E817E6}"/>
                </a:ext>
              </a:extLst>
            </p:cNvPr>
            <p:cNvSpPr txBox="1"/>
            <p:nvPr/>
          </p:nvSpPr>
          <p:spPr>
            <a:xfrm>
              <a:off x="7680326" y="3602038"/>
              <a:ext cx="288000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60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BD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F16CEE-1757-BFC5-BAF1-AA948FB80359}"/>
              </a:ext>
            </a:extLst>
          </p:cNvPr>
          <p:cNvGrpSpPr/>
          <p:nvPr/>
        </p:nvGrpSpPr>
        <p:grpSpPr>
          <a:xfrm>
            <a:off x="2450055" y="1122091"/>
            <a:ext cx="1006475" cy="434081"/>
            <a:chOff x="5769799" y="3760135"/>
            <a:chExt cx="1006475" cy="43408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2B142C2-2D5A-9042-72D6-CCF4306A753A}"/>
                </a:ext>
              </a:extLst>
            </p:cNvPr>
            <p:cNvSpPr/>
            <p:nvPr/>
          </p:nvSpPr>
          <p:spPr>
            <a:xfrm flipH="1">
              <a:off x="5769799" y="3760135"/>
              <a:ext cx="1006475" cy="43408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>
              <a:solidFill>
                <a:schemeClr val="accent4">
                  <a:lumMod val="5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72000" rIns="0" bIns="0" rtlCol="0" anchor="t" anchorCtr="0"/>
            <a:lstStyle/>
            <a:p>
              <a:pPr algn="ctr" defTabSz="685783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</a:p>
            <a:p>
              <a:pPr algn="ctr" defTabSz="685783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>
                  <a:latin typeface="Consolas" panose="020B0609020204030204" pitchFamily="49" charset="0"/>
                  <a:cs typeface="Consolas" panose="020B0609020204030204" pitchFamily="49" charset="0"/>
                </a:rPr>
                <a:t>(Security isolation per Bridge Domain)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42915CA-66A0-7157-6978-254ABE1024CD}"/>
                </a:ext>
              </a:extLst>
            </p:cNvPr>
            <p:cNvSpPr>
              <a:spLocks/>
            </p:cNvSpPr>
            <p:nvPr/>
          </p:nvSpPr>
          <p:spPr>
            <a:xfrm>
              <a:off x="5769800" y="3760135"/>
              <a:ext cx="288000" cy="144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algn="ctr" defTabSz="685783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ker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EPG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110655-A248-9811-C794-392062B92ADD}"/>
              </a:ext>
            </a:extLst>
          </p:cNvPr>
          <p:cNvGrpSpPr/>
          <p:nvPr/>
        </p:nvGrpSpPr>
        <p:grpSpPr>
          <a:xfrm>
            <a:off x="609391" y="983344"/>
            <a:ext cx="2987677" cy="1146811"/>
            <a:chOff x="7680318" y="3602038"/>
            <a:chExt cx="2987677" cy="114681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6D17AC-2DC6-2E4F-7E2D-044F76888C8D}"/>
                </a:ext>
              </a:extLst>
            </p:cNvPr>
            <p:cNvSpPr/>
            <p:nvPr/>
          </p:nvSpPr>
          <p:spPr>
            <a:xfrm flipH="1">
              <a:off x="7680318" y="3602038"/>
              <a:ext cx="2987677" cy="1146811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36000" tIns="180000" rtlCol="0" anchor="t" anchorCtr="0"/>
            <a:lstStyle/>
            <a:p>
              <a:r>
                <a:rPr lang="en-GB" sz="600">
                  <a:latin typeface="Consolas" panose="020B0609020204030204" pitchFamily="49" charset="0"/>
                  <a:cs typeface="Consolas" panose="020B0609020204030204" pitchFamily="49" charset="0"/>
                </a:rPr>
                <a:t>Network</a:t>
              </a:r>
            </a:p>
            <a:p>
              <a:r>
                <a:rPr lang="en-GB" sz="600">
                  <a:latin typeface="Consolas" panose="020B0609020204030204" pitchFamily="49" charset="0"/>
                  <a:cs typeface="Consolas" panose="020B0609020204030204" pitchFamily="49" charset="0"/>
                </a:rPr>
                <a:t>Segments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A4C410F-16BB-B01A-65CE-3311119E2CA4}"/>
                </a:ext>
              </a:extLst>
            </p:cNvPr>
            <p:cNvSpPr txBox="1"/>
            <p:nvPr/>
          </p:nvSpPr>
          <p:spPr>
            <a:xfrm>
              <a:off x="7680326" y="3602038"/>
              <a:ext cx="288000" cy="14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60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AP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AEB902-7C70-FD4E-A0F7-9CC5B401D564}"/>
              </a:ext>
            </a:extLst>
          </p:cNvPr>
          <p:cNvGrpSpPr/>
          <p:nvPr/>
        </p:nvGrpSpPr>
        <p:grpSpPr>
          <a:xfrm>
            <a:off x="609389" y="2274617"/>
            <a:ext cx="2987677" cy="647700"/>
            <a:chOff x="7680319" y="3602038"/>
            <a:chExt cx="2987677" cy="6477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19F3B4B-6CFE-042C-87BE-81B9FEF472EC}"/>
                </a:ext>
              </a:extLst>
            </p:cNvPr>
            <p:cNvSpPr/>
            <p:nvPr/>
          </p:nvSpPr>
          <p:spPr>
            <a:xfrm flipH="1">
              <a:off x="7680319" y="3602038"/>
              <a:ext cx="2987677" cy="647700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36000" tIns="180000" rtlCol="0" anchor="t" anchorCtr="0"/>
            <a:lstStyle/>
            <a:p>
              <a:r>
                <a:rPr lang="en-GB" sz="600">
                  <a:latin typeface="Consolas" panose="020B0609020204030204" pitchFamily="49" charset="0"/>
                  <a:cs typeface="Consolas" panose="020B0609020204030204" pitchFamily="49" charset="0"/>
                </a:rPr>
                <a:t>Apps</a:t>
              </a:r>
            </a:p>
            <a:p>
              <a:r>
                <a:rPr lang="en-GB" sz="600">
                  <a:latin typeface="Consolas" panose="020B0609020204030204" pitchFamily="49" charset="0"/>
                  <a:cs typeface="Consolas" panose="020B0609020204030204" pitchFamily="49" charset="0"/>
                </a:rPr>
                <a:t>(Optional)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E7AA7EE-5069-1460-A212-4655BEB7DA65}"/>
                </a:ext>
              </a:extLst>
            </p:cNvPr>
            <p:cNvSpPr txBox="1"/>
            <p:nvPr/>
          </p:nvSpPr>
          <p:spPr>
            <a:xfrm>
              <a:off x="7680326" y="3602038"/>
              <a:ext cx="288000" cy="14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60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AP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0DB48B-CDD3-51B2-4771-3C70728392A5}"/>
              </a:ext>
            </a:extLst>
          </p:cNvPr>
          <p:cNvGrpSpPr/>
          <p:nvPr/>
        </p:nvGrpSpPr>
        <p:grpSpPr>
          <a:xfrm>
            <a:off x="1220922" y="2422082"/>
            <a:ext cx="2231687" cy="428799"/>
            <a:chOff x="5769797" y="3760135"/>
            <a:chExt cx="2231687" cy="42879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6FF702C-5AF5-F897-2A7E-9A736EA2DD96}"/>
                </a:ext>
              </a:extLst>
            </p:cNvPr>
            <p:cNvSpPr/>
            <p:nvPr/>
          </p:nvSpPr>
          <p:spPr>
            <a:xfrm flipH="1">
              <a:off x="5769797" y="3760136"/>
              <a:ext cx="2231687" cy="42879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>
              <a:solidFill>
                <a:schemeClr val="accent2">
                  <a:lumMod val="7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 anchorCtr="1"/>
            <a:lstStyle/>
            <a:p>
              <a:pPr algn="ctr" defTabSz="685783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>
                  <a:latin typeface="Consolas" panose="020B0609020204030204" pitchFamily="49" charset="0"/>
                  <a:cs typeface="Consolas" panose="020B0609020204030204" pitchFamily="49" charset="0"/>
                </a:rPr>
                <a:t>Security isolation across Bridge Domains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82020AF-56AC-EF6B-4DF9-D217F55FA9CF}"/>
                </a:ext>
              </a:extLst>
            </p:cNvPr>
            <p:cNvSpPr>
              <a:spLocks/>
            </p:cNvSpPr>
            <p:nvPr/>
          </p:nvSpPr>
          <p:spPr>
            <a:xfrm>
              <a:off x="5769800" y="3760135"/>
              <a:ext cx="288000" cy="144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algn="ctr" defTabSz="685783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ker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ESG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28E3653-E289-5DF2-8917-7465C8F7A87E}"/>
              </a:ext>
            </a:extLst>
          </p:cNvPr>
          <p:cNvGrpSpPr/>
          <p:nvPr/>
        </p:nvGrpSpPr>
        <p:grpSpPr>
          <a:xfrm>
            <a:off x="1220922" y="1624635"/>
            <a:ext cx="1008000" cy="434081"/>
            <a:chOff x="5769800" y="3760135"/>
            <a:chExt cx="1008000" cy="43408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E0DC564-0899-9690-8A72-9A3EF55C5C8C}"/>
                </a:ext>
              </a:extLst>
            </p:cNvPr>
            <p:cNvSpPr/>
            <p:nvPr/>
          </p:nvSpPr>
          <p:spPr>
            <a:xfrm flipH="1">
              <a:off x="5769800" y="3760135"/>
              <a:ext cx="1008000" cy="43408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>
              <a:solidFill>
                <a:schemeClr val="accent4">
                  <a:lumMod val="5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72000" rIns="0" bIns="0" rtlCol="0" anchor="t" anchorCtr="0"/>
            <a:lstStyle/>
            <a:p>
              <a:pPr algn="ctr" defTabSz="685783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</a:p>
            <a:p>
              <a:pPr algn="ctr" defTabSz="685783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>
                  <a:latin typeface="Consolas" panose="020B0609020204030204" pitchFamily="49" charset="0"/>
                  <a:cs typeface="Consolas" panose="020B0609020204030204" pitchFamily="49" charset="0"/>
                </a:rPr>
                <a:t>(Security isolation per Bridge Domain)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125EDCB-1C03-E7F7-1724-94C579A0CDFA}"/>
                </a:ext>
              </a:extLst>
            </p:cNvPr>
            <p:cNvSpPr>
              <a:spLocks/>
            </p:cNvSpPr>
            <p:nvPr/>
          </p:nvSpPr>
          <p:spPr>
            <a:xfrm>
              <a:off x="5769800" y="3760135"/>
              <a:ext cx="288000" cy="144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algn="ctr" defTabSz="685783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ker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EPG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D6FE37E-6F54-DDCF-777B-55EAF48C71F1}"/>
              </a:ext>
            </a:extLst>
          </p:cNvPr>
          <p:cNvGrpSpPr/>
          <p:nvPr/>
        </p:nvGrpSpPr>
        <p:grpSpPr>
          <a:xfrm>
            <a:off x="2448843" y="1624635"/>
            <a:ext cx="1007688" cy="434081"/>
            <a:chOff x="5769800" y="3760135"/>
            <a:chExt cx="1007688" cy="43408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55AC221-6F3D-4200-C516-1AF44E7DDA58}"/>
                </a:ext>
              </a:extLst>
            </p:cNvPr>
            <p:cNvSpPr/>
            <p:nvPr/>
          </p:nvSpPr>
          <p:spPr>
            <a:xfrm flipH="1">
              <a:off x="5769800" y="3760135"/>
              <a:ext cx="1007688" cy="43408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>
              <a:solidFill>
                <a:schemeClr val="accent4">
                  <a:lumMod val="5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72000" rIns="0" bIns="0" rtlCol="0" anchor="t" anchorCtr="0"/>
            <a:lstStyle/>
            <a:p>
              <a:pPr algn="ctr" defTabSz="685783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</a:p>
            <a:p>
              <a:pPr algn="ctr" defTabSz="685783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>
                  <a:latin typeface="Consolas" panose="020B0609020204030204" pitchFamily="49" charset="0"/>
                  <a:cs typeface="Consolas" panose="020B0609020204030204" pitchFamily="49" charset="0"/>
                </a:rPr>
                <a:t>(Security isolation per Bridge Domain)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CD08331-8EA2-A2EE-1EBB-555541645752}"/>
                </a:ext>
              </a:extLst>
            </p:cNvPr>
            <p:cNvSpPr>
              <a:spLocks/>
            </p:cNvSpPr>
            <p:nvPr/>
          </p:nvSpPr>
          <p:spPr>
            <a:xfrm>
              <a:off x="5769800" y="3760135"/>
              <a:ext cx="288000" cy="144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algn="ctr" defTabSz="685783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ker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EPG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D70223F-9CCC-F5E1-4215-B6C8411AEA75}"/>
              </a:ext>
            </a:extLst>
          </p:cNvPr>
          <p:cNvSpPr txBox="1"/>
          <p:nvPr/>
        </p:nvSpPr>
        <p:spPr>
          <a:xfrm>
            <a:off x="537530" y="3135894"/>
            <a:ext cx="3201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+mn-lt"/>
              </a:rPr>
              <a:t>Used for functions which are accessible from any Tenant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1B57E5E-FFEC-8F13-F5EC-217FF07A2346}"/>
              </a:ext>
            </a:extLst>
          </p:cNvPr>
          <p:cNvGrpSpPr/>
          <p:nvPr/>
        </p:nvGrpSpPr>
        <p:grpSpPr>
          <a:xfrm>
            <a:off x="4598901" y="347115"/>
            <a:ext cx="6372174" cy="2808000"/>
            <a:chOff x="7680321" y="2920999"/>
            <a:chExt cx="4779131" cy="2106001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CB46E6A-0F92-68E7-9D58-9E0E4C1A2E5E}"/>
                </a:ext>
              </a:extLst>
            </p:cNvPr>
            <p:cNvSpPr/>
            <p:nvPr/>
          </p:nvSpPr>
          <p:spPr>
            <a:xfrm>
              <a:off x="7680321" y="2920999"/>
              <a:ext cx="4779131" cy="2106001"/>
            </a:xfrm>
            <a:prstGeom prst="rect">
              <a:avLst/>
            </a:prstGeom>
            <a:noFill/>
            <a:ln w="3175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tIns="0" rIns="216000" bIns="36000" rtlCol="0" anchor="t" anchorCtr="0"/>
            <a:lstStyle/>
            <a:p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common</a:t>
              </a:r>
              <a:endParaRPr lang="en-GB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841C56D-0E19-1601-A1B1-E1B3EC50DFFA}"/>
                </a:ext>
              </a:extLst>
            </p:cNvPr>
            <p:cNvGrpSpPr/>
            <p:nvPr/>
          </p:nvGrpSpPr>
          <p:grpSpPr>
            <a:xfrm>
              <a:off x="7680323" y="2921000"/>
              <a:ext cx="325013" cy="162000"/>
              <a:chOff x="9357407" y="4691351"/>
              <a:chExt cx="325013" cy="162000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8813789-E904-696C-A805-8236ECF0C6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7407" y="4691351"/>
                <a:ext cx="325013" cy="162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B1EF7004-B3F4-170D-3FBA-A0E5D9BCD41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393407" y="4709853"/>
                <a:ext cx="216000" cy="106997"/>
                <a:chOff x="836085" y="1496592"/>
                <a:chExt cx="538984" cy="266993"/>
              </a:xfrm>
            </p:grpSpPr>
            <p:sp>
              <p:nvSpPr>
                <p:cNvPr id="57" name="Freeform 751">
                  <a:extLst>
                    <a:ext uri="{FF2B5EF4-FFF2-40B4-BE49-F238E27FC236}">
                      <a16:creationId xmlns:a16="http://schemas.microsoft.com/office/drawing/2014/main" id="{46DC9093-7588-FC41-E017-51BA4868EB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6085" y="1647588"/>
                  <a:ext cx="538984" cy="115997"/>
                </a:xfrm>
                <a:custGeom>
                  <a:avLst/>
                  <a:gdLst>
                    <a:gd name="T0" fmla="*/ 204 w 228"/>
                    <a:gd name="T1" fmla="*/ 49 h 49"/>
                    <a:gd name="T2" fmla="*/ 24 w 228"/>
                    <a:gd name="T3" fmla="*/ 49 h 49"/>
                    <a:gd name="T4" fmla="*/ 0 w 228"/>
                    <a:gd name="T5" fmla="*/ 25 h 49"/>
                    <a:gd name="T6" fmla="*/ 0 w 228"/>
                    <a:gd name="T7" fmla="*/ 25 h 49"/>
                    <a:gd name="T8" fmla="*/ 24 w 228"/>
                    <a:gd name="T9" fmla="*/ 0 h 49"/>
                    <a:gd name="T10" fmla="*/ 204 w 228"/>
                    <a:gd name="T11" fmla="*/ 0 h 49"/>
                    <a:gd name="T12" fmla="*/ 228 w 228"/>
                    <a:gd name="T13" fmla="*/ 25 h 49"/>
                    <a:gd name="T14" fmla="*/ 228 w 228"/>
                    <a:gd name="T15" fmla="*/ 25 h 49"/>
                    <a:gd name="T16" fmla="*/ 204 w 228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8" h="49">
                      <a:moveTo>
                        <a:pt x="204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204" y="0"/>
                        <a:pt x="204" y="0"/>
                        <a:pt x="204" y="0"/>
                      </a:cubicBezTo>
                      <a:cubicBezTo>
                        <a:pt x="217" y="0"/>
                        <a:pt x="228" y="11"/>
                        <a:pt x="228" y="25"/>
                      </a:cubicBezTo>
                      <a:cubicBezTo>
                        <a:pt x="228" y="25"/>
                        <a:pt x="228" y="25"/>
                        <a:pt x="228" y="25"/>
                      </a:cubicBezTo>
                      <a:cubicBezTo>
                        <a:pt x="228" y="38"/>
                        <a:pt x="217" y="49"/>
                        <a:pt x="204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1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533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58" name="Freeform 752">
                  <a:extLst>
                    <a:ext uri="{FF2B5EF4-FFF2-40B4-BE49-F238E27FC236}">
                      <a16:creationId xmlns:a16="http://schemas.microsoft.com/office/drawing/2014/main" id="{044A7F04-AAA6-0909-880D-F0B8BE7241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5081" y="1571590"/>
                  <a:ext cx="382988" cy="115996"/>
                </a:xfrm>
                <a:custGeom>
                  <a:avLst/>
                  <a:gdLst>
                    <a:gd name="T0" fmla="*/ 137 w 162"/>
                    <a:gd name="T1" fmla="*/ 49 h 49"/>
                    <a:gd name="T2" fmla="*/ 24 w 162"/>
                    <a:gd name="T3" fmla="*/ 49 h 49"/>
                    <a:gd name="T4" fmla="*/ 0 w 162"/>
                    <a:gd name="T5" fmla="*/ 25 h 49"/>
                    <a:gd name="T6" fmla="*/ 0 w 162"/>
                    <a:gd name="T7" fmla="*/ 25 h 49"/>
                    <a:gd name="T8" fmla="*/ 24 w 162"/>
                    <a:gd name="T9" fmla="*/ 0 h 49"/>
                    <a:gd name="T10" fmla="*/ 137 w 162"/>
                    <a:gd name="T11" fmla="*/ 0 h 49"/>
                    <a:gd name="T12" fmla="*/ 162 w 162"/>
                    <a:gd name="T13" fmla="*/ 25 h 49"/>
                    <a:gd name="T14" fmla="*/ 162 w 162"/>
                    <a:gd name="T15" fmla="*/ 25 h 49"/>
                    <a:gd name="T16" fmla="*/ 137 w 162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2" h="49">
                      <a:moveTo>
                        <a:pt x="137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51" y="0"/>
                        <a:pt x="162" y="11"/>
                        <a:pt x="162" y="25"/>
                      </a:cubicBezTo>
                      <a:cubicBezTo>
                        <a:pt x="162" y="25"/>
                        <a:pt x="162" y="25"/>
                        <a:pt x="162" y="25"/>
                      </a:cubicBezTo>
                      <a:cubicBezTo>
                        <a:pt x="162" y="38"/>
                        <a:pt x="151" y="49"/>
                        <a:pt x="137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59" name="Freeform 753">
                  <a:extLst>
                    <a:ext uri="{FF2B5EF4-FFF2-40B4-BE49-F238E27FC236}">
                      <a16:creationId xmlns:a16="http://schemas.microsoft.com/office/drawing/2014/main" id="{A4179AF6-1626-0C7B-5E06-5771C4CE36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6076" y="1496592"/>
                  <a:ext cx="181994" cy="115996"/>
                </a:xfrm>
                <a:custGeom>
                  <a:avLst/>
                  <a:gdLst>
                    <a:gd name="T0" fmla="*/ 52 w 77"/>
                    <a:gd name="T1" fmla="*/ 49 h 49"/>
                    <a:gd name="T2" fmla="*/ 24 w 77"/>
                    <a:gd name="T3" fmla="*/ 49 h 49"/>
                    <a:gd name="T4" fmla="*/ 0 w 77"/>
                    <a:gd name="T5" fmla="*/ 24 h 49"/>
                    <a:gd name="T6" fmla="*/ 0 w 77"/>
                    <a:gd name="T7" fmla="*/ 24 h 49"/>
                    <a:gd name="T8" fmla="*/ 24 w 77"/>
                    <a:gd name="T9" fmla="*/ 0 h 49"/>
                    <a:gd name="T10" fmla="*/ 52 w 77"/>
                    <a:gd name="T11" fmla="*/ 0 h 49"/>
                    <a:gd name="T12" fmla="*/ 77 w 77"/>
                    <a:gd name="T13" fmla="*/ 24 h 49"/>
                    <a:gd name="T14" fmla="*/ 77 w 77"/>
                    <a:gd name="T15" fmla="*/ 24 h 49"/>
                    <a:gd name="T16" fmla="*/ 52 w 77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7" h="49">
                      <a:moveTo>
                        <a:pt x="52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66" y="0"/>
                        <a:pt x="77" y="11"/>
                        <a:pt x="77" y="24"/>
                      </a:cubicBezTo>
                      <a:cubicBezTo>
                        <a:pt x="77" y="24"/>
                        <a:pt x="77" y="24"/>
                        <a:pt x="77" y="24"/>
                      </a:cubicBezTo>
                      <a:cubicBezTo>
                        <a:pt x="77" y="38"/>
                        <a:pt x="66" y="49"/>
                        <a:pt x="52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1C58D25-7E50-3187-C705-9C3B10F403B9}"/>
              </a:ext>
            </a:extLst>
          </p:cNvPr>
          <p:cNvGrpSpPr/>
          <p:nvPr/>
        </p:nvGrpSpPr>
        <p:grpSpPr>
          <a:xfrm>
            <a:off x="5830801" y="708226"/>
            <a:ext cx="4799099" cy="2340000"/>
            <a:chOff x="7680322" y="3615879"/>
            <a:chExt cx="3599324" cy="1755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B000B37-4F82-4D60-63FF-7E645A9E9677}"/>
                </a:ext>
              </a:extLst>
            </p:cNvPr>
            <p:cNvSpPr/>
            <p:nvPr/>
          </p:nvSpPr>
          <p:spPr>
            <a:xfrm flipH="1">
              <a:off x="7680322" y="3615879"/>
              <a:ext cx="3599324" cy="1755000"/>
            </a:xfrm>
            <a:prstGeom prst="rect">
              <a:avLst/>
            </a:prstGeom>
            <a:noFill/>
            <a:ln w="31750">
              <a:solidFill>
                <a:schemeClr val="accent5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32000" tIns="0" rIns="216000" bIns="144000" rtlCol="0" anchor="t" anchorCtr="0"/>
            <a:lstStyle/>
            <a:p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common.vrf-01</a:t>
              </a:r>
              <a:endParaRPr lang="en-GB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16528D8-B811-1052-AA9C-AD0157766513}"/>
                </a:ext>
              </a:extLst>
            </p:cNvPr>
            <p:cNvGrpSpPr/>
            <p:nvPr/>
          </p:nvGrpSpPr>
          <p:grpSpPr>
            <a:xfrm>
              <a:off x="7680323" y="3615879"/>
              <a:ext cx="324000" cy="162000"/>
              <a:chOff x="9199253" y="3748281"/>
              <a:chExt cx="324000" cy="16200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06078F7-DCA6-96D4-CAF3-59146AC2D8FF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9199253" y="3748281"/>
                <a:ext cx="324000" cy="162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pic>
            <p:nvPicPr>
              <p:cNvPr id="52" name="Picture 6" descr="C:\Users\ecoffey\AppData\Local\Temp\Rar$DRa0.583\Cisco Icons November\30067_Device_router_3057\Png_256\30067_Device_router_3057_unknown_256.png">
                <a:extLst>
                  <a:ext uri="{FF2B5EF4-FFF2-40B4-BE49-F238E27FC236}">
                    <a16:creationId xmlns:a16="http://schemas.microsoft.com/office/drawing/2014/main" id="{2F090457-35C3-3D88-C7E0-998FDE7780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253747" y="3768469"/>
                <a:ext cx="215012" cy="121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9877239D-8571-7166-D0C0-972A2F7C55C3}"/>
              </a:ext>
            </a:extLst>
          </p:cNvPr>
          <p:cNvGrpSpPr/>
          <p:nvPr/>
        </p:nvGrpSpPr>
        <p:grpSpPr>
          <a:xfrm>
            <a:off x="5951975" y="1030902"/>
            <a:ext cx="1944000" cy="3134698"/>
            <a:chOff x="7680323" y="3602038"/>
            <a:chExt cx="1458000" cy="2351025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5E300EF-3B4F-6D30-EF61-8F2DD7DF6470}"/>
                </a:ext>
              </a:extLst>
            </p:cNvPr>
            <p:cNvSpPr/>
            <p:nvPr/>
          </p:nvSpPr>
          <p:spPr>
            <a:xfrm flipH="1">
              <a:off x="7680323" y="3602038"/>
              <a:ext cx="1458000" cy="2351025"/>
            </a:xfrm>
            <a:prstGeom prst="rect">
              <a:avLst/>
            </a:prstGeom>
            <a:solidFill>
              <a:schemeClr val="bg1">
                <a:lumMod val="10000"/>
                <a:lumOff val="90000"/>
              </a:schemeClr>
            </a:solidFill>
            <a:ln w="31750">
              <a:solidFill>
                <a:schemeClr val="bg1">
                  <a:lumMod val="75000"/>
                  <a:lumOff val="2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432000" tIns="0" rIns="216000" bIns="36000" rtlCol="0" anchor="t" anchorCtr="1"/>
            <a:lstStyle/>
            <a:p>
              <a:pPr algn="ctr"/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subnet(s)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CEFC13A-E7DC-D5F7-8E84-543EBF8763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80326" y="3602038"/>
              <a:ext cx="324000" cy="162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80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BD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F8719181-6F7C-B9A8-A77E-60FEBE738BCC}"/>
              </a:ext>
            </a:extLst>
          </p:cNvPr>
          <p:cNvGrpSpPr/>
          <p:nvPr/>
        </p:nvGrpSpPr>
        <p:grpSpPr>
          <a:xfrm>
            <a:off x="6059975" y="2999974"/>
            <a:ext cx="1728000" cy="648000"/>
            <a:chOff x="5510328" y="5099954"/>
            <a:chExt cx="1728000" cy="648000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C3300641-DC80-A185-4672-6351B2F2BAE1}"/>
                </a:ext>
              </a:extLst>
            </p:cNvPr>
            <p:cNvSpPr/>
            <p:nvPr/>
          </p:nvSpPr>
          <p:spPr>
            <a:xfrm flipH="1">
              <a:off x="5510328" y="5099954"/>
              <a:ext cx="1728000" cy="64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 cap="flat">
              <a:solidFill>
                <a:schemeClr val="accent4">
                  <a:lumMod val="5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 anchorCtr="1"/>
            <a:lstStyle/>
            <a:p>
              <a:pPr algn="ctr" defTabSz="91433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VLAN(s)</a:t>
              </a:r>
            </a:p>
            <a:p>
              <a:pPr algn="ctr" defTabSz="914332" fontAlgn="auto">
                <a:spcBef>
                  <a:spcPts val="0"/>
                </a:spcBef>
                <a:spcAft>
                  <a:spcPts val="0"/>
                </a:spcAft>
              </a:pPr>
              <a:endParaRPr lang="en-GB" sz="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 defTabSz="91433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(Security isolation per Bridge Domain)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BA7A432B-6613-33F7-6AF4-70190BECA4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0328" y="5099955"/>
              <a:ext cx="432000" cy="216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 anchorCtr="1"/>
            <a:lstStyle/>
            <a:p>
              <a:pPr algn="ctr" defTabSz="91433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800" kern="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EPG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78E3A67E-50B3-3EDF-4747-CFE4E119EB61}"/>
              </a:ext>
            </a:extLst>
          </p:cNvPr>
          <p:cNvGrpSpPr/>
          <p:nvPr/>
        </p:nvGrpSpPr>
        <p:grpSpPr>
          <a:xfrm>
            <a:off x="8165042" y="1030902"/>
            <a:ext cx="1944000" cy="3134698"/>
            <a:chOff x="7680323" y="3602038"/>
            <a:chExt cx="1458000" cy="2351025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3BA55DAC-D846-60FC-B3FB-539316901576}"/>
                </a:ext>
              </a:extLst>
            </p:cNvPr>
            <p:cNvSpPr/>
            <p:nvPr/>
          </p:nvSpPr>
          <p:spPr>
            <a:xfrm flipH="1">
              <a:off x="7680323" y="3602038"/>
              <a:ext cx="1458000" cy="2351025"/>
            </a:xfrm>
            <a:prstGeom prst="rect">
              <a:avLst/>
            </a:prstGeom>
            <a:solidFill>
              <a:schemeClr val="bg1">
                <a:lumMod val="10000"/>
                <a:lumOff val="90000"/>
              </a:schemeClr>
            </a:solidFill>
            <a:ln w="31750">
              <a:solidFill>
                <a:schemeClr val="bg1">
                  <a:lumMod val="75000"/>
                  <a:lumOff val="2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432000" tIns="0" rIns="216000" bIns="36000" rtlCol="0" anchor="t" anchorCtr="1"/>
            <a:lstStyle/>
            <a:p>
              <a:pPr algn="ctr"/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subnet(s)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54FECC96-2560-D266-9B10-F0616AE608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80326" y="3602038"/>
              <a:ext cx="324000" cy="162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80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BD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E96B4D2D-1C45-41B3-F1CD-46DC5E603CD9}"/>
              </a:ext>
            </a:extLst>
          </p:cNvPr>
          <p:cNvGrpSpPr/>
          <p:nvPr/>
        </p:nvGrpSpPr>
        <p:grpSpPr>
          <a:xfrm>
            <a:off x="8273042" y="2999974"/>
            <a:ext cx="1728000" cy="648000"/>
            <a:chOff x="5510328" y="5099954"/>
            <a:chExt cx="1728000" cy="648000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6CD39726-C371-A10B-329C-862034806630}"/>
                </a:ext>
              </a:extLst>
            </p:cNvPr>
            <p:cNvSpPr/>
            <p:nvPr/>
          </p:nvSpPr>
          <p:spPr>
            <a:xfrm flipH="1">
              <a:off x="5510328" y="5099954"/>
              <a:ext cx="1728000" cy="64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 cap="flat">
              <a:solidFill>
                <a:schemeClr val="accent4">
                  <a:lumMod val="5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 anchorCtr="1"/>
            <a:lstStyle/>
            <a:p>
              <a:pPr algn="ctr" defTabSz="91433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VLAN(s)</a:t>
              </a:r>
            </a:p>
            <a:p>
              <a:pPr algn="ctr" defTabSz="914332" fontAlgn="auto">
                <a:spcBef>
                  <a:spcPts val="0"/>
                </a:spcBef>
                <a:spcAft>
                  <a:spcPts val="0"/>
                </a:spcAft>
              </a:pPr>
              <a:endParaRPr lang="en-GB" sz="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 defTabSz="91433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(Security isolation per Bridge Domain)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4B1A032A-249B-7D0E-BD89-1732F182E6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0328" y="5099955"/>
              <a:ext cx="432000" cy="216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 anchorCtr="1"/>
            <a:lstStyle/>
            <a:p>
              <a:pPr algn="ctr" defTabSz="91433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800" kern="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EPG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04DC4CE-B4F0-15DB-F810-DDCB6ECF4687}"/>
              </a:ext>
            </a:extLst>
          </p:cNvPr>
          <p:cNvGrpSpPr/>
          <p:nvPr/>
        </p:nvGrpSpPr>
        <p:grpSpPr>
          <a:xfrm>
            <a:off x="4714843" y="1403352"/>
            <a:ext cx="6086619" cy="1207817"/>
            <a:chOff x="7680324" y="3602038"/>
            <a:chExt cx="4564965" cy="905863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03A87A6A-A594-AC90-EC45-831F5D37C378}"/>
                </a:ext>
              </a:extLst>
            </p:cNvPr>
            <p:cNvSpPr/>
            <p:nvPr/>
          </p:nvSpPr>
          <p:spPr>
            <a:xfrm flipH="1">
              <a:off x="7680324" y="3602038"/>
              <a:ext cx="4564965" cy="905863"/>
            </a:xfrm>
            <a:prstGeom prst="rect">
              <a:avLst/>
            </a:prstGeom>
            <a:noFill/>
            <a:ln w="31750">
              <a:solidFill>
                <a:schemeClr val="accent6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72000" tIns="216000" rIns="0" bIns="0" rtlCol="0" anchor="t" anchorCtr="0"/>
            <a:lstStyle/>
            <a:p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network-</a:t>
              </a:r>
            </a:p>
            <a:p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segments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2417638-B020-F53C-03B9-FE0AE7B895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80326" y="3602038"/>
              <a:ext cx="324000" cy="16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none" lIns="72000" tIns="0" rIns="0" bIns="0" rtlCol="0" anchor="ctr" anchorCtr="1">
              <a:noAutofit/>
            </a:bodyPr>
            <a:lstStyle/>
            <a:p>
              <a:pPr algn="ctr"/>
              <a:r>
                <a:rPr lang="en-US" sz="80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310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 147">
            <a:extLst>
              <a:ext uri="{FF2B5EF4-FFF2-40B4-BE49-F238E27FC236}">
                <a16:creationId xmlns:a16="http://schemas.microsoft.com/office/drawing/2014/main" id="{59504110-4B03-D1AF-DF66-FFB2070E1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00" y="234766"/>
            <a:ext cx="11009376" cy="975360"/>
          </a:xfrm>
        </p:spPr>
        <p:txBody>
          <a:bodyPr/>
          <a:lstStyle/>
          <a:p>
            <a:r>
              <a:rPr lang="en-US"/>
              <a:t>Design Patterns</a:t>
            </a:r>
          </a:p>
        </p:txBody>
      </p:sp>
      <p:grpSp>
        <p:nvGrpSpPr>
          <p:cNvPr id="168" name="right group">
            <a:extLst>
              <a:ext uri="{FF2B5EF4-FFF2-40B4-BE49-F238E27FC236}">
                <a16:creationId xmlns:a16="http://schemas.microsoft.com/office/drawing/2014/main" id="{54409C61-D119-A47A-A033-2263CFF78633}"/>
              </a:ext>
            </a:extLst>
          </p:cNvPr>
          <p:cNvGrpSpPr/>
          <p:nvPr/>
        </p:nvGrpSpPr>
        <p:grpSpPr>
          <a:xfrm>
            <a:off x="8450399" y="1702800"/>
            <a:ext cx="3206699" cy="3864863"/>
            <a:chOff x="8450399" y="1702800"/>
            <a:chExt cx="3206699" cy="3864863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B3EE371-1F7B-0023-8BC0-066B4AC7BE13}"/>
                </a:ext>
              </a:extLst>
            </p:cNvPr>
            <p:cNvGrpSpPr/>
            <p:nvPr/>
          </p:nvGrpSpPr>
          <p:grpSpPr>
            <a:xfrm>
              <a:off x="8450399" y="1702800"/>
              <a:ext cx="3206699" cy="3864863"/>
              <a:chOff x="8450399" y="1702800"/>
              <a:chExt cx="3206699" cy="3864863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12F1931F-04BE-C2B1-672B-22814A966CE1}"/>
                  </a:ext>
                </a:extLst>
              </p:cNvPr>
              <p:cNvGrpSpPr/>
              <p:nvPr/>
            </p:nvGrpSpPr>
            <p:grpSpPr>
              <a:xfrm>
                <a:off x="8450466" y="1702800"/>
                <a:ext cx="3206632" cy="561971"/>
                <a:chOff x="6838360" y="914961"/>
                <a:chExt cx="3206632" cy="561971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8F2CFE9E-AF83-BB65-F3F2-19C668E4D96D}"/>
                    </a:ext>
                  </a:extLst>
                </p:cNvPr>
                <p:cNvGrpSpPr/>
                <p:nvPr/>
              </p:nvGrpSpPr>
              <p:grpSpPr>
                <a:xfrm>
                  <a:off x="6838360" y="914961"/>
                  <a:ext cx="3206632" cy="561971"/>
                  <a:chOff x="7680323" y="2920999"/>
                  <a:chExt cx="3206632" cy="561971"/>
                </a:xfrm>
              </p:grpSpPr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8EF56283-EF28-F185-16FA-3555C7E622F3}"/>
                      </a:ext>
                    </a:extLst>
                  </p:cNvPr>
                  <p:cNvSpPr/>
                  <p:nvPr/>
                </p:nvSpPr>
                <p:spPr>
                  <a:xfrm>
                    <a:off x="7680323" y="2920999"/>
                    <a:ext cx="3206632" cy="561971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2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24000" tIns="36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common</a:t>
                    </a:r>
                  </a:p>
                </p:txBody>
              </p:sp>
              <p:grpSp>
                <p:nvGrpSpPr>
                  <p:cNvPr id="142" name="Group 141">
                    <a:extLst>
                      <a:ext uri="{FF2B5EF4-FFF2-40B4-BE49-F238E27FC236}">
                        <a16:creationId xmlns:a16="http://schemas.microsoft.com/office/drawing/2014/main" id="{401BD930-D92E-15DD-607D-3B824C67A1B4}"/>
                      </a:ext>
                    </a:extLst>
                  </p:cNvPr>
                  <p:cNvGrpSpPr/>
                  <p:nvPr/>
                </p:nvGrpSpPr>
                <p:grpSpPr>
                  <a:xfrm>
                    <a:off x="7680323" y="2921000"/>
                    <a:ext cx="288000" cy="144000"/>
                    <a:chOff x="9357407" y="4691351"/>
                    <a:chExt cx="288000" cy="144000"/>
                  </a:xfrm>
                </p:grpSpPr>
                <p:sp>
                  <p:nvSpPr>
                    <p:cNvPr id="143" name="Rectangle 142">
                      <a:extLst>
                        <a:ext uri="{FF2B5EF4-FFF2-40B4-BE49-F238E27FC236}">
                          <a16:creationId xmlns:a16="http://schemas.microsoft.com/office/drawing/2014/main" id="{392C74D3-C312-BEA4-1303-1332FFCF81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57407" y="4691351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grpSp>
                  <p:nvGrpSpPr>
                    <p:cNvPr id="144" name="Group 143">
                      <a:extLst>
                        <a:ext uri="{FF2B5EF4-FFF2-40B4-BE49-F238E27FC236}">
                          <a16:creationId xmlns:a16="http://schemas.microsoft.com/office/drawing/2014/main" id="{AA747844-B604-6273-5076-7F17AEECA2C3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393407" y="4709853"/>
                      <a:ext cx="216000" cy="106997"/>
                      <a:chOff x="836085" y="1496592"/>
                      <a:chExt cx="538984" cy="266993"/>
                    </a:xfrm>
                  </p:grpSpPr>
                  <p:sp>
                    <p:nvSpPr>
                      <p:cNvPr id="145" name="Freeform 751">
                        <a:extLst>
                          <a:ext uri="{FF2B5EF4-FFF2-40B4-BE49-F238E27FC236}">
                            <a16:creationId xmlns:a16="http://schemas.microsoft.com/office/drawing/2014/main" id="{BB401046-DBAF-0550-9AFC-D7C39F433FA3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36085" y="1647588"/>
                        <a:ext cx="538984" cy="115997"/>
                      </a:xfrm>
                      <a:custGeom>
                        <a:avLst/>
                        <a:gdLst>
                          <a:gd name="T0" fmla="*/ 204 w 228"/>
                          <a:gd name="T1" fmla="*/ 49 h 49"/>
                          <a:gd name="T2" fmla="*/ 24 w 228"/>
                          <a:gd name="T3" fmla="*/ 49 h 49"/>
                          <a:gd name="T4" fmla="*/ 0 w 228"/>
                          <a:gd name="T5" fmla="*/ 25 h 49"/>
                          <a:gd name="T6" fmla="*/ 0 w 228"/>
                          <a:gd name="T7" fmla="*/ 25 h 49"/>
                          <a:gd name="T8" fmla="*/ 24 w 228"/>
                          <a:gd name="T9" fmla="*/ 0 h 49"/>
                          <a:gd name="T10" fmla="*/ 204 w 228"/>
                          <a:gd name="T11" fmla="*/ 0 h 49"/>
                          <a:gd name="T12" fmla="*/ 228 w 228"/>
                          <a:gd name="T13" fmla="*/ 25 h 49"/>
                          <a:gd name="T14" fmla="*/ 228 w 228"/>
                          <a:gd name="T15" fmla="*/ 25 h 49"/>
                          <a:gd name="T16" fmla="*/ 204 w 228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228" h="49">
                            <a:moveTo>
                              <a:pt x="204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5"/>
                            </a:cubicBezTo>
                            <a:cubicBezTo>
                              <a:pt x="0" y="25"/>
                              <a:pt x="0" y="25"/>
                              <a:pt x="0" y="25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204" y="0"/>
                              <a:pt x="204" y="0"/>
                              <a:pt x="204" y="0"/>
                            </a:cubicBezTo>
                            <a:cubicBezTo>
                              <a:pt x="217" y="0"/>
                              <a:pt x="228" y="11"/>
                              <a:pt x="228" y="25"/>
                            </a:cubicBezTo>
                            <a:cubicBezTo>
                              <a:pt x="228" y="25"/>
                              <a:pt x="228" y="25"/>
                              <a:pt x="228" y="25"/>
                            </a:cubicBezTo>
                            <a:cubicBezTo>
                              <a:pt x="228" y="38"/>
                              <a:pt x="217" y="49"/>
                              <a:pt x="204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1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/>
                        <a:endParaRPr lang="en-US" sz="400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146" name="Freeform 752">
                        <a:extLst>
                          <a:ext uri="{FF2B5EF4-FFF2-40B4-BE49-F238E27FC236}">
                            <a16:creationId xmlns:a16="http://schemas.microsoft.com/office/drawing/2014/main" id="{C54F34E9-BA28-F2A0-06DD-75214E8FCDD3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55081" y="1571590"/>
                        <a:ext cx="382988" cy="115996"/>
                      </a:xfrm>
                      <a:custGeom>
                        <a:avLst/>
                        <a:gdLst>
                          <a:gd name="T0" fmla="*/ 137 w 162"/>
                          <a:gd name="T1" fmla="*/ 49 h 49"/>
                          <a:gd name="T2" fmla="*/ 24 w 162"/>
                          <a:gd name="T3" fmla="*/ 49 h 49"/>
                          <a:gd name="T4" fmla="*/ 0 w 162"/>
                          <a:gd name="T5" fmla="*/ 25 h 49"/>
                          <a:gd name="T6" fmla="*/ 0 w 162"/>
                          <a:gd name="T7" fmla="*/ 25 h 49"/>
                          <a:gd name="T8" fmla="*/ 24 w 162"/>
                          <a:gd name="T9" fmla="*/ 0 h 49"/>
                          <a:gd name="T10" fmla="*/ 137 w 162"/>
                          <a:gd name="T11" fmla="*/ 0 h 49"/>
                          <a:gd name="T12" fmla="*/ 162 w 162"/>
                          <a:gd name="T13" fmla="*/ 25 h 49"/>
                          <a:gd name="T14" fmla="*/ 162 w 162"/>
                          <a:gd name="T15" fmla="*/ 25 h 49"/>
                          <a:gd name="T16" fmla="*/ 137 w 162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162" h="49">
                            <a:moveTo>
                              <a:pt x="137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5"/>
                            </a:cubicBezTo>
                            <a:cubicBezTo>
                              <a:pt x="0" y="25"/>
                              <a:pt x="0" y="25"/>
                              <a:pt x="0" y="25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137" y="0"/>
                              <a:pt x="137" y="0"/>
                              <a:pt x="137" y="0"/>
                            </a:cubicBezTo>
                            <a:cubicBezTo>
                              <a:pt x="151" y="0"/>
                              <a:pt x="162" y="11"/>
                              <a:pt x="162" y="25"/>
                            </a:cubicBezTo>
                            <a:cubicBezTo>
                              <a:pt x="162" y="25"/>
                              <a:pt x="162" y="25"/>
                              <a:pt x="162" y="25"/>
                            </a:cubicBezTo>
                            <a:cubicBezTo>
                              <a:pt x="162" y="38"/>
                              <a:pt x="151" y="49"/>
                              <a:pt x="137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147" name="Freeform 753">
                        <a:extLst>
                          <a:ext uri="{FF2B5EF4-FFF2-40B4-BE49-F238E27FC236}">
                            <a16:creationId xmlns:a16="http://schemas.microsoft.com/office/drawing/2014/main" id="{F331335D-4F5A-92B9-1900-156004DFCF7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06076" y="1496592"/>
                        <a:ext cx="181994" cy="115996"/>
                      </a:xfrm>
                      <a:custGeom>
                        <a:avLst/>
                        <a:gdLst>
                          <a:gd name="T0" fmla="*/ 52 w 77"/>
                          <a:gd name="T1" fmla="*/ 49 h 49"/>
                          <a:gd name="T2" fmla="*/ 24 w 77"/>
                          <a:gd name="T3" fmla="*/ 49 h 49"/>
                          <a:gd name="T4" fmla="*/ 0 w 77"/>
                          <a:gd name="T5" fmla="*/ 24 h 49"/>
                          <a:gd name="T6" fmla="*/ 0 w 77"/>
                          <a:gd name="T7" fmla="*/ 24 h 49"/>
                          <a:gd name="T8" fmla="*/ 24 w 77"/>
                          <a:gd name="T9" fmla="*/ 0 h 49"/>
                          <a:gd name="T10" fmla="*/ 52 w 77"/>
                          <a:gd name="T11" fmla="*/ 0 h 49"/>
                          <a:gd name="T12" fmla="*/ 77 w 77"/>
                          <a:gd name="T13" fmla="*/ 24 h 49"/>
                          <a:gd name="T14" fmla="*/ 77 w 77"/>
                          <a:gd name="T15" fmla="*/ 24 h 49"/>
                          <a:gd name="T16" fmla="*/ 52 w 77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7" h="49">
                            <a:moveTo>
                              <a:pt x="52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4"/>
                            </a:cubicBezTo>
                            <a:cubicBezTo>
                              <a:pt x="0" y="24"/>
                              <a:pt x="0" y="24"/>
                              <a:pt x="0" y="24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52" y="0"/>
                              <a:pt x="52" y="0"/>
                              <a:pt x="52" y="0"/>
                            </a:cubicBezTo>
                            <a:cubicBezTo>
                              <a:pt x="66" y="0"/>
                              <a:pt x="77" y="11"/>
                              <a:pt x="77" y="24"/>
                            </a:cubicBezTo>
                            <a:cubicBezTo>
                              <a:pt x="77" y="24"/>
                              <a:pt x="77" y="24"/>
                              <a:pt x="77" y="24"/>
                            </a:cubicBezTo>
                            <a:cubicBezTo>
                              <a:pt x="77" y="38"/>
                              <a:pt x="66" y="49"/>
                              <a:pt x="52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58DB39A5-6424-EE7F-D8C1-7DE3E7CA3603}"/>
                    </a:ext>
                  </a:extLst>
                </p:cNvPr>
                <p:cNvGrpSpPr/>
                <p:nvPr/>
              </p:nvGrpSpPr>
              <p:grpSpPr>
                <a:xfrm>
                  <a:off x="7384454" y="1119749"/>
                  <a:ext cx="2590559" cy="289873"/>
                  <a:chOff x="7680316" y="3615879"/>
                  <a:chExt cx="2590559" cy="289873"/>
                </a:xfrm>
              </p:grpSpPr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F4E8BF3E-3803-CFFD-C140-CA5915D55195}"/>
                      </a:ext>
                    </a:extLst>
                  </p:cNvPr>
                  <p:cNvSpPr/>
                  <p:nvPr/>
                </p:nvSpPr>
                <p:spPr>
                  <a:xfrm flipH="1">
                    <a:off x="7680316" y="3615879"/>
                    <a:ext cx="2590559" cy="289873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5"/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24000" tIns="36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common.vrf-01</a:t>
                    </a:r>
                  </a:p>
                </p:txBody>
              </p:sp>
              <p:grpSp>
                <p:nvGrpSpPr>
                  <p:cNvPr id="138" name="Group 137">
                    <a:extLst>
                      <a:ext uri="{FF2B5EF4-FFF2-40B4-BE49-F238E27FC236}">
                        <a16:creationId xmlns:a16="http://schemas.microsoft.com/office/drawing/2014/main" id="{9ECEFD65-EC42-1F61-C344-108A869910D4}"/>
                      </a:ext>
                    </a:extLst>
                  </p:cNvPr>
                  <p:cNvGrpSpPr/>
                  <p:nvPr/>
                </p:nvGrpSpPr>
                <p:grpSpPr>
                  <a:xfrm>
                    <a:off x="7680323" y="3615879"/>
                    <a:ext cx="288000" cy="144000"/>
                    <a:chOff x="9199253" y="3748281"/>
                    <a:chExt cx="288000" cy="144000"/>
                  </a:xfrm>
                </p:grpSpPr>
                <p:sp>
                  <p:nvSpPr>
                    <p:cNvPr id="139" name="Rectangle 138">
                      <a:extLst>
                        <a:ext uri="{FF2B5EF4-FFF2-40B4-BE49-F238E27FC236}">
                          <a16:creationId xmlns:a16="http://schemas.microsoft.com/office/drawing/2014/main" id="{55143121-268F-AA0E-4B94-2A2EE32E451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9199253" y="3748281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pic>
                  <p:nvPicPr>
                    <p:cNvPr id="140" name="Picture 6" descr="C:\Users\ecoffey\AppData\Local\Temp\Rar$DRa0.583\Cisco Icons November\30067_Device_router_3057\Png_256\30067_Device_router_3057_unknown_256.png">
                      <a:extLst>
                        <a:ext uri="{FF2B5EF4-FFF2-40B4-BE49-F238E27FC236}">
                          <a16:creationId xmlns:a16="http://schemas.microsoft.com/office/drawing/2014/main" id="{6A57EB68-9F0C-D991-E150-84783DD3475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H="1">
                      <a:off x="9235747" y="3759469"/>
                      <a:ext cx="215012" cy="1216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</p:grp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818A4CC1-B87C-5207-ADD7-18E186F09F61}"/>
                  </a:ext>
                </a:extLst>
              </p:cNvPr>
              <p:cNvGrpSpPr/>
              <p:nvPr/>
            </p:nvGrpSpPr>
            <p:grpSpPr>
              <a:xfrm>
                <a:off x="8450399" y="2397600"/>
                <a:ext cx="3206632" cy="3170063"/>
                <a:chOff x="8450399" y="2623795"/>
                <a:chExt cx="3206632" cy="3170063"/>
              </a:xfrm>
            </p:grpSpPr>
            <p:grpSp>
              <p:nvGrpSpPr>
                <p:cNvPr id="157" name="Group 156">
                  <a:extLst>
                    <a:ext uri="{FF2B5EF4-FFF2-40B4-BE49-F238E27FC236}">
                      <a16:creationId xmlns:a16="http://schemas.microsoft.com/office/drawing/2014/main" id="{7FD261DC-8EC0-10B9-2F36-23F7E86DCBD9}"/>
                    </a:ext>
                  </a:extLst>
                </p:cNvPr>
                <p:cNvGrpSpPr/>
                <p:nvPr/>
              </p:nvGrpSpPr>
              <p:grpSpPr>
                <a:xfrm>
                  <a:off x="8450399" y="2623795"/>
                  <a:ext cx="3206632" cy="2519511"/>
                  <a:chOff x="8450399" y="2623795"/>
                  <a:chExt cx="3206632" cy="2519511"/>
                </a:xfrm>
              </p:grpSpPr>
              <p:grpSp>
                <p:nvGrpSpPr>
                  <p:cNvPr id="100" name="Group 99">
                    <a:extLst>
                      <a:ext uri="{FF2B5EF4-FFF2-40B4-BE49-F238E27FC236}">
                        <a16:creationId xmlns:a16="http://schemas.microsoft.com/office/drawing/2014/main" id="{7A4EC387-2392-E048-BF20-9A2CEE42167B}"/>
                      </a:ext>
                    </a:extLst>
                  </p:cNvPr>
                  <p:cNvGrpSpPr/>
                  <p:nvPr/>
                </p:nvGrpSpPr>
                <p:grpSpPr>
                  <a:xfrm>
                    <a:off x="8450399" y="2623795"/>
                    <a:ext cx="3206632" cy="2519511"/>
                    <a:chOff x="7340400" y="3249464"/>
                    <a:chExt cx="3206632" cy="2519511"/>
                  </a:xfrm>
                </p:grpSpPr>
                <p:sp>
                  <p:nvSpPr>
                    <p:cNvPr id="128" name="Rectangle 127">
                      <a:extLst>
                        <a:ext uri="{FF2B5EF4-FFF2-40B4-BE49-F238E27FC236}">
                          <a16:creationId xmlns:a16="http://schemas.microsoft.com/office/drawing/2014/main" id="{82056E06-0A2B-0D7F-DC10-81AC1FC706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40400" y="3249464"/>
                      <a:ext cx="3206632" cy="25195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accent2">
                          <a:lumMod val="75000"/>
                        </a:schemeClr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324000" tIns="36000" rtlCol="0" anchor="t" anchorCtr="0"/>
                    <a:lstStyle/>
                    <a:p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demo</a:t>
                      </a:r>
                    </a:p>
                  </p:txBody>
                </p:sp>
                <p:grpSp>
                  <p:nvGrpSpPr>
                    <p:cNvPr id="129" name="Group 128">
                      <a:extLst>
                        <a:ext uri="{FF2B5EF4-FFF2-40B4-BE49-F238E27FC236}">
                          <a16:creationId xmlns:a16="http://schemas.microsoft.com/office/drawing/2014/main" id="{E108203A-A5D3-03C0-9B85-D672353577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40400" y="3249464"/>
                      <a:ext cx="288000" cy="144000"/>
                      <a:chOff x="9357407" y="4691351"/>
                      <a:chExt cx="288000" cy="144000"/>
                    </a:xfrm>
                  </p:grpSpPr>
                  <p:sp>
                    <p:nvSpPr>
                      <p:cNvPr id="130" name="Rectangle 129">
                        <a:extLst>
                          <a:ext uri="{FF2B5EF4-FFF2-40B4-BE49-F238E27FC236}">
                            <a16:creationId xmlns:a16="http://schemas.microsoft.com/office/drawing/2014/main" id="{F830A4CA-F35C-CEF2-2074-DAD36AF06D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357407" y="4691351"/>
                        <a:ext cx="288000" cy="1440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grpSp>
                    <p:nvGrpSpPr>
                      <p:cNvPr id="131" name="Group 130">
                        <a:extLst>
                          <a:ext uri="{FF2B5EF4-FFF2-40B4-BE49-F238E27FC236}">
                            <a16:creationId xmlns:a16="http://schemas.microsoft.com/office/drawing/2014/main" id="{E4A443D5-E86A-EECF-303F-C395A916DDE2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9393407" y="4709853"/>
                        <a:ext cx="216000" cy="106997"/>
                        <a:chOff x="836085" y="1496592"/>
                        <a:chExt cx="538984" cy="266993"/>
                      </a:xfrm>
                    </p:grpSpPr>
                    <p:sp>
                      <p:nvSpPr>
                        <p:cNvPr id="132" name="Freeform 751">
                          <a:extLst>
                            <a:ext uri="{FF2B5EF4-FFF2-40B4-BE49-F238E27FC236}">
                              <a16:creationId xmlns:a16="http://schemas.microsoft.com/office/drawing/2014/main" id="{C89BADB0-0BC1-EF86-BB03-A05CA55DC177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36085" y="1647588"/>
                          <a:ext cx="538984" cy="115997"/>
                        </a:xfrm>
                        <a:custGeom>
                          <a:avLst/>
                          <a:gdLst>
                            <a:gd name="T0" fmla="*/ 204 w 228"/>
                            <a:gd name="T1" fmla="*/ 49 h 49"/>
                            <a:gd name="T2" fmla="*/ 24 w 228"/>
                            <a:gd name="T3" fmla="*/ 49 h 49"/>
                            <a:gd name="T4" fmla="*/ 0 w 228"/>
                            <a:gd name="T5" fmla="*/ 25 h 49"/>
                            <a:gd name="T6" fmla="*/ 0 w 228"/>
                            <a:gd name="T7" fmla="*/ 25 h 49"/>
                            <a:gd name="T8" fmla="*/ 24 w 228"/>
                            <a:gd name="T9" fmla="*/ 0 h 49"/>
                            <a:gd name="T10" fmla="*/ 204 w 228"/>
                            <a:gd name="T11" fmla="*/ 0 h 49"/>
                            <a:gd name="T12" fmla="*/ 228 w 228"/>
                            <a:gd name="T13" fmla="*/ 25 h 49"/>
                            <a:gd name="T14" fmla="*/ 228 w 228"/>
                            <a:gd name="T15" fmla="*/ 25 h 49"/>
                            <a:gd name="T16" fmla="*/ 204 w 228"/>
                            <a:gd name="T17" fmla="*/ 49 h 49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228" h="49">
                              <a:moveTo>
                                <a:pt x="204" y="49"/>
                              </a:moveTo>
                              <a:cubicBezTo>
                                <a:pt x="24" y="49"/>
                                <a:pt x="24" y="49"/>
                                <a:pt x="24" y="49"/>
                              </a:cubicBezTo>
                              <a:cubicBezTo>
                                <a:pt x="11" y="49"/>
                                <a:pt x="0" y="38"/>
                                <a:pt x="0" y="25"/>
                              </a:cubicBezTo>
                              <a:cubicBezTo>
                                <a:pt x="0" y="25"/>
                                <a:pt x="0" y="25"/>
                                <a:pt x="0" y="25"/>
                              </a:cubicBezTo>
                              <a:cubicBezTo>
                                <a:pt x="0" y="11"/>
                                <a:pt x="11" y="0"/>
                                <a:pt x="24" y="0"/>
                              </a:cubicBezTo>
                              <a:cubicBezTo>
                                <a:pt x="204" y="0"/>
                                <a:pt x="204" y="0"/>
                                <a:pt x="204" y="0"/>
                              </a:cubicBezTo>
                              <a:cubicBezTo>
                                <a:pt x="217" y="0"/>
                                <a:pt x="228" y="11"/>
                                <a:pt x="228" y="25"/>
                              </a:cubicBezTo>
                              <a:cubicBezTo>
                                <a:pt x="228" y="25"/>
                                <a:pt x="228" y="25"/>
                                <a:pt x="228" y="25"/>
                              </a:cubicBezTo>
                              <a:cubicBezTo>
                                <a:pt x="228" y="38"/>
                                <a:pt x="217" y="49"/>
                                <a:pt x="204" y="49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2"/>
                        </a:solidFill>
                        <a:ln>
                          <a:noFill/>
                        </a:ln>
                      </p:spPr>
                      <p:txBody>
                        <a:bodyPr vert="horz" wrap="square" lIns="121920" tIns="60960" rIns="121920" bIns="60960" numCol="1" anchor="t" anchorCtr="1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algn="ctr"/>
                          <a:endParaRPr lang="en-US" sz="40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p:txBody>
                    </p:sp>
                    <p:sp>
                      <p:nvSpPr>
                        <p:cNvPr id="133" name="Freeform 752">
                          <a:extLst>
                            <a:ext uri="{FF2B5EF4-FFF2-40B4-BE49-F238E27FC236}">
                              <a16:creationId xmlns:a16="http://schemas.microsoft.com/office/drawing/2014/main" id="{A5C9ED53-7CB8-E4DF-608E-EC5A78480FA8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955081" y="1571590"/>
                          <a:ext cx="382988" cy="115996"/>
                        </a:xfrm>
                        <a:custGeom>
                          <a:avLst/>
                          <a:gdLst>
                            <a:gd name="T0" fmla="*/ 137 w 162"/>
                            <a:gd name="T1" fmla="*/ 49 h 49"/>
                            <a:gd name="T2" fmla="*/ 24 w 162"/>
                            <a:gd name="T3" fmla="*/ 49 h 49"/>
                            <a:gd name="T4" fmla="*/ 0 w 162"/>
                            <a:gd name="T5" fmla="*/ 25 h 49"/>
                            <a:gd name="T6" fmla="*/ 0 w 162"/>
                            <a:gd name="T7" fmla="*/ 25 h 49"/>
                            <a:gd name="T8" fmla="*/ 24 w 162"/>
                            <a:gd name="T9" fmla="*/ 0 h 49"/>
                            <a:gd name="T10" fmla="*/ 137 w 162"/>
                            <a:gd name="T11" fmla="*/ 0 h 49"/>
                            <a:gd name="T12" fmla="*/ 162 w 162"/>
                            <a:gd name="T13" fmla="*/ 25 h 49"/>
                            <a:gd name="T14" fmla="*/ 162 w 162"/>
                            <a:gd name="T15" fmla="*/ 25 h 49"/>
                            <a:gd name="T16" fmla="*/ 137 w 162"/>
                            <a:gd name="T17" fmla="*/ 49 h 49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162" h="49">
                              <a:moveTo>
                                <a:pt x="137" y="49"/>
                              </a:moveTo>
                              <a:cubicBezTo>
                                <a:pt x="24" y="49"/>
                                <a:pt x="24" y="49"/>
                                <a:pt x="24" y="49"/>
                              </a:cubicBezTo>
                              <a:cubicBezTo>
                                <a:pt x="11" y="49"/>
                                <a:pt x="0" y="38"/>
                                <a:pt x="0" y="25"/>
                              </a:cubicBezTo>
                              <a:cubicBezTo>
                                <a:pt x="0" y="25"/>
                                <a:pt x="0" y="25"/>
                                <a:pt x="0" y="25"/>
                              </a:cubicBezTo>
                              <a:cubicBezTo>
                                <a:pt x="0" y="11"/>
                                <a:pt x="11" y="0"/>
                                <a:pt x="24" y="0"/>
                              </a:cubicBezTo>
                              <a:cubicBezTo>
                                <a:pt x="137" y="0"/>
                                <a:pt x="137" y="0"/>
                                <a:pt x="137" y="0"/>
                              </a:cubicBezTo>
                              <a:cubicBezTo>
                                <a:pt x="151" y="0"/>
                                <a:pt x="162" y="11"/>
                                <a:pt x="162" y="25"/>
                              </a:cubicBezTo>
                              <a:cubicBezTo>
                                <a:pt x="162" y="25"/>
                                <a:pt x="162" y="25"/>
                                <a:pt x="162" y="25"/>
                              </a:cubicBezTo>
                              <a:cubicBezTo>
                                <a:pt x="162" y="38"/>
                                <a:pt x="151" y="49"/>
                                <a:pt x="137" y="49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2"/>
                        </a:solidFill>
                        <a:ln>
                          <a:noFill/>
                        </a:ln>
                      </p:spPr>
                      <p:txBody>
                        <a:bodyPr vert="horz" wrap="square" lIns="121920" tIns="60960" rIns="121920" bIns="6096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p:txBody>
                    </p:sp>
                    <p:sp>
                      <p:nvSpPr>
                        <p:cNvPr id="134" name="Freeform 753">
                          <a:extLst>
                            <a:ext uri="{FF2B5EF4-FFF2-40B4-BE49-F238E27FC236}">
                              <a16:creationId xmlns:a16="http://schemas.microsoft.com/office/drawing/2014/main" id="{AC2BF3AC-2D4F-A7F9-45AF-FBA8C9C7DA97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106076" y="1496592"/>
                          <a:ext cx="181994" cy="115996"/>
                        </a:xfrm>
                        <a:custGeom>
                          <a:avLst/>
                          <a:gdLst>
                            <a:gd name="T0" fmla="*/ 52 w 77"/>
                            <a:gd name="T1" fmla="*/ 49 h 49"/>
                            <a:gd name="T2" fmla="*/ 24 w 77"/>
                            <a:gd name="T3" fmla="*/ 49 h 49"/>
                            <a:gd name="T4" fmla="*/ 0 w 77"/>
                            <a:gd name="T5" fmla="*/ 24 h 49"/>
                            <a:gd name="T6" fmla="*/ 0 w 77"/>
                            <a:gd name="T7" fmla="*/ 24 h 49"/>
                            <a:gd name="T8" fmla="*/ 24 w 77"/>
                            <a:gd name="T9" fmla="*/ 0 h 49"/>
                            <a:gd name="T10" fmla="*/ 52 w 77"/>
                            <a:gd name="T11" fmla="*/ 0 h 49"/>
                            <a:gd name="T12" fmla="*/ 77 w 77"/>
                            <a:gd name="T13" fmla="*/ 24 h 49"/>
                            <a:gd name="T14" fmla="*/ 77 w 77"/>
                            <a:gd name="T15" fmla="*/ 24 h 49"/>
                            <a:gd name="T16" fmla="*/ 52 w 77"/>
                            <a:gd name="T17" fmla="*/ 49 h 49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77" h="49">
                              <a:moveTo>
                                <a:pt x="52" y="49"/>
                              </a:moveTo>
                              <a:cubicBezTo>
                                <a:pt x="24" y="49"/>
                                <a:pt x="24" y="49"/>
                                <a:pt x="24" y="49"/>
                              </a:cubicBezTo>
                              <a:cubicBezTo>
                                <a:pt x="11" y="49"/>
                                <a:pt x="0" y="38"/>
                                <a:pt x="0" y="24"/>
                              </a:cubicBezTo>
                              <a:cubicBezTo>
                                <a:pt x="0" y="24"/>
                                <a:pt x="0" y="24"/>
                                <a:pt x="0" y="24"/>
                              </a:cubicBezTo>
                              <a:cubicBezTo>
                                <a:pt x="0" y="11"/>
                                <a:pt x="11" y="0"/>
                                <a:pt x="24" y="0"/>
                              </a:cubicBezTo>
                              <a:cubicBezTo>
                                <a:pt x="52" y="0"/>
                                <a:pt x="52" y="0"/>
                                <a:pt x="52" y="0"/>
                              </a:cubicBezTo>
                              <a:cubicBezTo>
                                <a:pt x="66" y="0"/>
                                <a:pt x="77" y="11"/>
                                <a:pt x="77" y="24"/>
                              </a:cubicBezTo>
                              <a:cubicBezTo>
                                <a:pt x="77" y="24"/>
                                <a:pt x="77" y="24"/>
                                <a:pt x="77" y="24"/>
                              </a:cubicBezTo>
                              <a:cubicBezTo>
                                <a:pt x="77" y="38"/>
                                <a:pt x="66" y="49"/>
                                <a:pt x="52" y="49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2"/>
                        </a:solidFill>
                        <a:ln>
                          <a:noFill/>
                        </a:ln>
                      </p:spPr>
                      <p:txBody>
                        <a:bodyPr vert="horz" wrap="square" lIns="121920" tIns="60960" rIns="121920" bIns="6096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01" name="Group 100">
                    <a:extLst>
                      <a:ext uri="{FF2B5EF4-FFF2-40B4-BE49-F238E27FC236}">
                        <a16:creationId xmlns:a16="http://schemas.microsoft.com/office/drawing/2014/main" id="{8E5B4DAB-C0AF-F4CA-9B57-6E01BCBEEFE2}"/>
                      </a:ext>
                    </a:extLst>
                  </p:cNvPr>
                  <p:cNvGrpSpPr/>
                  <p:nvPr/>
                </p:nvGrpSpPr>
                <p:grpSpPr>
                  <a:xfrm>
                    <a:off x="9068018" y="2841823"/>
                    <a:ext cx="1147100" cy="2232026"/>
                    <a:chOff x="7680323" y="3602038"/>
                    <a:chExt cx="1147100" cy="2232026"/>
                  </a:xfrm>
                </p:grpSpPr>
                <p:sp>
                  <p:nvSpPr>
                    <p:cNvPr id="126" name="Rectangle 125">
                      <a:extLst>
                        <a:ext uri="{FF2B5EF4-FFF2-40B4-BE49-F238E27FC236}">
                          <a16:creationId xmlns:a16="http://schemas.microsoft.com/office/drawing/2014/main" id="{DC7317D1-D034-0DDD-EDA7-4EC6779F596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680323" y="3602038"/>
                      <a:ext cx="1147100" cy="2232026"/>
                    </a:xfrm>
                    <a:prstGeom prst="rect">
                      <a:avLst/>
                    </a:prstGeom>
                    <a:solidFill>
                      <a:schemeClr val="bg1">
                        <a:lumMod val="10000"/>
                        <a:lumOff val="90000"/>
                      </a:schemeClr>
                    </a:solidFill>
                    <a:ln w="12700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none" lIns="324000" tIns="36000" rIns="0" rtlCol="0" anchor="t" anchorCtr="0"/>
                    <a:lstStyle/>
                    <a:p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subnet(s)</a:t>
                      </a:r>
                    </a:p>
                  </p:txBody>
                </p:sp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B48B214A-1E2E-D350-4671-C504ED3342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80326" y="3602038"/>
                      <a:ext cx="288000" cy="14400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  <a:lumOff val="25000"/>
                      </a:schemeClr>
                    </a:solidFill>
                  </p:spPr>
                  <p:txBody>
                    <a:bodyPr wrap="none" rtlCol="0" anchor="ctr" anchorCtr="1">
                      <a:noAutofit/>
                    </a:bodyPr>
                    <a:lstStyle/>
                    <a:p>
                      <a:pPr algn="ctr"/>
                      <a:r>
                        <a:rPr lang="en-US" sz="600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BD</a:t>
                      </a:r>
                    </a:p>
                  </p:txBody>
                </p:sp>
              </p:grpSp>
              <p:grpSp>
                <p:nvGrpSpPr>
                  <p:cNvPr id="102" name="Group 101">
                    <a:extLst>
                      <a:ext uri="{FF2B5EF4-FFF2-40B4-BE49-F238E27FC236}">
                        <a16:creationId xmlns:a16="http://schemas.microsoft.com/office/drawing/2014/main" id="{4722ADC5-B630-B4B2-C3E7-A80EADCADEE5}"/>
                      </a:ext>
                    </a:extLst>
                  </p:cNvPr>
                  <p:cNvGrpSpPr/>
                  <p:nvPr/>
                </p:nvGrpSpPr>
                <p:grpSpPr>
                  <a:xfrm>
                    <a:off x="9136418" y="3200597"/>
                    <a:ext cx="1007999" cy="434081"/>
                    <a:chOff x="5769800" y="3760135"/>
                    <a:chExt cx="1007999" cy="434081"/>
                  </a:xfrm>
                </p:grpSpPr>
                <p:sp>
                  <p:nvSpPr>
                    <p:cNvPr id="124" name="Rectangle 123">
                      <a:extLst>
                        <a:ext uri="{FF2B5EF4-FFF2-40B4-BE49-F238E27FC236}">
                          <a16:creationId xmlns:a16="http://schemas.microsoft.com/office/drawing/2014/main" id="{E81563AC-ED66-173D-5D0F-2819CD87B47B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69800" y="3760135"/>
                      <a:ext cx="1007999" cy="434081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12700" cap="flat">
                      <a:solidFill>
                        <a:schemeClr val="accent4">
                          <a:lumMod val="50000"/>
                        </a:schemeClr>
                      </a:solidFill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square" lIns="0" tIns="72000" rIns="0" bIns="0" rtlCol="0" anchor="t" anchorCtr="0"/>
                    <a:lstStyle/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VLAN</a:t>
                      </a:r>
                    </a:p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(Security isolation per Bridge Domain)</a:t>
                      </a:r>
                    </a:p>
                  </p:txBody>
                </p:sp>
                <p:sp>
                  <p:nvSpPr>
                    <p:cNvPr id="125" name="Rectangle 124">
                      <a:extLst>
                        <a:ext uri="{FF2B5EF4-FFF2-40B4-BE49-F238E27FC236}">
                          <a16:creationId xmlns:a16="http://schemas.microsoft.com/office/drawing/2014/main" id="{02841842-1F4A-A8DD-75C0-A31C998842A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5769800" y="3760135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4">
                        <a:lumMod val="50000"/>
                      </a:schemeClr>
                    </a:solidFill>
                    <a:ln w="12700" cap="flat">
                      <a:noFill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lIns="121920" tIns="60960" rIns="121920" bIns="60960" rtlCol="0" anchor="ctr"/>
                    <a:lstStyle/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 kern="0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EPG</a:t>
                      </a:r>
                    </a:p>
                  </p:txBody>
                </p:sp>
              </p:grpSp>
              <p:grpSp>
                <p:nvGrpSpPr>
                  <p:cNvPr id="103" name="Group 102">
                    <a:extLst>
                      <a:ext uri="{FF2B5EF4-FFF2-40B4-BE49-F238E27FC236}">
                        <a16:creationId xmlns:a16="http://schemas.microsoft.com/office/drawing/2014/main" id="{C377DD91-07FE-75A5-CC78-13D8FF68D920}"/>
                      </a:ext>
                    </a:extLst>
                  </p:cNvPr>
                  <p:cNvGrpSpPr/>
                  <p:nvPr/>
                </p:nvGrpSpPr>
                <p:grpSpPr>
                  <a:xfrm>
                    <a:off x="10292018" y="2841823"/>
                    <a:ext cx="1147100" cy="2232026"/>
                    <a:chOff x="7680323" y="3602038"/>
                    <a:chExt cx="1147100" cy="2232026"/>
                  </a:xfrm>
                </p:grpSpPr>
                <p:sp>
                  <p:nvSpPr>
                    <p:cNvPr id="122" name="Rectangle 121">
                      <a:extLst>
                        <a:ext uri="{FF2B5EF4-FFF2-40B4-BE49-F238E27FC236}">
                          <a16:creationId xmlns:a16="http://schemas.microsoft.com/office/drawing/2014/main" id="{1E9B17C7-1900-5613-8E35-8B98C7E02A8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680323" y="3602038"/>
                      <a:ext cx="1147100" cy="2232026"/>
                    </a:xfrm>
                    <a:prstGeom prst="rect">
                      <a:avLst/>
                    </a:prstGeom>
                    <a:solidFill>
                      <a:schemeClr val="bg1">
                        <a:lumMod val="10000"/>
                        <a:lumOff val="90000"/>
                      </a:schemeClr>
                    </a:solidFill>
                    <a:ln w="12700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none" lIns="324000" tIns="36000" rIns="0" rtlCol="0" anchor="t" anchorCtr="0"/>
                    <a:lstStyle/>
                    <a:p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subnet(s)</a:t>
                      </a:r>
                    </a:p>
                  </p:txBody>
                </p:sp>
                <p:sp>
                  <p:nvSpPr>
                    <p:cNvPr id="123" name="TextBox 122">
                      <a:extLst>
                        <a:ext uri="{FF2B5EF4-FFF2-40B4-BE49-F238E27FC236}">
                          <a16:creationId xmlns:a16="http://schemas.microsoft.com/office/drawing/2014/main" id="{123BEC63-7AF8-3EA0-9E27-4360ADE346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80326" y="3602038"/>
                      <a:ext cx="288000" cy="14400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  <a:lumOff val="25000"/>
                      </a:schemeClr>
                    </a:solidFill>
                  </p:spPr>
                  <p:txBody>
                    <a:bodyPr wrap="none" rtlCol="0" anchor="ctr" anchorCtr="1">
                      <a:noAutofit/>
                    </a:bodyPr>
                    <a:lstStyle/>
                    <a:p>
                      <a:pPr algn="ctr"/>
                      <a:r>
                        <a:rPr lang="en-US" sz="600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BD</a:t>
                      </a:r>
                    </a:p>
                  </p:txBody>
                </p:sp>
              </p:grpSp>
              <p:grpSp>
                <p:nvGrpSpPr>
                  <p:cNvPr id="104" name="Group 103">
                    <a:extLst>
                      <a:ext uri="{FF2B5EF4-FFF2-40B4-BE49-F238E27FC236}">
                        <a16:creationId xmlns:a16="http://schemas.microsoft.com/office/drawing/2014/main" id="{246E9E30-AF47-2CF9-8670-1072A945F6E7}"/>
                      </a:ext>
                    </a:extLst>
                  </p:cNvPr>
                  <p:cNvGrpSpPr/>
                  <p:nvPr/>
                </p:nvGrpSpPr>
                <p:grpSpPr>
                  <a:xfrm>
                    <a:off x="10364018" y="3200597"/>
                    <a:ext cx="1007999" cy="434081"/>
                    <a:chOff x="5769800" y="3760135"/>
                    <a:chExt cx="1007999" cy="434081"/>
                  </a:xfrm>
                </p:grpSpPr>
                <p:sp>
                  <p:nvSpPr>
                    <p:cNvPr id="120" name="Rectangle 119">
                      <a:extLst>
                        <a:ext uri="{FF2B5EF4-FFF2-40B4-BE49-F238E27FC236}">
                          <a16:creationId xmlns:a16="http://schemas.microsoft.com/office/drawing/2014/main" id="{D1BEF621-E038-991B-AE27-BF709F5464F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69800" y="3760135"/>
                      <a:ext cx="1007999" cy="434081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12700" cap="flat">
                      <a:solidFill>
                        <a:schemeClr val="accent4">
                          <a:lumMod val="50000"/>
                        </a:schemeClr>
                      </a:solidFill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square" lIns="0" tIns="72000" rIns="0" bIns="0" rtlCol="0" anchor="t" anchorCtr="0"/>
                    <a:lstStyle/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VLAN</a:t>
                      </a:r>
                    </a:p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(Security isolation per Bridge Domain)</a:t>
                      </a:r>
                    </a:p>
                  </p:txBody>
                </p:sp>
                <p:sp>
                  <p:nvSpPr>
                    <p:cNvPr id="121" name="Rectangle 120">
                      <a:extLst>
                        <a:ext uri="{FF2B5EF4-FFF2-40B4-BE49-F238E27FC236}">
                          <a16:creationId xmlns:a16="http://schemas.microsoft.com/office/drawing/2014/main" id="{5D9966E3-3FA9-5A12-D65E-B4937C66E71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5769800" y="3760135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4">
                        <a:lumMod val="50000"/>
                      </a:schemeClr>
                    </a:solidFill>
                    <a:ln w="12700" cap="flat">
                      <a:noFill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lIns="121920" tIns="60960" rIns="121920" bIns="60960" rtlCol="0" anchor="ctr"/>
                    <a:lstStyle/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 kern="0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EPG</a:t>
                      </a:r>
                    </a:p>
                  </p:txBody>
                </p:sp>
              </p:grpSp>
              <p:grpSp>
                <p:nvGrpSpPr>
                  <p:cNvPr id="105" name="Group 104">
                    <a:extLst>
                      <a:ext uri="{FF2B5EF4-FFF2-40B4-BE49-F238E27FC236}">
                        <a16:creationId xmlns:a16="http://schemas.microsoft.com/office/drawing/2014/main" id="{D4DD777F-CBF4-B3CC-12F5-B6E2674AFEFA}"/>
                      </a:ext>
                    </a:extLst>
                  </p:cNvPr>
                  <p:cNvGrpSpPr/>
                  <p:nvPr/>
                </p:nvGrpSpPr>
                <p:grpSpPr>
                  <a:xfrm>
                    <a:off x="8520423" y="3061850"/>
                    <a:ext cx="2987677" cy="1146811"/>
                    <a:chOff x="7680318" y="3602038"/>
                    <a:chExt cx="2987677" cy="1146811"/>
                  </a:xfrm>
                </p:grpSpPr>
                <p:sp>
                  <p:nvSpPr>
                    <p:cNvPr id="118" name="Rectangle 117">
                      <a:extLst>
                        <a:ext uri="{FF2B5EF4-FFF2-40B4-BE49-F238E27FC236}">
                          <a16:creationId xmlns:a16="http://schemas.microsoft.com/office/drawing/2014/main" id="{06CF79B8-84A6-0B36-BE6F-501F07441A8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680318" y="3602038"/>
                      <a:ext cx="2987677" cy="1146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none" lIns="36000" tIns="180000" rtlCol="0" anchor="t" anchorCtr="0"/>
                    <a:lstStyle/>
                    <a:p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Network</a:t>
                      </a:r>
                    </a:p>
                    <a:p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Segments</a:t>
                      </a:r>
                    </a:p>
                  </p:txBody>
                </p:sp>
                <p:sp>
                  <p:nvSpPr>
                    <p:cNvPr id="119" name="TextBox 118">
                      <a:extLst>
                        <a:ext uri="{FF2B5EF4-FFF2-40B4-BE49-F238E27FC236}">
                          <a16:creationId xmlns:a16="http://schemas.microsoft.com/office/drawing/2014/main" id="{1A571A93-F6DC-7BF4-C754-558B501EBBD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80326" y="3602038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txBody>
                    <a:bodyPr wrap="none" rtlCol="0" anchor="ctr" anchorCtr="1">
                      <a:noAutofit/>
                    </a:bodyPr>
                    <a:lstStyle/>
                    <a:p>
                      <a:pPr algn="ctr"/>
                      <a:r>
                        <a:rPr lang="en-US" sz="600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</a:t>
                      </a:r>
                    </a:p>
                  </p:txBody>
                </p:sp>
              </p:grpSp>
              <p:grpSp>
                <p:nvGrpSpPr>
                  <p:cNvPr id="106" name="Group 105">
                    <a:extLst>
                      <a:ext uri="{FF2B5EF4-FFF2-40B4-BE49-F238E27FC236}">
                        <a16:creationId xmlns:a16="http://schemas.microsoft.com/office/drawing/2014/main" id="{73240EA5-D05C-938B-C795-B6CAC86581D1}"/>
                      </a:ext>
                    </a:extLst>
                  </p:cNvPr>
                  <p:cNvGrpSpPr/>
                  <p:nvPr/>
                </p:nvGrpSpPr>
                <p:grpSpPr>
                  <a:xfrm>
                    <a:off x="8520421" y="4353123"/>
                    <a:ext cx="2987677" cy="647700"/>
                    <a:chOff x="7680319" y="3602038"/>
                    <a:chExt cx="2987677" cy="647700"/>
                  </a:xfrm>
                </p:grpSpPr>
                <p:sp>
                  <p:nvSpPr>
                    <p:cNvPr id="116" name="Rectangle 115">
                      <a:extLst>
                        <a:ext uri="{FF2B5EF4-FFF2-40B4-BE49-F238E27FC236}">
                          <a16:creationId xmlns:a16="http://schemas.microsoft.com/office/drawing/2014/main" id="{032E3E95-5C79-1230-7036-DAFC9FE58C1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680319" y="3602038"/>
                      <a:ext cx="2987677" cy="6477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none" lIns="36000" tIns="180000" rtlCol="0" anchor="t" anchorCtr="0"/>
                    <a:lstStyle/>
                    <a:p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Apps</a:t>
                      </a:r>
                    </a:p>
                    <a:p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(Optional)</a:t>
                      </a:r>
                    </a:p>
                  </p:txBody>
                </p:sp>
                <p:sp>
                  <p:nvSpPr>
                    <p:cNvPr id="117" name="TextBox 116">
                      <a:extLst>
                        <a:ext uri="{FF2B5EF4-FFF2-40B4-BE49-F238E27FC236}">
                          <a16:creationId xmlns:a16="http://schemas.microsoft.com/office/drawing/2014/main" id="{95F44AF9-9296-1ED3-3498-2D7BD327F3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80326" y="3602038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txBody>
                    <a:bodyPr wrap="none" rtlCol="0" anchor="ctr" anchorCtr="1">
                      <a:noAutofit/>
                    </a:bodyPr>
                    <a:lstStyle/>
                    <a:p>
                      <a:pPr algn="ctr"/>
                      <a:r>
                        <a:rPr lang="en-US" sz="600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</a:t>
                      </a:r>
                    </a:p>
                  </p:txBody>
                </p:sp>
              </p:grpSp>
              <p:grpSp>
                <p:nvGrpSpPr>
                  <p:cNvPr id="107" name="Group 106">
                    <a:extLst>
                      <a:ext uri="{FF2B5EF4-FFF2-40B4-BE49-F238E27FC236}">
                        <a16:creationId xmlns:a16="http://schemas.microsoft.com/office/drawing/2014/main" id="{6F77B4B6-ADBD-1192-8C28-DF0730F4CA00}"/>
                      </a:ext>
                    </a:extLst>
                  </p:cNvPr>
                  <p:cNvGrpSpPr/>
                  <p:nvPr/>
                </p:nvGrpSpPr>
                <p:grpSpPr>
                  <a:xfrm>
                    <a:off x="9136417" y="4500588"/>
                    <a:ext cx="2232000" cy="428799"/>
                    <a:chOff x="5769797" y="3760135"/>
                    <a:chExt cx="2232000" cy="428799"/>
                  </a:xfrm>
                </p:grpSpPr>
                <p:sp>
                  <p:nvSpPr>
                    <p:cNvPr id="114" name="Rectangle 113">
                      <a:extLst>
                        <a:ext uri="{FF2B5EF4-FFF2-40B4-BE49-F238E27FC236}">
                          <a16:creationId xmlns:a16="http://schemas.microsoft.com/office/drawing/2014/main" id="{936E417B-7512-1BF3-D48B-71873B461529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69797" y="3760136"/>
                      <a:ext cx="2232000" cy="428798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 w="12700" cap="flat">
                      <a:solidFill>
                        <a:schemeClr val="accent2">
                          <a:lumMod val="75000"/>
                        </a:schemeClr>
                      </a:solidFill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square" lIns="0" tIns="0" rIns="0" bIns="0" rtlCol="0" anchor="ctr" anchorCtr="1"/>
                    <a:lstStyle/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Security isolation across Bridge Domains</a:t>
                      </a:r>
                    </a:p>
                  </p:txBody>
                </p:sp>
                <p:sp>
                  <p:nvSpPr>
                    <p:cNvPr id="115" name="Rectangle 114">
                      <a:extLst>
                        <a:ext uri="{FF2B5EF4-FFF2-40B4-BE49-F238E27FC236}">
                          <a16:creationId xmlns:a16="http://schemas.microsoft.com/office/drawing/2014/main" id="{3181A47E-7676-65E4-421C-48999741EE0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5769800" y="3760135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 w="12700" cap="flat">
                      <a:noFill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lIns="121920" tIns="60960" rIns="121920" bIns="60960" rtlCol="0" anchor="ctr"/>
                    <a:lstStyle/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 kern="0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ESG</a:t>
                      </a:r>
                    </a:p>
                  </p:txBody>
                </p:sp>
              </p:grpSp>
              <p:grpSp>
                <p:nvGrpSpPr>
                  <p:cNvPr id="108" name="Group 107">
                    <a:extLst>
                      <a:ext uri="{FF2B5EF4-FFF2-40B4-BE49-F238E27FC236}">
                        <a16:creationId xmlns:a16="http://schemas.microsoft.com/office/drawing/2014/main" id="{B7A20828-D7E2-CB04-95C6-00102AE3112C}"/>
                      </a:ext>
                    </a:extLst>
                  </p:cNvPr>
                  <p:cNvGrpSpPr/>
                  <p:nvPr/>
                </p:nvGrpSpPr>
                <p:grpSpPr>
                  <a:xfrm>
                    <a:off x="9136418" y="3703141"/>
                    <a:ext cx="1007999" cy="434081"/>
                    <a:chOff x="5769800" y="3760135"/>
                    <a:chExt cx="1007999" cy="434081"/>
                  </a:xfrm>
                </p:grpSpPr>
                <p:sp>
                  <p:nvSpPr>
                    <p:cNvPr id="112" name="Rectangle 111">
                      <a:extLst>
                        <a:ext uri="{FF2B5EF4-FFF2-40B4-BE49-F238E27FC236}">
                          <a16:creationId xmlns:a16="http://schemas.microsoft.com/office/drawing/2014/main" id="{115E2248-4AB0-4B9D-3080-BFB7CAEA94BF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69800" y="3760135"/>
                      <a:ext cx="1007999" cy="434081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12700" cap="flat">
                      <a:solidFill>
                        <a:schemeClr val="accent4">
                          <a:lumMod val="50000"/>
                        </a:schemeClr>
                      </a:solidFill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square" lIns="0" tIns="72000" rIns="0" bIns="0" rtlCol="0" anchor="t" anchorCtr="0"/>
                    <a:lstStyle/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VLAN</a:t>
                      </a:r>
                    </a:p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(Security isolation per Bridge Domain)</a:t>
                      </a:r>
                    </a:p>
                  </p:txBody>
                </p:sp>
                <p:sp>
                  <p:nvSpPr>
                    <p:cNvPr id="113" name="Rectangle 112">
                      <a:extLst>
                        <a:ext uri="{FF2B5EF4-FFF2-40B4-BE49-F238E27FC236}">
                          <a16:creationId xmlns:a16="http://schemas.microsoft.com/office/drawing/2014/main" id="{5E4D8415-F321-A729-5960-38F1526ECBB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5769800" y="3760135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4">
                        <a:lumMod val="50000"/>
                      </a:schemeClr>
                    </a:solidFill>
                    <a:ln w="12700" cap="flat">
                      <a:noFill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lIns="121920" tIns="60960" rIns="121920" bIns="60960" rtlCol="0" anchor="ctr"/>
                    <a:lstStyle/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 kern="0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EPG</a:t>
                      </a:r>
                    </a:p>
                  </p:txBody>
                </p:sp>
              </p:grpSp>
              <p:grpSp>
                <p:nvGrpSpPr>
                  <p:cNvPr id="109" name="Group 108">
                    <a:extLst>
                      <a:ext uri="{FF2B5EF4-FFF2-40B4-BE49-F238E27FC236}">
                        <a16:creationId xmlns:a16="http://schemas.microsoft.com/office/drawing/2014/main" id="{08DBC078-F2A1-5128-7D79-540FF4677FF2}"/>
                      </a:ext>
                    </a:extLst>
                  </p:cNvPr>
                  <p:cNvGrpSpPr/>
                  <p:nvPr/>
                </p:nvGrpSpPr>
                <p:grpSpPr>
                  <a:xfrm>
                    <a:off x="10364018" y="3703141"/>
                    <a:ext cx="1007999" cy="434081"/>
                    <a:chOff x="5769800" y="3760135"/>
                    <a:chExt cx="1007999" cy="434081"/>
                  </a:xfrm>
                </p:grpSpPr>
                <p:sp>
                  <p:nvSpPr>
                    <p:cNvPr id="110" name="Rectangle 109">
                      <a:extLst>
                        <a:ext uri="{FF2B5EF4-FFF2-40B4-BE49-F238E27FC236}">
                          <a16:creationId xmlns:a16="http://schemas.microsoft.com/office/drawing/2014/main" id="{822A3C76-D996-E924-1FBC-26499F695BF9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69800" y="3760135"/>
                      <a:ext cx="1007999" cy="434081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12700" cap="flat">
                      <a:solidFill>
                        <a:schemeClr val="accent4">
                          <a:lumMod val="50000"/>
                        </a:schemeClr>
                      </a:solidFill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square" lIns="0" tIns="72000" rIns="0" bIns="0" rtlCol="0" anchor="t" anchorCtr="0"/>
                    <a:lstStyle/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VLAN</a:t>
                      </a:r>
                    </a:p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(Security isolation per Bridge Domain)</a:t>
                      </a:r>
                    </a:p>
                  </p:txBody>
                </p:sp>
                <p:sp>
                  <p:nvSpPr>
                    <p:cNvPr id="111" name="Rectangle 110">
                      <a:extLst>
                        <a:ext uri="{FF2B5EF4-FFF2-40B4-BE49-F238E27FC236}">
                          <a16:creationId xmlns:a16="http://schemas.microsoft.com/office/drawing/2014/main" id="{0366CA78-0D4C-F565-1182-E6C214776BE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5769800" y="3760135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4">
                        <a:lumMod val="50000"/>
                      </a:schemeClr>
                    </a:solidFill>
                    <a:ln w="12700" cap="flat">
                      <a:noFill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lIns="121920" tIns="60960" rIns="121920" bIns="60960" rtlCol="0" anchor="ctr"/>
                    <a:lstStyle/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 kern="0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EPG</a:t>
                      </a:r>
                    </a:p>
                  </p:txBody>
                </p:sp>
              </p:grpSp>
            </p:grpSp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81EC5B21-5D9A-2B24-F645-E9FDADF35E39}"/>
                    </a:ext>
                  </a:extLst>
                </p:cNvPr>
                <p:cNvSpPr txBox="1"/>
                <p:nvPr/>
              </p:nvSpPr>
              <p:spPr>
                <a:xfrm>
                  <a:off x="8450399" y="5147527"/>
                  <a:ext cx="320663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>
                      <a:latin typeface="+mn-lt"/>
                    </a:rPr>
                    <a:t>Dedicated subnets for tenants with VRFs that can be (optionally) shared by different Tenants</a:t>
                  </a:r>
                </a:p>
              </p:txBody>
            </p:sp>
          </p:grpSp>
        </p:grpSp>
        <p:cxnSp>
          <p:nvCxnSpPr>
            <p:cNvPr id="98" name="Elbow Connector 97">
              <a:extLst>
                <a:ext uri="{FF2B5EF4-FFF2-40B4-BE49-F238E27FC236}">
                  <a16:creationId xmlns:a16="http://schemas.microsoft.com/office/drawing/2014/main" id="{438ABF1B-2920-19AE-CEDA-C111A035932F}"/>
                </a:ext>
              </a:extLst>
            </p:cNvPr>
            <p:cNvCxnSpPr>
              <a:cxnSpLocks/>
              <a:stCxn id="137" idx="2"/>
              <a:endCxn id="126" idx="0"/>
            </p:cNvCxnSpPr>
            <p:nvPr/>
          </p:nvCxnSpPr>
          <p:spPr>
            <a:xfrm rot="5400000">
              <a:off x="9757621" y="2081409"/>
              <a:ext cx="418167" cy="650271"/>
            </a:xfrm>
            <a:prstGeom prst="bentConnector3">
              <a:avLst>
                <a:gd name="adj1" fmla="val 32537"/>
              </a:avLst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98">
              <a:extLst>
                <a:ext uri="{FF2B5EF4-FFF2-40B4-BE49-F238E27FC236}">
                  <a16:creationId xmlns:a16="http://schemas.microsoft.com/office/drawing/2014/main" id="{9C02DA5C-8CA2-E2D5-C6C4-91EDB0C04F16}"/>
                </a:ext>
              </a:extLst>
            </p:cNvPr>
            <p:cNvCxnSpPr>
              <a:cxnSpLocks/>
              <a:stCxn id="137" idx="2"/>
              <a:endCxn id="122" idx="0"/>
            </p:cNvCxnSpPr>
            <p:nvPr/>
          </p:nvCxnSpPr>
          <p:spPr>
            <a:xfrm rot="16200000" flipH="1">
              <a:off x="10369620" y="2119679"/>
              <a:ext cx="418167" cy="573729"/>
            </a:xfrm>
            <a:prstGeom prst="bentConnector3">
              <a:avLst>
                <a:gd name="adj1" fmla="val 32537"/>
              </a:avLst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Elbow Connector 151">
              <a:extLst>
                <a:ext uri="{FF2B5EF4-FFF2-40B4-BE49-F238E27FC236}">
                  <a16:creationId xmlns:a16="http://schemas.microsoft.com/office/drawing/2014/main" id="{F320A08D-10A3-B3E8-FD49-5BC4CA8CBADD}"/>
                </a:ext>
              </a:extLst>
            </p:cNvPr>
            <p:cNvCxnSpPr>
              <a:cxnSpLocks/>
              <a:stCxn id="137" idx="3"/>
              <a:endCxn id="114" idx="3"/>
            </p:cNvCxnSpPr>
            <p:nvPr/>
          </p:nvCxnSpPr>
          <p:spPr>
            <a:xfrm rot="10800000" flipH="1" flipV="1">
              <a:off x="8996559" y="2052525"/>
              <a:ext cx="139857" cy="2436268"/>
            </a:xfrm>
            <a:prstGeom prst="bentConnector3">
              <a:avLst>
                <a:gd name="adj1" fmla="val -163453"/>
              </a:avLst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middle group">
            <a:extLst>
              <a:ext uri="{FF2B5EF4-FFF2-40B4-BE49-F238E27FC236}">
                <a16:creationId xmlns:a16="http://schemas.microsoft.com/office/drawing/2014/main" id="{BDD3A79B-3C36-A1DB-AE35-32D5BE6BCD51}"/>
              </a:ext>
            </a:extLst>
          </p:cNvPr>
          <p:cNvGrpSpPr/>
          <p:nvPr/>
        </p:nvGrpSpPr>
        <p:grpSpPr>
          <a:xfrm>
            <a:off x="4492651" y="1702800"/>
            <a:ext cx="3206632" cy="3747642"/>
            <a:chOff x="4492651" y="1702800"/>
            <a:chExt cx="3206632" cy="3747642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35D0BF8D-B630-423C-3F96-47BF4B95B3D7}"/>
                </a:ext>
              </a:extLst>
            </p:cNvPr>
            <p:cNvGrpSpPr/>
            <p:nvPr/>
          </p:nvGrpSpPr>
          <p:grpSpPr>
            <a:xfrm>
              <a:off x="4492651" y="1702800"/>
              <a:ext cx="3206632" cy="3747642"/>
              <a:chOff x="4492651" y="1702800"/>
              <a:chExt cx="3206632" cy="3747642"/>
            </a:xfrm>
          </p:grpSpPr>
          <p:cxnSp>
            <p:nvCxnSpPr>
              <p:cNvPr id="149" name="Elbow Connector 148">
                <a:extLst>
                  <a:ext uri="{FF2B5EF4-FFF2-40B4-BE49-F238E27FC236}">
                    <a16:creationId xmlns:a16="http://schemas.microsoft.com/office/drawing/2014/main" id="{0B91A760-D1D6-5491-617C-5A5DA2CE964E}"/>
                  </a:ext>
                </a:extLst>
              </p:cNvPr>
              <p:cNvCxnSpPr>
                <a:cxnSpLocks/>
                <a:stCxn id="62" idx="3"/>
                <a:endCxn id="79" idx="3"/>
              </p:cNvCxnSpPr>
              <p:nvPr/>
            </p:nvCxnSpPr>
            <p:spPr>
              <a:xfrm rot="10800000" flipH="1" flipV="1">
                <a:off x="5038745" y="2231437"/>
                <a:ext cx="141505" cy="2391381"/>
              </a:xfrm>
              <a:prstGeom prst="bentConnector3">
                <a:avLst>
                  <a:gd name="adj1" fmla="val -161549"/>
                </a:avLst>
              </a:prstGeom>
              <a:ln>
                <a:solidFill>
                  <a:schemeClr val="bg1">
                    <a:lumMod val="75000"/>
                    <a:lumOff val="2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CF29E042-82BF-0B88-EBB1-65028396BB39}"/>
                  </a:ext>
                </a:extLst>
              </p:cNvPr>
              <p:cNvGrpSpPr/>
              <p:nvPr/>
            </p:nvGrpSpPr>
            <p:grpSpPr>
              <a:xfrm>
                <a:off x="4492651" y="1702800"/>
                <a:ext cx="3206632" cy="3747642"/>
                <a:chOff x="4492651" y="1702800"/>
                <a:chExt cx="3206632" cy="3747642"/>
              </a:xfrm>
            </p:grpSpPr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E7107328-34C6-BDFF-D77F-603DEE779CD8}"/>
                    </a:ext>
                  </a:extLst>
                </p:cNvPr>
                <p:cNvGrpSpPr/>
                <p:nvPr/>
              </p:nvGrpSpPr>
              <p:grpSpPr>
                <a:xfrm>
                  <a:off x="4492651" y="1702800"/>
                  <a:ext cx="3206632" cy="923461"/>
                  <a:chOff x="4492651" y="1702800"/>
                  <a:chExt cx="3206632" cy="923461"/>
                </a:xfrm>
              </p:grpSpPr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413B598C-C123-3AD5-0F7B-0249CFA08D32}"/>
                      </a:ext>
                    </a:extLst>
                  </p:cNvPr>
                  <p:cNvGrpSpPr/>
                  <p:nvPr/>
                </p:nvGrpSpPr>
                <p:grpSpPr>
                  <a:xfrm>
                    <a:off x="5112319" y="2123488"/>
                    <a:ext cx="1147100" cy="358773"/>
                    <a:chOff x="7680323" y="3602038"/>
                    <a:chExt cx="1147100" cy="358773"/>
                  </a:xfrm>
                </p:grpSpPr>
                <p:sp>
                  <p:nvSpPr>
                    <p:cNvPr id="73" name="Rectangle 72">
                      <a:extLst>
                        <a:ext uri="{FF2B5EF4-FFF2-40B4-BE49-F238E27FC236}">
                          <a16:creationId xmlns:a16="http://schemas.microsoft.com/office/drawing/2014/main" id="{474EBE08-D2FD-AEA7-B314-2979936917DE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680323" y="3602038"/>
                      <a:ext cx="1147100" cy="358773"/>
                    </a:xfrm>
                    <a:prstGeom prst="rect">
                      <a:avLst/>
                    </a:prstGeom>
                    <a:solidFill>
                      <a:schemeClr val="bg1">
                        <a:lumMod val="10000"/>
                        <a:lumOff val="90000"/>
                      </a:schemeClr>
                    </a:solidFill>
                    <a:ln w="12700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none" lIns="324000" tIns="36000" rIns="0" rtlCol="0" anchor="t" anchorCtr="0"/>
                    <a:lstStyle/>
                    <a:p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subnet(s)</a:t>
                      </a:r>
                    </a:p>
                  </p:txBody>
                </p:sp>
                <p:sp>
                  <p:nvSpPr>
                    <p:cNvPr id="74" name="TextBox 73">
                      <a:extLst>
                        <a:ext uri="{FF2B5EF4-FFF2-40B4-BE49-F238E27FC236}">
                          <a16:creationId xmlns:a16="http://schemas.microsoft.com/office/drawing/2014/main" id="{A6161E86-FFDE-E273-E390-8257BCF62A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80326" y="3602038"/>
                      <a:ext cx="288000" cy="14400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  <a:lumOff val="25000"/>
                      </a:schemeClr>
                    </a:solidFill>
                  </p:spPr>
                  <p:txBody>
                    <a:bodyPr wrap="none" rtlCol="0" anchor="ctr" anchorCtr="1">
                      <a:noAutofit/>
                    </a:bodyPr>
                    <a:lstStyle/>
                    <a:p>
                      <a:pPr algn="ctr"/>
                      <a:r>
                        <a:rPr lang="en-US" sz="600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BD</a:t>
                      </a:r>
                    </a:p>
                  </p:txBody>
                </p:sp>
              </p:grpSp>
              <p:grpSp>
                <p:nvGrpSpPr>
                  <p:cNvPr id="55" name="Group 54">
                    <a:extLst>
                      <a:ext uri="{FF2B5EF4-FFF2-40B4-BE49-F238E27FC236}">
                        <a16:creationId xmlns:a16="http://schemas.microsoft.com/office/drawing/2014/main" id="{13FAE1C1-E451-E778-6103-C3F0F225713A}"/>
                      </a:ext>
                    </a:extLst>
                  </p:cNvPr>
                  <p:cNvGrpSpPr/>
                  <p:nvPr/>
                </p:nvGrpSpPr>
                <p:grpSpPr>
                  <a:xfrm>
                    <a:off x="4492651" y="1702800"/>
                    <a:ext cx="3206632" cy="923461"/>
                    <a:chOff x="7680323" y="2920999"/>
                    <a:chExt cx="3206632" cy="923461"/>
                  </a:xfrm>
                </p:grpSpPr>
                <p:sp>
                  <p:nvSpPr>
                    <p:cNvPr id="66" name="Rectangle 65">
                      <a:extLst>
                        <a:ext uri="{FF2B5EF4-FFF2-40B4-BE49-F238E27FC236}">
                          <a16:creationId xmlns:a16="http://schemas.microsoft.com/office/drawing/2014/main" id="{CCC160B4-BF41-80D0-6F4D-4B77F45A23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80323" y="2920999"/>
                      <a:ext cx="3206632" cy="92346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accent2">
                          <a:lumMod val="75000"/>
                        </a:schemeClr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324000" tIns="36000" rtlCol="0" anchor="t" anchorCtr="0"/>
                    <a:lstStyle/>
                    <a:p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</a:t>
                      </a:r>
                    </a:p>
                  </p:txBody>
                </p:sp>
                <p:grpSp>
                  <p:nvGrpSpPr>
                    <p:cNvPr id="67" name="Group 66">
                      <a:extLst>
                        <a:ext uri="{FF2B5EF4-FFF2-40B4-BE49-F238E27FC236}">
                          <a16:creationId xmlns:a16="http://schemas.microsoft.com/office/drawing/2014/main" id="{4063C7CF-39BD-FB11-0D62-6CD5CB56EE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80323" y="2921000"/>
                      <a:ext cx="288000" cy="144000"/>
                      <a:chOff x="9357407" y="4691351"/>
                      <a:chExt cx="288000" cy="144000"/>
                    </a:xfrm>
                  </p:grpSpPr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7DFDC3B1-4AE3-BB8E-879D-0E0D5379C0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357407" y="4691351"/>
                        <a:ext cx="288000" cy="1440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grpSp>
                    <p:nvGrpSpPr>
                      <p:cNvPr id="69" name="Group 68">
                        <a:extLst>
                          <a:ext uri="{FF2B5EF4-FFF2-40B4-BE49-F238E27FC236}">
                            <a16:creationId xmlns:a16="http://schemas.microsoft.com/office/drawing/2014/main" id="{E2F1FC8E-F4DF-2C02-8E56-E2BD8AC2C2B3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9393407" y="4709853"/>
                        <a:ext cx="216000" cy="106997"/>
                        <a:chOff x="836085" y="1496592"/>
                        <a:chExt cx="538984" cy="266993"/>
                      </a:xfrm>
                    </p:grpSpPr>
                    <p:sp>
                      <p:nvSpPr>
                        <p:cNvPr id="70" name="Freeform 751">
                          <a:extLst>
                            <a:ext uri="{FF2B5EF4-FFF2-40B4-BE49-F238E27FC236}">
                              <a16:creationId xmlns:a16="http://schemas.microsoft.com/office/drawing/2014/main" id="{32FA8418-F519-C205-A06F-3EDDFA5888BA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36085" y="1647588"/>
                          <a:ext cx="538984" cy="115997"/>
                        </a:xfrm>
                        <a:custGeom>
                          <a:avLst/>
                          <a:gdLst>
                            <a:gd name="T0" fmla="*/ 204 w 228"/>
                            <a:gd name="T1" fmla="*/ 49 h 49"/>
                            <a:gd name="T2" fmla="*/ 24 w 228"/>
                            <a:gd name="T3" fmla="*/ 49 h 49"/>
                            <a:gd name="T4" fmla="*/ 0 w 228"/>
                            <a:gd name="T5" fmla="*/ 25 h 49"/>
                            <a:gd name="T6" fmla="*/ 0 w 228"/>
                            <a:gd name="T7" fmla="*/ 25 h 49"/>
                            <a:gd name="T8" fmla="*/ 24 w 228"/>
                            <a:gd name="T9" fmla="*/ 0 h 49"/>
                            <a:gd name="T10" fmla="*/ 204 w 228"/>
                            <a:gd name="T11" fmla="*/ 0 h 49"/>
                            <a:gd name="T12" fmla="*/ 228 w 228"/>
                            <a:gd name="T13" fmla="*/ 25 h 49"/>
                            <a:gd name="T14" fmla="*/ 228 w 228"/>
                            <a:gd name="T15" fmla="*/ 25 h 49"/>
                            <a:gd name="T16" fmla="*/ 204 w 228"/>
                            <a:gd name="T17" fmla="*/ 49 h 49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228" h="49">
                              <a:moveTo>
                                <a:pt x="204" y="49"/>
                              </a:moveTo>
                              <a:cubicBezTo>
                                <a:pt x="24" y="49"/>
                                <a:pt x="24" y="49"/>
                                <a:pt x="24" y="49"/>
                              </a:cubicBezTo>
                              <a:cubicBezTo>
                                <a:pt x="11" y="49"/>
                                <a:pt x="0" y="38"/>
                                <a:pt x="0" y="25"/>
                              </a:cubicBezTo>
                              <a:cubicBezTo>
                                <a:pt x="0" y="25"/>
                                <a:pt x="0" y="25"/>
                                <a:pt x="0" y="25"/>
                              </a:cubicBezTo>
                              <a:cubicBezTo>
                                <a:pt x="0" y="11"/>
                                <a:pt x="11" y="0"/>
                                <a:pt x="24" y="0"/>
                              </a:cubicBezTo>
                              <a:cubicBezTo>
                                <a:pt x="204" y="0"/>
                                <a:pt x="204" y="0"/>
                                <a:pt x="204" y="0"/>
                              </a:cubicBezTo>
                              <a:cubicBezTo>
                                <a:pt x="217" y="0"/>
                                <a:pt x="228" y="11"/>
                                <a:pt x="228" y="25"/>
                              </a:cubicBezTo>
                              <a:cubicBezTo>
                                <a:pt x="228" y="25"/>
                                <a:pt x="228" y="25"/>
                                <a:pt x="228" y="25"/>
                              </a:cubicBezTo>
                              <a:cubicBezTo>
                                <a:pt x="228" y="38"/>
                                <a:pt x="217" y="49"/>
                                <a:pt x="204" y="49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2"/>
                        </a:solidFill>
                        <a:ln>
                          <a:noFill/>
                        </a:ln>
                      </p:spPr>
                      <p:txBody>
                        <a:bodyPr vert="horz" wrap="square" lIns="121920" tIns="60960" rIns="121920" bIns="60960" numCol="1" anchor="t" anchorCtr="1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algn="ctr"/>
                          <a:endParaRPr lang="en-US" sz="40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p:txBody>
                    </p:sp>
                    <p:sp>
                      <p:nvSpPr>
                        <p:cNvPr id="71" name="Freeform 752">
                          <a:extLst>
                            <a:ext uri="{FF2B5EF4-FFF2-40B4-BE49-F238E27FC236}">
                              <a16:creationId xmlns:a16="http://schemas.microsoft.com/office/drawing/2014/main" id="{BAE4D97F-C861-0EA8-8CCC-BB3CA321DBA4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955081" y="1571590"/>
                          <a:ext cx="382988" cy="115996"/>
                        </a:xfrm>
                        <a:custGeom>
                          <a:avLst/>
                          <a:gdLst>
                            <a:gd name="T0" fmla="*/ 137 w 162"/>
                            <a:gd name="T1" fmla="*/ 49 h 49"/>
                            <a:gd name="T2" fmla="*/ 24 w 162"/>
                            <a:gd name="T3" fmla="*/ 49 h 49"/>
                            <a:gd name="T4" fmla="*/ 0 w 162"/>
                            <a:gd name="T5" fmla="*/ 25 h 49"/>
                            <a:gd name="T6" fmla="*/ 0 w 162"/>
                            <a:gd name="T7" fmla="*/ 25 h 49"/>
                            <a:gd name="T8" fmla="*/ 24 w 162"/>
                            <a:gd name="T9" fmla="*/ 0 h 49"/>
                            <a:gd name="T10" fmla="*/ 137 w 162"/>
                            <a:gd name="T11" fmla="*/ 0 h 49"/>
                            <a:gd name="T12" fmla="*/ 162 w 162"/>
                            <a:gd name="T13" fmla="*/ 25 h 49"/>
                            <a:gd name="T14" fmla="*/ 162 w 162"/>
                            <a:gd name="T15" fmla="*/ 25 h 49"/>
                            <a:gd name="T16" fmla="*/ 137 w 162"/>
                            <a:gd name="T17" fmla="*/ 49 h 49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162" h="49">
                              <a:moveTo>
                                <a:pt x="137" y="49"/>
                              </a:moveTo>
                              <a:cubicBezTo>
                                <a:pt x="24" y="49"/>
                                <a:pt x="24" y="49"/>
                                <a:pt x="24" y="49"/>
                              </a:cubicBezTo>
                              <a:cubicBezTo>
                                <a:pt x="11" y="49"/>
                                <a:pt x="0" y="38"/>
                                <a:pt x="0" y="25"/>
                              </a:cubicBezTo>
                              <a:cubicBezTo>
                                <a:pt x="0" y="25"/>
                                <a:pt x="0" y="25"/>
                                <a:pt x="0" y="25"/>
                              </a:cubicBezTo>
                              <a:cubicBezTo>
                                <a:pt x="0" y="11"/>
                                <a:pt x="11" y="0"/>
                                <a:pt x="24" y="0"/>
                              </a:cubicBezTo>
                              <a:cubicBezTo>
                                <a:pt x="137" y="0"/>
                                <a:pt x="137" y="0"/>
                                <a:pt x="137" y="0"/>
                              </a:cubicBezTo>
                              <a:cubicBezTo>
                                <a:pt x="151" y="0"/>
                                <a:pt x="162" y="11"/>
                                <a:pt x="162" y="25"/>
                              </a:cubicBezTo>
                              <a:cubicBezTo>
                                <a:pt x="162" y="25"/>
                                <a:pt x="162" y="25"/>
                                <a:pt x="162" y="25"/>
                              </a:cubicBezTo>
                              <a:cubicBezTo>
                                <a:pt x="162" y="38"/>
                                <a:pt x="151" y="49"/>
                                <a:pt x="137" y="49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2"/>
                        </a:solidFill>
                        <a:ln>
                          <a:noFill/>
                        </a:ln>
                      </p:spPr>
                      <p:txBody>
                        <a:bodyPr vert="horz" wrap="square" lIns="121920" tIns="60960" rIns="121920" bIns="6096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p:txBody>
                    </p:sp>
                    <p:sp>
                      <p:nvSpPr>
                        <p:cNvPr id="72" name="Freeform 753">
                          <a:extLst>
                            <a:ext uri="{FF2B5EF4-FFF2-40B4-BE49-F238E27FC236}">
                              <a16:creationId xmlns:a16="http://schemas.microsoft.com/office/drawing/2014/main" id="{E2CB09DB-EA48-0432-0580-8C48362BD4E8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106076" y="1496592"/>
                          <a:ext cx="181994" cy="115996"/>
                        </a:xfrm>
                        <a:custGeom>
                          <a:avLst/>
                          <a:gdLst>
                            <a:gd name="T0" fmla="*/ 52 w 77"/>
                            <a:gd name="T1" fmla="*/ 49 h 49"/>
                            <a:gd name="T2" fmla="*/ 24 w 77"/>
                            <a:gd name="T3" fmla="*/ 49 h 49"/>
                            <a:gd name="T4" fmla="*/ 0 w 77"/>
                            <a:gd name="T5" fmla="*/ 24 h 49"/>
                            <a:gd name="T6" fmla="*/ 0 w 77"/>
                            <a:gd name="T7" fmla="*/ 24 h 49"/>
                            <a:gd name="T8" fmla="*/ 24 w 77"/>
                            <a:gd name="T9" fmla="*/ 0 h 49"/>
                            <a:gd name="T10" fmla="*/ 52 w 77"/>
                            <a:gd name="T11" fmla="*/ 0 h 49"/>
                            <a:gd name="T12" fmla="*/ 77 w 77"/>
                            <a:gd name="T13" fmla="*/ 24 h 49"/>
                            <a:gd name="T14" fmla="*/ 77 w 77"/>
                            <a:gd name="T15" fmla="*/ 24 h 49"/>
                            <a:gd name="T16" fmla="*/ 52 w 77"/>
                            <a:gd name="T17" fmla="*/ 49 h 49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77" h="49">
                              <a:moveTo>
                                <a:pt x="52" y="49"/>
                              </a:moveTo>
                              <a:cubicBezTo>
                                <a:pt x="24" y="49"/>
                                <a:pt x="24" y="49"/>
                                <a:pt x="24" y="49"/>
                              </a:cubicBezTo>
                              <a:cubicBezTo>
                                <a:pt x="11" y="49"/>
                                <a:pt x="0" y="38"/>
                                <a:pt x="0" y="24"/>
                              </a:cubicBezTo>
                              <a:cubicBezTo>
                                <a:pt x="0" y="24"/>
                                <a:pt x="0" y="24"/>
                                <a:pt x="0" y="24"/>
                              </a:cubicBezTo>
                              <a:cubicBezTo>
                                <a:pt x="0" y="11"/>
                                <a:pt x="11" y="0"/>
                                <a:pt x="24" y="0"/>
                              </a:cubicBezTo>
                              <a:cubicBezTo>
                                <a:pt x="52" y="0"/>
                                <a:pt x="52" y="0"/>
                                <a:pt x="52" y="0"/>
                              </a:cubicBezTo>
                              <a:cubicBezTo>
                                <a:pt x="66" y="0"/>
                                <a:pt x="77" y="11"/>
                                <a:pt x="77" y="24"/>
                              </a:cubicBezTo>
                              <a:cubicBezTo>
                                <a:pt x="77" y="24"/>
                                <a:pt x="77" y="24"/>
                                <a:pt x="77" y="24"/>
                              </a:cubicBezTo>
                              <a:cubicBezTo>
                                <a:pt x="77" y="38"/>
                                <a:pt x="66" y="49"/>
                                <a:pt x="52" y="49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2"/>
                        </a:solidFill>
                        <a:ln>
                          <a:noFill/>
                        </a:ln>
                      </p:spPr>
                      <p:txBody>
                        <a:bodyPr vert="horz" wrap="square" lIns="121920" tIns="60960" rIns="121920" bIns="6096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67997701-99D6-F75B-28E3-F316BAA3C9FB}"/>
                      </a:ext>
                    </a:extLst>
                  </p:cNvPr>
                  <p:cNvGrpSpPr/>
                  <p:nvPr/>
                </p:nvGrpSpPr>
                <p:grpSpPr>
                  <a:xfrm>
                    <a:off x="5038746" y="1907588"/>
                    <a:ext cx="2590559" cy="647700"/>
                    <a:chOff x="7680317" y="3615879"/>
                    <a:chExt cx="2590559" cy="647700"/>
                  </a:xfrm>
                </p:grpSpPr>
                <p:sp>
                  <p:nvSpPr>
                    <p:cNvPr id="62" name="Rectangle 61">
                      <a:extLst>
                        <a:ext uri="{FF2B5EF4-FFF2-40B4-BE49-F238E27FC236}">
                          <a16:creationId xmlns:a16="http://schemas.microsoft.com/office/drawing/2014/main" id="{3E12455C-2394-7BAA-F294-C4BC3B15E59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680317" y="3615879"/>
                      <a:ext cx="2590559" cy="6477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accent5"/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324000" tIns="36000" rtlCol="0" anchor="t" anchorCtr="0"/>
                    <a:lstStyle/>
                    <a:p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common.vrf-01</a:t>
                      </a:r>
                    </a:p>
                  </p:txBody>
                </p:sp>
                <p:grpSp>
                  <p:nvGrpSpPr>
                    <p:cNvPr id="63" name="Group 62">
                      <a:extLst>
                        <a:ext uri="{FF2B5EF4-FFF2-40B4-BE49-F238E27FC236}">
                          <a16:creationId xmlns:a16="http://schemas.microsoft.com/office/drawing/2014/main" id="{364B1AF7-25A9-B3D7-A0F9-2F02F7905D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80323" y="3615879"/>
                      <a:ext cx="288000" cy="144000"/>
                      <a:chOff x="9199253" y="3748281"/>
                      <a:chExt cx="288000" cy="144000"/>
                    </a:xfrm>
                  </p:grpSpPr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C457F399-1F3A-1891-412B-D7224CD9B1CB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9199253" y="3748281"/>
                        <a:ext cx="288000" cy="14400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pic>
                    <p:nvPicPr>
                      <p:cNvPr id="65" name="Picture 6" descr="C:\Users\ecoffey\AppData\Local\Temp\Rar$DRa0.583\Cisco Icons November\30067_Device_router_3057\Png_256\30067_Device_router_3057_unknown_256.png">
                        <a:extLst>
                          <a:ext uri="{FF2B5EF4-FFF2-40B4-BE49-F238E27FC236}">
                            <a16:creationId xmlns:a16="http://schemas.microsoft.com/office/drawing/2014/main" id="{5904C0D6-BFBB-1106-2F90-B936093CE1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9235747" y="3759469"/>
                        <a:ext cx="215012" cy="12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</p:grpSp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7254A1FD-0EE5-B0CB-E568-33231799EC24}"/>
                      </a:ext>
                    </a:extLst>
                  </p:cNvPr>
                  <p:cNvGrpSpPr/>
                  <p:nvPr/>
                </p:nvGrpSpPr>
                <p:grpSpPr>
                  <a:xfrm>
                    <a:off x="6337207" y="2123488"/>
                    <a:ext cx="1147100" cy="358773"/>
                    <a:chOff x="7680323" y="3602038"/>
                    <a:chExt cx="1147100" cy="358773"/>
                  </a:xfrm>
                </p:grpSpPr>
                <p:sp>
                  <p:nvSpPr>
                    <p:cNvPr id="60" name="Rectangle 59">
                      <a:extLst>
                        <a:ext uri="{FF2B5EF4-FFF2-40B4-BE49-F238E27FC236}">
                          <a16:creationId xmlns:a16="http://schemas.microsoft.com/office/drawing/2014/main" id="{5B862D3D-AC0D-8CE2-4B47-6F813B798E4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680323" y="3602038"/>
                      <a:ext cx="1147100" cy="358773"/>
                    </a:xfrm>
                    <a:prstGeom prst="rect">
                      <a:avLst/>
                    </a:prstGeom>
                    <a:solidFill>
                      <a:schemeClr val="bg1">
                        <a:lumMod val="10000"/>
                        <a:lumOff val="90000"/>
                      </a:schemeClr>
                    </a:solidFill>
                    <a:ln w="12700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none" lIns="324000" tIns="36000" rIns="0" rtlCol="0" anchor="t" anchorCtr="0"/>
                    <a:lstStyle/>
                    <a:p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subnet(s)</a:t>
                      </a:r>
                    </a:p>
                  </p:txBody>
                </p:sp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933490AA-9D67-276A-6E5C-E956E7248A8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80326" y="3602038"/>
                      <a:ext cx="288000" cy="14400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  <a:lumOff val="25000"/>
                      </a:schemeClr>
                    </a:solidFill>
                  </p:spPr>
                  <p:txBody>
                    <a:bodyPr wrap="none" rtlCol="0" anchor="ctr" anchorCtr="1">
                      <a:noAutofit/>
                    </a:bodyPr>
                    <a:lstStyle/>
                    <a:p>
                      <a:pPr algn="ctr"/>
                      <a:r>
                        <a:rPr lang="en-US" sz="600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BD</a:t>
                      </a:r>
                    </a:p>
                  </p:txBody>
                </p:sp>
              </p:grpSp>
            </p:grpSp>
            <p:grpSp>
              <p:nvGrpSpPr>
                <p:cNvPr id="164" name="Group 163">
                  <a:extLst>
                    <a:ext uri="{FF2B5EF4-FFF2-40B4-BE49-F238E27FC236}">
                      <a16:creationId xmlns:a16="http://schemas.microsoft.com/office/drawing/2014/main" id="{2B43867B-ECB6-448D-9E5B-38AA8AFC84B7}"/>
                    </a:ext>
                  </a:extLst>
                </p:cNvPr>
                <p:cNvGrpSpPr/>
                <p:nvPr/>
              </p:nvGrpSpPr>
              <p:grpSpPr>
                <a:xfrm>
                  <a:off x="4492651" y="2757592"/>
                  <a:ext cx="3206632" cy="2692850"/>
                  <a:chOff x="4492651" y="2916342"/>
                  <a:chExt cx="3206632" cy="2692850"/>
                </a:xfrm>
              </p:grpSpPr>
              <p:grpSp>
                <p:nvGrpSpPr>
                  <p:cNvPr id="163" name="Group 162">
                    <a:extLst>
                      <a:ext uri="{FF2B5EF4-FFF2-40B4-BE49-F238E27FC236}">
                        <a16:creationId xmlns:a16="http://schemas.microsoft.com/office/drawing/2014/main" id="{3D03D511-4F4A-9489-7217-F69C150AD307}"/>
                      </a:ext>
                    </a:extLst>
                  </p:cNvPr>
                  <p:cNvGrpSpPr/>
                  <p:nvPr/>
                </p:nvGrpSpPr>
                <p:grpSpPr>
                  <a:xfrm>
                    <a:off x="4492651" y="2916342"/>
                    <a:ext cx="3206632" cy="2227263"/>
                    <a:chOff x="4492651" y="2916342"/>
                    <a:chExt cx="3206632" cy="2227263"/>
                  </a:xfrm>
                </p:grpSpPr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2B6C4FA7-5C6D-28AC-42A2-67D53EB0D9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92651" y="2916342"/>
                      <a:ext cx="3206632" cy="2227263"/>
                      <a:chOff x="7680323" y="2921000"/>
                      <a:chExt cx="3206632" cy="2227263"/>
                    </a:xfrm>
                  </p:grpSpPr>
                  <p:sp>
                    <p:nvSpPr>
                      <p:cNvPr id="89" name="Rectangle 88">
                        <a:extLst>
                          <a:ext uri="{FF2B5EF4-FFF2-40B4-BE49-F238E27FC236}">
                            <a16:creationId xmlns:a16="http://schemas.microsoft.com/office/drawing/2014/main" id="{FF6AB81F-CAC6-50E3-48EC-2CDC61ECEC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80323" y="2921000"/>
                        <a:ext cx="3206632" cy="222726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accent2">
                            <a:lumMod val="75000"/>
                          </a:schemeClr>
                        </a:solidFill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324000" tIns="36000" rtlCol="0" anchor="t" anchorCtr="0"/>
                      <a:lstStyle/>
                      <a:p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demo</a:t>
                        </a:r>
                      </a:p>
                    </p:txBody>
                  </p:sp>
                  <p:grpSp>
                    <p:nvGrpSpPr>
                      <p:cNvPr id="90" name="Group 89">
                        <a:extLst>
                          <a:ext uri="{FF2B5EF4-FFF2-40B4-BE49-F238E27FC236}">
                            <a16:creationId xmlns:a16="http://schemas.microsoft.com/office/drawing/2014/main" id="{A6ABE93E-D20D-5501-826E-D5DE5980D76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680323" y="2921000"/>
                        <a:ext cx="288000" cy="144000"/>
                        <a:chOff x="9357407" y="4691351"/>
                        <a:chExt cx="288000" cy="144000"/>
                      </a:xfrm>
                    </p:grpSpPr>
                    <p:sp>
                      <p:nvSpPr>
                        <p:cNvPr id="91" name="Rectangle 90">
                          <a:extLst>
                            <a:ext uri="{FF2B5EF4-FFF2-40B4-BE49-F238E27FC236}">
                              <a16:creationId xmlns:a16="http://schemas.microsoft.com/office/drawing/2014/main" id="{0DA87E37-794E-39DD-B075-BCE8915104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357407" y="4691351"/>
                          <a:ext cx="288000" cy="144000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lumMod val="7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p:txBody>
                    </p:sp>
                    <p:grpSp>
                      <p:nvGrpSpPr>
                        <p:cNvPr id="92" name="Group 91">
                          <a:extLst>
                            <a:ext uri="{FF2B5EF4-FFF2-40B4-BE49-F238E27FC236}">
                              <a16:creationId xmlns:a16="http://schemas.microsoft.com/office/drawing/2014/main" id="{017F1D5E-872F-FEB8-9E4B-9A493FE2E1DD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9393407" y="4709853"/>
                          <a:ext cx="216000" cy="106997"/>
                          <a:chOff x="836085" y="1496592"/>
                          <a:chExt cx="538984" cy="266993"/>
                        </a:xfrm>
                      </p:grpSpPr>
                      <p:sp>
                        <p:nvSpPr>
                          <p:cNvPr id="93" name="Freeform 751">
                            <a:extLst>
                              <a:ext uri="{FF2B5EF4-FFF2-40B4-BE49-F238E27FC236}">
                                <a16:creationId xmlns:a16="http://schemas.microsoft.com/office/drawing/2014/main" id="{41ABDD80-1023-D1AD-AE39-142F6FE4586E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836085" y="1647588"/>
                            <a:ext cx="538984" cy="115997"/>
                          </a:xfrm>
                          <a:custGeom>
                            <a:avLst/>
                            <a:gdLst>
                              <a:gd name="T0" fmla="*/ 204 w 228"/>
                              <a:gd name="T1" fmla="*/ 49 h 49"/>
                              <a:gd name="T2" fmla="*/ 24 w 228"/>
                              <a:gd name="T3" fmla="*/ 49 h 49"/>
                              <a:gd name="T4" fmla="*/ 0 w 228"/>
                              <a:gd name="T5" fmla="*/ 25 h 49"/>
                              <a:gd name="T6" fmla="*/ 0 w 228"/>
                              <a:gd name="T7" fmla="*/ 25 h 49"/>
                              <a:gd name="T8" fmla="*/ 24 w 228"/>
                              <a:gd name="T9" fmla="*/ 0 h 49"/>
                              <a:gd name="T10" fmla="*/ 204 w 228"/>
                              <a:gd name="T11" fmla="*/ 0 h 49"/>
                              <a:gd name="T12" fmla="*/ 228 w 228"/>
                              <a:gd name="T13" fmla="*/ 25 h 49"/>
                              <a:gd name="T14" fmla="*/ 228 w 228"/>
                              <a:gd name="T15" fmla="*/ 25 h 49"/>
                              <a:gd name="T16" fmla="*/ 204 w 228"/>
                              <a:gd name="T17" fmla="*/ 49 h 49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  <a:cxn ang="0">
                                <a:pos x="T10" y="T11"/>
                              </a:cxn>
                              <a:cxn ang="0">
                                <a:pos x="T12" y="T13"/>
                              </a:cxn>
                              <a:cxn ang="0">
                                <a:pos x="T14" y="T15"/>
                              </a:cxn>
                              <a:cxn ang="0">
                                <a:pos x="T16" y="T17"/>
                              </a:cxn>
                            </a:cxnLst>
                            <a:rect l="0" t="0" r="r" b="b"/>
                            <a:pathLst>
                              <a:path w="228" h="49">
                                <a:moveTo>
                                  <a:pt x="204" y="49"/>
                                </a:moveTo>
                                <a:cubicBezTo>
                                  <a:pt x="24" y="49"/>
                                  <a:pt x="24" y="49"/>
                                  <a:pt x="24" y="49"/>
                                </a:cubicBezTo>
                                <a:cubicBezTo>
                                  <a:pt x="11" y="49"/>
                                  <a:pt x="0" y="38"/>
                                  <a:pt x="0" y="25"/>
                                </a:cubicBezTo>
                                <a:cubicBezTo>
                                  <a:pt x="0" y="25"/>
                                  <a:pt x="0" y="25"/>
                                  <a:pt x="0" y="25"/>
                                </a:cubicBezTo>
                                <a:cubicBezTo>
                                  <a:pt x="0" y="11"/>
                                  <a:pt x="11" y="0"/>
                                  <a:pt x="24" y="0"/>
                                </a:cubicBezTo>
                                <a:cubicBezTo>
                                  <a:pt x="204" y="0"/>
                                  <a:pt x="204" y="0"/>
                                  <a:pt x="204" y="0"/>
                                </a:cubicBezTo>
                                <a:cubicBezTo>
                                  <a:pt x="217" y="0"/>
                                  <a:pt x="228" y="11"/>
                                  <a:pt x="228" y="25"/>
                                </a:cubicBezTo>
                                <a:cubicBezTo>
                                  <a:pt x="228" y="25"/>
                                  <a:pt x="228" y="25"/>
                                  <a:pt x="228" y="25"/>
                                </a:cubicBezTo>
                                <a:cubicBezTo>
                                  <a:pt x="228" y="38"/>
                                  <a:pt x="217" y="49"/>
                                  <a:pt x="204" y="49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bg2"/>
                          </a:solidFill>
                          <a:ln>
                            <a:noFill/>
                          </a:ln>
                        </p:spPr>
                        <p:txBody>
                          <a:bodyPr vert="horz" wrap="square" lIns="121920" tIns="60960" rIns="121920" bIns="60960" numCol="1" anchor="t" anchorCtr="1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algn="ctr"/>
                            <a:endParaRPr lang="en-US" sz="400">
                              <a:latin typeface="Consolas" panose="020B0609020204030204" pitchFamily="49" charset="0"/>
                              <a:cs typeface="Consolas" panose="020B0609020204030204" pitchFamily="49" charset="0"/>
                            </a:endParaRPr>
                          </a:p>
                        </p:txBody>
                      </p:sp>
                      <p:sp>
                        <p:nvSpPr>
                          <p:cNvPr id="94" name="Freeform 752">
                            <a:extLst>
                              <a:ext uri="{FF2B5EF4-FFF2-40B4-BE49-F238E27FC236}">
                                <a16:creationId xmlns:a16="http://schemas.microsoft.com/office/drawing/2014/main" id="{3D1A026C-B7D0-F943-C258-DFC9AA0B72CE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955081" y="1571590"/>
                            <a:ext cx="382988" cy="115996"/>
                          </a:xfrm>
                          <a:custGeom>
                            <a:avLst/>
                            <a:gdLst>
                              <a:gd name="T0" fmla="*/ 137 w 162"/>
                              <a:gd name="T1" fmla="*/ 49 h 49"/>
                              <a:gd name="T2" fmla="*/ 24 w 162"/>
                              <a:gd name="T3" fmla="*/ 49 h 49"/>
                              <a:gd name="T4" fmla="*/ 0 w 162"/>
                              <a:gd name="T5" fmla="*/ 25 h 49"/>
                              <a:gd name="T6" fmla="*/ 0 w 162"/>
                              <a:gd name="T7" fmla="*/ 25 h 49"/>
                              <a:gd name="T8" fmla="*/ 24 w 162"/>
                              <a:gd name="T9" fmla="*/ 0 h 49"/>
                              <a:gd name="T10" fmla="*/ 137 w 162"/>
                              <a:gd name="T11" fmla="*/ 0 h 49"/>
                              <a:gd name="T12" fmla="*/ 162 w 162"/>
                              <a:gd name="T13" fmla="*/ 25 h 49"/>
                              <a:gd name="T14" fmla="*/ 162 w 162"/>
                              <a:gd name="T15" fmla="*/ 25 h 49"/>
                              <a:gd name="T16" fmla="*/ 137 w 162"/>
                              <a:gd name="T17" fmla="*/ 49 h 49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  <a:cxn ang="0">
                                <a:pos x="T10" y="T11"/>
                              </a:cxn>
                              <a:cxn ang="0">
                                <a:pos x="T12" y="T13"/>
                              </a:cxn>
                              <a:cxn ang="0">
                                <a:pos x="T14" y="T15"/>
                              </a:cxn>
                              <a:cxn ang="0">
                                <a:pos x="T16" y="T17"/>
                              </a:cxn>
                            </a:cxnLst>
                            <a:rect l="0" t="0" r="r" b="b"/>
                            <a:pathLst>
                              <a:path w="162" h="49">
                                <a:moveTo>
                                  <a:pt x="137" y="49"/>
                                </a:moveTo>
                                <a:cubicBezTo>
                                  <a:pt x="24" y="49"/>
                                  <a:pt x="24" y="49"/>
                                  <a:pt x="24" y="49"/>
                                </a:cubicBezTo>
                                <a:cubicBezTo>
                                  <a:pt x="11" y="49"/>
                                  <a:pt x="0" y="38"/>
                                  <a:pt x="0" y="25"/>
                                </a:cubicBezTo>
                                <a:cubicBezTo>
                                  <a:pt x="0" y="25"/>
                                  <a:pt x="0" y="25"/>
                                  <a:pt x="0" y="25"/>
                                </a:cubicBezTo>
                                <a:cubicBezTo>
                                  <a:pt x="0" y="11"/>
                                  <a:pt x="11" y="0"/>
                                  <a:pt x="24" y="0"/>
                                </a:cubicBezTo>
                                <a:cubicBezTo>
                                  <a:pt x="137" y="0"/>
                                  <a:pt x="137" y="0"/>
                                  <a:pt x="137" y="0"/>
                                </a:cubicBezTo>
                                <a:cubicBezTo>
                                  <a:pt x="151" y="0"/>
                                  <a:pt x="162" y="11"/>
                                  <a:pt x="162" y="25"/>
                                </a:cubicBezTo>
                                <a:cubicBezTo>
                                  <a:pt x="162" y="25"/>
                                  <a:pt x="162" y="25"/>
                                  <a:pt x="162" y="25"/>
                                </a:cubicBezTo>
                                <a:cubicBezTo>
                                  <a:pt x="162" y="38"/>
                                  <a:pt x="151" y="49"/>
                                  <a:pt x="137" y="49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bg2"/>
                          </a:solidFill>
                          <a:ln>
                            <a:noFill/>
                          </a:ln>
                        </p:spPr>
                        <p:txBody>
                          <a:bodyPr vert="horz" wrap="square" lIns="121920" tIns="60960" rIns="121920" bIns="6096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US">
                              <a:latin typeface="Consolas" panose="020B0609020204030204" pitchFamily="49" charset="0"/>
                              <a:cs typeface="Consolas" panose="020B0609020204030204" pitchFamily="49" charset="0"/>
                            </a:endParaRPr>
                          </a:p>
                        </p:txBody>
                      </p:sp>
                      <p:sp>
                        <p:nvSpPr>
                          <p:cNvPr id="95" name="Freeform 753">
                            <a:extLst>
                              <a:ext uri="{FF2B5EF4-FFF2-40B4-BE49-F238E27FC236}">
                                <a16:creationId xmlns:a16="http://schemas.microsoft.com/office/drawing/2014/main" id="{357A311E-0E12-A60C-55B2-EE06F85A470D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106076" y="1496592"/>
                            <a:ext cx="181994" cy="115996"/>
                          </a:xfrm>
                          <a:custGeom>
                            <a:avLst/>
                            <a:gdLst>
                              <a:gd name="T0" fmla="*/ 52 w 77"/>
                              <a:gd name="T1" fmla="*/ 49 h 49"/>
                              <a:gd name="T2" fmla="*/ 24 w 77"/>
                              <a:gd name="T3" fmla="*/ 49 h 49"/>
                              <a:gd name="T4" fmla="*/ 0 w 77"/>
                              <a:gd name="T5" fmla="*/ 24 h 49"/>
                              <a:gd name="T6" fmla="*/ 0 w 77"/>
                              <a:gd name="T7" fmla="*/ 24 h 49"/>
                              <a:gd name="T8" fmla="*/ 24 w 77"/>
                              <a:gd name="T9" fmla="*/ 0 h 49"/>
                              <a:gd name="T10" fmla="*/ 52 w 77"/>
                              <a:gd name="T11" fmla="*/ 0 h 49"/>
                              <a:gd name="T12" fmla="*/ 77 w 77"/>
                              <a:gd name="T13" fmla="*/ 24 h 49"/>
                              <a:gd name="T14" fmla="*/ 77 w 77"/>
                              <a:gd name="T15" fmla="*/ 24 h 49"/>
                              <a:gd name="T16" fmla="*/ 52 w 77"/>
                              <a:gd name="T17" fmla="*/ 49 h 49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  <a:cxn ang="0">
                                <a:pos x="T10" y="T11"/>
                              </a:cxn>
                              <a:cxn ang="0">
                                <a:pos x="T12" y="T13"/>
                              </a:cxn>
                              <a:cxn ang="0">
                                <a:pos x="T14" y="T15"/>
                              </a:cxn>
                              <a:cxn ang="0">
                                <a:pos x="T16" y="T17"/>
                              </a:cxn>
                            </a:cxnLst>
                            <a:rect l="0" t="0" r="r" b="b"/>
                            <a:pathLst>
                              <a:path w="77" h="49">
                                <a:moveTo>
                                  <a:pt x="52" y="49"/>
                                </a:moveTo>
                                <a:cubicBezTo>
                                  <a:pt x="24" y="49"/>
                                  <a:pt x="24" y="49"/>
                                  <a:pt x="24" y="49"/>
                                </a:cubicBezTo>
                                <a:cubicBezTo>
                                  <a:pt x="11" y="49"/>
                                  <a:pt x="0" y="38"/>
                                  <a:pt x="0" y="24"/>
                                </a:cubicBezTo>
                                <a:cubicBezTo>
                                  <a:pt x="0" y="24"/>
                                  <a:pt x="0" y="24"/>
                                  <a:pt x="0" y="24"/>
                                </a:cubicBezTo>
                                <a:cubicBezTo>
                                  <a:pt x="0" y="11"/>
                                  <a:pt x="11" y="0"/>
                                  <a:pt x="24" y="0"/>
                                </a:cubicBezTo>
                                <a:cubicBezTo>
                                  <a:pt x="52" y="0"/>
                                  <a:pt x="52" y="0"/>
                                  <a:pt x="52" y="0"/>
                                </a:cubicBezTo>
                                <a:cubicBezTo>
                                  <a:pt x="66" y="0"/>
                                  <a:pt x="77" y="11"/>
                                  <a:pt x="77" y="24"/>
                                </a:cubicBezTo>
                                <a:cubicBezTo>
                                  <a:pt x="77" y="24"/>
                                  <a:pt x="77" y="24"/>
                                  <a:pt x="77" y="24"/>
                                </a:cubicBezTo>
                                <a:cubicBezTo>
                                  <a:pt x="77" y="38"/>
                                  <a:pt x="66" y="49"/>
                                  <a:pt x="52" y="49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bg2"/>
                          </a:solidFill>
                          <a:ln>
                            <a:noFill/>
                          </a:ln>
                        </p:spPr>
                        <p:txBody>
                          <a:bodyPr vert="horz" wrap="square" lIns="121920" tIns="60960" rIns="121920" bIns="6096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US">
                              <a:latin typeface="Consolas" panose="020B0609020204030204" pitchFamily="49" charset="0"/>
                              <a:cs typeface="Consolas" panose="020B0609020204030204" pitchFamily="49" charset="0"/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47" name="Group 46">
                      <a:extLst>
                        <a:ext uri="{FF2B5EF4-FFF2-40B4-BE49-F238E27FC236}">
                          <a16:creationId xmlns:a16="http://schemas.microsoft.com/office/drawing/2014/main" id="{97E4B317-4814-BEED-9EA5-CB48F9446A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180251" y="3267178"/>
                      <a:ext cx="1008321" cy="434081"/>
                      <a:chOff x="5769799" y="3760135"/>
                      <a:chExt cx="1008321" cy="434081"/>
                    </a:xfrm>
                  </p:grpSpPr>
                  <p:sp>
                    <p:nvSpPr>
                      <p:cNvPr id="87" name="Rectangle 86">
                        <a:extLst>
                          <a:ext uri="{FF2B5EF4-FFF2-40B4-BE49-F238E27FC236}">
                            <a16:creationId xmlns:a16="http://schemas.microsoft.com/office/drawing/2014/main" id="{B17A3C84-2E37-32A9-CFED-02ABBDA27DB8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69799" y="3760135"/>
                        <a:ext cx="1008321" cy="434081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12700" cap="flat">
                        <a:solidFill>
                          <a:schemeClr val="accent4">
                            <a:lumMod val="50000"/>
                          </a:schemeClr>
                        </a:solidFill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wrap="square" lIns="0" tIns="72000" rIns="0" bIns="0" rtlCol="0" anchor="t" anchorCtr="0"/>
                      <a:lstStyle/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VLAN</a:t>
                        </a:r>
                      </a:p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(Security isolation per Bridge Domain)</a:t>
                        </a:r>
                      </a:p>
                    </p:txBody>
                  </p:sp>
                  <p:sp>
                    <p:nvSpPr>
                      <p:cNvPr id="88" name="Rectangle 87">
                        <a:extLst>
                          <a:ext uri="{FF2B5EF4-FFF2-40B4-BE49-F238E27FC236}">
                            <a16:creationId xmlns:a16="http://schemas.microsoft.com/office/drawing/2014/main" id="{1495081F-84B7-4B11-B458-3215F59E8F08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>
                      <a:xfrm>
                        <a:off x="5769800" y="3760135"/>
                        <a:ext cx="288000" cy="1440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50000"/>
                        </a:schemeClr>
                      </a:solidFill>
                      <a:ln w="12700" cap="flat">
                        <a:noFill/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wrap="none" lIns="121920" tIns="60960" rIns="121920" bIns="60960" rtlCol="0" anchor="ctr"/>
                      <a:lstStyle/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 kern="0">
                            <a:solidFill>
                              <a:schemeClr val="bg2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EPG</a:t>
                        </a:r>
                      </a:p>
                    </p:txBody>
                  </p:sp>
                </p:grpSp>
                <p:grpSp>
                  <p:nvGrpSpPr>
                    <p:cNvPr id="48" name="Group 47">
                      <a:extLst>
                        <a:ext uri="{FF2B5EF4-FFF2-40B4-BE49-F238E27FC236}">
                          <a16:creationId xmlns:a16="http://schemas.microsoft.com/office/drawing/2014/main" id="{5073EEFB-AD53-8614-9A31-369AC7D0806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06754" y="3267178"/>
                      <a:ext cx="1008007" cy="434081"/>
                      <a:chOff x="5766281" y="3760135"/>
                      <a:chExt cx="1008007" cy="434081"/>
                    </a:xfrm>
                  </p:grpSpPr>
                  <p:sp>
                    <p:nvSpPr>
                      <p:cNvPr id="85" name="Rectangle 84">
                        <a:extLst>
                          <a:ext uri="{FF2B5EF4-FFF2-40B4-BE49-F238E27FC236}">
                            <a16:creationId xmlns:a16="http://schemas.microsoft.com/office/drawing/2014/main" id="{D7AAD5AD-1C03-3E49-7572-8274578BFB14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66281" y="3760135"/>
                        <a:ext cx="1008007" cy="434081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12700" cap="flat">
                        <a:solidFill>
                          <a:schemeClr val="accent4">
                            <a:lumMod val="50000"/>
                          </a:schemeClr>
                        </a:solidFill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wrap="square" lIns="0" tIns="72000" rIns="0" bIns="0" rtlCol="0" anchor="t" anchorCtr="0"/>
                      <a:lstStyle/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VLAN</a:t>
                        </a:r>
                      </a:p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(Security isolation per Bridge Domain)</a:t>
                        </a:r>
                      </a:p>
                    </p:txBody>
                  </p:sp>
                  <p:sp>
                    <p:nvSpPr>
                      <p:cNvPr id="86" name="Rectangle 85">
                        <a:extLst>
                          <a:ext uri="{FF2B5EF4-FFF2-40B4-BE49-F238E27FC236}">
                            <a16:creationId xmlns:a16="http://schemas.microsoft.com/office/drawing/2014/main" id="{CB98A658-424F-30A3-B18A-D874B821045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>
                      <a:xfrm>
                        <a:off x="5769800" y="3760135"/>
                        <a:ext cx="288000" cy="1440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50000"/>
                        </a:schemeClr>
                      </a:solidFill>
                      <a:ln w="12700" cap="flat">
                        <a:noFill/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wrap="none" lIns="121920" tIns="60960" rIns="121920" bIns="60960" rtlCol="0" anchor="ctr"/>
                      <a:lstStyle/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 kern="0">
                            <a:solidFill>
                              <a:schemeClr val="bg2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EPG</a:t>
                        </a:r>
                      </a:p>
                    </p:txBody>
                  </p:sp>
                </p:grpSp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FB5AB8FA-9612-372C-7370-1764484A319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60337" y="3128431"/>
                      <a:ext cx="2987677" cy="1146811"/>
                      <a:chOff x="7680318" y="3602038"/>
                      <a:chExt cx="2987677" cy="1146811"/>
                    </a:xfrm>
                  </p:grpSpPr>
                  <p:sp>
                    <p:nvSpPr>
                      <p:cNvPr id="83" name="Rectangle 82">
                        <a:extLst>
                          <a:ext uri="{FF2B5EF4-FFF2-40B4-BE49-F238E27FC236}">
                            <a16:creationId xmlns:a16="http://schemas.microsoft.com/office/drawing/2014/main" id="{B31797D8-9850-9669-A55F-85EDAFB6D22A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7680318" y="3602038"/>
                        <a:ext cx="2987677" cy="1146811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horz" wrap="none" lIns="36000" tIns="180000" rtlCol="0" anchor="t" anchorCtr="0"/>
                      <a:lstStyle/>
                      <a:p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Network</a:t>
                        </a:r>
                      </a:p>
                      <a:p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Segments</a:t>
                        </a:r>
                      </a:p>
                    </p:txBody>
                  </p:sp>
                  <p:sp>
                    <p:nvSpPr>
                      <p:cNvPr id="84" name="TextBox 83">
                        <a:extLst>
                          <a:ext uri="{FF2B5EF4-FFF2-40B4-BE49-F238E27FC236}">
                            <a16:creationId xmlns:a16="http://schemas.microsoft.com/office/drawing/2014/main" id="{67D03829-C5DA-1716-E8A3-A9287E1A204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80326" y="3602038"/>
                        <a:ext cx="288000" cy="144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</p:spPr>
                    <p:txBody>
                      <a:bodyPr wrap="none" rtlCol="0" anchor="ctr" anchorCtr="1">
                        <a:noAutofit/>
                      </a:bodyPr>
                      <a:lstStyle/>
                      <a:p>
                        <a:pPr algn="ctr"/>
                        <a:r>
                          <a:rPr lang="en-US" sz="600">
                            <a:solidFill>
                              <a:schemeClr val="bg2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AP</a:t>
                        </a:r>
                      </a:p>
                    </p:txBody>
                  </p:sp>
                </p:grpSp>
                <p:grpSp>
                  <p:nvGrpSpPr>
                    <p:cNvPr id="50" name="Group 49">
                      <a:extLst>
                        <a:ext uri="{FF2B5EF4-FFF2-40B4-BE49-F238E27FC236}">
                          <a16:creationId xmlns:a16="http://schemas.microsoft.com/office/drawing/2014/main" id="{BFEA1358-2115-0843-438B-1AE6966034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60335" y="4419704"/>
                      <a:ext cx="2987677" cy="647700"/>
                      <a:chOff x="7680319" y="3602038"/>
                      <a:chExt cx="2987677" cy="647700"/>
                    </a:xfrm>
                  </p:grpSpPr>
                  <p:sp>
                    <p:nvSpPr>
                      <p:cNvPr id="81" name="Rectangle 80">
                        <a:extLst>
                          <a:ext uri="{FF2B5EF4-FFF2-40B4-BE49-F238E27FC236}">
                            <a16:creationId xmlns:a16="http://schemas.microsoft.com/office/drawing/2014/main" id="{6F37C986-E10E-F4D8-B33D-86A86092F830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7680319" y="3602038"/>
                        <a:ext cx="2987677" cy="6477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horz" wrap="none" lIns="36000" tIns="180000" rtlCol="0" anchor="t" anchorCtr="0"/>
                      <a:lstStyle/>
                      <a:p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Apps</a:t>
                        </a:r>
                      </a:p>
                      <a:p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(Optional)</a:t>
                        </a:r>
                      </a:p>
                    </p:txBody>
                  </p:sp>
                  <p:sp>
                    <p:nvSpPr>
                      <p:cNvPr id="82" name="TextBox 81">
                        <a:extLst>
                          <a:ext uri="{FF2B5EF4-FFF2-40B4-BE49-F238E27FC236}">
                            <a16:creationId xmlns:a16="http://schemas.microsoft.com/office/drawing/2014/main" id="{C850A62F-D1AE-18B0-1CA4-4012F49CD12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80326" y="3602038"/>
                        <a:ext cx="288000" cy="144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</p:spPr>
                    <p:txBody>
                      <a:bodyPr wrap="none" rtlCol="0" anchor="ctr" anchorCtr="1">
                        <a:noAutofit/>
                      </a:bodyPr>
                      <a:lstStyle/>
                      <a:p>
                        <a:pPr algn="ctr"/>
                        <a:r>
                          <a:rPr lang="en-US" sz="600">
                            <a:solidFill>
                              <a:schemeClr val="bg2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AP</a:t>
                        </a:r>
                      </a:p>
                    </p:txBody>
                  </p:sp>
                </p:grpSp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C1E00879-8463-0DB6-9E30-83B3DADBB6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180251" y="4567169"/>
                      <a:ext cx="2232006" cy="428799"/>
                      <a:chOff x="5769797" y="3760135"/>
                      <a:chExt cx="2232006" cy="428799"/>
                    </a:xfrm>
                  </p:grpSpPr>
                  <p:sp>
                    <p:nvSpPr>
                      <p:cNvPr id="79" name="Rectangle 78">
                        <a:extLst>
                          <a:ext uri="{FF2B5EF4-FFF2-40B4-BE49-F238E27FC236}">
                            <a16:creationId xmlns:a16="http://schemas.microsoft.com/office/drawing/2014/main" id="{821EDE96-0D06-0B07-9037-A7248387352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69797" y="3760136"/>
                        <a:ext cx="2232006" cy="428798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 w="12700" cap="flat">
                        <a:solidFill>
                          <a:schemeClr val="accent2">
                            <a:lumMod val="75000"/>
                          </a:schemeClr>
                        </a:solidFill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wrap="square" lIns="0" tIns="0" rIns="0" bIns="0" rtlCol="0" anchor="ctr" anchorCtr="1"/>
                      <a:lstStyle/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Security isolation across Bridge Domains</a:t>
                        </a:r>
                      </a:p>
                    </p:txBody>
                  </p:sp>
                  <p:sp>
                    <p:nvSpPr>
                      <p:cNvPr id="80" name="Rectangle 79">
                        <a:extLst>
                          <a:ext uri="{FF2B5EF4-FFF2-40B4-BE49-F238E27FC236}">
                            <a16:creationId xmlns:a16="http://schemas.microsoft.com/office/drawing/2014/main" id="{D3E5ED82-F0A0-9EB0-B724-D17115EC94B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>
                      <a:xfrm>
                        <a:off x="5769800" y="3760135"/>
                        <a:ext cx="288000" cy="1440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75000"/>
                        </a:schemeClr>
                      </a:solidFill>
                      <a:ln w="12700" cap="flat">
                        <a:noFill/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wrap="none" lIns="121920" tIns="60960" rIns="121920" bIns="60960" rtlCol="0" anchor="ctr"/>
                      <a:lstStyle/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 kern="0">
                            <a:solidFill>
                              <a:schemeClr val="bg2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ESG</a:t>
                        </a:r>
                      </a:p>
                    </p:txBody>
                  </p:sp>
                </p:grpSp>
                <p:grpSp>
                  <p:nvGrpSpPr>
                    <p:cNvPr id="52" name="Group 51">
                      <a:extLst>
                        <a:ext uri="{FF2B5EF4-FFF2-40B4-BE49-F238E27FC236}">
                          <a16:creationId xmlns:a16="http://schemas.microsoft.com/office/drawing/2014/main" id="{95DEBE66-1FE0-8F20-2D3B-AA940639FF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180251" y="3769722"/>
                      <a:ext cx="1008320" cy="434081"/>
                      <a:chOff x="5769800" y="3760135"/>
                      <a:chExt cx="1008320" cy="434081"/>
                    </a:xfrm>
                  </p:grpSpPr>
                  <p:sp>
                    <p:nvSpPr>
                      <p:cNvPr id="77" name="Rectangle 76">
                        <a:extLst>
                          <a:ext uri="{FF2B5EF4-FFF2-40B4-BE49-F238E27FC236}">
                            <a16:creationId xmlns:a16="http://schemas.microsoft.com/office/drawing/2014/main" id="{F0A76DF5-6A13-FE72-1150-4912DDB0E571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69800" y="3760135"/>
                        <a:ext cx="1008320" cy="434081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12700" cap="flat">
                        <a:solidFill>
                          <a:schemeClr val="accent4">
                            <a:lumMod val="50000"/>
                          </a:schemeClr>
                        </a:solidFill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wrap="square" lIns="0" tIns="72000" rIns="0" bIns="0" rtlCol="0" anchor="t" anchorCtr="0"/>
                      <a:lstStyle/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VLAN</a:t>
                        </a:r>
                      </a:p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(Security isolation per Bridge Domain)</a:t>
                        </a:r>
                      </a:p>
                    </p:txBody>
                  </p:sp>
                  <p:sp>
                    <p:nvSpPr>
                      <p:cNvPr id="78" name="Rectangle 77">
                        <a:extLst>
                          <a:ext uri="{FF2B5EF4-FFF2-40B4-BE49-F238E27FC236}">
                            <a16:creationId xmlns:a16="http://schemas.microsoft.com/office/drawing/2014/main" id="{C91B2A1C-AC4B-85EF-B26A-CC82A6ED5A83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>
                      <a:xfrm>
                        <a:off x="5769800" y="3760135"/>
                        <a:ext cx="288000" cy="1440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50000"/>
                        </a:schemeClr>
                      </a:solidFill>
                      <a:ln w="12700" cap="flat">
                        <a:noFill/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wrap="none" lIns="121920" tIns="60960" rIns="121920" bIns="60960" rtlCol="0" anchor="ctr"/>
                      <a:lstStyle/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 kern="0">
                            <a:solidFill>
                              <a:schemeClr val="bg2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EPG</a:t>
                        </a:r>
                      </a:p>
                    </p:txBody>
                  </p:sp>
                </p:grpSp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5C320066-2E63-F09C-9183-435FB278D0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07851" y="3769722"/>
                      <a:ext cx="1008006" cy="434081"/>
                      <a:chOff x="5769800" y="3760135"/>
                      <a:chExt cx="1008006" cy="434081"/>
                    </a:xfrm>
                  </p:grpSpPr>
                  <p:sp>
                    <p:nvSpPr>
                      <p:cNvPr id="75" name="Rectangle 74">
                        <a:extLst>
                          <a:ext uri="{FF2B5EF4-FFF2-40B4-BE49-F238E27FC236}">
                            <a16:creationId xmlns:a16="http://schemas.microsoft.com/office/drawing/2014/main" id="{5EC05BF4-2020-BD47-79BA-BD080E68AF5A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69800" y="3760135"/>
                        <a:ext cx="1008006" cy="434081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12700" cap="flat">
                        <a:solidFill>
                          <a:schemeClr val="accent4">
                            <a:lumMod val="50000"/>
                          </a:schemeClr>
                        </a:solidFill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wrap="square" lIns="0" tIns="72000" rIns="0" bIns="0" rtlCol="0" anchor="t" anchorCtr="0"/>
                      <a:lstStyle/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VLAN</a:t>
                        </a:r>
                      </a:p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(Security isolation per Bridge Domain)</a:t>
                        </a:r>
                      </a:p>
                    </p:txBody>
                  </p:sp>
                  <p:sp>
                    <p:nvSpPr>
                      <p:cNvPr id="76" name="Rectangle 75">
                        <a:extLst>
                          <a:ext uri="{FF2B5EF4-FFF2-40B4-BE49-F238E27FC236}">
                            <a16:creationId xmlns:a16="http://schemas.microsoft.com/office/drawing/2014/main" id="{476A2F0E-7544-B588-78D2-84DB74A649E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>
                      <a:xfrm>
                        <a:off x="5769800" y="3760135"/>
                        <a:ext cx="288000" cy="1440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50000"/>
                        </a:schemeClr>
                      </a:solidFill>
                      <a:ln w="12700" cap="flat">
                        <a:noFill/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wrap="none" lIns="121920" tIns="60960" rIns="121920" bIns="60960" rtlCol="0" anchor="ctr"/>
                      <a:lstStyle/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 kern="0">
                            <a:solidFill>
                              <a:schemeClr val="bg2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EPG</a:t>
                        </a:r>
                      </a:p>
                    </p:txBody>
                  </p:sp>
                </p:grpSp>
              </p:grpSp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683C0875-787E-F91C-9435-61E475662CD7}"/>
                      </a:ext>
                    </a:extLst>
                  </p:cNvPr>
                  <p:cNvSpPr txBox="1"/>
                  <p:nvPr/>
                </p:nvSpPr>
                <p:spPr>
                  <a:xfrm>
                    <a:off x="4492651" y="5147527"/>
                    <a:ext cx="320663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>
                        <a:latin typeface="+mn-lt"/>
                      </a:rPr>
                      <a:t>Typically, fewer larger subnets which can be (optionally) shared across Tenants</a:t>
                    </a:r>
                  </a:p>
                </p:txBody>
              </p:sp>
            </p:grpSp>
          </p:grpSp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54738A2-831F-83F5-2109-0F57C6FB04CE}"/>
                </a:ext>
              </a:extLst>
            </p:cNvPr>
            <p:cNvCxnSpPr>
              <a:stCxn id="73" idx="2"/>
              <a:endCxn id="87" idx="0"/>
            </p:cNvCxnSpPr>
            <p:nvPr/>
          </p:nvCxnSpPr>
          <p:spPr>
            <a:xfrm flipH="1">
              <a:off x="5684411" y="2482261"/>
              <a:ext cx="1458" cy="626167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62E7025-BB9C-196D-D573-0B3F478BE846}"/>
                </a:ext>
              </a:extLst>
            </p:cNvPr>
            <p:cNvCxnSpPr>
              <a:cxnSpLocks/>
              <a:stCxn id="60" idx="2"/>
              <a:endCxn id="85" idx="0"/>
            </p:cNvCxnSpPr>
            <p:nvPr/>
          </p:nvCxnSpPr>
          <p:spPr>
            <a:xfrm>
              <a:off x="6910757" y="2482261"/>
              <a:ext cx="0" cy="626167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left group">
            <a:extLst>
              <a:ext uri="{FF2B5EF4-FFF2-40B4-BE49-F238E27FC236}">
                <a16:creationId xmlns:a16="http://schemas.microsoft.com/office/drawing/2014/main" id="{EF51020B-E5E0-B01D-E670-F5C19A0EDFE7}"/>
              </a:ext>
            </a:extLst>
          </p:cNvPr>
          <p:cNvGrpSpPr>
            <a:grpSpLocks noChangeAspect="1"/>
          </p:cNvGrpSpPr>
          <p:nvPr/>
        </p:nvGrpSpPr>
        <p:grpSpPr>
          <a:xfrm>
            <a:off x="534903" y="1702800"/>
            <a:ext cx="3206632" cy="3254929"/>
            <a:chOff x="644400" y="1702800"/>
            <a:chExt cx="3206632" cy="325492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6E993A6-2A6A-5DE6-652D-4D595364ED16}"/>
                </a:ext>
              </a:extLst>
            </p:cNvPr>
            <p:cNvGrpSpPr/>
            <p:nvPr/>
          </p:nvGrpSpPr>
          <p:grpSpPr>
            <a:xfrm>
              <a:off x="644400" y="1702800"/>
              <a:ext cx="3206632" cy="2797176"/>
              <a:chOff x="728781" y="91736"/>
              <a:chExt cx="3206632" cy="2797176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CB367E5C-5A75-4411-5AA8-855F2C1B6A7E}"/>
                  </a:ext>
                </a:extLst>
              </p:cNvPr>
              <p:cNvGrpSpPr/>
              <p:nvPr/>
            </p:nvGrpSpPr>
            <p:grpSpPr>
              <a:xfrm>
                <a:off x="1346400" y="512423"/>
                <a:ext cx="1147100" cy="2232026"/>
                <a:chOff x="7680323" y="3602038"/>
                <a:chExt cx="1147100" cy="2232026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BCBEDDD6-22C9-70F2-C0C2-42E9B3A0E181}"/>
                    </a:ext>
                  </a:extLst>
                </p:cNvPr>
                <p:cNvSpPr/>
                <p:nvPr/>
              </p:nvSpPr>
              <p:spPr>
                <a:xfrm flipH="1">
                  <a:off x="7680323" y="3602038"/>
                  <a:ext cx="1147100" cy="2232026"/>
                </a:xfrm>
                <a:prstGeom prst="rect">
                  <a:avLst/>
                </a:prstGeom>
                <a:solidFill>
                  <a:schemeClr val="bg1">
                    <a:lumMod val="10000"/>
                    <a:lumOff val="90000"/>
                  </a:schemeClr>
                </a:solidFill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324000" tIns="36000" rIns="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subnet(s)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1F5194E-43FA-4E95-29F2-F4CA942DD55E}"/>
                    </a:ext>
                  </a:extLst>
                </p:cNvPr>
                <p:cNvSpPr txBox="1"/>
                <p:nvPr/>
              </p:nvSpPr>
              <p:spPr>
                <a:xfrm>
                  <a:off x="7680326" y="3602038"/>
                  <a:ext cx="288000" cy="1440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60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BD</a:t>
                  </a:r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792EFA7-BDE1-1AC1-143D-B23E7F8AA441}"/>
                  </a:ext>
                </a:extLst>
              </p:cNvPr>
              <p:cNvGrpSpPr/>
              <p:nvPr/>
            </p:nvGrpSpPr>
            <p:grpSpPr>
              <a:xfrm>
                <a:off x="728781" y="91736"/>
                <a:ext cx="3206632" cy="2797176"/>
                <a:chOff x="7680323" y="2921000"/>
                <a:chExt cx="3206632" cy="2797176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255D2732-943F-727C-8FAB-F3C0B79056EF}"/>
                    </a:ext>
                  </a:extLst>
                </p:cNvPr>
                <p:cNvSpPr/>
                <p:nvPr/>
              </p:nvSpPr>
              <p:spPr>
                <a:xfrm>
                  <a:off x="7680323" y="2921000"/>
                  <a:ext cx="3206632" cy="2797176"/>
                </a:xfrm>
                <a:prstGeom prst="rect">
                  <a:avLst/>
                </a:prstGeom>
                <a:noFill/>
                <a:ln w="12700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24000" tIns="3600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common</a:t>
                  </a:r>
                </a:p>
              </p:txBody>
            </p: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9361DDF0-B47A-BE66-40FA-AB92BE7C787C}"/>
                    </a:ext>
                  </a:extLst>
                </p:cNvPr>
                <p:cNvGrpSpPr/>
                <p:nvPr/>
              </p:nvGrpSpPr>
              <p:grpSpPr>
                <a:xfrm>
                  <a:off x="7680323" y="2921000"/>
                  <a:ext cx="288000" cy="144000"/>
                  <a:chOff x="9357407" y="4691351"/>
                  <a:chExt cx="288000" cy="144000"/>
                </a:xfrm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2B6B8D95-31BA-A7F9-BA3D-DABE3ADB2D64}"/>
                      </a:ext>
                    </a:extLst>
                  </p:cNvPr>
                  <p:cNvSpPr/>
                  <p:nvPr/>
                </p:nvSpPr>
                <p:spPr>
                  <a:xfrm>
                    <a:off x="9357407" y="4691351"/>
                    <a:ext cx="288000" cy="144000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4ECACA64-FC67-3E2A-B2B1-7ACFFAEB11F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9393407" y="4709853"/>
                    <a:ext cx="216000" cy="106997"/>
                    <a:chOff x="836085" y="1496592"/>
                    <a:chExt cx="538984" cy="266993"/>
                  </a:xfrm>
                </p:grpSpPr>
                <p:sp>
                  <p:nvSpPr>
                    <p:cNvPr id="40" name="Freeform 751">
                      <a:extLst>
                        <a:ext uri="{FF2B5EF4-FFF2-40B4-BE49-F238E27FC236}">
                          <a16:creationId xmlns:a16="http://schemas.microsoft.com/office/drawing/2014/main" id="{677F7DC8-A8F4-15B8-CE1A-34DB1E9B5BD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36085" y="1647588"/>
                      <a:ext cx="538984" cy="115997"/>
                    </a:xfrm>
                    <a:custGeom>
                      <a:avLst/>
                      <a:gdLst>
                        <a:gd name="T0" fmla="*/ 204 w 228"/>
                        <a:gd name="T1" fmla="*/ 49 h 49"/>
                        <a:gd name="T2" fmla="*/ 24 w 228"/>
                        <a:gd name="T3" fmla="*/ 49 h 49"/>
                        <a:gd name="T4" fmla="*/ 0 w 228"/>
                        <a:gd name="T5" fmla="*/ 25 h 49"/>
                        <a:gd name="T6" fmla="*/ 0 w 228"/>
                        <a:gd name="T7" fmla="*/ 25 h 49"/>
                        <a:gd name="T8" fmla="*/ 24 w 228"/>
                        <a:gd name="T9" fmla="*/ 0 h 49"/>
                        <a:gd name="T10" fmla="*/ 204 w 228"/>
                        <a:gd name="T11" fmla="*/ 0 h 49"/>
                        <a:gd name="T12" fmla="*/ 228 w 228"/>
                        <a:gd name="T13" fmla="*/ 25 h 49"/>
                        <a:gd name="T14" fmla="*/ 228 w 228"/>
                        <a:gd name="T15" fmla="*/ 25 h 49"/>
                        <a:gd name="T16" fmla="*/ 204 w 228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228" h="49">
                          <a:moveTo>
                            <a:pt x="204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5"/>
                          </a:cubicBezTo>
                          <a:cubicBezTo>
                            <a:pt x="0" y="25"/>
                            <a:pt x="0" y="25"/>
                            <a:pt x="0" y="25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204" y="0"/>
                            <a:pt x="204" y="0"/>
                            <a:pt x="204" y="0"/>
                          </a:cubicBezTo>
                          <a:cubicBezTo>
                            <a:pt x="217" y="0"/>
                            <a:pt x="228" y="11"/>
                            <a:pt x="228" y="25"/>
                          </a:cubicBezTo>
                          <a:cubicBezTo>
                            <a:pt x="228" y="25"/>
                            <a:pt x="228" y="25"/>
                            <a:pt x="228" y="25"/>
                          </a:cubicBezTo>
                          <a:cubicBezTo>
                            <a:pt x="228" y="38"/>
                            <a:pt x="217" y="49"/>
                            <a:pt x="204" y="49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121920" tIns="60960" rIns="121920" bIns="60960" numCol="1" anchor="t" anchorCtr="1" compatLnSpc="1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endParaRPr lang="en-US" sz="4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41" name="Freeform 752">
                      <a:extLst>
                        <a:ext uri="{FF2B5EF4-FFF2-40B4-BE49-F238E27FC236}">
                          <a16:creationId xmlns:a16="http://schemas.microsoft.com/office/drawing/2014/main" id="{703DECDC-2068-7C66-C3BA-A601EE570E6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55081" y="1571590"/>
                      <a:ext cx="382988" cy="115996"/>
                    </a:xfrm>
                    <a:custGeom>
                      <a:avLst/>
                      <a:gdLst>
                        <a:gd name="T0" fmla="*/ 137 w 162"/>
                        <a:gd name="T1" fmla="*/ 49 h 49"/>
                        <a:gd name="T2" fmla="*/ 24 w 162"/>
                        <a:gd name="T3" fmla="*/ 49 h 49"/>
                        <a:gd name="T4" fmla="*/ 0 w 162"/>
                        <a:gd name="T5" fmla="*/ 25 h 49"/>
                        <a:gd name="T6" fmla="*/ 0 w 162"/>
                        <a:gd name="T7" fmla="*/ 25 h 49"/>
                        <a:gd name="T8" fmla="*/ 24 w 162"/>
                        <a:gd name="T9" fmla="*/ 0 h 49"/>
                        <a:gd name="T10" fmla="*/ 137 w 162"/>
                        <a:gd name="T11" fmla="*/ 0 h 49"/>
                        <a:gd name="T12" fmla="*/ 162 w 162"/>
                        <a:gd name="T13" fmla="*/ 25 h 49"/>
                        <a:gd name="T14" fmla="*/ 162 w 162"/>
                        <a:gd name="T15" fmla="*/ 25 h 49"/>
                        <a:gd name="T16" fmla="*/ 137 w 162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162" h="49">
                          <a:moveTo>
                            <a:pt x="137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5"/>
                          </a:cubicBezTo>
                          <a:cubicBezTo>
                            <a:pt x="0" y="25"/>
                            <a:pt x="0" y="25"/>
                            <a:pt x="0" y="25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137" y="0"/>
                            <a:pt x="137" y="0"/>
                            <a:pt x="137" y="0"/>
                          </a:cubicBezTo>
                          <a:cubicBezTo>
                            <a:pt x="151" y="0"/>
                            <a:pt x="162" y="11"/>
                            <a:pt x="162" y="25"/>
                          </a:cubicBezTo>
                          <a:cubicBezTo>
                            <a:pt x="162" y="25"/>
                            <a:pt x="162" y="25"/>
                            <a:pt x="162" y="25"/>
                          </a:cubicBezTo>
                          <a:cubicBezTo>
                            <a:pt x="162" y="38"/>
                            <a:pt x="151" y="49"/>
                            <a:pt x="137" y="49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42" name="Freeform 753">
                      <a:extLst>
                        <a:ext uri="{FF2B5EF4-FFF2-40B4-BE49-F238E27FC236}">
                          <a16:creationId xmlns:a16="http://schemas.microsoft.com/office/drawing/2014/main" id="{2B1D9D38-5AD9-6F4F-61C9-4F77DE85BF2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06076" y="1496592"/>
                      <a:ext cx="181994" cy="115996"/>
                    </a:xfrm>
                    <a:custGeom>
                      <a:avLst/>
                      <a:gdLst>
                        <a:gd name="T0" fmla="*/ 52 w 77"/>
                        <a:gd name="T1" fmla="*/ 49 h 49"/>
                        <a:gd name="T2" fmla="*/ 24 w 77"/>
                        <a:gd name="T3" fmla="*/ 49 h 49"/>
                        <a:gd name="T4" fmla="*/ 0 w 77"/>
                        <a:gd name="T5" fmla="*/ 24 h 49"/>
                        <a:gd name="T6" fmla="*/ 0 w 77"/>
                        <a:gd name="T7" fmla="*/ 24 h 49"/>
                        <a:gd name="T8" fmla="*/ 24 w 77"/>
                        <a:gd name="T9" fmla="*/ 0 h 49"/>
                        <a:gd name="T10" fmla="*/ 52 w 77"/>
                        <a:gd name="T11" fmla="*/ 0 h 49"/>
                        <a:gd name="T12" fmla="*/ 77 w 77"/>
                        <a:gd name="T13" fmla="*/ 24 h 49"/>
                        <a:gd name="T14" fmla="*/ 77 w 77"/>
                        <a:gd name="T15" fmla="*/ 24 h 49"/>
                        <a:gd name="T16" fmla="*/ 52 w 77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7" h="49">
                          <a:moveTo>
                            <a:pt x="52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4"/>
                          </a:cubicBezTo>
                          <a:cubicBezTo>
                            <a:pt x="0" y="24"/>
                            <a:pt x="0" y="24"/>
                            <a:pt x="0" y="24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52" y="0"/>
                            <a:pt x="52" y="0"/>
                            <a:pt x="52" y="0"/>
                          </a:cubicBezTo>
                          <a:cubicBezTo>
                            <a:pt x="66" y="0"/>
                            <a:pt x="77" y="11"/>
                            <a:pt x="77" y="24"/>
                          </a:cubicBezTo>
                          <a:cubicBezTo>
                            <a:pt x="77" y="24"/>
                            <a:pt x="77" y="24"/>
                            <a:pt x="77" y="24"/>
                          </a:cubicBezTo>
                          <a:cubicBezTo>
                            <a:pt x="77" y="38"/>
                            <a:pt x="66" y="49"/>
                            <a:pt x="52" y="49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</p:grpSp>
            </p:grp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9F084D2-BF99-F9B7-BBEC-9A558806BAB1}"/>
                  </a:ext>
                </a:extLst>
              </p:cNvPr>
              <p:cNvGrpSpPr/>
              <p:nvPr/>
            </p:nvGrpSpPr>
            <p:grpSpPr>
              <a:xfrm>
                <a:off x="1274878" y="296523"/>
                <a:ext cx="2590559" cy="2519364"/>
                <a:chOff x="7680319" y="3615879"/>
                <a:chExt cx="2590559" cy="2519364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C7823946-20CD-6D16-8750-C57D3210640E}"/>
                    </a:ext>
                  </a:extLst>
                </p:cNvPr>
                <p:cNvSpPr/>
                <p:nvPr/>
              </p:nvSpPr>
              <p:spPr>
                <a:xfrm flipH="1">
                  <a:off x="7680319" y="3615879"/>
                  <a:ext cx="2590559" cy="2519364"/>
                </a:xfrm>
                <a:prstGeom prst="rect">
                  <a:avLst/>
                </a:prstGeom>
                <a:noFill/>
                <a:ln w="12700">
                  <a:solidFill>
                    <a:schemeClr val="accent5"/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24000" tIns="3600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common.vrf-01</a:t>
                  </a:r>
                </a:p>
              </p:txBody>
            </p: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C568E97E-2042-417B-06D4-14ABE8784D41}"/>
                    </a:ext>
                  </a:extLst>
                </p:cNvPr>
                <p:cNvGrpSpPr/>
                <p:nvPr/>
              </p:nvGrpSpPr>
              <p:grpSpPr>
                <a:xfrm>
                  <a:off x="7680323" y="3615879"/>
                  <a:ext cx="288000" cy="144000"/>
                  <a:chOff x="9199253" y="3748281"/>
                  <a:chExt cx="288000" cy="144000"/>
                </a:xfrm>
              </p:grpSpPr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B2E0A097-83F7-D101-2042-A55A6537A775}"/>
                      </a:ext>
                    </a:extLst>
                  </p:cNvPr>
                  <p:cNvSpPr/>
                  <p:nvPr/>
                </p:nvSpPr>
                <p:spPr>
                  <a:xfrm flipH="1">
                    <a:off x="9199253" y="3748281"/>
                    <a:ext cx="288000" cy="144000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pic>
                <p:nvPicPr>
                  <p:cNvPr id="35" name="Picture 6" descr="C:\Users\ecoffey\AppData\Local\Temp\Rar$DRa0.583\Cisco Icons November\30067_Device_router_3057\Png_256\30067_Device_router_3057_unknown_256.png">
                    <a:extLst>
                      <a:ext uri="{FF2B5EF4-FFF2-40B4-BE49-F238E27FC236}">
                        <a16:creationId xmlns:a16="http://schemas.microsoft.com/office/drawing/2014/main" id="{430B81F1-A364-F7D3-F94A-F1E1BD5A16E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9235747" y="3759469"/>
                    <a:ext cx="215012" cy="1216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31F9CE2-886C-E126-CA2D-F32DE230BDB4}"/>
                  </a:ext>
                </a:extLst>
              </p:cNvPr>
              <p:cNvGrpSpPr/>
              <p:nvPr/>
            </p:nvGrpSpPr>
            <p:grpSpPr>
              <a:xfrm>
                <a:off x="1414800" y="871197"/>
                <a:ext cx="1008063" cy="434081"/>
                <a:chOff x="5769799" y="3760135"/>
                <a:chExt cx="1008063" cy="434081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5C51BAB-084C-F81F-7DF4-D2C6101B20B8}"/>
                    </a:ext>
                  </a:extLst>
                </p:cNvPr>
                <p:cNvSpPr/>
                <p:nvPr/>
              </p:nvSpPr>
              <p:spPr>
                <a:xfrm flipH="1">
                  <a:off x="5769799" y="3760135"/>
                  <a:ext cx="1008063" cy="4340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72000" rIns="0" bIns="0" rtlCol="0" anchor="t" anchorCtr="0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</a:t>
                  </a:r>
                </a:p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(Security isolation per Bridge Domain)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87C0D898-6885-2620-6120-26078B4F92F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760135"/>
                  <a:ext cx="288000" cy="144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34954AC-059F-845E-2BA6-6C1E25BFA7B6}"/>
                  </a:ext>
                </a:extLst>
              </p:cNvPr>
              <p:cNvGrpSpPr/>
              <p:nvPr/>
            </p:nvGrpSpPr>
            <p:grpSpPr>
              <a:xfrm>
                <a:off x="2570400" y="512423"/>
                <a:ext cx="1147100" cy="2232026"/>
                <a:chOff x="7680323" y="3602038"/>
                <a:chExt cx="1147100" cy="2232026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1131B038-AE4C-5951-0725-3A4A2E4DF38E}"/>
                    </a:ext>
                  </a:extLst>
                </p:cNvPr>
                <p:cNvSpPr/>
                <p:nvPr/>
              </p:nvSpPr>
              <p:spPr>
                <a:xfrm flipH="1">
                  <a:off x="7680323" y="3602038"/>
                  <a:ext cx="1147100" cy="2232026"/>
                </a:xfrm>
                <a:prstGeom prst="rect">
                  <a:avLst/>
                </a:prstGeom>
                <a:solidFill>
                  <a:schemeClr val="bg1">
                    <a:lumMod val="10000"/>
                    <a:lumOff val="90000"/>
                  </a:schemeClr>
                </a:solidFill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324000" tIns="36000" rIns="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subnet(s)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8833734-850E-6737-2B6A-D28CBEB783B6}"/>
                    </a:ext>
                  </a:extLst>
                </p:cNvPr>
                <p:cNvSpPr txBox="1"/>
                <p:nvPr/>
              </p:nvSpPr>
              <p:spPr>
                <a:xfrm>
                  <a:off x="7680326" y="3602038"/>
                  <a:ext cx="288000" cy="1440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60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BD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DB1BC546-F270-F758-E195-E80119FBF973}"/>
                  </a:ext>
                </a:extLst>
              </p:cNvPr>
              <p:cNvGrpSpPr/>
              <p:nvPr/>
            </p:nvGrpSpPr>
            <p:grpSpPr>
              <a:xfrm>
                <a:off x="2643933" y="871197"/>
                <a:ext cx="1006475" cy="434081"/>
                <a:chOff x="5769799" y="3760135"/>
                <a:chExt cx="1006475" cy="434081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691B6EB-39F0-FF81-5D2C-B94E451BB032}"/>
                    </a:ext>
                  </a:extLst>
                </p:cNvPr>
                <p:cNvSpPr/>
                <p:nvPr/>
              </p:nvSpPr>
              <p:spPr>
                <a:xfrm flipH="1">
                  <a:off x="5769799" y="3760135"/>
                  <a:ext cx="1006475" cy="4340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72000" rIns="0" bIns="0" rtlCol="0" anchor="t" anchorCtr="0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</a:t>
                  </a:r>
                </a:p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(Security isolation per Bridge Domain)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F0B2C62-ABD1-DA1E-358D-D74DB03777F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760135"/>
                  <a:ext cx="288000" cy="144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0F608D1-3ADB-A897-06A4-24C85036FE70}"/>
                  </a:ext>
                </a:extLst>
              </p:cNvPr>
              <p:cNvGrpSpPr/>
              <p:nvPr/>
            </p:nvGrpSpPr>
            <p:grpSpPr>
              <a:xfrm>
                <a:off x="803269" y="732450"/>
                <a:ext cx="2987677" cy="1146811"/>
                <a:chOff x="7680318" y="3602038"/>
                <a:chExt cx="2987677" cy="1146811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980D8A0-8CC4-BEE1-53B2-75FDEE1DD7A8}"/>
                    </a:ext>
                  </a:extLst>
                </p:cNvPr>
                <p:cNvSpPr/>
                <p:nvPr/>
              </p:nvSpPr>
              <p:spPr>
                <a:xfrm flipH="1">
                  <a:off x="7680318" y="3602038"/>
                  <a:ext cx="2987677" cy="1146811"/>
                </a:xfrm>
                <a:prstGeom prst="rect">
                  <a:avLst/>
                </a:prstGeom>
                <a:noFill/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36000" tIns="18000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Network</a:t>
                  </a:r>
                </a:p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Segments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77A0919-FD8A-5FB5-2EAB-5048DDD049D9}"/>
                    </a:ext>
                  </a:extLst>
                </p:cNvPr>
                <p:cNvSpPr txBox="1"/>
                <p:nvPr/>
              </p:nvSpPr>
              <p:spPr>
                <a:xfrm>
                  <a:off x="7680326" y="3602038"/>
                  <a:ext cx="288000" cy="1440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60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AP</a:t>
                  </a: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94CCF93-4D15-E694-E19C-5DBB804D7DD6}"/>
                  </a:ext>
                </a:extLst>
              </p:cNvPr>
              <p:cNvGrpSpPr/>
              <p:nvPr/>
            </p:nvGrpSpPr>
            <p:grpSpPr>
              <a:xfrm>
                <a:off x="803267" y="2023723"/>
                <a:ext cx="2987677" cy="647700"/>
                <a:chOff x="7680319" y="3602038"/>
                <a:chExt cx="2987677" cy="647700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3413A417-D14B-74B0-89C8-D9BAB6F8FF49}"/>
                    </a:ext>
                  </a:extLst>
                </p:cNvPr>
                <p:cNvSpPr/>
                <p:nvPr/>
              </p:nvSpPr>
              <p:spPr>
                <a:xfrm flipH="1">
                  <a:off x="7680319" y="3602038"/>
                  <a:ext cx="2987677" cy="647700"/>
                </a:xfrm>
                <a:prstGeom prst="rect">
                  <a:avLst/>
                </a:prstGeom>
                <a:noFill/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36000" tIns="18000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Apps</a:t>
                  </a:r>
                </a:p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(Optional)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0351810-CA57-61BE-A392-52736A27556E}"/>
                    </a:ext>
                  </a:extLst>
                </p:cNvPr>
                <p:cNvSpPr txBox="1"/>
                <p:nvPr/>
              </p:nvSpPr>
              <p:spPr>
                <a:xfrm>
                  <a:off x="7680326" y="3602038"/>
                  <a:ext cx="288000" cy="1440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60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AP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1ED0338-5905-5170-DC01-8D4A0CD55DB1}"/>
                  </a:ext>
                </a:extLst>
              </p:cNvPr>
              <p:cNvGrpSpPr/>
              <p:nvPr/>
            </p:nvGrpSpPr>
            <p:grpSpPr>
              <a:xfrm>
                <a:off x="1414800" y="2171188"/>
                <a:ext cx="2231687" cy="428799"/>
                <a:chOff x="5769797" y="3760135"/>
                <a:chExt cx="2231687" cy="428799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3A21B5B-623F-5A6E-C203-501818005F8B}"/>
                    </a:ext>
                  </a:extLst>
                </p:cNvPr>
                <p:cNvSpPr/>
                <p:nvPr/>
              </p:nvSpPr>
              <p:spPr>
                <a:xfrm flipH="1">
                  <a:off x="5769797" y="3760136"/>
                  <a:ext cx="2231687" cy="42879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0" rIns="0" bIns="0" rtlCol="0" anchor="ctr" anchorCtr="1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Security isolation across Bridge Domains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482EB7D-B380-BAD2-18BF-884A3A3EBCF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760135"/>
                  <a:ext cx="288000" cy="144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ESG</a:t>
                  </a: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BB589E9-2050-1126-3F19-D620F0C10653}"/>
                  </a:ext>
                </a:extLst>
              </p:cNvPr>
              <p:cNvGrpSpPr/>
              <p:nvPr/>
            </p:nvGrpSpPr>
            <p:grpSpPr>
              <a:xfrm>
                <a:off x="1414800" y="1373741"/>
                <a:ext cx="1008000" cy="434081"/>
                <a:chOff x="5769800" y="3760135"/>
                <a:chExt cx="1008000" cy="434081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78CE92B-A82B-8B65-0EC9-3D47CDE3A64A}"/>
                    </a:ext>
                  </a:extLst>
                </p:cNvPr>
                <p:cNvSpPr/>
                <p:nvPr/>
              </p:nvSpPr>
              <p:spPr>
                <a:xfrm flipH="1">
                  <a:off x="5769800" y="3760135"/>
                  <a:ext cx="1008000" cy="4340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72000" rIns="0" bIns="0" rtlCol="0" anchor="t" anchorCtr="0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</a:t>
                  </a:r>
                </a:p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(Security isolation per Bridge Domain)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1396EC7-6FD3-85C6-C5B9-1BFDD5C3938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760135"/>
                  <a:ext cx="288000" cy="144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1B94873-60EB-C737-3749-A26D2B2BBF3C}"/>
                  </a:ext>
                </a:extLst>
              </p:cNvPr>
              <p:cNvGrpSpPr/>
              <p:nvPr/>
            </p:nvGrpSpPr>
            <p:grpSpPr>
              <a:xfrm>
                <a:off x="2642721" y="1373741"/>
                <a:ext cx="1007688" cy="434081"/>
                <a:chOff x="5769800" y="3760135"/>
                <a:chExt cx="1007688" cy="434081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973496F-648B-204C-8EB5-5337D969317B}"/>
                    </a:ext>
                  </a:extLst>
                </p:cNvPr>
                <p:cNvSpPr/>
                <p:nvPr/>
              </p:nvSpPr>
              <p:spPr>
                <a:xfrm flipH="1">
                  <a:off x="5769800" y="3760135"/>
                  <a:ext cx="1007688" cy="4340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72000" rIns="0" bIns="0" rtlCol="0" anchor="t" anchorCtr="0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</a:t>
                  </a:r>
                </a:p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(Security isolation per Bridge Domain)</a:t>
                  </a: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07E3433-F23A-D6D1-ABF3-7771F2DF277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760135"/>
                  <a:ext cx="288000" cy="144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3CED3035-0956-AAB2-6AC0-B6D1FA1EE2C5}"/>
                </a:ext>
              </a:extLst>
            </p:cNvPr>
            <p:cNvSpPr txBox="1"/>
            <p:nvPr/>
          </p:nvSpPr>
          <p:spPr>
            <a:xfrm>
              <a:off x="647027" y="4496064"/>
              <a:ext cx="320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+mn-lt"/>
                </a:rPr>
                <a:t>Used for functions which are accessible from any Tenant</a:t>
              </a:r>
            </a:p>
          </p:txBody>
        </p:sp>
      </p:grpSp>
      <p:sp>
        <p:nvSpPr>
          <p:cNvPr id="156" name="Rounded Rectangular Callout 155">
            <a:extLst>
              <a:ext uri="{FF2B5EF4-FFF2-40B4-BE49-F238E27FC236}">
                <a16:creationId xmlns:a16="http://schemas.microsoft.com/office/drawing/2014/main" id="{B94EA2E8-0666-C9AC-79BE-F91376BE8BBD}"/>
              </a:ext>
            </a:extLst>
          </p:cNvPr>
          <p:cNvSpPr/>
          <p:nvPr/>
        </p:nvSpPr>
        <p:spPr>
          <a:xfrm flipH="1">
            <a:off x="89739" y="1183525"/>
            <a:ext cx="2448425" cy="418475"/>
          </a:xfrm>
          <a:prstGeom prst="wedgeRoundRectCallout">
            <a:avLst>
              <a:gd name="adj1" fmla="val -38482"/>
              <a:gd name="adj2" fmla="val 115365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Everything in the “common” Tenant is not typically seen</a:t>
            </a:r>
          </a:p>
        </p:txBody>
      </p:sp>
      <p:sp>
        <p:nvSpPr>
          <p:cNvPr id="159" name="Rounded Rectangular Callout 158">
            <a:extLst>
              <a:ext uri="{FF2B5EF4-FFF2-40B4-BE49-F238E27FC236}">
                <a16:creationId xmlns:a16="http://schemas.microsoft.com/office/drawing/2014/main" id="{0BF9D8B2-7FD9-9CAE-4672-41F29AE07A5F}"/>
              </a:ext>
            </a:extLst>
          </p:cNvPr>
          <p:cNvSpPr/>
          <p:nvPr/>
        </p:nvSpPr>
        <p:spPr>
          <a:xfrm>
            <a:off x="5684412" y="901647"/>
            <a:ext cx="2309042" cy="576000"/>
          </a:xfrm>
          <a:prstGeom prst="wedgeRoundRectCallout">
            <a:avLst>
              <a:gd name="adj1" fmla="val -38482"/>
              <a:gd name="adj2" fmla="val 115365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VRFs and BDs in “common” with EPGs and ESGs in the “user” tenant</a:t>
            </a:r>
          </a:p>
        </p:txBody>
      </p:sp>
      <p:sp>
        <p:nvSpPr>
          <p:cNvPr id="160" name="Rounded Rectangular Callout 159">
            <a:extLst>
              <a:ext uri="{FF2B5EF4-FFF2-40B4-BE49-F238E27FC236}">
                <a16:creationId xmlns:a16="http://schemas.microsoft.com/office/drawing/2014/main" id="{DA7E2DA3-7427-6E70-F3AD-41A682BC7B80}"/>
              </a:ext>
            </a:extLst>
          </p:cNvPr>
          <p:cNvSpPr/>
          <p:nvPr/>
        </p:nvSpPr>
        <p:spPr>
          <a:xfrm>
            <a:off x="10014259" y="901647"/>
            <a:ext cx="2088000" cy="576000"/>
          </a:xfrm>
          <a:prstGeom prst="wedgeRoundRectCallout">
            <a:avLst>
              <a:gd name="adj1" fmla="val -38482"/>
              <a:gd name="adj2" fmla="val 115365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VRFs in “common” with BDs, EPGs and ESGs in the “user” tenant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1515E573-138F-6615-D013-1137A5521C1A}"/>
              </a:ext>
            </a:extLst>
          </p:cNvPr>
          <p:cNvSpPr/>
          <p:nvPr/>
        </p:nvSpPr>
        <p:spPr>
          <a:xfrm>
            <a:off x="3853212" y="2426384"/>
            <a:ext cx="2427409" cy="576000"/>
          </a:xfrm>
          <a:prstGeom prst="wedgeRoundRectCallout">
            <a:avLst>
              <a:gd name="adj1" fmla="val -1552"/>
              <a:gd name="adj2" fmla="val -90076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Objects in the common tenant should have unique names, e.g. common.vrf-01 </a:t>
            </a:r>
          </a:p>
        </p:txBody>
      </p:sp>
    </p:spTree>
    <p:extLst>
      <p:ext uri="{BB962C8B-B14F-4D97-AF65-F5344CB8AC3E}">
        <p14:creationId xmlns:p14="http://schemas.microsoft.com/office/powerpoint/2010/main" val="236408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repeatCount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" dur="indefinite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3" dur="indefinite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9" dur="indefinite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1000" fill="hold"/>
                                        <p:tgtEl>
                                          <p:spTgt spid="16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16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4" dur="indefinite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7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0" dur="indefinite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3" dur="indefinite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5" dur="1000" fill="hold"/>
                                        <p:tgtEl>
                                          <p:spTgt spid="168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1000" fill="hold"/>
                                        <p:tgtEl>
                                          <p:spTgt spid="16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indefinite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5" dur="indefinite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8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mph" presetSubtype="0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indefinite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1" dur="indefinite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indefinite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4" dur="indefinite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mph" presetSubtype="0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indefinite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7" dur="indefinite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mph" presetSubtype="0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0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mph" presetSubtype="0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3" dur="indefinite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  <p:bldP spid="156" grpId="1" animBg="1"/>
      <p:bldP spid="156" grpId="2" animBg="1"/>
      <p:bldP spid="159" grpId="0" animBg="1"/>
      <p:bldP spid="159" grpId="1" animBg="1"/>
      <p:bldP spid="159" grpId="2" animBg="1"/>
      <p:bldP spid="160" grpId="0" animBg="1"/>
      <p:bldP spid="160" grpId="1" animBg="1"/>
      <p:bldP spid="160" grpId="2" animBg="1"/>
      <p:bldP spid="3" grpId="0" animBg="1"/>
      <p:bldP spid="3" grpId="1" animBg="1"/>
      <p:bldP spid="3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01">
            <a:extLst>
              <a:ext uri="{FF2B5EF4-FFF2-40B4-BE49-F238E27FC236}">
                <a16:creationId xmlns:a16="http://schemas.microsoft.com/office/drawing/2014/main" id="{8E7255EE-7855-FED0-5668-F57C01B16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00" y="234766"/>
            <a:ext cx="11009376" cy="975360"/>
          </a:xfrm>
        </p:spPr>
        <p:txBody>
          <a:bodyPr/>
          <a:lstStyle/>
          <a:p>
            <a:r>
              <a:rPr lang="en-US"/>
              <a:t>Design Patterns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9E2F532-0C44-CB3A-6B1C-1738E13A8AA6}"/>
              </a:ext>
            </a:extLst>
          </p:cNvPr>
          <p:cNvGrpSpPr/>
          <p:nvPr/>
        </p:nvGrpSpPr>
        <p:grpSpPr>
          <a:xfrm>
            <a:off x="536400" y="1702800"/>
            <a:ext cx="3206864" cy="3267846"/>
            <a:chOff x="2620568" y="1702800"/>
            <a:chExt cx="3206864" cy="3267846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12CD426-7040-B46A-6B95-21D5A357819F}"/>
                </a:ext>
              </a:extLst>
            </p:cNvPr>
            <p:cNvGrpSpPr/>
            <p:nvPr/>
          </p:nvGrpSpPr>
          <p:grpSpPr>
            <a:xfrm>
              <a:off x="2620800" y="1702800"/>
              <a:ext cx="3206632" cy="2797176"/>
              <a:chOff x="728781" y="91736"/>
              <a:chExt cx="3206632" cy="2797176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ED4E23DC-1697-3640-B333-E154F1EC549A}"/>
                  </a:ext>
                </a:extLst>
              </p:cNvPr>
              <p:cNvGrpSpPr/>
              <p:nvPr/>
            </p:nvGrpSpPr>
            <p:grpSpPr>
              <a:xfrm>
                <a:off x="1346400" y="512423"/>
                <a:ext cx="1147100" cy="2232026"/>
                <a:chOff x="7680323" y="3602038"/>
                <a:chExt cx="1147100" cy="2232026"/>
              </a:xfrm>
            </p:grpSpPr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A926A63B-C283-0B5B-BDAB-58E4DA9225A4}"/>
                    </a:ext>
                  </a:extLst>
                </p:cNvPr>
                <p:cNvSpPr/>
                <p:nvPr/>
              </p:nvSpPr>
              <p:spPr>
                <a:xfrm flipH="1">
                  <a:off x="7680323" y="3602038"/>
                  <a:ext cx="1147100" cy="2232026"/>
                </a:xfrm>
                <a:prstGeom prst="rect">
                  <a:avLst/>
                </a:prstGeom>
                <a:solidFill>
                  <a:schemeClr val="bg1">
                    <a:lumMod val="10000"/>
                    <a:lumOff val="90000"/>
                  </a:schemeClr>
                </a:solidFill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324000" tIns="36000" rIns="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subnet(s)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9D5F77EB-A564-1773-F109-5604891843A3}"/>
                    </a:ext>
                  </a:extLst>
                </p:cNvPr>
                <p:cNvSpPr txBox="1"/>
                <p:nvPr/>
              </p:nvSpPr>
              <p:spPr>
                <a:xfrm>
                  <a:off x="7680326" y="3602038"/>
                  <a:ext cx="288000" cy="1440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60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BD</a:t>
                  </a:r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C208D7B1-D9EA-44C1-F85C-44AA913E1C10}"/>
                  </a:ext>
                </a:extLst>
              </p:cNvPr>
              <p:cNvGrpSpPr/>
              <p:nvPr/>
            </p:nvGrpSpPr>
            <p:grpSpPr>
              <a:xfrm>
                <a:off x="728781" y="91736"/>
                <a:ext cx="3206632" cy="2797176"/>
                <a:chOff x="7680323" y="2921000"/>
                <a:chExt cx="3206632" cy="2797176"/>
              </a:xfrm>
            </p:grpSpPr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15F76007-F2E6-D46B-C42A-4624CDB0E8A5}"/>
                    </a:ext>
                  </a:extLst>
                </p:cNvPr>
                <p:cNvSpPr/>
                <p:nvPr/>
              </p:nvSpPr>
              <p:spPr>
                <a:xfrm>
                  <a:off x="7680323" y="2921000"/>
                  <a:ext cx="3206632" cy="2797176"/>
                </a:xfrm>
                <a:prstGeom prst="rect">
                  <a:avLst/>
                </a:prstGeom>
                <a:noFill/>
                <a:ln w="12700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24000" tIns="3600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demo</a:t>
                  </a:r>
                </a:p>
              </p:txBody>
            </p: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45385EFB-5C18-C087-1448-2A2940ED55C6}"/>
                    </a:ext>
                  </a:extLst>
                </p:cNvPr>
                <p:cNvGrpSpPr/>
                <p:nvPr/>
              </p:nvGrpSpPr>
              <p:grpSpPr>
                <a:xfrm>
                  <a:off x="7680323" y="2921000"/>
                  <a:ext cx="288000" cy="144000"/>
                  <a:chOff x="9357407" y="4691351"/>
                  <a:chExt cx="288000" cy="144000"/>
                </a:xfrm>
              </p:grpSpPr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481FC623-3AA0-2A88-1BFD-69F5666E72D6}"/>
                      </a:ext>
                    </a:extLst>
                  </p:cNvPr>
                  <p:cNvSpPr/>
                  <p:nvPr/>
                </p:nvSpPr>
                <p:spPr>
                  <a:xfrm>
                    <a:off x="9357407" y="4691351"/>
                    <a:ext cx="288000" cy="144000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E2A58993-D181-85EF-3829-0F2C91F7DEB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9393407" y="4709853"/>
                    <a:ext cx="216000" cy="106997"/>
                    <a:chOff x="836085" y="1496592"/>
                    <a:chExt cx="538984" cy="266993"/>
                  </a:xfrm>
                </p:grpSpPr>
                <p:sp>
                  <p:nvSpPr>
                    <p:cNvPr id="97" name="Freeform 751">
                      <a:extLst>
                        <a:ext uri="{FF2B5EF4-FFF2-40B4-BE49-F238E27FC236}">
                          <a16:creationId xmlns:a16="http://schemas.microsoft.com/office/drawing/2014/main" id="{C136C415-FAB1-584B-21D4-97A612D7733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36085" y="1647588"/>
                      <a:ext cx="538984" cy="115997"/>
                    </a:xfrm>
                    <a:custGeom>
                      <a:avLst/>
                      <a:gdLst>
                        <a:gd name="T0" fmla="*/ 204 w 228"/>
                        <a:gd name="T1" fmla="*/ 49 h 49"/>
                        <a:gd name="T2" fmla="*/ 24 w 228"/>
                        <a:gd name="T3" fmla="*/ 49 h 49"/>
                        <a:gd name="T4" fmla="*/ 0 w 228"/>
                        <a:gd name="T5" fmla="*/ 25 h 49"/>
                        <a:gd name="T6" fmla="*/ 0 w 228"/>
                        <a:gd name="T7" fmla="*/ 25 h 49"/>
                        <a:gd name="T8" fmla="*/ 24 w 228"/>
                        <a:gd name="T9" fmla="*/ 0 h 49"/>
                        <a:gd name="T10" fmla="*/ 204 w 228"/>
                        <a:gd name="T11" fmla="*/ 0 h 49"/>
                        <a:gd name="T12" fmla="*/ 228 w 228"/>
                        <a:gd name="T13" fmla="*/ 25 h 49"/>
                        <a:gd name="T14" fmla="*/ 228 w 228"/>
                        <a:gd name="T15" fmla="*/ 25 h 49"/>
                        <a:gd name="T16" fmla="*/ 204 w 228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228" h="49">
                          <a:moveTo>
                            <a:pt x="204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5"/>
                          </a:cubicBezTo>
                          <a:cubicBezTo>
                            <a:pt x="0" y="25"/>
                            <a:pt x="0" y="25"/>
                            <a:pt x="0" y="25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204" y="0"/>
                            <a:pt x="204" y="0"/>
                            <a:pt x="204" y="0"/>
                          </a:cubicBezTo>
                          <a:cubicBezTo>
                            <a:pt x="217" y="0"/>
                            <a:pt x="228" y="11"/>
                            <a:pt x="228" y="25"/>
                          </a:cubicBezTo>
                          <a:cubicBezTo>
                            <a:pt x="228" y="25"/>
                            <a:pt x="228" y="25"/>
                            <a:pt x="228" y="25"/>
                          </a:cubicBezTo>
                          <a:cubicBezTo>
                            <a:pt x="228" y="38"/>
                            <a:pt x="217" y="49"/>
                            <a:pt x="204" y="49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121920" tIns="60960" rIns="121920" bIns="60960" numCol="1" anchor="t" anchorCtr="1" compatLnSpc="1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endParaRPr lang="en-US" sz="4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98" name="Freeform 752">
                      <a:extLst>
                        <a:ext uri="{FF2B5EF4-FFF2-40B4-BE49-F238E27FC236}">
                          <a16:creationId xmlns:a16="http://schemas.microsoft.com/office/drawing/2014/main" id="{18673F5C-8DE7-D706-7164-13EEFB7BC5B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55081" y="1571590"/>
                      <a:ext cx="382988" cy="115996"/>
                    </a:xfrm>
                    <a:custGeom>
                      <a:avLst/>
                      <a:gdLst>
                        <a:gd name="T0" fmla="*/ 137 w 162"/>
                        <a:gd name="T1" fmla="*/ 49 h 49"/>
                        <a:gd name="T2" fmla="*/ 24 w 162"/>
                        <a:gd name="T3" fmla="*/ 49 h 49"/>
                        <a:gd name="T4" fmla="*/ 0 w 162"/>
                        <a:gd name="T5" fmla="*/ 25 h 49"/>
                        <a:gd name="T6" fmla="*/ 0 w 162"/>
                        <a:gd name="T7" fmla="*/ 25 h 49"/>
                        <a:gd name="T8" fmla="*/ 24 w 162"/>
                        <a:gd name="T9" fmla="*/ 0 h 49"/>
                        <a:gd name="T10" fmla="*/ 137 w 162"/>
                        <a:gd name="T11" fmla="*/ 0 h 49"/>
                        <a:gd name="T12" fmla="*/ 162 w 162"/>
                        <a:gd name="T13" fmla="*/ 25 h 49"/>
                        <a:gd name="T14" fmla="*/ 162 w 162"/>
                        <a:gd name="T15" fmla="*/ 25 h 49"/>
                        <a:gd name="T16" fmla="*/ 137 w 162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162" h="49">
                          <a:moveTo>
                            <a:pt x="137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5"/>
                          </a:cubicBezTo>
                          <a:cubicBezTo>
                            <a:pt x="0" y="25"/>
                            <a:pt x="0" y="25"/>
                            <a:pt x="0" y="25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137" y="0"/>
                            <a:pt x="137" y="0"/>
                            <a:pt x="137" y="0"/>
                          </a:cubicBezTo>
                          <a:cubicBezTo>
                            <a:pt x="151" y="0"/>
                            <a:pt x="162" y="11"/>
                            <a:pt x="162" y="25"/>
                          </a:cubicBezTo>
                          <a:cubicBezTo>
                            <a:pt x="162" y="25"/>
                            <a:pt x="162" y="25"/>
                            <a:pt x="162" y="25"/>
                          </a:cubicBezTo>
                          <a:cubicBezTo>
                            <a:pt x="162" y="38"/>
                            <a:pt x="151" y="49"/>
                            <a:pt x="137" y="49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99" name="Freeform 753">
                      <a:extLst>
                        <a:ext uri="{FF2B5EF4-FFF2-40B4-BE49-F238E27FC236}">
                          <a16:creationId xmlns:a16="http://schemas.microsoft.com/office/drawing/2014/main" id="{F746358B-ABA9-889E-A8A1-6E0BB1EFF21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06076" y="1496592"/>
                      <a:ext cx="181994" cy="115996"/>
                    </a:xfrm>
                    <a:custGeom>
                      <a:avLst/>
                      <a:gdLst>
                        <a:gd name="T0" fmla="*/ 52 w 77"/>
                        <a:gd name="T1" fmla="*/ 49 h 49"/>
                        <a:gd name="T2" fmla="*/ 24 w 77"/>
                        <a:gd name="T3" fmla="*/ 49 h 49"/>
                        <a:gd name="T4" fmla="*/ 0 w 77"/>
                        <a:gd name="T5" fmla="*/ 24 h 49"/>
                        <a:gd name="T6" fmla="*/ 0 w 77"/>
                        <a:gd name="T7" fmla="*/ 24 h 49"/>
                        <a:gd name="T8" fmla="*/ 24 w 77"/>
                        <a:gd name="T9" fmla="*/ 0 h 49"/>
                        <a:gd name="T10" fmla="*/ 52 w 77"/>
                        <a:gd name="T11" fmla="*/ 0 h 49"/>
                        <a:gd name="T12" fmla="*/ 77 w 77"/>
                        <a:gd name="T13" fmla="*/ 24 h 49"/>
                        <a:gd name="T14" fmla="*/ 77 w 77"/>
                        <a:gd name="T15" fmla="*/ 24 h 49"/>
                        <a:gd name="T16" fmla="*/ 52 w 77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7" h="49">
                          <a:moveTo>
                            <a:pt x="52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4"/>
                          </a:cubicBezTo>
                          <a:cubicBezTo>
                            <a:pt x="0" y="24"/>
                            <a:pt x="0" y="24"/>
                            <a:pt x="0" y="24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52" y="0"/>
                            <a:pt x="52" y="0"/>
                            <a:pt x="52" y="0"/>
                          </a:cubicBezTo>
                          <a:cubicBezTo>
                            <a:pt x="66" y="0"/>
                            <a:pt x="77" y="11"/>
                            <a:pt x="77" y="24"/>
                          </a:cubicBezTo>
                          <a:cubicBezTo>
                            <a:pt x="77" y="24"/>
                            <a:pt x="77" y="24"/>
                            <a:pt x="77" y="24"/>
                          </a:cubicBezTo>
                          <a:cubicBezTo>
                            <a:pt x="77" y="38"/>
                            <a:pt x="66" y="49"/>
                            <a:pt x="52" y="49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</p:grpSp>
            </p:grp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58E92845-11CA-0898-C145-3CD90B435C49}"/>
                  </a:ext>
                </a:extLst>
              </p:cNvPr>
              <p:cNvGrpSpPr/>
              <p:nvPr/>
            </p:nvGrpSpPr>
            <p:grpSpPr>
              <a:xfrm>
                <a:off x="1274878" y="296523"/>
                <a:ext cx="2590559" cy="2519364"/>
                <a:chOff x="7680319" y="3615879"/>
                <a:chExt cx="2590559" cy="2519364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5EA0E8CD-FCA6-FBC4-50F2-4FE86BEB5786}"/>
                    </a:ext>
                  </a:extLst>
                </p:cNvPr>
                <p:cNvSpPr/>
                <p:nvPr/>
              </p:nvSpPr>
              <p:spPr>
                <a:xfrm flipH="1">
                  <a:off x="7680319" y="3615879"/>
                  <a:ext cx="2590559" cy="2519364"/>
                </a:xfrm>
                <a:prstGeom prst="rect">
                  <a:avLst/>
                </a:prstGeom>
                <a:noFill/>
                <a:ln w="12700">
                  <a:solidFill>
                    <a:schemeClr val="accent5"/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24000" tIns="3600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vrf-01</a:t>
                  </a:r>
                </a:p>
              </p:txBody>
            </p: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D69D9EB8-0C05-E64F-D2B7-4899D04824EE}"/>
                    </a:ext>
                  </a:extLst>
                </p:cNvPr>
                <p:cNvGrpSpPr/>
                <p:nvPr/>
              </p:nvGrpSpPr>
              <p:grpSpPr>
                <a:xfrm>
                  <a:off x="7680323" y="3615879"/>
                  <a:ext cx="288000" cy="144000"/>
                  <a:chOff x="9199253" y="3748281"/>
                  <a:chExt cx="288000" cy="144000"/>
                </a:xfrm>
              </p:grpSpPr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25142015-7FE3-2304-EC80-FE15C6217295}"/>
                      </a:ext>
                    </a:extLst>
                  </p:cNvPr>
                  <p:cNvSpPr/>
                  <p:nvPr/>
                </p:nvSpPr>
                <p:spPr>
                  <a:xfrm flipH="1">
                    <a:off x="9199253" y="3748281"/>
                    <a:ext cx="288000" cy="144000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pic>
                <p:nvPicPr>
                  <p:cNvPr id="92" name="Picture 6" descr="C:\Users\ecoffey\AppData\Local\Temp\Rar$DRa0.583\Cisco Icons November\30067_Device_router_3057\Png_256\30067_Device_router_3057_unknown_256.png">
                    <a:extLst>
                      <a:ext uri="{FF2B5EF4-FFF2-40B4-BE49-F238E27FC236}">
                        <a16:creationId xmlns:a16="http://schemas.microsoft.com/office/drawing/2014/main" id="{7799515D-354E-2F9A-62A6-7623D7063C9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9235747" y="3759469"/>
                    <a:ext cx="215012" cy="1216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71E696B1-A445-B61B-A6E4-623A1257693D}"/>
                  </a:ext>
                </a:extLst>
              </p:cNvPr>
              <p:cNvGrpSpPr/>
              <p:nvPr/>
            </p:nvGrpSpPr>
            <p:grpSpPr>
              <a:xfrm>
                <a:off x="1414800" y="871197"/>
                <a:ext cx="1008063" cy="434081"/>
                <a:chOff x="5769799" y="3760135"/>
                <a:chExt cx="1008063" cy="434081"/>
              </a:xfrm>
            </p:grpSpPr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C90A0169-2A41-72C4-683F-0409F3788566}"/>
                    </a:ext>
                  </a:extLst>
                </p:cNvPr>
                <p:cNvSpPr/>
                <p:nvPr/>
              </p:nvSpPr>
              <p:spPr>
                <a:xfrm flipH="1">
                  <a:off x="5769799" y="3760135"/>
                  <a:ext cx="1008063" cy="4340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72000" rIns="0" bIns="0" rtlCol="0" anchor="t" anchorCtr="0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</a:t>
                  </a:r>
                </a:p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(Security isolation per Bridge Domain)</a:t>
                  </a:r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6940A5F4-0D74-96FF-4A1A-F01628E8017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760135"/>
                  <a:ext cx="288000" cy="144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064FAD7C-529D-9C93-FCC6-207B2C648ECA}"/>
                  </a:ext>
                </a:extLst>
              </p:cNvPr>
              <p:cNvGrpSpPr/>
              <p:nvPr/>
            </p:nvGrpSpPr>
            <p:grpSpPr>
              <a:xfrm>
                <a:off x="2570400" y="512423"/>
                <a:ext cx="1147100" cy="2232026"/>
                <a:chOff x="7680323" y="3602038"/>
                <a:chExt cx="1147100" cy="2232026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D41BFF15-E2D9-9455-1884-AA8D25F9AA54}"/>
                    </a:ext>
                  </a:extLst>
                </p:cNvPr>
                <p:cNvSpPr/>
                <p:nvPr/>
              </p:nvSpPr>
              <p:spPr>
                <a:xfrm flipH="1">
                  <a:off x="7680323" y="3602038"/>
                  <a:ext cx="1147100" cy="2232026"/>
                </a:xfrm>
                <a:prstGeom prst="rect">
                  <a:avLst/>
                </a:prstGeom>
                <a:solidFill>
                  <a:schemeClr val="bg1">
                    <a:lumMod val="10000"/>
                    <a:lumOff val="90000"/>
                  </a:schemeClr>
                </a:solidFill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324000" tIns="36000" rIns="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subnet(s)</a:t>
                  </a: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3B12B7CB-41BE-AC86-A969-82EF499C7DE6}"/>
                    </a:ext>
                  </a:extLst>
                </p:cNvPr>
                <p:cNvSpPr txBox="1"/>
                <p:nvPr/>
              </p:nvSpPr>
              <p:spPr>
                <a:xfrm>
                  <a:off x="7680326" y="3602038"/>
                  <a:ext cx="288000" cy="1440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60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BD</a:t>
                  </a:r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F12DFB79-D222-E7F5-22BC-0321A4801808}"/>
                  </a:ext>
                </a:extLst>
              </p:cNvPr>
              <p:cNvGrpSpPr/>
              <p:nvPr/>
            </p:nvGrpSpPr>
            <p:grpSpPr>
              <a:xfrm>
                <a:off x="2643933" y="871197"/>
                <a:ext cx="1006475" cy="434081"/>
                <a:chOff x="5769799" y="3760135"/>
                <a:chExt cx="1006475" cy="434081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6C994B8F-C799-4FA6-320E-AC6A2F583651}"/>
                    </a:ext>
                  </a:extLst>
                </p:cNvPr>
                <p:cNvSpPr/>
                <p:nvPr/>
              </p:nvSpPr>
              <p:spPr>
                <a:xfrm flipH="1">
                  <a:off x="5769799" y="3760135"/>
                  <a:ext cx="1006475" cy="4340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72000" rIns="0" bIns="0" rtlCol="0" anchor="t" anchorCtr="0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</a:t>
                  </a:r>
                </a:p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(Security isolation per Bridge Domain)</a:t>
                  </a:r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35A13991-DE82-F952-AABE-7CB8C1CD359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760135"/>
                  <a:ext cx="288000" cy="144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122EEB13-5BF0-FF77-15A2-3B8809581654}"/>
                  </a:ext>
                </a:extLst>
              </p:cNvPr>
              <p:cNvGrpSpPr/>
              <p:nvPr/>
            </p:nvGrpSpPr>
            <p:grpSpPr>
              <a:xfrm>
                <a:off x="803269" y="732450"/>
                <a:ext cx="2987677" cy="1146811"/>
                <a:chOff x="7680318" y="3602038"/>
                <a:chExt cx="2987677" cy="1146811"/>
              </a:xfrm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D499002D-5833-D84C-681C-64A654ED425E}"/>
                    </a:ext>
                  </a:extLst>
                </p:cNvPr>
                <p:cNvSpPr/>
                <p:nvPr/>
              </p:nvSpPr>
              <p:spPr>
                <a:xfrm flipH="1">
                  <a:off x="7680318" y="3602038"/>
                  <a:ext cx="2987677" cy="1146811"/>
                </a:xfrm>
                <a:prstGeom prst="rect">
                  <a:avLst/>
                </a:prstGeom>
                <a:noFill/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36000" tIns="18000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Network</a:t>
                  </a:r>
                </a:p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Segments</a:t>
                  </a: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9271BCDE-9A6D-1BA4-0ECF-D54662F850E4}"/>
                    </a:ext>
                  </a:extLst>
                </p:cNvPr>
                <p:cNvSpPr txBox="1"/>
                <p:nvPr/>
              </p:nvSpPr>
              <p:spPr>
                <a:xfrm>
                  <a:off x="7680326" y="3602038"/>
                  <a:ext cx="288000" cy="1440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60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AP</a:t>
                  </a:r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46E24DC1-CFA0-D6AD-B362-0B55EB43CA6D}"/>
                  </a:ext>
                </a:extLst>
              </p:cNvPr>
              <p:cNvGrpSpPr/>
              <p:nvPr/>
            </p:nvGrpSpPr>
            <p:grpSpPr>
              <a:xfrm>
                <a:off x="803267" y="2023723"/>
                <a:ext cx="2987677" cy="647700"/>
                <a:chOff x="7680319" y="3602038"/>
                <a:chExt cx="2987677" cy="647700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B776714D-9679-907B-1800-79A9A0CCF92C}"/>
                    </a:ext>
                  </a:extLst>
                </p:cNvPr>
                <p:cNvSpPr/>
                <p:nvPr/>
              </p:nvSpPr>
              <p:spPr>
                <a:xfrm flipH="1">
                  <a:off x="7680319" y="3602038"/>
                  <a:ext cx="2987677" cy="647700"/>
                </a:xfrm>
                <a:prstGeom prst="rect">
                  <a:avLst/>
                </a:prstGeom>
                <a:noFill/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36000" tIns="18000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Apps</a:t>
                  </a:r>
                </a:p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(Optional)</a:t>
                  </a: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0ACB004A-4947-2AE3-D598-5429B999DE98}"/>
                    </a:ext>
                  </a:extLst>
                </p:cNvPr>
                <p:cNvSpPr txBox="1"/>
                <p:nvPr/>
              </p:nvSpPr>
              <p:spPr>
                <a:xfrm>
                  <a:off x="7680326" y="3602038"/>
                  <a:ext cx="288000" cy="1440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60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AP</a:t>
                  </a:r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A23F502F-B34B-940A-77F2-DDC708611595}"/>
                  </a:ext>
                </a:extLst>
              </p:cNvPr>
              <p:cNvGrpSpPr/>
              <p:nvPr/>
            </p:nvGrpSpPr>
            <p:grpSpPr>
              <a:xfrm>
                <a:off x="1414129" y="2171188"/>
                <a:ext cx="2231687" cy="428799"/>
                <a:chOff x="5769126" y="3760135"/>
                <a:chExt cx="2231687" cy="428799"/>
              </a:xfrm>
            </p:grpSpPr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6D5DE987-FC7E-F366-20CD-4A8663F5B048}"/>
                    </a:ext>
                  </a:extLst>
                </p:cNvPr>
                <p:cNvSpPr/>
                <p:nvPr/>
              </p:nvSpPr>
              <p:spPr>
                <a:xfrm flipH="1">
                  <a:off x="5769126" y="3760136"/>
                  <a:ext cx="2231687" cy="42879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0" rIns="0" bIns="0" rtlCol="0" anchor="ctr" anchorCtr="1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Security isolation across Bridge Domains</a:t>
                  </a:r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D35806DA-70C3-18F8-34CE-5C6071932AA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760135"/>
                  <a:ext cx="288000" cy="144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ESG</a:t>
                  </a:r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8D8B7687-7095-8337-5AEF-0528F76DF278}"/>
                  </a:ext>
                </a:extLst>
              </p:cNvPr>
              <p:cNvGrpSpPr/>
              <p:nvPr/>
            </p:nvGrpSpPr>
            <p:grpSpPr>
              <a:xfrm>
                <a:off x="1414800" y="1373741"/>
                <a:ext cx="1008000" cy="434081"/>
                <a:chOff x="5769800" y="3760135"/>
                <a:chExt cx="1008000" cy="434081"/>
              </a:xfrm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08044913-7A66-FC68-339A-15F66AB7BABE}"/>
                    </a:ext>
                  </a:extLst>
                </p:cNvPr>
                <p:cNvSpPr/>
                <p:nvPr/>
              </p:nvSpPr>
              <p:spPr>
                <a:xfrm flipH="1">
                  <a:off x="5769800" y="3760135"/>
                  <a:ext cx="1008000" cy="4340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72000" rIns="0" bIns="0" rtlCol="0" anchor="t" anchorCtr="0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</a:t>
                  </a:r>
                </a:p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(Security isolation per Bridge Domain)</a:t>
                  </a:r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F64C59D9-46B0-55B7-993F-7726B9CAC2B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760135"/>
                  <a:ext cx="288000" cy="144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3F7F1371-B970-63D6-56C4-D07C62A0BE4E}"/>
                  </a:ext>
                </a:extLst>
              </p:cNvPr>
              <p:cNvGrpSpPr/>
              <p:nvPr/>
            </p:nvGrpSpPr>
            <p:grpSpPr>
              <a:xfrm>
                <a:off x="2642721" y="1373741"/>
                <a:ext cx="1007688" cy="434081"/>
                <a:chOff x="5769800" y="3760135"/>
                <a:chExt cx="1007688" cy="434081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CF6E2CD1-4B3B-2292-6ADF-1E7B54E30F87}"/>
                    </a:ext>
                  </a:extLst>
                </p:cNvPr>
                <p:cNvSpPr/>
                <p:nvPr/>
              </p:nvSpPr>
              <p:spPr>
                <a:xfrm flipH="1">
                  <a:off x="5769800" y="3760135"/>
                  <a:ext cx="1007688" cy="4340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72000" rIns="0" bIns="0" rtlCol="0" anchor="t" anchorCtr="0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</a:t>
                  </a:r>
                </a:p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(Security isolation per Bridge Domain)</a:t>
                  </a: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2AC3C133-3B26-85F0-2CBA-392DBBF9944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760135"/>
                  <a:ext cx="288000" cy="144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3221E60-6D88-1D56-8EAA-1D04248167C8}"/>
                </a:ext>
              </a:extLst>
            </p:cNvPr>
            <p:cNvSpPr txBox="1"/>
            <p:nvPr/>
          </p:nvSpPr>
          <p:spPr>
            <a:xfrm>
              <a:off x="2620568" y="4508981"/>
              <a:ext cx="32066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+mn-lt"/>
                </a:rPr>
                <a:t>Dedicated VRFs and subnets for each Tenant with Dedicated L3outs</a:t>
              </a:r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AA7BF3A3-8FD3-7FEF-529E-A3149241F6D2}"/>
              </a:ext>
            </a:extLst>
          </p:cNvPr>
          <p:cNvGrpSpPr/>
          <p:nvPr/>
        </p:nvGrpSpPr>
        <p:grpSpPr>
          <a:xfrm>
            <a:off x="4492800" y="1702800"/>
            <a:ext cx="3206699" cy="3963754"/>
            <a:chOff x="4492800" y="1702800"/>
            <a:chExt cx="3206699" cy="396375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EE55534-487D-3691-A3DC-DEB375A5FAEF}"/>
                </a:ext>
              </a:extLst>
            </p:cNvPr>
            <p:cNvGrpSpPr/>
            <p:nvPr/>
          </p:nvGrpSpPr>
          <p:grpSpPr>
            <a:xfrm>
              <a:off x="4492867" y="1702800"/>
              <a:ext cx="3206632" cy="561971"/>
              <a:chOff x="6838360" y="914961"/>
              <a:chExt cx="3206632" cy="561971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BF6EEB41-9F61-8FE1-F893-096DD5E4604E}"/>
                  </a:ext>
                </a:extLst>
              </p:cNvPr>
              <p:cNvGrpSpPr/>
              <p:nvPr/>
            </p:nvGrpSpPr>
            <p:grpSpPr>
              <a:xfrm>
                <a:off x="6838360" y="914961"/>
                <a:ext cx="3206632" cy="561971"/>
                <a:chOff x="7680323" y="2920999"/>
                <a:chExt cx="3206632" cy="561971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C8D64DEF-38E1-64C6-5F80-AB11308B9A05}"/>
                    </a:ext>
                  </a:extLst>
                </p:cNvPr>
                <p:cNvSpPr/>
                <p:nvPr/>
              </p:nvSpPr>
              <p:spPr>
                <a:xfrm>
                  <a:off x="7680323" y="2920999"/>
                  <a:ext cx="3206632" cy="561971"/>
                </a:xfrm>
                <a:prstGeom prst="rect">
                  <a:avLst/>
                </a:prstGeom>
                <a:noFill/>
                <a:ln w="12700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24000" tIns="3600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shared-services</a:t>
                  </a:r>
                </a:p>
              </p:txBody>
            </p: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9E51D0CE-2EB9-EDE0-AC07-65A133E7BB87}"/>
                    </a:ext>
                  </a:extLst>
                </p:cNvPr>
                <p:cNvGrpSpPr/>
                <p:nvPr/>
              </p:nvGrpSpPr>
              <p:grpSpPr>
                <a:xfrm>
                  <a:off x="7680323" y="2921000"/>
                  <a:ext cx="288000" cy="144000"/>
                  <a:chOff x="9357407" y="4691351"/>
                  <a:chExt cx="288000" cy="144000"/>
                </a:xfrm>
              </p:grpSpPr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4ED6CB8E-3CDE-DCD0-5D77-379669A036C8}"/>
                      </a:ext>
                    </a:extLst>
                  </p:cNvPr>
                  <p:cNvSpPr/>
                  <p:nvPr/>
                </p:nvSpPr>
                <p:spPr>
                  <a:xfrm>
                    <a:off x="9357407" y="4691351"/>
                    <a:ext cx="288000" cy="144000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1F230889-7E48-56E4-7C43-01568E14717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9393407" y="4709853"/>
                    <a:ext cx="216000" cy="106997"/>
                    <a:chOff x="836085" y="1496592"/>
                    <a:chExt cx="538984" cy="266993"/>
                  </a:xfrm>
                </p:grpSpPr>
                <p:sp>
                  <p:nvSpPr>
                    <p:cNvPr id="58" name="Freeform 751">
                      <a:extLst>
                        <a:ext uri="{FF2B5EF4-FFF2-40B4-BE49-F238E27FC236}">
                          <a16:creationId xmlns:a16="http://schemas.microsoft.com/office/drawing/2014/main" id="{089195EC-4B49-E0DA-8A4C-CFE2CBE00D1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36085" y="1647588"/>
                      <a:ext cx="538984" cy="115997"/>
                    </a:xfrm>
                    <a:custGeom>
                      <a:avLst/>
                      <a:gdLst>
                        <a:gd name="T0" fmla="*/ 204 w 228"/>
                        <a:gd name="T1" fmla="*/ 49 h 49"/>
                        <a:gd name="T2" fmla="*/ 24 w 228"/>
                        <a:gd name="T3" fmla="*/ 49 h 49"/>
                        <a:gd name="T4" fmla="*/ 0 w 228"/>
                        <a:gd name="T5" fmla="*/ 25 h 49"/>
                        <a:gd name="T6" fmla="*/ 0 w 228"/>
                        <a:gd name="T7" fmla="*/ 25 h 49"/>
                        <a:gd name="T8" fmla="*/ 24 w 228"/>
                        <a:gd name="T9" fmla="*/ 0 h 49"/>
                        <a:gd name="T10" fmla="*/ 204 w 228"/>
                        <a:gd name="T11" fmla="*/ 0 h 49"/>
                        <a:gd name="T12" fmla="*/ 228 w 228"/>
                        <a:gd name="T13" fmla="*/ 25 h 49"/>
                        <a:gd name="T14" fmla="*/ 228 w 228"/>
                        <a:gd name="T15" fmla="*/ 25 h 49"/>
                        <a:gd name="T16" fmla="*/ 204 w 228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228" h="49">
                          <a:moveTo>
                            <a:pt x="204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5"/>
                          </a:cubicBezTo>
                          <a:cubicBezTo>
                            <a:pt x="0" y="25"/>
                            <a:pt x="0" y="25"/>
                            <a:pt x="0" y="25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204" y="0"/>
                            <a:pt x="204" y="0"/>
                            <a:pt x="204" y="0"/>
                          </a:cubicBezTo>
                          <a:cubicBezTo>
                            <a:pt x="217" y="0"/>
                            <a:pt x="228" y="11"/>
                            <a:pt x="228" y="25"/>
                          </a:cubicBezTo>
                          <a:cubicBezTo>
                            <a:pt x="228" y="25"/>
                            <a:pt x="228" y="25"/>
                            <a:pt x="228" y="25"/>
                          </a:cubicBezTo>
                          <a:cubicBezTo>
                            <a:pt x="228" y="38"/>
                            <a:pt x="217" y="49"/>
                            <a:pt x="204" y="49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121920" tIns="60960" rIns="121920" bIns="60960" numCol="1" anchor="t" anchorCtr="1" compatLnSpc="1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endParaRPr lang="en-US" sz="4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59" name="Freeform 752">
                      <a:extLst>
                        <a:ext uri="{FF2B5EF4-FFF2-40B4-BE49-F238E27FC236}">
                          <a16:creationId xmlns:a16="http://schemas.microsoft.com/office/drawing/2014/main" id="{4183A2F9-595C-5AED-C62C-A1B8713D70A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55081" y="1571590"/>
                      <a:ext cx="382988" cy="115996"/>
                    </a:xfrm>
                    <a:custGeom>
                      <a:avLst/>
                      <a:gdLst>
                        <a:gd name="T0" fmla="*/ 137 w 162"/>
                        <a:gd name="T1" fmla="*/ 49 h 49"/>
                        <a:gd name="T2" fmla="*/ 24 w 162"/>
                        <a:gd name="T3" fmla="*/ 49 h 49"/>
                        <a:gd name="T4" fmla="*/ 0 w 162"/>
                        <a:gd name="T5" fmla="*/ 25 h 49"/>
                        <a:gd name="T6" fmla="*/ 0 w 162"/>
                        <a:gd name="T7" fmla="*/ 25 h 49"/>
                        <a:gd name="T8" fmla="*/ 24 w 162"/>
                        <a:gd name="T9" fmla="*/ 0 h 49"/>
                        <a:gd name="T10" fmla="*/ 137 w 162"/>
                        <a:gd name="T11" fmla="*/ 0 h 49"/>
                        <a:gd name="T12" fmla="*/ 162 w 162"/>
                        <a:gd name="T13" fmla="*/ 25 h 49"/>
                        <a:gd name="T14" fmla="*/ 162 w 162"/>
                        <a:gd name="T15" fmla="*/ 25 h 49"/>
                        <a:gd name="T16" fmla="*/ 137 w 162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162" h="49">
                          <a:moveTo>
                            <a:pt x="137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5"/>
                          </a:cubicBezTo>
                          <a:cubicBezTo>
                            <a:pt x="0" y="25"/>
                            <a:pt x="0" y="25"/>
                            <a:pt x="0" y="25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137" y="0"/>
                            <a:pt x="137" y="0"/>
                            <a:pt x="137" y="0"/>
                          </a:cubicBezTo>
                          <a:cubicBezTo>
                            <a:pt x="151" y="0"/>
                            <a:pt x="162" y="11"/>
                            <a:pt x="162" y="25"/>
                          </a:cubicBezTo>
                          <a:cubicBezTo>
                            <a:pt x="162" y="25"/>
                            <a:pt x="162" y="25"/>
                            <a:pt x="162" y="25"/>
                          </a:cubicBezTo>
                          <a:cubicBezTo>
                            <a:pt x="162" y="38"/>
                            <a:pt x="151" y="49"/>
                            <a:pt x="137" y="49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60" name="Freeform 753">
                      <a:extLst>
                        <a:ext uri="{FF2B5EF4-FFF2-40B4-BE49-F238E27FC236}">
                          <a16:creationId xmlns:a16="http://schemas.microsoft.com/office/drawing/2014/main" id="{632E4F0A-C121-2246-026F-5DC1FC2DC38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06076" y="1496592"/>
                      <a:ext cx="181994" cy="115996"/>
                    </a:xfrm>
                    <a:custGeom>
                      <a:avLst/>
                      <a:gdLst>
                        <a:gd name="T0" fmla="*/ 52 w 77"/>
                        <a:gd name="T1" fmla="*/ 49 h 49"/>
                        <a:gd name="T2" fmla="*/ 24 w 77"/>
                        <a:gd name="T3" fmla="*/ 49 h 49"/>
                        <a:gd name="T4" fmla="*/ 0 w 77"/>
                        <a:gd name="T5" fmla="*/ 24 h 49"/>
                        <a:gd name="T6" fmla="*/ 0 w 77"/>
                        <a:gd name="T7" fmla="*/ 24 h 49"/>
                        <a:gd name="T8" fmla="*/ 24 w 77"/>
                        <a:gd name="T9" fmla="*/ 0 h 49"/>
                        <a:gd name="T10" fmla="*/ 52 w 77"/>
                        <a:gd name="T11" fmla="*/ 0 h 49"/>
                        <a:gd name="T12" fmla="*/ 77 w 77"/>
                        <a:gd name="T13" fmla="*/ 24 h 49"/>
                        <a:gd name="T14" fmla="*/ 77 w 77"/>
                        <a:gd name="T15" fmla="*/ 24 h 49"/>
                        <a:gd name="T16" fmla="*/ 52 w 77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7" h="49">
                          <a:moveTo>
                            <a:pt x="52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4"/>
                          </a:cubicBezTo>
                          <a:cubicBezTo>
                            <a:pt x="0" y="24"/>
                            <a:pt x="0" y="24"/>
                            <a:pt x="0" y="24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52" y="0"/>
                            <a:pt x="52" y="0"/>
                            <a:pt x="52" y="0"/>
                          </a:cubicBezTo>
                          <a:cubicBezTo>
                            <a:pt x="66" y="0"/>
                            <a:pt x="77" y="11"/>
                            <a:pt x="77" y="24"/>
                          </a:cubicBezTo>
                          <a:cubicBezTo>
                            <a:pt x="77" y="24"/>
                            <a:pt x="77" y="24"/>
                            <a:pt x="77" y="24"/>
                          </a:cubicBezTo>
                          <a:cubicBezTo>
                            <a:pt x="77" y="38"/>
                            <a:pt x="66" y="49"/>
                            <a:pt x="52" y="49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</p:grpSp>
            </p:grp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D9F6766B-74A1-61DF-D6AD-1A3F98AC6D8A}"/>
                  </a:ext>
                </a:extLst>
              </p:cNvPr>
              <p:cNvGrpSpPr/>
              <p:nvPr/>
            </p:nvGrpSpPr>
            <p:grpSpPr>
              <a:xfrm>
                <a:off x="7384454" y="1119749"/>
                <a:ext cx="2590559" cy="289873"/>
                <a:chOff x="7680316" y="3615879"/>
                <a:chExt cx="2590559" cy="289873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A913CFD9-2BF5-CFB3-6F88-A0E799029D2F}"/>
                    </a:ext>
                  </a:extLst>
                </p:cNvPr>
                <p:cNvSpPr/>
                <p:nvPr/>
              </p:nvSpPr>
              <p:spPr>
                <a:xfrm flipH="1">
                  <a:off x="7680316" y="3615879"/>
                  <a:ext cx="2590559" cy="289873"/>
                </a:xfrm>
                <a:prstGeom prst="rect">
                  <a:avLst/>
                </a:prstGeom>
                <a:noFill/>
                <a:ln w="12700">
                  <a:solidFill>
                    <a:schemeClr val="accent5"/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24000" tIns="3600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vrf-01</a:t>
                  </a:r>
                </a:p>
              </p:txBody>
            </p: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AE2BFF9E-2CB1-CB62-6986-D19D162A8C16}"/>
                    </a:ext>
                  </a:extLst>
                </p:cNvPr>
                <p:cNvGrpSpPr/>
                <p:nvPr/>
              </p:nvGrpSpPr>
              <p:grpSpPr>
                <a:xfrm>
                  <a:off x="7680323" y="3615879"/>
                  <a:ext cx="288000" cy="144000"/>
                  <a:chOff x="9199253" y="3748281"/>
                  <a:chExt cx="288000" cy="144000"/>
                </a:xfrm>
              </p:grpSpPr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F6A7787E-E00D-39E5-E064-57B2C8CF3AD9}"/>
                      </a:ext>
                    </a:extLst>
                  </p:cNvPr>
                  <p:cNvSpPr/>
                  <p:nvPr/>
                </p:nvSpPr>
                <p:spPr>
                  <a:xfrm flipH="1">
                    <a:off x="9199253" y="3748281"/>
                    <a:ext cx="288000" cy="144000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pic>
                <p:nvPicPr>
                  <p:cNvPr id="53" name="Picture 6" descr="C:\Users\ecoffey\AppData\Local\Temp\Rar$DRa0.583\Cisco Icons November\30067_Device_router_3057\Png_256\30067_Device_router_3057_unknown_256.png">
                    <a:extLst>
                      <a:ext uri="{FF2B5EF4-FFF2-40B4-BE49-F238E27FC236}">
                        <a16:creationId xmlns:a16="http://schemas.microsoft.com/office/drawing/2014/main" id="{A371DF26-02EB-E456-9F26-B56ECA68517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9235747" y="3759469"/>
                    <a:ext cx="215012" cy="1216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C979392-ACEE-BC83-C95F-B91CA9FC51A6}"/>
                </a:ext>
              </a:extLst>
            </p:cNvPr>
            <p:cNvCxnSpPr>
              <a:stCxn id="50" idx="2"/>
              <a:endCxn id="35" idx="0"/>
            </p:cNvCxnSpPr>
            <p:nvPr/>
          </p:nvCxnSpPr>
          <p:spPr>
            <a:xfrm flipH="1">
              <a:off x="6334176" y="2197461"/>
              <a:ext cx="64" cy="404926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5C749660-5F9C-F997-227B-D08668B63C98}"/>
                </a:ext>
              </a:extLst>
            </p:cNvPr>
            <p:cNvGrpSpPr/>
            <p:nvPr/>
          </p:nvGrpSpPr>
          <p:grpSpPr>
            <a:xfrm>
              <a:off x="4492800" y="2397600"/>
              <a:ext cx="3206632" cy="3268954"/>
              <a:chOff x="4492800" y="2630283"/>
              <a:chExt cx="3206632" cy="3268954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5976D6F3-0801-828D-EC7D-EE94B65257EE}"/>
                  </a:ext>
                </a:extLst>
              </p:cNvPr>
              <p:cNvGrpSpPr/>
              <p:nvPr/>
            </p:nvGrpSpPr>
            <p:grpSpPr>
              <a:xfrm>
                <a:off x="4492800" y="2630283"/>
                <a:ext cx="3206632" cy="2797176"/>
                <a:chOff x="728781" y="91736"/>
                <a:chExt cx="3206632" cy="2797176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6E756B22-B89D-82D9-D905-33D461768FDB}"/>
                    </a:ext>
                  </a:extLst>
                </p:cNvPr>
                <p:cNvGrpSpPr/>
                <p:nvPr/>
              </p:nvGrpSpPr>
              <p:grpSpPr>
                <a:xfrm>
                  <a:off x="1346400" y="512423"/>
                  <a:ext cx="1147100" cy="2232026"/>
                  <a:chOff x="7680323" y="3602038"/>
                  <a:chExt cx="1147100" cy="2232026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3235816A-DB39-4761-DACD-D2EECC75DBCC}"/>
                      </a:ext>
                    </a:extLst>
                  </p:cNvPr>
                  <p:cNvSpPr/>
                  <p:nvPr/>
                </p:nvSpPr>
                <p:spPr>
                  <a:xfrm flipH="1">
                    <a:off x="7680323" y="3602038"/>
                    <a:ext cx="1147100" cy="2232026"/>
                  </a:xfrm>
                  <a:prstGeom prst="rect">
                    <a:avLst/>
                  </a:prstGeom>
                  <a:solidFill>
                    <a:schemeClr val="bg1">
                      <a:lumMod val="10000"/>
                      <a:lumOff val="90000"/>
                    </a:schemeClr>
                  </a:solidFill>
                  <a:ln w="12700">
                    <a:solidFill>
                      <a:schemeClr val="bg1">
                        <a:lumMod val="75000"/>
                        <a:lumOff val="25000"/>
                      </a:schemeClr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324000" tIns="36000" rIns="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subnet(s)</a:t>
                    </a:r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363650ED-A6FA-BAEE-8049-19B531E3E62E}"/>
                      </a:ext>
                    </a:extLst>
                  </p:cNvPr>
                  <p:cNvSpPr txBox="1"/>
                  <p:nvPr/>
                </p:nvSpPr>
                <p:spPr>
                  <a:xfrm>
                    <a:off x="7680326" y="3602038"/>
                    <a:ext cx="288000" cy="144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  <a:lumOff val="25000"/>
                    </a:schemeClr>
                  </a:solidFill>
                </p:spPr>
                <p:txBody>
                  <a:bodyPr wrap="none" rtlCol="0" anchor="ctr" anchorCtr="1">
                    <a:noAutofit/>
                  </a:bodyPr>
                  <a:lstStyle/>
                  <a:p>
                    <a:pPr algn="ctr"/>
                    <a:r>
                      <a:rPr lang="en-US" sz="60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BD</a:t>
                    </a:r>
                  </a:p>
                </p:txBody>
              </p: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FDCDE20A-0B53-C0A0-A3BA-C64F048CC4F0}"/>
                    </a:ext>
                  </a:extLst>
                </p:cNvPr>
                <p:cNvGrpSpPr/>
                <p:nvPr/>
              </p:nvGrpSpPr>
              <p:grpSpPr>
                <a:xfrm>
                  <a:off x="728781" y="91736"/>
                  <a:ext cx="3206632" cy="2797176"/>
                  <a:chOff x="7680323" y="2921000"/>
                  <a:chExt cx="3206632" cy="2797176"/>
                </a:xfrm>
              </p:grpSpPr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8CBC0B78-2CDA-0D5E-18E4-B4D5E55C39DD}"/>
                      </a:ext>
                    </a:extLst>
                  </p:cNvPr>
                  <p:cNvSpPr/>
                  <p:nvPr/>
                </p:nvSpPr>
                <p:spPr>
                  <a:xfrm>
                    <a:off x="7680323" y="2921000"/>
                    <a:ext cx="3206632" cy="2797176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2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24000" tIns="36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demo</a:t>
                    </a:r>
                  </a:p>
                </p:txBody>
              </p:sp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16DDC8DC-77B3-B13E-9E8D-B0C6B7032FA0}"/>
                      </a:ext>
                    </a:extLst>
                  </p:cNvPr>
                  <p:cNvGrpSpPr/>
                  <p:nvPr/>
                </p:nvGrpSpPr>
                <p:grpSpPr>
                  <a:xfrm>
                    <a:off x="7680323" y="2921000"/>
                    <a:ext cx="288000" cy="144000"/>
                    <a:chOff x="9357407" y="4691351"/>
                    <a:chExt cx="288000" cy="144000"/>
                  </a:xfrm>
                </p:grpSpPr>
                <p:sp>
                  <p:nvSpPr>
                    <p:cNvPr id="41" name="Rectangle 40">
                      <a:extLst>
                        <a:ext uri="{FF2B5EF4-FFF2-40B4-BE49-F238E27FC236}">
                          <a16:creationId xmlns:a16="http://schemas.microsoft.com/office/drawing/2014/main" id="{5DABF8DD-4442-EEAE-D095-C157521799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57407" y="4691351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grpSp>
                  <p:nvGrpSpPr>
                    <p:cNvPr id="42" name="Group 41">
                      <a:extLst>
                        <a:ext uri="{FF2B5EF4-FFF2-40B4-BE49-F238E27FC236}">
                          <a16:creationId xmlns:a16="http://schemas.microsoft.com/office/drawing/2014/main" id="{30172E23-3D98-7CF9-CC9E-7480A30F1D10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393407" y="4709853"/>
                      <a:ext cx="216000" cy="106997"/>
                      <a:chOff x="836085" y="1496592"/>
                      <a:chExt cx="538984" cy="266993"/>
                    </a:xfrm>
                  </p:grpSpPr>
                  <p:sp>
                    <p:nvSpPr>
                      <p:cNvPr id="43" name="Freeform 751">
                        <a:extLst>
                          <a:ext uri="{FF2B5EF4-FFF2-40B4-BE49-F238E27FC236}">
                            <a16:creationId xmlns:a16="http://schemas.microsoft.com/office/drawing/2014/main" id="{3A24BD21-C65C-23B6-F7DF-23EC8385CA6D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36085" y="1647588"/>
                        <a:ext cx="538984" cy="115997"/>
                      </a:xfrm>
                      <a:custGeom>
                        <a:avLst/>
                        <a:gdLst>
                          <a:gd name="T0" fmla="*/ 204 w 228"/>
                          <a:gd name="T1" fmla="*/ 49 h 49"/>
                          <a:gd name="T2" fmla="*/ 24 w 228"/>
                          <a:gd name="T3" fmla="*/ 49 h 49"/>
                          <a:gd name="T4" fmla="*/ 0 w 228"/>
                          <a:gd name="T5" fmla="*/ 25 h 49"/>
                          <a:gd name="T6" fmla="*/ 0 w 228"/>
                          <a:gd name="T7" fmla="*/ 25 h 49"/>
                          <a:gd name="T8" fmla="*/ 24 w 228"/>
                          <a:gd name="T9" fmla="*/ 0 h 49"/>
                          <a:gd name="T10" fmla="*/ 204 w 228"/>
                          <a:gd name="T11" fmla="*/ 0 h 49"/>
                          <a:gd name="T12" fmla="*/ 228 w 228"/>
                          <a:gd name="T13" fmla="*/ 25 h 49"/>
                          <a:gd name="T14" fmla="*/ 228 w 228"/>
                          <a:gd name="T15" fmla="*/ 25 h 49"/>
                          <a:gd name="T16" fmla="*/ 204 w 228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228" h="49">
                            <a:moveTo>
                              <a:pt x="204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5"/>
                            </a:cubicBezTo>
                            <a:cubicBezTo>
                              <a:pt x="0" y="25"/>
                              <a:pt x="0" y="25"/>
                              <a:pt x="0" y="25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204" y="0"/>
                              <a:pt x="204" y="0"/>
                              <a:pt x="204" y="0"/>
                            </a:cubicBezTo>
                            <a:cubicBezTo>
                              <a:pt x="217" y="0"/>
                              <a:pt x="228" y="11"/>
                              <a:pt x="228" y="25"/>
                            </a:cubicBezTo>
                            <a:cubicBezTo>
                              <a:pt x="228" y="25"/>
                              <a:pt x="228" y="25"/>
                              <a:pt x="228" y="25"/>
                            </a:cubicBezTo>
                            <a:cubicBezTo>
                              <a:pt x="228" y="38"/>
                              <a:pt x="217" y="49"/>
                              <a:pt x="204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1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/>
                        <a:endParaRPr lang="en-US" sz="400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44" name="Freeform 752">
                        <a:extLst>
                          <a:ext uri="{FF2B5EF4-FFF2-40B4-BE49-F238E27FC236}">
                            <a16:creationId xmlns:a16="http://schemas.microsoft.com/office/drawing/2014/main" id="{4E3472D1-3F89-9FD2-83B8-B380EA7C60D3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55081" y="1571590"/>
                        <a:ext cx="382988" cy="115996"/>
                      </a:xfrm>
                      <a:custGeom>
                        <a:avLst/>
                        <a:gdLst>
                          <a:gd name="T0" fmla="*/ 137 w 162"/>
                          <a:gd name="T1" fmla="*/ 49 h 49"/>
                          <a:gd name="T2" fmla="*/ 24 w 162"/>
                          <a:gd name="T3" fmla="*/ 49 h 49"/>
                          <a:gd name="T4" fmla="*/ 0 w 162"/>
                          <a:gd name="T5" fmla="*/ 25 h 49"/>
                          <a:gd name="T6" fmla="*/ 0 w 162"/>
                          <a:gd name="T7" fmla="*/ 25 h 49"/>
                          <a:gd name="T8" fmla="*/ 24 w 162"/>
                          <a:gd name="T9" fmla="*/ 0 h 49"/>
                          <a:gd name="T10" fmla="*/ 137 w 162"/>
                          <a:gd name="T11" fmla="*/ 0 h 49"/>
                          <a:gd name="T12" fmla="*/ 162 w 162"/>
                          <a:gd name="T13" fmla="*/ 25 h 49"/>
                          <a:gd name="T14" fmla="*/ 162 w 162"/>
                          <a:gd name="T15" fmla="*/ 25 h 49"/>
                          <a:gd name="T16" fmla="*/ 137 w 162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162" h="49">
                            <a:moveTo>
                              <a:pt x="137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5"/>
                            </a:cubicBezTo>
                            <a:cubicBezTo>
                              <a:pt x="0" y="25"/>
                              <a:pt x="0" y="25"/>
                              <a:pt x="0" y="25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137" y="0"/>
                              <a:pt x="137" y="0"/>
                              <a:pt x="137" y="0"/>
                            </a:cubicBezTo>
                            <a:cubicBezTo>
                              <a:pt x="151" y="0"/>
                              <a:pt x="162" y="11"/>
                              <a:pt x="162" y="25"/>
                            </a:cubicBezTo>
                            <a:cubicBezTo>
                              <a:pt x="162" y="25"/>
                              <a:pt x="162" y="25"/>
                              <a:pt x="162" y="25"/>
                            </a:cubicBezTo>
                            <a:cubicBezTo>
                              <a:pt x="162" y="38"/>
                              <a:pt x="151" y="49"/>
                              <a:pt x="137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45" name="Freeform 753">
                        <a:extLst>
                          <a:ext uri="{FF2B5EF4-FFF2-40B4-BE49-F238E27FC236}">
                            <a16:creationId xmlns:a16="http://schemas.microsoft.com/office/drawing/2014/main" id="{A254F813-0DCD-E0F7-8B35-2B8FCF4142AD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06076" y="1496592"/>
                        <a:ext cx="181994" cy="115996"/>
                      </a:xfrm>
                      <a:custGeom>
                        <a:avLst/>
                        <a:gdLst>
                          <a:gd name="T0" fmla="*/ 52 w 77"/>
                          <a:gd name="T1" fmla="*/ 49 h 49"/>
                          <a:gd name="T2" fmla="*/ 24 w 77"/>
                          <a:gd name="T3" fmla="*/ 49 h 49"/>
                          <a:gd name="T4" fmla="*/ 0 w 77"/>
                          <a:gd name="T5" fmla="*/ 24 h 49"/>
                          <a:gd name="T6" fmla="*/ 0 w 77"/>
                          <a:gd name="T7" fmla="*/ 24 h 49"/>
                          <a:gd name="T8" fmla="*/ 24 w 77"/>
                          <a:gd name="T9" fmla="*/ 0 h 49"/>
                          <a:gd name="T10" fmla="*/ 52 w 77"/>
                          <a:gd name="T11" fmla="*/ 0 h 49"/>
                          <a:gd name="T12" fmla="*/ 77 w 77"/>
                          <a:gd name="T13" fmla="*/ 24 h 49"/>
                          <a:gd name="T14" fmla="*/ 77 w 77"/>
                          <a:gd name="T15" fmla="*/ 24 h 49"/>
                          <a:gd name="T16" fmla="*/ 52 w 77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7" h="49">
                            <a:moveTo>
                              <a:pt x="52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4"/>
                            </a:cubicBezTo>
                            <a:cubicBezTo>
                              <a:pt x="0" y="24"/>
                              <a:pt x="0" y="24"/>
                              <a:pt x="0" y="24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52" y="0"/>
                              <a:pt x="52" y="0"/>
                              <a:pt x="52" y="0"/>
                            </a:cubicBezTo>
                            <a:cubicBezTo>
                              <a:pt x="66" y="0"/>
                              <a:pt x="77" y="11"/>
                              <a:pt x="77" y="24"/>
                            </a:cubicBezTo>
                            <a:cubicBezTo>
                              <a:pt x="77" y="24"/>
                              <a:pt x="77" y="24"/>
                              <a:pt x="77" y="24"/>
                            </a:cubicBezTo>
                            <a:cubicBezTo>
                              <a:pt x="77" y="38"/>
                              <a:pt x="66" y="49"/>
                              <a:pt x="52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AE3357A7-093A-CF17-EBA4-6312F34458B8}"/>
                    </a:ext>
                  </a:extLst>
                </p:cNvPr>
                <p:cNvGrpSpPr/>
                <p:nvPr/>
              </p:nvGrpSpPr>
              <p:grpSpPr>
                <a:xfrm>
                  <a:off x="1274878" y="296523"/>
                  <a:ext cx="2590559" cy="2519364"/>
                  <a:chOff x="7680319" y="3615879"/>
                  <a:chExt cx="2590559" cy="2519364"/>
                </a:xfrm>
              </p:grpSpPr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C73AFAA2-68EB-36F6-6941-7E5FEE3F87B4}"/>
                      </a:ext>
                    </a:extLst>
                  </p:cNvPr>
                  <p:cNvSpPr/>
                  <p:nvPr/>
                </p:nvSpPr>
                <p:spPr>
                  <a:xfrm flipH="1">
                    <a:off x="7680319" y="3615879"/>
                    <a:ext cx="2590559" cy="2519364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5"/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24000" tIns="36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vrf-01</a:t>
                    </a:r>
                  </a:p>
                </p:txBody>
              </p:sp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C0EB6EC2-C7C3-E316-ED65-09B88A4D0F17}"/>
                      </a:ext>
                    </a:extLst>
                  </p:cNvPr>
                  <p:cNvGrpSpPr/>
                  <p:nvPr/>
                </p:nvGrpSpPr>
                <p:grpSpPr>
                  <a:xfrm>
                    <a:off x="7680323" y="3615879"/>
                    <a:ext cx="288000" cy="144000"/>
                    <a:chOff x="9199253" y="3748281"/>
                    <a:chExt cx="288000" cy="144000"/>
                  </a:xfrm>
                </p:grpSpPr>
                <p:sp>
                  <p:nvSpPr>
                    <p:cNvPr id="37" name="Rectangle 36">
                      <a:extLst>
                        <a:ext uri="{FF2B5EF4-FFF2-40B4-BE49-F238E27FC236}">
                          <a16:creationId xmlns:a16="http://schemas.microsoft.com/office/drawing/2014/main" id="{C3B54CFC-A724-DCF3-E5B1-FF996C220F53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9199253" y="3748281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pic>
                  <p:nvPicPr>
                    <p:cNvPr id="38" name="Picture 6" descr="C:\Users\ecoffey\AppData\Local\Temp\Rar$DRa0.583\Cisco Icons November\30067_Device_router_3057\Png_256\30067_Device_router_3057_unknown_256.png">
                      <a:extLst>
                        <a:ext uri="{FF2B5EF4-FFF2-40B4-BE49-F238E27FC236}">
                          <a16:creationId xmlns:a16="http://schemas.microsoft.com/office/drawing/2014/main" id="{750B26B6-83D5-6EDD-00B5-3E9E1BD5990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H="1">
                      <a:off x="9235747" y="3759469"/>
                      <a:ext cx="215012" cy="1216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68F2D14A-C061-35AE-764D-D215EE5AE856}"/>
                    </a:ext>
                  </a:extLst>
                </p:cNvPr>
                <p:cNvGrpSpPr/>
                <p:nvPr/>
              </p:nvGrpSpPr>
              <p:grpSpPr>
                <a:xfrm>
                  <a:off x="1414800" y="871197"/>
                  <a:ext cx="1008063" cy="434081"/>
                  <a:chOff x="5769799" y="3760135"/>
                  <a:chExt cx="1008063" cy="434081"/>
                </a:xfrm>
              </p:grpSpPr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562280B7-D443-13D6-3FB1-887CA23109BD}"/>
                      </a:ext>
                    </a:extLst>
                  </p:cNvPr>
                  <p:cNvSpPr/>
                  <p:nvPr/>
                </p:nvSpPr>
                <p:spPr>
                  <a:xfrm flipH="1">
                    <a:off x="5769799" y="3760135"/>
                    <a:ext cx="1008063" cy="43408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 cap="flat">
                    <a:solidFill>
                      <a:schemeClr val="accent4">
                        <a:lumMod val="5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0" tIns="72000" rIns="0" bIns="0" rtlCol="0" anchor="t" anchorCtr="0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VLAN</a:t>
                    </a:r>
                  </a:p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(Security isolation per Bridge Domain)</a:t>
                    </a:r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E8EDDD00-8723-2E68-73CE-B997485A2A34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769800" y="3760135"/>
                    <a:ext cx="288000" cy="144000"/>
                  </a:xfrm>
                  <a:prstGeom prst="rect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121920" tIns="60960" rIns="121920" bIns="60960" rtlCol="0" anchor="ctr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 kern="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EPG</a:t>
                    </a:r>
                  </a:p>
                </p:txBody>
              </p: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DD487950-B2DD-1F8A-7EF8-E37BB2C1C874}"/>
                    </a:ext>
                  </a:extLst>
                </p:cNvPr>
                <p:cNvGrpSpPr/>
                <p:nvPr/>
              </p:nvGrpSpPr>
              <p:grpSpPr>
                <a:xfrm>
                  <a:off x="2570400" y="512423"/>
                  <a:ext cx="1147100" cy="2232026"/>
                  <a:chOff x="7680323" y="3602038"/>
                  <a:chExt cx="1147100" cy="2232026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DD56CCE8-B5D2-3892-FD71-04B58807536F}"/>
                      </a:ext>
                    </a:extLst>
                  </p:cNvPr>
                  <p:cNvSpPr/>
                  <p:nvPr/>
                </p:nvSpPr>
                <p:spPr>
                  <a:xfrm flipH="1">
                    <a:off x="7680323" y="3602038"/>
                    <a:ext cx="1147100" cy="2232026"/>
                  </a:xfrm>
                  <a:prstGeom prst="rect">
                    <a:avLst/>
                  </a:prstGeom>
                  <a:solidFill>
                    <a:schemeClr val="bg1">
                      <a:lumMod val="10000"/>
                      <a:lumOff val="90000"/>
                    </a:schemeClr>
                  </a:solidFill>
                  <a:ln w="12700">
                    <a:solidFill>
                      <a:schemeClr val="bg1">
                        <a:lumMod val="75000"/>
                        <a:lumOff val="25000"/>
                      </a:schemeClr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324000" tIns="36000" rIns="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subnet(s)</a:t>
                    </a:r>
                  </a:p>
                </p:txBody>
              </p: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605A8C22-C510-7030-4051-E40CAA64DAF4}"/>
                      </a:ext>
                    </a:extLst>
                  </p:cNvPr>
                  <p:cNvSpPr txBox="1"/>
                  <p:nvPr/>
                </p:nvSpPr>
                <p:spPr>
                  <a:xfrm>
                    <a:off x="7680326" y="3602038"/>
                    <a:ext cx="288000" cy="144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  <a:lumOff val="25000"/>
                    </a:schemeClr>
                  </a:solidFill>
                </p:spPr>
                <p:txBody>
                  <a:bodyPr wrap="none" rtlCol="0" anchor="ctr" anchorCtr="1">
                    <a:noAutofit/>
                  </a:bodyPr>
                  <a:lstStyle/>
                  <a:p>
                    <a:pPr algn="ctr"/>
                    <a:r>
                      <a:rPr lang="en-US" sz="60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BD</a:t>
                    </a:r>
                  </a:p>
                </p:txBody>
              </p: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161BCE49-ED12-D526-658A-DFBC8ECFD3B5}"/>
                    </a:ext>
                  </a:extLst>
                </p:cNvPr>
                <p:cNvGrpSpPr/>
                <p:nvPr/>
              </p:nvGrpSpPr>
              <p:grpSpPr>
                <a:xfrm>
                  <a:off x="2643933" y="871197"/>
                  <a:ext cx="1006475" cy="434081"/>
                  <a:chOff x="5769799" y="3760135"/>
                  <a:chExt cx="1006475" cy="434081"/>
                </a:xfrm>
              </p:grpSpPr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89D6EBD4-2BFD-67BB-3212-C722300A533E}"/>
                      </a:ext>
                    </a:extLst>
                  </p:cNvPr>
                  <p:cNvSpPr/>
                  <p:nvPr/>
                </p:nvSpPr>
                <p:spPr>
                  <a:xfrm flipH="1">
                    <a:off x="5769799" y="3760135"/>
                    <a:ext cx="1006475" cy="43408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 cap="flat">
                    <a:solidFill>
                      <a:schemeClr val="accent4">
                        <a:lumMod val="5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0" tIns="72000" rIns="0" bIns="0" rtlCol="0" anchor="t" anchorCtr="0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VLAN</a:t>
                    </a:r>
                  </a:p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(Security isolation per Bridge Domain)</a:t>
                    </a:r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8A4B5BC0-4C07-66B0-9E7E-280F4EDCCE53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769800" y="3760135"/>
                    <a:ext cx="288000" cy="144000"/>
                  </a:xfrm>
                  <a:prstGeom prst="rect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121920" tIns="60960" rIns="121920" bIns="60960" rtlCol="0" anchor="ctr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 kern="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EPG</a:t>
                    </a:r>
                  </a:p>
                </p:txBody>
              </p: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98D4944E-7C50-27C9-B240-04478BA74C42}"/>
                    </a:ext>
                  </a:extLst>
                </p:cNvPr>
                <p:cNvGrpSpPr/>
                <p:nvPr/>
              </p:nvGrpSpPr>
              <p:grpSpPr>
                <a:xfrm>
                  <a:off x="803269" y="732450"/>
                  <a:ext cx="2987677" cy="1146811"/>
                  <a:chOff x="7680318" y="3602038"/>
                  <a:chExt cx="2987677" cy="1146811"/>
                </a:xfrm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35227B28-21F5-FB46-EA5A-F13668DD6A9D}"/>
                      </a:ext>
                    </a:extLst>
                  </p:cNvPr>
                  <p:cNvSpPr/>
                  <p:nvPr/>
                </p:nvSpPr>
                <p:spPr>
                  <a:xfrm flipH="1">
                    <a:off x="7680318" y="3602038"/>
                    <a:ext cx="2987677" cy="1146811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36000" tIns="180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Network</a:t>
                    </a:r>
                  </a:p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Segments</a:t>
                    </a:r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F62513EB-55D1-A7DB-A514-42AEF5CF1A80}"/>
                      </a:ext>
                    </a:extLst>
                  </p:cNvPr>
                  <p:cNvSpPr txBox="1"/>
                  <p:nvPr/>
                </p:nvSpPr>
                <p:spPr>
                  <a:xfrm>
                    <a:off x="7680326" y="3602038"/>
                    <a:ext cx="288000" cy="144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txBody>
                  <a:bodyPr wrap="none" rtlCol="0" anchor="ctr" anchorCtr="1">
                    <a:noAutofit/>
                  </a:bodyPr>
                  <a:lstStyle/>
                  <a:p>
                    <a:pPr algn="ctr"/>
                    <a:r>
                      <a:rPr lang="en-US" sz="60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AP</a:t>
                    </a:r>
                  </a:p>
                </p:txBody>
              </p: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8C99A8B-8943-A136-FA73-51375B8B53EC}"/>
                    </a:ext>
                  </a:extLst>
                </p:cNvPr>
                <p:cNvGrpSpPr/>
                <p:nvPr/>
              </p:nvGrpSpPr>
              <p:grpSpPr>
                <a:xfrm>
                  <a:off x="803267" y="2023723"/>
                  <a:ext cx="2987677" cy="647700"/>
                  <a:chOff x="7680319" y="3602038"/>
                  <a:chExt cx="2987677" cy="647700"/>
                </a:xfrm>
              </p:grpSpPr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12742110-954D-76D1-F0C0-77B769143AE8}"/>
                      </a:ext>
                    </a:extLst>
                  </p:cNvPr>
                  <p:cNvSpPr/>
                  <p:nvPr/>
                </p:nvSpPr>
                <p:spPr>
                  <a:xfrm flipH="1">
                    <a:off x="7680319" y="3602038"/>
                    <a:ext cx="2987677" cy="647700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36000" tIns="180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Apps</a:t>
                    </a:r>
                  </a:p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(Optional)</a:t>
                    </a:r>
                  </a:p>
                </p:txBody>
              </p: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55CBA719-E97D-A9EB-075D-C82565A75AAC}"/>
                      </a:ext>
                    </a:extLst>
                  </p:cNvPr>
                  <p:cNvSpPr txBox="1"/>
                  <p:nvPr/>
                </p:nvSpPr>
                <p:spPr>
                  <a:xfrm>
                    <a:off x="7680326" y="3602038"/>
                    <a:ext cx="288000" cy="144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txBody>
                  <a:bodyPr wrap="none" rtlCol="0" anchor="ctr" anchorCtr="1">
                    <a:noAutofit/>
                  </a:bodyPr>
                  <a:lstStyle/>
                  <a:p>
                    <a:pPr algn="ctr"/>
                    <a:r>
                      <a:rPr lang="en-US" sz="60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AP</a:t>
                    </a:r>
                  </a:p>
                </p:txBody>
              </p: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512A6467-F940-7E1B-BCBC-4581D6E67839}"/>
                    </a:ext>
                  </a:extLst>
                </p:cNvPr>
                <p:cNvGrpSpPr/>
                <p:nvPr/>
              </p:nvGrpSpPr>
              <p:grpSpPr>
                <a:xfrm>
                  <a:off x="1414800" y="2171188"/>
                  <a:ext cx="2231687" cy="428799"/>
                  <a:chOff x="5769797" y="3760135"/>
                  <a:chExt cx="2231687" cy="428799"/>
                </a:xfrm>
              </p:grpSpPr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B2844DD1-3A29-93B8-93C7-C490DC41238B}"/>
                      </a:ext>
                    </a:extLst>
                  </p:cNvPr>
                  <p:cNvSpPr/>
                  <p:nvPr/>
                </p:nvSpPr>
                <p:spPr>
                  <a:xfrm flipH="1">
                    <a:off x="5769797" y="3760136"/>
                    <a:ext cx="2231687" cy="428798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2700" cap="flat">
                    <a:solidFill>
                      <a:schemeClr val="accent2">
                        <a:lumMod val="75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0" tIns="0" rIns="0" bIns="0" rtlCol="0" anchor="ctr" anchorCtr="1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Security isolation across Bridge Domains</a:t>
                    </a:r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071A2D78-B124-7753-3D77-E9D6571ABC37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769800" y="3760135"/>
                    <a:ext cx="288000" cy="144000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121920" tIns="60960" rIns="121920" bIns="60960" rtlCol="0" anchor="ctr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 kern="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ESG</a:t>
                    </a:r>
                  </a:p>
                </p:txBody>
              </p: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A5EDEE77-121D-780F-9B04-841D5942F5E7}"/>
                    </a:ext>
                  </a:extLst>
                </p:cNvPr>
                <p:cNvGrpSpPr/>
                <p:nvPr/>
              </p:nvGrpSpPr>
              <p:grpSpPr>
                <a:xfrm>
                  <a:off x="1414800" y="1373741"/>
                  <a:ext cx="1008000" cy="434081"/>
                  <a:chOff x="5769800" y="3760135"/>
                  <a:chExt cx="1008000" cy="434081"/>
                </a:xfrm>
              </p:grpSpPr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AD8FAAA9-14EC-D971-C0E9-DD2F5C8224F3}"/>
                      </a:ext>
                    </a:extLst>
                  </p:cNvPr>
                  <p:cNvSpPr/>
                  <p:nvPr/>
                </p:nvSpPr>
                <p:spPr>
                  <a:xfrm flipH="1">
                    <a:off x="5769800" y="3760135"/>
                    <a:ext cx="1008000" cy="43408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 cap="flat">
                    <a:solidFill>
                      <a:schemeClr val="accent4">
                        <a:lumMod val="5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0" tIns="72000" rIns="0" bIns="0" rtlCol="0" anchor="t" anchorCtr="0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VLAN</a:t>
                    </a:r>
                  </a:p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(Security isolation per Bridge Domain)</a:t>
                    </a: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2919BF94-0652-6C1E-838E-37A9C95B64EB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769800" y="3760135"/>
                    <a:ext cx="288000" cy="144000"/>
                  </a:xfrm>
                  <a:prstGeom prst="rect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121920" tIns="60960" rIns="121920" bIns="60960" rtlCol="0" anchor="ctr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 kern="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EPG</a:t>
                    </a:r>
                  </a:p>
                </p:txBody>
              </p: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81F6D279-DC85-1DE2-C1C2-8F0D2A706A7F}"/>
                    </a:ext>
                  </a:extLst>
                </p:cNvPr>
                <p:cNvGrpSpPr/>
                <p:nvPr/>
              </p:nvGrpSpPr>
              <p:grpSpPr>
                <a:xfrm>
                  <a:off x="2642721" y="1373741"/>
                  <a:ext cx="1007688" cy="434081"/>
                  <a:chOff x="5769800" y="3760135"/>
                  <a:chExt cx="1007688" cy="434081"/>
                </a:xfrm>
              </p:grpSpPr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9A319D43-DAEA-73A4-B4BF-4B2A1B6CFA05}"/>
                      </a:ext>
                    </a:extLst>
                  </p:cNvPr>
                  <p:cNvSpPr/>
                  <p:nvPr/>
                </p:nvSpPr>
                <p:spPr>
                  <a:xfrm flipH="1">
                    <a:off x="5769800" y="3760135"/>
                    <a:ext cx="1007688" cy="43408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 cap="flat">
                    <a:solidFill>
                      <a:schemeClr val="accent4">
                        <a:lumMod val="5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0" tIns="72000" rIns="0" bIns="0" rtlCol="0" anchor="t" anchorCtr="0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VLAN</a:t>
                    </a:r>
                  </a:p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(Security isolation per Bridge Domain)</a:t>
                    </a:r>
                  </a:p>
                </p:txBody>
              </p: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D5C4F4C1-58E7-5CD4-45FC-46BB070310FE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769800" y="3760135"/>
                    <a:ext cx="288000" cy="144000"/>
                  </a:xfrm>
                  <a:prstGeom prst="rect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121920" tIns="60960" rIns="121920" bIns="60960" rtlCol="0" anchor="ctr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 kern="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EPG</a:t>
                    </a:r>
                  </a:p>
                </p:txBody>
              </p:sp>
            </p:grpSp>
          </p:grp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35C5E264-32E7-1E2A-35CB-407F044CA7FB}"/>
                  </a:ext>
                </a:extLst>
              </p:cNvPr>
              <p:cNvSpPr txBox="1"/>
              <p:nvPr/>
            </p:nvSpPr>
            <p:spPr>
              <a:xfrm>
                <a:off x="4492800" y="5437572"/>
                <a:ext cx="32066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>
                    <a:latin typeface="+mn-lt"/>
                  </a:rPr>
                  <a:t>Dedicated VRFs and subnets for each Tenant with Shared L3out</a:t>
                </a:r>
              </a:p>
            </p:txBody>
          </p: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07969E9-884B-36AF-5A0D-8DB237672AFC}"/>
              </a:ext>
            </a:extLst>
          </p:cNvPr>
          <p:cNvGrpSpPr/>
          <p:nvPr/>
        </p:nvGrpSpPr>
        <p:grpSpPr>
          <a:xfrm>
            <a:off x="8377600" y="1702800"/>
            <a:ext cx="3358800" cy="4666018"/>
            <a:chOff x="8377600" y="1702800"/>
            <a:chExt cx="3358800" cy="466601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C8D8CEE-F328-5934-1639-51D3ADAEFC46}"/>
                </a:ext>
              </a:extLst>
            </p:cNvPr>
            <p:cNvGrpSpPr/>
            <p:nvPr/>
          </p:nvGrpSpPr>
          <p:grpSpPr>
            <a:xfrm>
              <a:off x="8377600" y="3485934"/>
              <a:ext cx="3358800" cy="2227404"/>
              <a:chOff x="8326800" y="3485934"/>
              <a:chExt cx="3358800" cy="2227404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D6308E7A-9E0E-9C3C-8442-77EA7F45BDC8}"/>
                  </a:ext>
                </a:extLst>
              </p:cNvPr>
              <p:cNvGrpSpPr/>
              <p:nvPr/>
            </p:nvGrpSpPr>
            <p:grpSpPr>
              <a:xfrm>
                <a:off x="8326800" y="3485934"/>
                <a:ext cx="1656000" cy="2227263"/>
                <a:chOff x="1416050" y="2822575"/>
                <a:chExt cx="1656000" cy="2227263"/>
              </a:xfrm>
            </p:grpSpPr>
            <p:grpSp>
              <p:nvGrpSpPr>
                <p:cNvPr id="170" name="Group 169">
                  <a:extLst>
                    <a:ext uri="{FF2B5EF4-FFF2-40B4-BE49-F238E27FC236}">
                      <a16:creationId xmlns:a16="http://schemas.microsoft.com/office/drawing/2014/main" id="{88A52BE0-8A97-67AF-522B-B42ABA85BD34}"/>
                    </a:ext>
                  </a:extLst>
                </p:cNvPr>
                <p:cNvGrpSpPr/>
                <p:nvPr/>
              </p:nvGrpSpPr>
              <p:grpSpPr>
                <a:xfrm>
                  <a:off x="1416050" y="2822575"/>
                  <a:ext cx="1656000" cy="2227263"/>
                  <a:chOff x="7680323" y="2921000"/>
                  <a:chExt cx="1656000" cy="2227263"/>
                </a:xfrm>
              </p:grpSpPr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E2AFA7B2-D1C7-4613-1D78-9D6BEBD7817A}"/>
                      </a:ext>
                    </a:extLst>
                  </p:cNvPr>
                  <p:cNvSpPr/>
                  <p:nvPr/>
                </p:nvSpPr>
                <p:spPr>
                  <a:xfrm>
                    <a:off x="7680324" y="2921000"/>
                    <a:ext cx="1655999" cy="2227263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2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24000" tIns="36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demo</a:t>
                    </a:r>
                  </a:p>
                </p:txBody>
              </p:sp>
              <p:grpSp>
                <p:nvGrpSpPr>
                  <p:cNvPr id="187" name="Group 186">
                    <a:extLst>
                      <a:ext uri="{FF2B5EF4-FFF2-40B4-BE49-F238E27FC236}">
                        <a16:creationId xmlns:a16="http://schemas.microsoft.com/office/drawing/2014/main" id="{66112A1F-424E-A01E-4141-7DA4ED4BA320}"/>
                      </a:ext>
                    </a:extLst>
                  </p:cNvPr>
                  <p:cNvGrpSpPr/>
                  <p:nvPr/>
                </p:nvGrpSpPr>
                <p:grpSpPr>
                  <a:xfrm>
                    <a:off x="7680323" y="2921000"/>
                    <a:ext cx="288000" cy="144000"/>
                    <a:chOff x="9357407" y="4691351"/>
                    <a:chExt cx="288000" cy="144000"/>
                  </a:xfrm>
                </p:grpSpPr>
                <p:sp>
                  <p:nvSpPr>
                    <p:cNvPr id="188" name="Rectangle 187">
                      <a:extLst>
                        <a:ext uri="{FF2B5EF4-FFF2-40B4-BE49-F238E27FC236}">
                          <a16:creationId xmlns:a16="http://schemas.microsoft.com/office/drawing/2014/main" id="{DACCC2FB-A6FF-2632-312F-9133520D6F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57407" y="4691351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grpSp>
                  <p:nvGrpSpPr>
                    <p:cNvPr id="189" name="Group 188">
                      <a:extLst>
                        <a:ext uri="{FF2B5EF4-FFF2-40B4-BE49-F238E27FC236}">
                          <a16:creationId xmlns:a16="http://schemas.microsoft.com/office/drawing/2014/main" id="{65A34D3E-84BD-0A5F-DC2B-87AC8436CAD0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393407" y="4709853"/>
                      <a:ext cx="216000" cy="106997"/>
                      <a:chOff x="836085" y="1496592"/>
                      <a:chExt cx="538984" cy="266993"/>
                    </a:xfrm>
                  </p:grpSpPr>
                  <p:sp>
                    <p:nvSpPr>
                      <p:cNvPr id="190" name="Freeform 751">
                        <a:extLst>
                          <a:ext uri="{FF2B5EF4-FFF2-40B4-BE49-F238E27FC236}">
                            <a16:creationId xmlns:a16="http://schemas.microsoft.com/office/drawing/2014/main" id="{51D37911-FDE2-0669-3B9C-59359C32686F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36085" y="1647588"/>
                        <a:ext cx="538984" cy="115997"/>
                      </a:xfrm>
                      <a:custGeom>
                        <a:avLst/>
                        <a:gdLst>
                          <a:gd name="T0" fmla="*/ 204 w 228"/>
                          <a:gd name="T1" fmla="*/ 49 h 49"/>
                          <a:gd name="T2" fmla="*/ 24 w 228"/>
                          <a:gd name="T3" fmla="*/ 49 h 49"/>
                          <a:gd name="T4" fmla="*/ 0 w 228"/>
                          <a:gd name="T5" fmla="*/ 25 h 49"/>
                          <a:gd name="T6" fmla="*/ 0 w 228"/>
                          <a:gd name="T7" fmla="*/ 25 h 49"/>
                          <a:gd name="T8" fmla="*/ 24 w 228"/>
                          <a:gd name="T9" fmla="*/ 0 h 49"/>
                          <a:gd name="T10" fmla="*/ 204 w 228"/>
                          <a:gd name="T11" fmla="*/ 0 h 49"/>
                          <a:gd name="T12" fmla="*/ 228 w 228"/>
                          <a:gd name="T13" fmla="*/ 25 h 49"/>
                          <a:gd name="T14" fmla="*/ 228 w 228"/>
                          <a:gd name="T15" fmla="*/ 25 h 49"/>
                          <a:gd name="T16" fmla="*/ 204 w 228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228" h="49">
                            <a:moveTo>
                              <a:pt x="204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5"/>
                            </a:cubicBezTo>
                            <a:cubicBezTo>
                              <a:pt x="0" y="25"/>
                              <a:pt x="0" y="25"/>
                              <a:pt x="0" y="25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204" y="0"/>
                              <a:pt x="204" y="0"/>
                              <a:pt x="204" y="0"/>
                            </a:cubicBezTo>
                            <a:cubicBezTo>
                              <a:pt x="217" y="0"/>
                              <a:pt x="228" y="11"/>
                              <a:pt x="228" y="25"/>
                            </a:cubicBezTo>
                            <a:cubicBezTo>
                              <a:pt x="228" y="25"/>
                              <a:pt x="228" y="25"/>
                              <a:pt x="228" y="25"/>
                            </a:cubicBezTo>
                            <a:cubicBezTo>
                              <a:pt x="228" y="38"/>
                              <a:pt x="217" y="49"/>
                              <a:pt x="204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1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/>
                        <a:endParaRPr lang="en-US" sz="400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191" name="Freeform 752">
                        <a:extLst>
                          <a:ext uri="{FF2B5EF4-FFF2-40B4-BE49-F238E27FC236}">
                            <a16:creationId xmlns:a16="http://schemas.microsoft.com/office/drawing/2014/main" id="{4E75B153-A467-1B5D-2F82-D65974A62FA8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55081" y="1571590"/>
                        <a:ext cx="382988" cy="115996"/>
                      </a:xfrm>
                      <a:custGeom>
                        <a:avLst/>
                        <a:gdLst>
                          <a:gd name="T0" fmla="*/ 137 w 162"/>
                          <a:gd name="T1" fmla="*/ 49 h 49"/>
                          <a:gd name="T2" fmla="*/ 24 w 162"/>
                          <a:gd name="T3" fmla="*/ 49 h 49"/>
                          <a:gd name="T4" fmla="*/ 0 w 162"/>
                          <a:gd name="T5" fmla="*/ 25 h 49"/>
                          <a:gd name="T6" fmla="*/ 0 w 162"/>
                          <a:gd name="T7" fmla="*/ 25 h 49"/>
                          <a:gd name="T8" fmla="*/ 24 w 162"/>
                          <a:gd name="T9" fmla="*/ 0 h 49"/>
                          <a:gd name="T10" fmla="*/ 137 w 162"/>
                          <a:gd name="T11" fmla="*/ 0 h 49"/>
                          <a:gd name="T12" fmla="*/ 162 w 162"/>
                          <a:gd name="T13" fmla="*/ 25 h 49"/>
                          <a:gd name="T14" fmla="*/ 162 w 162"/>
                          <a:gd name="T15" fmla="*/ 25 h 49"/>
                          <a:gd name="T16" fmla="*/ 137 w 162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162" h="49">
                            <a:moveTo>
                              <a:pt x="137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5"/>
                            </a:cubicBezTo>
                            <a:cubicBezTo>
                              <a:pt x="0" y="25"/>
                              <a:pt x="0" y="25"/>
                              <a:pt x="0" y="25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137" y="0"/>
                              <a:pt x="137" y="0"/>
                              <a:pt x="137" y="0"/>
                            </a:cubicBezTo>
                            <a:cubicBezTo>
                              <a:pt x="151" y="0"/>
                              <a:pt x="162" y="11"/>
                              <a:pt x="162" y="25"/>
                            </a:cubicBezTo>
                            <a:cubicBezTo>
                              <a:pt x="162" y="25"/>
                              <a:pt x="162" y="25"/>
                              <a:pt x="162" y="25"/>
                            </a:cubicBezTo>
                            <a:cubicBezTo>
                              <a:pt x="162" y="38"/>
                              <a:pt x="151" y="49"/>
                              <a:pt x="137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192" name="Freeform 753">
                        <a:extLst>
                          <a:ext uri="{FF2B5EF4-FFF2-40B4-BE49-F238E27FC236}">
                            <a16:creationId xmlns:a16="http://schemas.microsoft.com/office/drawing/2014/main" id="{1D2D79AA-7086-8981-DD60-6F11FC91F5F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06076" y="1496592"/>
                        <a:ext cx="181994" cy="115996"/>
                      </a:xfrm>
                      <a:custGeom>
                        <a:avLst/>
                        <a:gdLst>
                          <a:gd name="T0" fmla="*/ 52 w 77"/>
                          <a:gd name="T1" fmla="*/ 49 h 49"/>
                          <a:gd name="T2" fmla="*/ 24 w 77"/>
                          <a:gd name="T3" fmla="*/ 49 h 49"/>
                          <a:gd name="T4" fmla="*/ 0 w 77"/>
                          <a:gd name="T5" fmla="*/ 24 h 49"/>
                          <a:gd name="T6" fmla="*/ 0 w 77"/>
                          <a:gd name="T7" fmla="*/ 24 h 49"/>
                          <a:gd name="T8" fmla="*/ 24 w 77"/>
                          <a:gd name="T9" fmla="*/ 0 h 49"/>
                          <a:gd name="T10" fmla="*/ 52 w 77"/>
                          <a:gd name="T11" fmla="*/ 0 h 49"/>
                          <a:gd name="T12" fmla="*/ 77 w 77"/>
                          <a:gd name="T13" fmla="*/ 24 h 49"/>
                          <a:gd name="T14" fmla="*/ 77 w 77"/>
                          <a:gd name="T15" fmla="*/ 24 h 49"/>
                          <a:gd name="T16" fmla="*/ 52 w 77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7" h="49">
                            <a:moveTo>
                              <a:pt x="52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4"/>
                            </a:cubicBezTo>
                            <a:cubicBezTo>
                              <a:pt x="0" y="24"/>
                              <a:pt x="0" y="24"/>
                              <a:pt x="0" y="24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52" y="0"/>
                              <a:pt x="52" y="0"/>
                              <a:pt x="52" y="0"/>
                            </a:cubicBezTo>
                            <a:cubicBezTo>
                              <a:pt x="66" y="0"/>
                              <a:pt x="77" y="11"/>
                              <a:pt x="77" y="24"/>
                            </a:cubicBezTo>
                            <a:cubicBezTo>
                              <a:pt x="77" y="24"/>
                              <a:pt x="77" y="24"/>
                              <a:pt x="77" y="24"/>
                            </a:cubicBezTo>
                            <a:cubicBezTo>
                              <a:pt x="77" y="38"/>
                              <a:pt x="66" y="49"/>
                              <a:pt x="52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C8051C55-B0C7-6FE6-A2EF-22AD2E52211E}"/>
                    </a:ext>
                  </a:extLst>
                </p:cNvPr>
                <p:cNvGrpSpPr/>
                <p:nvPr/>
              </p:nvGrpSpPr>
              <p:grpSpPr>
                <a:xfrm>
                  <a:off x="1927250" y="3173411"/>
                  <a:ext cx="1008321" cy="434081"/>
                  <a:chOff x="5593399" y="3760135"/>
                  <a:chExt cx="1008321" cy="434081"/>
                </a:xfrm>
              </p:grpSpPr>
              <p:sp>
                <p:nvSpPr>
                  <p:cNvPr id="184" name="Rectangle 183">
                    <a:extLst>
                      <a:ext uri="{FF2B5EF4-FFF2-40B4-BE49-F238E27FC236}">
                        <a16:creationId xmlns:a16="http://schemas.microsoft.com/office/drawing/2014/main" id="{A07F89B3-5501-4329-1391-28BF7A4C4241}"/>
                      </a:ext>
                    </a:extLst>
                  </p:cNvPr>
                  <p:cNvSpPr/>
                  <p:nvPr/>
                </p:nvSpPr>
                <p:spPr>
                  <a:xfrm flipH="1">
                    <a:off x="5593399" y="3760135"/>
                    <a:ext cx="1008321" cy="43408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 cap="flat">
                    <a:solidFill>
                      <a:schemeClr val="accent4">
                        <a:lumMod val="5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0" tIns="72000" rIns="0" bIns="0" rtlCol="0" anchor="t" anchorCtr="0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VLAN</a:t>
                    </a:r>
                  </a:p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(Security isolation per Bridge Domain)</a:t>
                    </a:r>
                  </a:p>
                </p:txBody>
              </p:sp>
              <p:sp>
                <p:nvSpPr>
                  <p:cNvPr id="185" name="Rectangle 184">
                    <a:extLst>
                      <a:ext uri="{FF2B5EF4-FFF2-40B4-BE49-F238E27FC236}">
                        <a16:creationId xmlns:a16="http://schemas.microsoft.com/office/drawing/2014/main" id="{AA54288F-26AB-783B-D154-4B86DABD95DE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593399" y="3760135"/>
                    <a:ext cx="288000" cy="144000"/>
                  </a:xfrm>
                  <a:prstGeom prst="rect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121920" tIns="60960" rIns="121920" bIns="60960" rtlCol="0" anchor="ctr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 kern="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EPG</a:t>
                    </a:r>
                  </a:p>
                </p:txBody>
              </p:sp>
            </p:grpSp>
            <p:grpSp>
              <p:nvGrpSpPr>
                <p:cNvPr id="172" name="Group 171">
                  <a:extLst>
                    <a:ext uri="{FF2B5EF4-FFF2-40B4-BE49-F238E27FC236}">
                      <a16:creationId xmlns:a16="http://schemas.microsoft.com/office/drawing/2014/main" id="{5267B716-4A80-32B8-1EFB-55B6A8040457}"/>
                    </a:ext>
                  </a:extLst>
                </p:cNvPr>
                <p:cNvGrpSpPr/>
                <p:nvPr/>
              </p:nvGrpSpPr>
              <p:grpSpPr>
                <a:xfrm>
                  <a:off x="1483744" y="3034664"/>
                  <a:ext cx="1519906" cy="1146811"/>
                  <a:chOff x="7680326" y="3602038"/>
                  <a:chExt cx="1519906" cy="1146811"/>
                </a:xfrm>
              </p:grpSpPr>
              <p:sp>
                <p:nvSpPr>
                  <p:cNvPr id="182" name="Rectangle 181">
                    <a:extLst>
                      <a:ext uri="{FF2B5EF4-FFF2-40B4-BE49-F238E27FC236}">
                        <a16:creationId xmlns:a16="http://schemas.microsoft.com/office/drawing/2014/main" id="{42E3F365-1A3A-8EBC-FC4A-E33992EBEFBC}"/>
                      </a:ext>
                    </a:extLst>
                  </p:cNvPr>
                  <p:cNvSpPr/>
                  <p:nvPr/>
                </p:nvSpPr>
                <p:spPr>
                  <a:xfrm flipH="1">
                    <a:off x="7681032" y="3602038"/>
                    <a:ext cx="1519200" cy="1146811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36000" tIns="180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Network</a:t>
                    </a:r>
                  </a:p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Segments</a:t>
                    </a:r>
                  </a:p>
                </p:txBody>
              </p:sp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752062D1-B51A-5066-7D05-D7B1C823C39C}"/>
                      </a:ext>
                    </a:extLst>
                  </p:cNvPr>
                  <p:cNvSpPr txBox="1"/>
                  <p:nvPr/>
                </p:nvSpPr>
                <p:spPr>
                  <a:xfrm>
                    <a:off x="7680326" y="3602038"/>
                    <a:ext cx="288000" cy="144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txBody>
                  <a:bodyPr wrap="none" rtlCol="0" anchor="ctr" anchorCtr="1">
                    <a:noAutofit/>
                  </a:bodyPr>
                  <a:lstStyle/>
                  <a:p>
                    <a:pPr algn="ctr"/>
                    <a:r>
                      <a:rPr lang="en-US" sz="60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AP</a:t>
                    </a:r>
                  </a:p>
                </p:txBody>
              </p:sp>
            </p:grpSp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F6E6816-E263-76DE-8AF0-FD57DFBA6B1E}"/>
                    </a:ext>
                  </a:extLst>
                </p:cNvPr>
                <p:cNvGrpSpPr/>
                <p:nvPr/>
              </p:nvGrpSpPr>
              <p:grpSpPr>
                <a:xfrm>
                  <a:off x="1483733" y="4325937"/>
                  <a:ext cx="1519200" cy="647700"/>
                  <a:chOff x="7680318" y="3602038"/>
                  <a:chExt cx="1519200" cy="647700"/>
                </a:xfrm>
              </p:grpSpPr>
              <p:sp>
                <p:nvSpPr>
                  <p:cNvPr id="180" name="Rectangle 179">
                    <a:extLst>
                      <a:ext uri="{FF2B5EF4-FFF2-40B4-BE49-F238E27FC236}">
                        <a16:creationId xmlns:a16="http://schemas.microsoft.com/office/drawing/2014/main" id="{762CC2BC-34B4-DF2A-ACB8-C591B37578C0}"/>
                      </a:ext>
                    </a:extLst>
                  </p:cNvPr>
                  <p:cNvSpPr/>
                  <p:nvPr/>
                </p:nvSpPr>
                <p:spPr>
                  <a:xfrm flipH="1">
                    <a:off x="7680318" y="3602038"/>
                    <a:ext cx="1519200" cy="647700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36000" tIns="180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Apps</a:t>
                    </a:r>
                  </a:p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(Optional)</a:t>
                    </a:r>
                  </a:p>
                </p:txBody>
              </p:sp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6967B0B1-31BB-ECC8-C9DB-7A1DFC36B06E}"/>
                      </a:ext>
                    </a:extLst>
                  </p:cNvPr>
                  <p:cNvSpPr txBox="1"/>
                  <p:nvPr/>
                </p:nvSpPr>
                <p:spPr>
                  <a:xfrm>
                    <a:off x="7680326" y="3602038"/>
                    <a:ext cx="288000" cy="144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txBody>
                  <a:bodyPr wrap="none" rtlCol="0" anchor="ctr" anchorCtr="1">
                    <a:noAutofit/>
                  </a:bodyPr>
                  <a:lstStyle/>
                  <a:p>
                    <a:pPr algn="ctr"/>
                    <a:r>
                      <a:rPr lang="en-US" sz="60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AP</a:t>
                    </a:r>
                  </a:p>
                </p:txBody>
              </p:sp>
            </p:grpSp>
            <p:grpSp>
              <p:nvGrpSpPr>
                <p:cNvPr id="174" name="Group 173">
                  <a:extLst>
                    <a:ext uri="{FF2B5EF4-FFF2-40B4-BE49-F238E27FC236}">
                      <a16:creationId xmlns:a16="http://schemas.microsoft.com/office/drawing/2014/main" id="{D2115B9E-9FF3-55D7-B25F-23923E4EF648}"/>
                    </a:ext>
                  </a:extLst>
                </p:cNvPr>
                <p:cNvGrpSpPr/>
                <p:nvPr/>
              </p:nvGrpSpPr>
              <p:grpSpPr>
                <a:xfrm>
                  <a:off x="1927250" y="4473402"/>
                  <a:ext cx="1008320" cy="428799"/>
                  <a:chOff x="5593397" y="3760135"/>
                  <a:chExt cx="1008320" cy="428799"/>
                </a:xfrm>
              </p:grpSpPr>
              <p:sp>
                <p:nvSpPr>
                  <p:cNvPr id="178" name="Rectangle 177">
                    <a:extLst>
                      <a:ext uri="{FF2B5EF4-FFF2-40B4-BE49-F238E27FC236}">
                        <a16:creationId xmlns:a16="http://schemas.microsoft.com/office/drawing/2014/main" id="{E68A0001-3013-3807-F313-1711E764A91B}"/>
                      </a:ext>
                    </a:extLst>
                  </p:cNvPr>
                  <p:cNvSpPr/>
                  <p:nvPr/>
                </p:nvSpPr>
                <p:spPr>
                  <a:xfrm flipH="1">
                    <a:off x="5593397" y="3760136"/>
                    <a:ext cx="1008320" cy="428798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2700" cap="flat">
                    <a:solidFill>
                      <a:schemeClr val="accent2">
                        <a:lumMod val="75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0" tIns="72000" rIns="0" bIns="0" rtlCol="0" anchor="ctr" anchorCtr="1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Security isolation across Bridge Domains</a:t>
                    </a:r>
                  </a:p>
                </p:txBody>
              </p:sp>
              <p:sp>
                <p:nvSpPr>
                  <p:cNvPr id="179" name="Rectangle 178">
                    <a:extLst>
                      <a:ext uri="{FF2B5EF4-FFF2-40B4-BE49-F238E27FC236}">
                        <a16:creationId xmlns:a16="http://schemas.microsoft.com/office/drawing/2014/main" id="{637364BB-1780-8FFF-3657-1C8D327D9160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593397" y="3760135"/>
                    <a:ext cx="288000" cy="144000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121920" tIns="60960" rIns="121920" bIns="60960" rtlCol="0" anchor="ctr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 kern="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ESG</a:t>
                    </a:r>
                  </a:p>
                </p:txBody>
              </p:sp>
            </p:grpSp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02AE10EA-9E61-3E80-491D-34CB81C7E43A}"/>
                    </a:ext>
                  </a:extLst>
                </p:cNvPr>
                <p:cNvGrpSpPr/>
                <p:nvPr/>
              </p:nvGrpSpPr>
              <p:grpSpPr>
                <a:xfrm>
                  <a:off x="1927250" y="3675955"/>
                  <a:ext cx="1008320" cy="434081"/>
                  <a:chOff x="5593400" y="3760135"/>
                  <a:chExt cx="1008320" cy="434081"/>
                </a:xfrm>
              </p:grpSpPr>
              <p:sp>
                <p:nvSpPr>
                  <p:cNvPr id="176" name="Rectangle 175">
                    <a:extLst>
                      <a:ext uri="{FF2B5EF4-FFF2-40B4-BE49-F238E27FC236}">
                        <a16:creationId xmlns:a16="http://schemas.microsoft.com/office/drawing/2014/main" id="{E49C4A83-6E4A-11A7-47F5-749D76028127}"/>
                      </a:ext>
                    </a:extLst>
                  </p:cNvPr>
                  <p:cNvSpPr/>
                  <p:nvPr/>
                </p:nvSpPr>
                <p:spPr>
                  <a:xfrm flipH="1">
                    <a:off x="5593400" y="3760135"/>
                    <a:ext cx="1008320" cy="43408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 cap="flat">
                    <a:solidFill>
                      <a:schemeClr val="accent4">
                        <a:lumMod val="5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0" tIns="72000" rIns="0" bIns="0" rtlCol="0" anchor="t" anchorCtr="0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VLAN</a:t>
                    </a:r>
                  </a:p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(Security isolation per Bridge Domain)</a:t>
                    </a:r>
                  </a:p>
                </p:txBody>
              </p:sp>
              <p:sp>
                <p:nvSpPr>
                  <p:cNvPr id="177" name="Rectangle 176">
                    <a:extLst>
                      <a:ext uri="{FF2B5EF4-FFF2-40B4-BE49-F238E27FC236}">
                        <a16:creationId xmlns:a16="http://schemas.microsoft.com/office/drawing/2014/main" id="{18F25114-8FC3-1C30-935A-D3F7EAD8C58B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593400" y="3760135"/>
                    <a:ext cx="288000" cy="144000"/>
                  </a:xfrm>
                  <a:prstGeom prst="rect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121920" tIns="60960" rIns="121920" bIns="60960" rtlCol="0" anchor="ctr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 kern="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EPG</a:t>
                    </a:r>
                  </a:p>
                </p:txBody>
              </p:sp>
            </p:grpSp>
          </p:grp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14D60F0F-64D9-AD80-F8AF-94DDBECAFD27}"/>
                  </a:ext>
                </a:extLst>
              </p:cNvPr>
              <p:cNvGrpSpPr/>
              <p:nvPr/>
            </p:nvGrpSpPr>
            <p:grpSpPr>
              <a:xfrm>
                <a:off x="10029600" y="3486075"/>
                <a:ext cx="1656000" cy="2227263"/>
                <a:chOff x="1416050" y="2822575"/>
                <a:chExt cx="1656000" cy="2227263"/>
              </a:xfrm>
            </p:grpSpPr>
            <p:grpSp>
              <p:nvGrpSpPr>
                <p:cNvPr id="243" name="Group 242">
                  <a:extLst>
                    <a:ext uri="{FF2B5EF4-FFF2-40B4-BE49-F238E27FC236}">
                      <a16:creationId xmlns:a16="http://schemas.microsoft.com/office/drawing/2014/main" id="{BA1F19F7-7BEE-592C-0BEC-45C61BD39508}"/>
                    </a:ext>
                  </a:extLst>
                </p:cNvPr>
                <p:cNvGrpSpPr/>
                <p:nvPr/>
              </p:nvGrpSpPr>
              <p:grpSpPr>
                <a:xfrm>
                  <a:off x="1416050" y="2822575"/>
                  <a:ext cx="1656000" cy="2227263"/>
                  <a:chOff x="7680323" y="2921000"/>
                  <a:chExt cx="1656000" cy="2227263"/>
                </a:xfrm>
              </p:grpSpPr>
              <p:sp>
                <p:nvSpPr>
                  <p:cNvPr id="259" name="Rectangle 258">
                    <a:extLst>
                      <a:ext uri="{FF2B5EF4-FFF2-40B4-BE49-F238E27FC236}">
                        <a16:creationId xmlns:a16="http://schemas.microsoft.com/office/drawing/2014/main" id="{EC8D1687-E006-749C-FA1E-2D31AA052247}"/>
                      </a:ext>
                    </a:extLst>
                  </p:cNvPr>
                  <p:cNvSpPr/>
                  <p:nvPr/>
                </p:nvSpPr>
                <p:spPr>
                  <a:xfrm>
                    <a:off x="7680324" y="2921000"/>
                    <a:ext cx="1655999" cy="2227263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2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24000" tIns="36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test</a:t>
                    </a:r>
                  </a:p>
                </p:txBody>
              </p:sp>
              <p:grpSp>
                <p:nvGrpSpPr>
                  <p:cNvPr id="260" name="Group 259">
                    <a:extLst>
                      <a:ext uri="{FF2B5EF4-FFF2-40B4-BE49-F238E27FC236}">
                        <a16:creationId xmlns:a16="http://schemas.microsoft.com/office/drawing/2014/main" id="{4F183890-4D0A-209A-68E1-99B4E458E24C}"/>
                      </a:ext>
                    </a:extLst>
                  </p:cNvPr>
                  <p:cNvGrpSpPr/>
                  <p:nvPr/>
                </p:nvGrpSpPr>
                <p:grpSpPr>
                  <a:xfrm>
                    <a:off x="7680323" y="2921000"/>
                    <a:ext cx="288000" cy="144000"/>
                    <a:chOff x="9357407" y="4691351"/>
                    <a:chExt cx="288000" cy="144000"/>
                  </a:xfrm>
                </p:grpSpPr>
                <p:sp>
                  <p:nvSpPr>
                    <p:cNvPr id="261" name="Rectangle 260">
                      <a:extLst>
                        <a:ext uri="{FF2B5EF4-FFF2-40B4-BE49-F238E27FC236}">
                          <a16:creationId xmlns:a16="http://schemas.microsoft.com/office/drawing/2014/main" id="{27AADE6F-3392-1F79-E5FC-EBE4A8F647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57407" y="4691351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grpSp>
                  <p:nvGrpSpPr>
                    <p:cNvPr id="262" name="Group 261">
                      <a:extLst>
                        <a:ext uri="{FF2B5EF4-FFF2-40B4-BE49-F238E27FC236}">
                          <a16:creationId xmlns:a16="http://schemas.microsoft.com/office/drawing/2014/main" id="{7265A1B7-0686-A837-54B4-BBF1D9577E71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393407" y="4709853"/>
                      <a:ext cx="216000" cy="106997"/>
                      <a:chOff x="836085" y="1496592"/>
                      <a:chExt cx="538984" cy="266993"/>
                    </a:xfrm>
                  </p:grpSpPr>
                  <p:sp>
                    <p:nvSpPr>
                      <p:cNvPr id="263" name="Freeform 751">
                        <a:extLst>
                          <a:ext uri="{FF2B5EF4-FFF2-40B4-BE49-F238E27FC236}">
                            <a16:creationId xmlns:a16="http://schemas.microsoft.com/office/drawing/2014/main" id="{FD52D6CB-08BA-C173-5259-84900267CC22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36085" y="1647588"/>
                        <a:ext cx="538984" cy="115997"/>
                      </a:xfrm>
                      <a:custGeom>
                        <a:avLst/>
                        <a:gdLst>
                          <a:gd name="T0" fmla="*/ 204 w 228"/>
                          <a:gd name="T1" fmla="*/ 49 h 49"/>
                          <a:gd name="T2" fmla="*/ 24 w 228"/>
                          <a:gd name="T3" fmla="*/ 49 h 49"/>
                          <a:gd name="T4" fmla="*/ 0 w 228"/>
                          <a:gd name="T5" fmla="*/ 25 h 49"/>
                          <a:gd name="T6" fmla="*/ 0 w 228"/>
                          <a:gd name="T7" fmla="*/ 25 h 49"/>
                          <a:gd name="T8" fmla="*/ 24 w 228"/>
                          <a:gd name="T9" fmla="*/ 0 h 49"/>
                          <a:gd name="T10" fmla="*/ 204 w 228"/>
                          <a:gd name="T11" fmla="*/ 0 h 49"/>
                          <a:gd name="T12" fmla="*/ 228 w 228"/>
                          <a:gd name="T13" fmla="*/ 25 h 49"/>
                          <a:gd name="T14" fmla="*/ 228 w 228"/>
                          <a:gd name="T15" fmla="*/ 25 h 49"/>
                          <a:gd name="T16" fmla="*/ 204 w 228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228" h="49">
                            <a:moveTo>
                              <a:pt x="204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5"/>
                            </a:cubicBezTo>
                            <a:cubicBezTo>
                              <a:pt x="0" y="25"/>
                              <a:pt x="0" y="25"/>
                              <a:pt x="0" y="25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204" y="0"/>
                              <a:pt x="204" y="0"/>
                              <a:pt x="204" y="0"/>
                            </a:cubicBezTo>
                            <a:cubicBezTo>
                              <a:pt x="217" y="0"/>
                              <a:pt x="228" y="11"/>
                              <a:pt x="228" y="25"/>
                            </a:cubicBezTo>
                            <a:cubicBezTo>
                              <a:pt x="228" y="25"/>
                              <a:pt x="228" y="25"/>
                              <a:pt x="228" y="25"/>
                            </a:cubicBezTo>
                            <a:cubicBezTo>
                              <a:pt x="228" y="38"/>
                              <a:pt x="217" y="49"/>
                              <a:pt x="204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1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/>
                        <a:endParaRPr lang="en-US" sz="400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264" name="Freeform 752">
                        <a:extLst>
                          <a:ext uri="{FF2B5EF4-FFF2-40B4-BE49-F238E27FC236}">
                            <a16:creationId xmlns:a16="http://schemas.microsoft.com/office/drawing/2014/main" id="{9C0B0362-5B28-8398-87AD-EAE74B3F18BE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55081" y="1571590"/>
                        <a:ext cx="382988" cy="115996"/>
                      </a:xfrm>
                      <a:custGeom>
                        <a:avLst/>
                        <a:gdLst>
                          <a:gd name="T0" fmla="*/ 137 w 162"/>
                          <a:gd name="T1" fmla="*/ 49 h 49"/>
                          <a:gd name="T2" fmla="*/ 24 w 162"/>
                          <a:gd name="T3" fmla="*/ 49 h 49"/>
                          <a:gd name="T4" fmla="*/ 0 w 162"/>
                          <a:gd name="T5" fmla="*/ 25 h 49"/>
                          <a:gd name="T6" fmla="*/ 0 w 162"/>
                          <a:gd name="T7" fmla="*/ 25 h 49"/>
                          <a:gd name="T8" fmla="*/ 24 w 162"/>
                          <a:gd name="T9" fmla="*/ 0 h 49"/>
                          <a:gd name="T10" fmla="*/ 137 w 162"/>
                          <a:gd name="T11" fmla="*/ 0 h 49"/>
                          <a:gd name="T12" fmla="*/ 162 w 162"/>
                          <a:gd name="T13" fmla="*/ 25 h 49"/>
                          <a:gd name="T14" fmla="*/ 162 w 162"/>
                          <a:gd name="T15" fmla="*/ 25 h 49"/>
                          <a:gd name="T16" fmla="*/ 137 w 162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162" h="49">
                            <a:moveTo>
                              <a:pt x="137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5"/>
                            </a:cubicBezTo>
                            <a:cubicBezTo>
                              <a:pt x="0" y="25"/>
                              <a:pt x="0" y="25"/>
                              <a:pt x="0" y="25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137" y="0"/>
                              <a:pt x="137" y="0"/>
                              <a:pt x="137" y="0"/>
                            </a:cubicBezTo>
                            <a:cubicBezTo>
                              <a:pt x="151" y="0"/>
                              <a:pt x="162" y="11"/>
                              <a:pt x="162" y="25"/>
                            </a:cubicBezTo>
                            <a:cubicBezTo>
                              <a:pt x="162" y="25"/>
                              <a:pt x="162" y="25"/>
                              <a:pt x="162" y="25"/>
                            </a:cubicBezTo>
                            <a:cubicBezTo>
                              <a:pt x="162" y="38"/>
                              <a:pt x="151" y="49"/>
                              <a:pt x="137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265" name="Freeform 753">
                        <a:extLst>
                          <a:ext uri="{FF2B5EF4-FFF2-40B4-BE49-F238E27FC236}">
                            <a16:creationId xmlns:a16="http://schemas.microsoft.com/office/drawing/2014/main" id="{6422C979-542B-90A0-BBB1-47D726756703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06076" y="1496592"/>
                        <a:ext cx="181994" cy="115996"/>
                      </a:xfrm>
                      <a:custGeom>
                        <a:avLst/>
                        <a:gdLst>
                          <a:gd name="T0" fmla="*/ 52 w 77"/>
                          <a:gd name="T1" fmla="*/ 49 h 49"/>
                          <a:gd name="T2" fmla="*/ 24 w 77"/>
                          <a:gd name="T3" fmla="*/ 49 h 49"/>
                          <a:gd name="T4" fmla="*/ 0 w 77"/>
                          <a:gd name="T5" fmla="*/ 24 h 49"/>
                          <a:gd name="T6" fmla="*/ 0 w 77"/>
                          <a:gd name="T7" fmla="*/ 24 h 49"/>
                          <a:gd name="T8" fmla="*/ 24 w 77"/>
                          <a:gd name="T9" fmla="*/ 0 h 49"/>
                          <a:gd name="T10" fmla="*/ 52 w 77"/>
                          <a:gd name="T11" fmla="*/ 0 h 49"/>
                          <a:gd name="T12" fmla="*/ 77 w 77"/>
                          <a:gd name="T13" fmla="*/ 24 h 49"/>
                          <a:gd name="T14" fmla="*/ 77 w 77"/>
                          <a:gd name="T15" fmla="*/ 24 h 49"/>
                          <a:gd name="T16" fmla="*/ 52 w 77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7" h="49">
                            <a:moveTo>
                              <a:pt x="52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4"/>
                            </a:cubicBezTo>
                            <a:cubicBezTo>
                              <a:pt x="0" y="24"/>
                              <a:pt x="0" y="24"/>
                              <a:pt x="0" y="24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52" y="0"/>
                              <a:pt x="52" y="0"/>
                              <a:pt x="52" y="0"/>
                            </a:cubicBezTo>
                            <a:cubicBezTo>
                              <a:pt x="66" y="0"/>
                              <a:pt x="77" y="11"/>
                              <a:pt x="77" y="24"/>
                            </a:cubicBezTo>
                            <a:cubicBezTo>
                              <a:pt x="77" y="24"/>
                              <a:pt x="77" y="24"/>
                              <a:pt x="77" y="24"/>
                            </a:cubicBezTo>
                            <a:cubicBezTo>
                              <a:pt x="77" y="38"/>
                              <a:pt x="66" y="49"/>
                              <a:pt x="52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44" name="Group 243">
                  <a:extLst>
                    <a:ext uri="{FF2B5EF4-FFF2-40B4-BE49-F238E27FC236}">
                      <a16:creationId xmlns:a16="http://schemas.microsoft.com/office/drawing/2014/main" id="{1F37C28C-E4C6-376A-AF4E-5B2F6C27FC17}"/>
                    </a:ext>
                  </a:extLst>
                </p:cNvPr>
                <p:cNvGrpSpPr/>
                <p:nvPr/>
              </p:nvGrpSpPr>
              <p:grpSpPr>
                <a:xfrm>
                  <a:off x="1928037" y="3173411"/>
                  <a:ext cx="1008321" cy="434081"/>
                  <a:chOff x="5594186" y="3760135"/>
                  <a:chExt cx="1008321" cy="434081"/>
                </a:xfrm>
              </p:grpSpPr>
              <p:sp>
                <p:nvSpPr>
                  <p:cNvPr id="257" name="Rectangle 256">
                    <a:extLst>
                      <a:ext uri="{FF2B5EF4-FFF2-40B4-BE49-F238E27FC236}">
                        <a16:creationId xmlns:a16="http://schemas.microsoft.com/office/drawing/2014/main" id="{E30EBC82-0687-B58A-95B9-63E49668F0FA}"/>
                      </a:ext>
                    </a:extLst>
                  </p:cNvPr>
                  <p:cNvSpPr/>
                  <p:nvPr/>
                </p:nvSpPr>
                <p:spPr>
                  <a:xfrm flipH="1">
                    <a:off x="5594186" y="3760135"/>
                    <a:ext cx="1008321" cy="43408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 cap="flat">
                    <a:solidFill>
                      <a:schemeClr val="accent4">
                        <a:lumMod val="5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0" tIns="72000" rIns="0" bIns="0" rtlCol="0" anchor="t" anchorCtr="0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VLAN</a:t>
                    </a:r>
                  </a:p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(Security isolation per Bridge Domain)</a:t>
                    </a:r>
                  </a:p>
                </p:txBody>
              </p:sp>
              <p:sp>
                <p:nvSpPr>
                  <p:cNvPr id="258" name="Rectangle 257">
                    <a:extLst>
                      <a:ext uri="{FF2B5EF4-FFF2-40B4-BE49-F238E27FC236}">
                        <a16:creationId xmlns:a16="http://schemas.microsoft.com/office/drawing/2014/main" id="{271E4565-62D3-C93A-7EAB-73AA9B07CF2D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594186" y="3760135"/>
                    <a:ext cx="288000" cy="144000"/>
                  </a:xfrm>
                  <a:prstGeom prst="rect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121920" tIns="60960" rIns="121920" bIns="60960" rtlCol="0" anchor="ctr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 kern="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EPG</a:t>
                    </a:r>
                  </a:p>
                </p:txBody>
              </p:sp>
            </p:grpSp>
            <p:grpSp>
              <p:nvGrpSpPr>
                <p:cNvPr id="245" name="Group 244">
                  <a:extLst>
                    <a:ext uri="{FF2B5EF4-FFF2-40B4-BE49-F238E27FC236}">
                      <a16:creationId xmlns:a16="http://schemas.microsoft.com/office/drawing/2014/main" id="{439CC959-BA5C-D6EE-348C-AAE0AAB9868C}"/>
                    </a:ext>
                  </a:extLst>
                </p:cNvPr>
                <p:cNvGrpSpPr/>
                <p:nvPr/>
              </p:nvGrpSpPr>
              <p:grpSpPr>
                <a:xfrm>
                  <a:off x="1483733" y="3034664"/>
                  <a:ext cx="1519200" cy="1146811"/>
                  <a:chOff x="7680315" y="3602038"/>
                  <a:chExt cx="1519200" cy="1146811"/>
                </a:xfrm>
              </p:grpSpPr>
              <p:sp>
                <p:nvSpPr>
                  <p:cNvPr id="255" name="Rectangle 254">
                    <a:extLst>
                      <a:ext uri="{FF2B5EF4-FFF2-40B4-BE49-F238E27FC236}">
                        <a16:creationId xmlns:a16="http://schemas.microsoft.com/office/drawing/2014/main" id="{6989BEA0-8879-5C4D-4FC8-CB3CFB9F2965}"/>
                      </a:ext>
                    </a:extLst>
                  </p:cNvPr>
                  <p:cNvSpPr/>
                  <p:nvPr/>
                </p:nvSpPr>
                <p:spPr>
                  <a:xfrm flipH="1">
                    <a:off x="7680315" y="3602038"/>
                    <a:ext cx="1519200" cy="1146811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36000" tIns="180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Network</a:t>
                    </a:r>
                  </a:p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Segments</a:t>
                    </a:r>
                  </a:p>
                </p:txBody>
              </p:sp>
              <p:sp>
                <p:nvSpPr>
                  <p:cNvPr id="256" name="TextBox 255">
                    <a:extLst>
                      <a:ext uri="{FF2B5EF4-FFF2-40B4-BE49-F238E27FC236}">
                        <a16:creationId xmlns:a16="http://schemas.microsoft.com/office/drawing/2014/main" id="{562ABD78-BF35-F579-74D1-4ACABC425255}"/>
                      </a:ext>
                    </a:extLst>
                  </p:cNvPr>
                  <p:cNvSpPr txBox="1"/>
                  <p:nvPr/>
                </p:nvSpPr>
                <p:spPr>
                  <a:xfrm>
                    <a:off x="7680326" y="3602038"/>
                    <a:ext cx="288000" cy="144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txBody>
                  <a:bodyPr wrap="none" rtlCol="0" anchor="ctr" anchorCtr="1">
                    <a:noAutofit/>
                  </a:bodyPr>
                  <a:lstStyle/>
                  <a:p>
                    <a:pPr algn="ctr"/>
                    <a:r>
                      <a:rPr lang="en-US" sz="60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AP</a:t>
                    </a:r>
                  </a:p>
                </p:txBody>
              </p:sp>
            </p:grpSp>
            <p:grpSp>
              <p:nvGrpSpPr>
                <p:cNvPr id="246" name="Group 245">
                  <a:extLst>
                    <a:ext uri="{FF2B5EF4-FFF2-40B4-BE49-F238E27FC236}">
                      <a16:creationId xmlns:a16="http://schemas.microsoft.com/office/drawing/2014/main" id="{A3E4A2F3-06C9-F783-17C4-AF9535EB83BF}"/>
                    </a:ext>
                  </a:extLst>
                </p:cNvPr>
                <p:cNvGrpSpPr/>
                <p:nvPr/>
              </p:nvGrpSpPr>
              <p:grpSpPr>
                <a:xfrm>
                  <a:off x="1483733" y="4325937"/>
                  <a:ext cx="1519200" cy="647700"/>
                  <a:chOff x="7680318" y="3602038"/>
                  <a:chExt cx="1519200" cy="647700"/>
                </a:xfrm>
              </p:grpSpPr>
              <p:sp>
                <p:nvSpPr>
                  <p:cNvPr id="253" name="Rectangle 252">
                    <a:extLst>
                      <a:ext uri="{FF2B5EF4-FFF2-40B4-BE49-F238E27FC236}">
                        <a16:creationId xmlns:a16="http://schemas.microsoft.com/office/drawing/2014/main" id="{1CF47ADC-0C31-3F6C-3E60-C1169B35AB2A}"/>
                      </a:ext>
                    </a:extLst>
                  </p:cNvPr>
                  <p:cNvSpPr/>
                  <p:nvPr/>
                </p:nvSpPr>
                <p:spPr>
                  <a:xfrm flipH="1">
                    <a:off x="7680318" y="3602038"/>
                    <a:ext cx="1519200" cy="647700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36000" tIns="180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Apps</a:t>
                    </a:r>
                  </a:p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(Optional)</a:t>
                    </a:r>
                  </a:p>
                </p:txBody>
              </p:sp>
              <p:sp>
                <p:nvSpPr>
                  <p:cNvPr id="254" name="TextBox 253">
                    <a:extLst>
                      <a:ext uri="{FF2B5EF4-FFF2-40B4-BE49-F238E27FC236}">
                        <a16:creationId xmlns:a16="http://schemas.microsoft.com/office/drawing/2014/main" id="{193B144E-551B-CD3B-EBE2-F88498B305FA}"/>
                      </a:ext>
                    </a:extLst>
                  </p:cNvPr>
                  <p:cNvSpPr txBox="1"/>
                  <p:nvPr/>
                </p:nvSpPr>
                <p:spPr>
                  <a:xfrm>
                    <a:off x="7680326" y="3602038"/>
                    <a:ext cx="288000" cy="144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txBody>
                  <a:bodyPr wrap="none" rtlCol="0" anchor="ctr" anchorCtr="1">
                    <a:noAutofit/>
                  </a:bodyPr>
                  <a:lstStyle/>
                  <a:p>
                    <a:pPr algn="ctr"/>
                    <a:r>
                      <a:rPr lang="en-US" sz="60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AP</a:t>
                    </a:r>
                  </a:p>
                </p:txBody>
              </p:sp>
            </p:grpSp>
            <p:grpSp>
              <p:nvGrpSpPr>
                <p:cNvPr id="247" name="Group 246">
                  <a:extLst>
                    <a:ext uri="{FF2B5EF4-FFF2-40B4-BE49-F238E27FC236}">
                      <a16:creationId xmlns:a16="http://schemas.microsoft.com/office/drawing/2014/main" id="{155E179C-6DE5-055D-837C-EFAFE57F93F8}"/>
                    </a:ext>
                  </a:extLst>
                </p:cNvPr>
                <p:cNvGrpSpPr/>
                <p:nvPr/>
              </p:nvGrpSpPr>
              <p:grpSpPr>
                <a:xfrm>
                  <a:off x="1928037" y="4473402"/>
                  <a:ext cx="1008320" cy="428799"/>
                  <a:chOff x="5594184" y="3760135"/>
                  <a:chExt cx="1008320" cy="428799"/>
                </a:xfrm>
              </p:grpSpPr>
              <p:sp>
                <p:nvSpPr>
                  <p:cNvPr id="251" name="Rectangle 250">
                    <a:extLst>
                      <a:ext uri="{FF2B5EF4-FFF2-40B4-BE49-F238E27FC236}">
                        <a16:creationId xmlns:a16="http://schemas.microsoft.com/office/drawing/2014/main" id="{60A080D0-FD0D-C592-E714-D8153B2DD79F}"/>
                      </a:ext>
                    </a:extLst>
                  </p:cNvPr>
                  <p:cNvSpPr/>
                  <p:nvPr/>
                </p:nvSpPr>
                <p:spPr>
                  <a:xfrm flipH="1">
                    <a:off x="5594184" y="3760136"/>
                    <a:ext cx="1008320" cy="428798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2700" cap="flat">
                    <a:solidFill>
                      <a:schemeClr val="accent2">
                        <a:lumMod val="75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0" tIns="72000" rIns="0" bIns="0" rtlCol="0" anchor="ctr" anchorCtr="1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Security isolation across Bridge Domains</a:t>
                    </a:r>
                  </a:p>
                </p:txBody>
              </p:sp>
              <p:sp>
                <p:nvSpPr>
                  <p:cNvPr id="252" name="Rectangle 251">
                    <a:extLst>
                      <a:ext uri="{FF2B5EF4-FFF2-40B4-BE49-F238E27FC236}">
                        <a16:creationId xmlns:a16="http://schemas.microsoft.com/office/drawing/2014/main" id="{C435009D-21A1-C699-298B-76E39D7B5D8F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594184" y="3760135"/>
                    <a:ext cx="288000" cy="144000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121920" tIns="60960" rIns="121920" bIns="60960" rtlCol="0" anchor="ctr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 kern="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ESG</a:t>
                    </a:r>
                  </a:p>
                </p:txBody>
              </p:sp>
            </p:grpSp>
            <p:grpSp>
              <p:nvGrpSpPr>
                <p:cNvPr id="248" name="Group 247">
                  <a:extLst>
                    <a:ext uri="{FF2B5EF4-FFF2-40B4-BE49-F238E27FC236}">
                      <a16:creationId xmlns:a16="http://schemas.microsoft.com/office/drawing/2014/main" id="{0EFCA081-E091-91E2-75C0-9E99345E6A89}"/>
                    </a:ext>
                  </a:extLst>
                </p:cNvPr>
                <p:cNvGrpSpPr/>
                <p:nvPr/>
              </p:nvGrpSpPr>
              <p:grpSpPr>
                <a:xfrm>
                  <a:off x="1928037" y="3675955"/>
                  <a:ext cx="1008320" cy="434081"/>
                  <a:chOff x="5594187" y="3760135"/>
                  <a:chExt cx="1008320" cy="434081"/>
                </a:xfrm>
              </p:grpSpPr>
              <p:sp>
                <p:nvSpPr>
                  <p:cNvPr id="249" name="Rectangle 248">
                    <a:extLst>
                      <a:ext uri="{FF2B5EF4-FFF2-40B4-BE49-F238E27FC236}">
                        <a16:creationId xmlns:a16="http://schemas.microsoft.com/office/drawing/2014/main" id="{6DC4F36A-C6F5-E8C6-F838-6604E1024184}"/>
                      </a:ext>
                    </a:extLst>
                  </p:cNvPr>
                  <p:cNvSpPr/>
                  <p:nvPr/>
                </p:nvSpPr>
                <p:spPr>
                  <a:xfrm flipH="1">
                    <a:off x="5594187" y="3760135"/>
                    <a:ext cx="1008320" cy="43408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 cap="flat">
                    <a:solidFill>
                      <a:schemeClr val="accent4">
                        <a:lumMod val="5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0" tIns="72000" rIns="0" bIns="0" rtlCol="0" anchor="t" anchorCtr="0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VLAN</a:t>
                    </a:r>
                  </a:p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(Security isolation per Bridge Domain)</a:t>
                    </a:r>
                  </a:p>
                </p:txBody>
              </p:sp>
              <p:sp>
                <p:nvSpPr>
                  <p:cNvPr id="250" name="Rectangle 249">
                    <a:extLst>
                      <a:ext uri="{FF2B5EF4-FFF2-40B4-BE49-F238E27FC236}">
                        <a16:creationId xmlns:a16="http://schemas.microsoft.com/office/drawing/2014/main" id="{4718E7CC-4CDD-2BBA-09D2-1D4BEB4D414D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594187" y="3760135"/>
                    <a:ext cx="288000" cy="144000"/>
                  </a:xfrm>
                  <a:prstGeom prst="rect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121920" tIns="60960" rIns="121920" bIns="60960" rtlCol="0" anchor="ctr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 kern="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EPG</a:t>
                    </a:r>
                  </a:p>
                </p:txBody>
              </p:sp>
            </p:grpSp>
          </p:grp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329EC7B-3D15-D5CB-81E7-A1D8C423795D}"/>
                </a:ext>
              </a:extLst>
            </p:cNvPr>
            <p:cNvGrpSpPr/>
            <p:nvPr/>
          </p:nvGrpSpPr>
          <p:grpSpPr>
            <a:xfrm>
              <a:off x="8384400" y="1702800"/>
              <a:ext cx="3348000" cy="4666018"/>
              <a:chOff x="8384400" y="1702800"/>
              <a:chExt cx="3348000" cy="4666018"/>
            </a:xfrm>
          </p:grpSpPr>
          <p:cxnSp>
            <p:nvCxnSpPr>
              <p:cNvPr id="111" name="Elbow Connector 110">
                <a:extLst>
                  <a:ext uri="{FF2B5EF4-FFF2-40B4-BE49-F238E27FC236}">
                    <a16:creationId xmlns:a16="http://schemas.microsoft.com/office/drawing/2014/main" id="{A53F21C7-41EE-53B0-3690-E259FAF75EE9}"/>
                  </a:ext>
                </a:extLst>
              </p:cNvPr>
              <p:cNvCxnSpPr>
                <a:cxnSpLocks/>
                <a:stCxn id="157" idx="3"/>
                <a:endCxn id="178" idx="3"/>
              </p:cNvCxnSpPr>
              <p:nvPr/>
            </p:nvCxnSpPr>
            <p:spPr>
              <a:xfrm rot="10800000" flipV="1">
                <a:off x="8888801" y="2927617"/>
                <a:ext cx="106495" cy="2423543"/>
              </a:xfrm>
              <a:prstGeom prst="bentConnector3">
                <a:avLst>
                  <a:gd name="adj1" fmla="val 314658"/>
                </a:avLst>
              </a:prstGeom>
              <a:ln>
                <a:solidFill>
                  <a:schemeClr val="bg1">
                    <a:lumMod val="75000"/>
                    <a:lumOff val="2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CD755E48-097E-F013-DD47-566BD0A8633D}"/>
                  </a:ext>
                </a:extLst>
              </p:cNvPr>
              <p:cNvCxnSpPr>
                <a:cxnSpLocks/>
                <a:stCxn id="120" idx="2"/>
                <a:endCxn id="157" idx="0"/>
              </p:cNvCxnSpPr>
              <p:nvPr/>
            </p:nvCxnSpPr>
            <p:spPr>
              <a:xfrm>
                <a:off x="10290573" y="2197461"/>
                <a:ext cx="1" cy="406307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  <a:lumOff val="2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739B0120-E62B-4539-6FCA-DC2F96A702AC}"/>
                  </a:ext>
                </a:extLst>
              </p:cNvPr>
              <p:cNvGrpSpPr/>
              <p:nvPr/>
            </p:nvGrpSpPr>
            <p:grpSpPr>
              <a:xfrm>
                <a:off x="8449200" y="2398980"/>
                <a:ext cx="3206632" cy="923461"/>
                <a:chOff x="2967369" y="1760061"/>
                <a:chExt cx="3206632" cy="923461"/>
              </a:xfrm>
            </p:grpSpPr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B51329EA-069D-5DB1-6FC7-9C33D12FF922}"/>
                    </a:ext>
                  </a:extLst>
                </p:cNvPr>
                <p:cNvGrpSpPr/>
                <p:nvPr/>
              </p:nvGrpSpPr>
              <p:grpSpPr>
                <a:xfrm>
                  <a:off x="3587037" y="2180749"/>
                  <a:ext cx="2371988" cy="358773"/>
                  <a:chOff x="7680323" y="3602038"/>
                  <a:chExt cx="2371988" cy="358773"/>
                </a:xfrm>
              </p:grpSpPr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3221907D-A485-C22A-96A3-E037A43FA057}"/>
                      </a:ext>
                    </a:extLst>
                  </p:cNvPr>
                  <p:cNvSpPr/>
                  <p:nvPr/>
                </p:nvSpPr>
                <p:spPr>
                  <a:xfrm flipH="1">
                    <a:off x="7680323" y="3602038"/>
                    <a:ext cx="2371988" cy="358773"/>
                  </a:xfrm>
                  <a:prstGeom prst="rect">
                    <a:avLst/>
                  </a:prstGeom>
                  <a:solidFill>
                    <a:schemeClr val="bg1">
                      <a:lumMod val="10000"/>
                      <a:lumOff val="90000"/>
                    </a:schemeClr>
                  </a:solidFill>
                  <a:ln w="12700">
                    <a:solidFill>
                      <a:schemeClr val="bg1">
                        <a:lumMod val="75000"/>
                        <a:lumOff val="25000"/>
                      </a:schemeClr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324000" tIns="36000" rIns="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subnet(s)</a:t>
                    </a:r>
                  </a:p>
                </p:txBody>
              </p:sp>
              <p:sp>
                <p:nvSpPr>
                  <p:cNvPr id="169" name="TextBox 168">
                    <a:extLst>
                      <a:ext uri="{FF2B5EF4-FFF2-40B4-BE49-F238E27FC236}">
                        <a16:creationId xmlns:a16="http://schemas.microsoft.com/office/drawing/2014/main" id="{21C1F28B-A52A-2DEE-87BD-AA1767B87768}"/>
                      </a:ext>
                    </a:extLst>
                  </p:cNvPr>
                  <p:cNvSpPr txBox="1"/>
                  <p:nvPr/>
                </p:nvSpPr>
                <p:spPr>
                  <a:xfrm>
                    <a:off x="7680326" y="3602038"/>
                    <a:ext cx="288000" cy="144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  <a:lumOff val="25000"/>
                    </a:schemeClr>
                  </a:solidFill>
                </p:spPr>
                <p:txBody>
                  <a:bodyPr wrap="none" rtlCol="0" anchor="ctr" anchorCtr="1">
                    <a:noAutofit/>
                  </a:bodyPr>
                  <a:lstStyle/>
                  <a:p>
                    <a:pPr algn="ctr"/>
                    <a:r>
                      <a:rPr lang="en-US" sz="60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BD</a:t>
                    </a:r>
                  </a:p>
                </p:txBody>
              </p:sp>
            </p:grpSp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47462FEF-5B36-0590-984C-01039D49A9DD}"/>
                    </a:ext>
                  </a:extLst>
                </p:cNvPr>
                <p:cNvGrpSpPr/>
                <p:nvPr/>
              </p:nvGrpSpPr>
              <p:grpSpPr>
                <a:xfrm>
                  <a:off x="2967369" y="1760061"/>
                  <a:ext cx="3206632" cy="923461"/>
                  <a:chOff x="7680323" y="2920999"/>
                  <a:chExt cx="3206632" cy="923461"/>
                </a:xfrm>
              </p:grpSpPr>
              <p:sp>
                <p:nvSpPr>
                  <p:cNvPr id="161" name="Rectangle 160">
                    <a:extLst>
                      <a:ext uri="{FF2B5EF4-FFF2-40B4-BE49-F238E27FC236}">
                        <a16:creationId xmlns:a16="http://schemas.microsoft.com/office/drawing/2014/main" id="{3E5F6F69-0DBD-FDEC-AC02-613B6C5D89C6}"/>
                      </a:ext>
                    </a:extLst>
                  </p:cNvPr>
                  <p:cNvSpPr/>
                  <p:nvPr/>
                </p:nvSpPr>
                <p:spPr>
                  <a:xfrm>
                    <a:off x="7680323" y="2920999"/>
                    <a:ext cx="3206632" cy="923461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2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24000" tIns="36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common</a:t>
                    </a:r>
                  </a:p>
                </p:txBody>
              </p:sp>
              <p:grpSp>
                <p:nvGrpSpPr>
                  <p:cNvPr id="162" name="Group 161">
                    <a:extLst>
                      <a:ext uri="{FF2B5EF4-FFF2-40B4-BE49-F238E27FC236}">
                        <a16:creationId xmlns:a16="http://schemas.microsoft.com/office/drawing/2014/main" id="{3869FC0E-57AC-49E8-CFE9-B37202044CDD}"/>
                      </a:ext>
                    </a:extLst>
                  </p:cNvPr>
                  <p:cNvGrpSpPr/>
                  <p:nvPr/>
                </p:nvGrpSpPr>
                <p:grpSpPr>
                  <a:xfrm>
                    <a:off x="7680323" y="2921000"/>
                    <a:ext cx="288000" cy="144000"/>
                    <a:chOff x="9357407" y="4691351"/>
                    <a:chExt cx="288000" cy="144000"/>
                  </a:xfrm>
                </p:grpSpPr>
                <p:sp>
                  <p:nvSpPr>
                    <p:cNvPr id="163" name="Rectangle 162">
                      <a:extLst>
                        <a:ext uri="{FF2B5EF4-FFF2-40B4-BE49-F238E27FC236}">
                          <a16:creationId xmlns:a16="http://schemas.microsoft.com/office/drawing/2014/main" id="{D65CCB47-6781-2CE4-8499-0790799809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57407" y="4691351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grpSp>
                  <p:nvGrpSpPr>
                    <p:cNvPr id="164" name="Group 163">
                      <a:extLst>
                        <a:ext uri="{FF2B5EF4-FFF2-40B4-BE49-F238E27FC236}">
                          <a16:creationId xmlns:a16="http://schemas.microsoft.com/office/drawing/2014/main" id="{10946521-0138-4DEF-C6AF-EA1AB850264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393407" y="4709853"/>
                      <a:ext cx="216000" cy="106997"/>
                      <a:chOff x="836085" y="1496592"/>
                      <a:chExt cx="538984" cy="266993"/>
                    </a:xfrm>
                  </p:grpSpPr>
                  <p:sp>
                    <p:nvSpPr>
                      <p:cNvPr id="165" name="Freeform 751">
                        <a:extLst>
                          <a:ext uri="{FF2B5EF4-FFF2-40B4-BE49-F238E27FC236}">
                            <a16:creationId xmlns:a16="http://schemas.microsoft.com/office/drawing/2014/main" id="{889E8398-158E-E2E7-05B1-5D55EE6D0CB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36085" y="1647588"/>
                        <a:ext cx="538984" cy="115997"/>
                      </a:xfrm>
                      <a:custGeom>
                        <a:avLst/>
                        <a:gdLst>
                          <a:gd name="T0" fmla="*/ 204 w 228"/>
                          <a:gd name="T1" fmla="*/ 49 h 49"/>
                          <a:gd name="T2" fmla="*/ 24 w 228"/>
                          <a:gd name="T3" fmla="*/ 49 h 49"/>
                          <a:gd name="T4" fmla="*/ 0 w 228"/>
                          <a:gd name="T5" fmla="*/ 25 h 49"/>
                          <a:gd name="T6" fmla="*/ 0 w 228"/>
                          <a:gd name="T7" fmla="*/ 25 h 49"/>
                          <a:gd name="T8" fmla="*/ 24 w 228"/>
                          <a:gd name="T9" fmla="*/ 0 h 49"/>
                          <a:gd name="T10" fmla="*/ 204 w 228"/>
                          <a:gd name="T11" fmla="*/ 0 h 49"/>
                          <a:gd name="T12" fmla="*/ 228 w 228"/>
                          <a:gd name="T13" fmla="*/ 25 h 49"/>
                          <a:gd name="T14" fmla="*/ 228 w 228"/>
                          <a:gd name="T15" fmla="*/ 25 h 49"/>
                          <a:gd name="T16" fmla="*/ 204 w 228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228" h="49">
                            <a:moveTo>
                              <a:pt x="204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5"/>
                            </a:cubicBezTo>
                            <a:cubicBezTo>
                              <a:pt x="0" y="25"/>
                              <a:pt x="0" y="25"/>
                              <a:pt x="0" y="25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204" y="0"/>
                              <a:pt x="204" y="0"/>
                              <a:pt x="204" y="0"/>
                            </a:cubicBezTo>
                            <a:cubicBezTo>
                              <a:pt x="217" y="0"/>
                              <a:pt x="228" y="11"/>
                              <a:pt x="228" y="25"/>
                            </a:cubicBezTo>
                            <a:cubicBezTo>
                              <a:pt x="228" y="25"/>
                              <a:pt x="228" y="25"/>
                              <a:pt x="228" y="25"/>
                            </a:cubicBezTo>
                            <a:cubicBezTo>
                              <a:pt x="228" y="38"/>
                              <a:pt x="217" y="49"/>
                              <a:pt x="204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1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/>
                        <a:endParaRPr lang="en-US" sz="400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166" name="Freeform 752">
                        <a:extLst>
                          <a:ext uri="{FF2B5EF4-FFF2-40B4-BE49-F238E27FC236}">
                            <a16:creationId xmlns:a16="http://schemas.microsoft.com/office/drawing/2014/main" id="{00DFC2E9-D1DA-EB36-F7C3-F0C7D3DE625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55081" y="1571590"/>
                        <a:ext cx="382988" cy="115996"/>
                      </a:xfrm>
                      <a:custGeom>
                        <a:avLst/>
                        <a:gdLst>
                          <a:gd name="T0" fmla="*/ 137 w 162"/>
                          <a:gd name="T1" fmla="*/ 49 h 49"/>
                          <a:gd name="T2" fmla="*/ 24 w 162"/>
                          <a:gd name="T3" fmla="*/ 49 h 49"/>
                          <a:gd name="T4" fmla="*/ 0 w 162"/>
                          <a:gd name="T5" fmla="*/ 25 h 49"/>
                          <a:gd name="T6" fmla="*/ 0 w 162"/>
                          <a:gd name="T7" fmla="*/ 25 h 49"/>
                          <a:gd name="T8" fmla="*/ 24 w 162"/>
                          <a:gd name="T9" fmla="*/ 0 h 49"/>
                          <a:gd name="T10" fmla="*/ 137 w 162"/>
                          <a:gd name="T11" fmla="*/ 0 h 49"/>
                          <a:gd name="T12" fmla="*/ 162 w 162"/>
                          <a:gd name="T13" fmla="*/ 25 h 49"/>
                          <a:gd name="T14" fmla="*/ 162 w 162"/>
                          <a:gd name="T15" fmla="*/ 25 h 49"/>
                          <a:gd name="T16" fmla="*/ 137 w 162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162" h="49">
                            <a:moveTo>
                              <a:pt x="137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5"/>
                            </a:cubicBezTo>
                            <a:cubicBezTo>
                              <a:pt x="0" y="25"/>
                              <a:pt x="0" y="25"/>
                              <a:pt x="0" y="25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137" y="0"/>
                              <a:pt x="137" y="0"/>
                              <a:pt x="137" y="0"/>
                            </a:cubicBezTo>
                            <a:cubicBezTo>
                              <a:pt x="151" y="0"/>
                              <a:pt x="162" y="11"/>
                              <a:pt x="162" y="25"/>
                            </a:cubicBezTo>
                            <a:cubicBezTo>
                              <a:pt x="162" y="25"/>
                              <a:pt x="162" y="25"/>
                              <a:pt x="162" y="25"/>
                            </a:cubicBezTo>
                            <a:cubicBezTo>
                              <a:pt x="162" y="38"/>
                              <a:pt x="151" y="49"/>
                              <a:pt x="137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167" name="Freeform 753">
                        <a:extLst>
                          <a:ext uri="{FF2B5EF4-FFF2-40B4-BE49-F238E27FC236}">
                            <a16:creationId xmlns:a16="http://schemas.microsoft.com/office/drawing/2014/main" id="{654B1E3F-BE3A-E28B-5002-F3F3AD43027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06076" y="1496592"/>
                        <a:ext cx="181994" cy="115996"/>
                      </a:xfrm>
                      <a:custGeom>
                        <a:avLst/>
                        <a:gdLst>
                          <a:gd name="T0" fmla="*/ 52 w 77"/>
                          <a:gd name="T1" fmla="*/ 49 h 49"/>
                          <a:gd name="T2" fmla="*/ 24 w 77"/>
                          <a:gd name="T3" fmla="*/ 49 h 49"/>
                          <a:gd name="T4" fmla="*/ 0 w 77"/>
                          <a:gd name="T5" fmla="*/ 24 h 49"/>
                          <a:gd name="T6" fmla="*/ 0 w 77"/>
                          <a:gd name="T7" fmla="*/ 24 h 49"/>
                          <a:gd name="T8" fmla="*/ 24 w 77"/>
                          <a:gd name="T9" fmla="*/ 0 h 49"/>
                          <a:gd name="T10" fmla="*/ 52 w 77"/>
                          <a:gd name="T11" fmla="*/ 0 h 49"/>
                          <a:gd name="T12" fmla="*/ 77 w 77"/>
                          <a:gd name="T13" fmla="*/ 24 h 49"/>
                          <a:gd name="T14" fmla="*/ 77 w 77"/>
                          <a:gd name="T15" fmla="*/ 24 h 49"/>
                          <a:gd name="T16" fmla="*/ 52 w 77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7" h="49">
                            <a:moveTo>
                              <a:pt x="52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4"/>
                            </a:cubicBezTo>
                            <a:cubicBezTo>
                              <a:pt x="0" y="24"/>
                              <a:pt x="0" y="24"/>
                              <a:pt x="0" y="24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52" y="0"/>
                              <a:pt x="52" y="0"/>
                              <a:pt x="52" y="0"/>
                            </a:cubicBezTo>
                            <a:cubicBezTo>
                              <a:pt x="66" y="0"/>
                              <a:pt x="77" y="11"/>
                              <a:pt x="77" y="24"/>
                            </a:cubicBezTo>
                            <a:cubicBezTo>
                              <a:pt x="77" y="24"/>
                              <a:pt x="77" y="24"/>
                              <a:pt x="77" y="24"/>
                            </a:cubicBezTo>
                            <a:cubicBezTo>
                              <a:pt x="77" y="38"/>
                              <a:pt x="66" y="49"/>
                              <a:pt x="52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E3DAB761-03D5-1B4F-0425-062AF8B1BCAA}"/>
                    </a:ext>
                  </a:extLst>
                </p:cNvPr>
                <p:cNvGrpSpPr/>
                <p:nvPr/>
              </p:nvGrpSpPr>
              <p:grpSpPr>
                <a:xfrm>
                  <a:off x="3513464" y="1964849"/>
                  <a:ext cx="2590559" cy="647700"/>
                  <a:chOff x="7680317" y="3615879"/>
                  <a:chExt cx="2590559" cy="647700"/>
                </a:xfrm>
              </p:grpSpPr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5D4C9CE6-FC2D-853C-18C1-08FB7770012B}"/>
                      </a:ext>
                    </a:extLst>
                  </p:cNvPr>
                  <p:cNvSpPr/>
                  <p:nvPr/>
                </p:nvSpPr>
                <p:spPr>
                  <a:xfrm flipH="1">
                    <a:off x="7680317" y="3615879"/>
                    <a:ext cx="2590559" cy="647700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5"/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24000" tIns="36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common.vrf-01</a:t>
                    </a:r>
                  </a:p>
                </p:txBody>
              </p:sp>
              <p:grpSp>
                <p:nvGrpSpPr>
                  <p:cNvPr id="158" name="Group 157">
                    <a:extLst>
                      <a:ext uri="{FF2B5EF4-FFF2-40B4-BE49-F238E27FC236}">
                        <a16:creationId xmlns:a16="http://schemas.microsoft.com/office/drawing/2014/main" id="{FF692400-3786-BADB-FC32-A60FB1811238}"/>
                      </a:ext>
                    </a:extLst>
                  </p:cNvPr>
                  <p:cNvGrpSpPr/>
                  <p:nvPr/>
                </p:nvGrpSpPr>
                <p:grpSpPr>
                  <a:xfrm>
                    <a:off x="7680323" y="3615879"/>
                    <a:ext cx="288000" cy="144000"/>
                    <a:chOff x="9199253" y="3748281"/>
                    <a:chExt cx="288000" cy="144000"/>
                  </a:xfrm>
                </p:grpSpPr>
                <p:sp>
                  <p:nvSpPr>
                    <p:cNvPr id="159" name="Rectangle 158">
                      <a:extLst>
                        <a:ext uri="{FF2B5EF4-FFF2-40B4-BE49-F238E27FC236}">
                          <a16:creationId xmlns:a16="http://schemas.microsoft.com/office/drawing/2014/main" id="{356C0535-5AF4-3F42-40C2-D1524913BF23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9199253" y="3748281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pic>
                  <p:nvPicPr>
                    <p:cNvPr id="160" name="Picture 6" descr="C:\Users\ecoffey\AppData\Local\Temp\Rar$DRa0.583\Cisco Icons November\30067_Device_router_3057\Png_256\30067_Device_router_3057_unknown_256.png">
                      <a:extLst>
                        <a:ext uri="{FF2B5EF4-FFF2-40B4-BE49-F238E27FC236}">
                          <a16:creationId xmlns:a16="http://schemas.microsoft.com/office/drawing/2014/main" id="{33CC5171-DD6D-C212-84D5-C96A3A91D8F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H="1">
                      <a:off x="9235747" y="3759469"/>
                      <a:ext cx="215012" cy="1216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</p:grpSp>
          <p:cxnSp>
            <p:nvCxnSpPr>
              <p:cNvPr id="116" name="Elbow Connector 115">
                <a:extLst>
                  <a:ext uri="{FF2B5EF4-FFF2-40B4-BE49-F238E27FC236}">
                    <a16:creationId xmlns:a16="http://schemas.microsoft.com/office/drawing/2014/main" id="{C3B8D398-C8E7-B25B-BD27-BA59459B1E1F}"/>
                  </a:ext>
                </a:extLst>
              </p:cNvPr>
              <p:cNvCxnSpPr>
                <a:cxnSpLocks/>
                <a:stCxn id="168" idx="1"/>
                <a:endCxn id="251" idx="1"/>
              </p:cNvCxnSpPr>
              <p:nvPr/>
            </p:nvCxnSpPr>
            <p:spPr>
              <a:xfrm>
                <a:off x="11440856" y="2999055"/>
                <a:ext cx="159851" cy="2352247"/>
              </a:xfrm>
              <a:prstGeom prst="bentConnector3">
                <a:avLst>
                  <a:gd name="adj1" fmla="val 243008"/>
                </a:avLst>
              </a:prstGeom>
              <a:ln>
                <a:solidFill>
                  <a:schemeClr val="bg1">
                    <a:lumMod val="75000"/>
                    <a:lumOff val="2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07ACC078-353C-839E-889E-0392F8C50BCF}"/>
                  </a:ext>
                </a:extLst>
              </p:cNvPr>
              <p:cNvGrpSpPr/>
              <p:nvPr/>
            </p:nvGrpSpPr>
            <p:grpSpPr>
              <a:xfrm>
                <a:off x="8449200" y="1702800"/>
                <a:ext cx="3206632" cy="561971"/>
                <a:chOff x="6838360" y="914961"/>
                <a:chExt cx="3206632" cy="561971"/>
              </a:xfrm>
            </p:grpSpPr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78282909-C817-EB6D-77EA-F6AB54BA839C}"/>
                    </a:ext>
                  </a:extLst>
                </p:cNvPr>
                <p:cNvGrpSpPr/>
                <p:nvPr/>
              </p:nvGrpSpPr>
              <p:grpSpPr>
                <a:xfrm>
                  <a:off x="6838360" y="914961"/>
                  <a:ext cx="3206632" cy="561971"/>
                  <a:chOff x="7680323" y="2920999"/>
                  <a:chExt cx="3206632" cy="561971"/>
                </a:xfrm>
              </p:grpSpPr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76F3D732-21AF-1BFD-CF15-70FD428D4124}"/>
                      </a:ext>
                    </a:extLst>
                  </p:cNvPr>
                  <p:cNvSpPr/>
                  <p:nvPr/>
                </p:nvSpPr>
                <p:spPr>
                  <a:xfrm>
                    <a:off x="7680323" y="2920999"/>
                    <a:ext cx="3206632" cy="561971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2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24000" tIns="36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shared-services</a:t>
                    </a:r>
                  </a:p>
                </p:txBody>
              </p:sp>
              <p:grpSp>
                <p:nvGrpSpPr>
                  <p:cNvPr id="125" name="Group 124">
                    <a:extLst>
                      <a:ext uri="{FF2B5EF4-FFF2-40B4-BE49-F238E27FC236}">
                        <a16:creationId xmlns:a16="http://schemas.microsoft.com/office/drawing/2014/main" id="{092CBE93-7E5B-9AA1-E98D-26453BBDF041}"/>
                      </a:ext>
                    </a:extLst>
                  </p:cNvPr>
                  <p:cNvGrpSpPr/>
                  <p:nvPr/>
                </p:nvGrpSpPr>
                <p:grpSpPr>
                  <a:xfrm>
                    <a:off x="7680323" y="2921000"/>
                    <a:ext cx="288000" cy="144000"/>
                    <a:chOff x="9357407" y="4691351"/>
                    <a:chExt cx="288000" cy="144000"/>
                  </a:xfrm>
                </p:grpSpPr>
                <p:sp>
                  <p:nvSpPr>
                    <p:cNvPr id="126" name="Rectangle 125">
                      <a:extLst>
                        <a:ext uri="{FF2B5EF4-FFF2-40B4-BE49-F238E27FC236}">
                          <a16:creationId xmlns:a16="http://schemas.microsoft.com/office/drawing/2014/main" id="{5662CA2A-F92D-1EB1-1B18-D05FCB1F87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57407" y="4691351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grpSp>
                  <p:nvGrpSpPr>
                    <p:cNvPr id="127" name="Group 126">
                      <a:extLst>
                        <a:ext uri="{FF2B5EF4-FFF2-40B4-BE49-F238E27FC236}">
                          <a16:creationId xmlns:a16="http://schemas.microsoft.com/office/drawing/2014/main" id="{C2474ED2-B571-77B4-2B3E-8A8FC23171F2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393407" y="4709853"/>
                      <a:ext cx="216000" cy="106997"/>
                      <a:chOff x="836085" y="1496592"/>
                      <a:chExt cx="538984" cy="266993"/>
                    </a:xfrm>
                  </p:grpSpPr>
                  <p:sp>
                    <p:nvSpPr>
                      <p:cNvPr id="128" name="Freeform 751">
                        <a:extLst>
                          <a:ext uri="{FF2B5EF4-FFF2-40B4-BE49-F238E27FC236}">
                            <a16:creationId xmlns:a16="http://schemas.microsoft.com/office/drawing/2014/main" id="{01F849A6-C8E3-4F54-49A7-E25DF1ECE3F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36085" y="1647588"/>
                        <a:ext cx="538984" cy="115997"/>
                      </a:xfrm>
                      <a:custGeom>
                        <a:avLst/>
                        <a:gdLst>
                          <a:gd name="T0" fmla="*/ 204 w 228"/>
                          <a:gd name="T1" fmla="*/ 49 h 49"/>
                          <a:gd name="T2" fmla="*/ 24 w 228"/>
                          <a:gd name="T3" fmla="*/ 49 h 49"/>
                          <a:gd name="T4" fmla="*/ 0 w 228"/>
                          <a:gd name="T5" fmla="*/ 25 h 49"/>
                          <a:gd name="T6" fmla="*/ 0 w 228"/>
                          <a:gd name="T7" fmla="*/ 25 h 49"/>
                          <a:gd name="T8" fmla="*/ 24 w 228"/>
                          <a:gd name="T9" fmla="*/ 0 h 49"/>
                          <a:gd name="T10" fmla="*/ 204 w 228"/>
                          <a:gd name="T11" fmla="*/ 0 h 49"/>
                          <a:gd name="T12" fmla="*/ 228 w 228"/>
                          <a:gd name="T13" fmla="*/ 25 h 49"/>
                          <a:gd name="T14" fmla="*/ 228 w 228"/>
                          <a:gd name="T15" fmla="*/ 25 h 49"/>
                          <a:gd name="T16" fmla="*/ 204 w 228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228" h="49">
                            <a:moveTo>
                              <a:pt x="204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5"/>
                            </a:cubicBezTo>
                            <a:cubicBezTo>
                              <a:pt x="0" y="25"/>
                              <a:pt x="0" y="25"/>
                              <a:pt x="0" y="25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204" y="0"/>
                              <a:pt x="204" y="0"/>
                              <a:pt x="204" y="0"/>
                            </a:cubicBezTo>
                            <a:cubicBezTo>
                              <a:pt x="217" y="0"/>
                              <a:pt x="228" y="11"/>
                              <a:pt x="228" y="25"/>
                            </a:cubicBezTo>
                            <a:cubicBezTo>
                              <a:pt x="228" y="25"/>
                              <a:pt x="228" y="25"/>
                              <a:pt x="228" y="25"/>
                            </a:cubicBezTo>
                            <a:cubicBezTo>
                              <a:pt x="228" y="38"/>
                              <a:pt x="217" y="49"/>
                              <a:pt x="204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1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/>
                        <a:endParaRPr lang="en-US" sz="400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129" name="Freeform 752">
                        <a:extLst>
                          <a:ext uri="{FF2B5EF4-FFF2-40B4-BE49-F238E27FC236}">
                            <a16:creationId xmlns:a16="http://schemas.microsoft.com/office/drawing/2014/main" id="{014AFB64-3E97-E33A-25ED-E68A87FDDC3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55081" y="1571590"/>
                        <a:ext cx="382988" cy="115996"/>
                      </a:xfrm>
                      <a:custGeom>
                        <a:avLst/>
                        <a:gdLst>
                          <a:gd name="T0" fmla="*/ 137 w 162"/>
                          <a:gd name="T1" fmla="*/ 49 h 49"/>
                          <a:gd name="T2" fmla="*/ 24 w 162"/>
                          <a:gd name="T3" fmla="*/ 49 h 49"/>
                          <a:gd name="T4" fmla="*/ 0 w 162"/>
                          <a:gd name="T5" fmla="*/ 25 h 49"/>
                          <a:gd name="T6" fmla="*/ 0 w 162"/>
                          <a:gd name="T7" fmla="*/ 25 h 49"/>
                          <a:gd name="T8" fmla="*/ 24 w 162"/>
                          <a:gd name="T9" fmla="*/ 0 h 49"/>
                          <a:gd name="T10" fmla="*/ 137 w 162"/>
                          <a:gd name="T11" fmla="*/ 0 h 49"/>
                          <a:gd name="T12" fmla="*/ 162 w 162"/>
                          <a:gd name="T13" fmla="*/ 25 h 49"/>
                          <a:gd name="T14" fmla="*/ 162 w 162"/>
                          <a:gd name="T15" fmla="*/ 25 h 49"/>
                          <a:gd name="T16" fmla="*/ 137 w 162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162" h="49">
                            <a:moveTo>
                              <a:pt x="137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5"/>
                            </a:cubicBezTo>
                            <a:cubicBezTo>
                              <a:pt x="0" y="25"/>
                              <a:pt x="0" y="25"/>
                              <a:pt x="0" y="25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137" y="0"/>
                              <a:pt x="137" y="0"/>
                              <a:pt x="137" y="0"/>
                            </a:cubicBezTo>
                            <a:cubicBezTo>
                              <a:pt x="151" y="0"/>
                              <a:pt x="162" y="11"/>
                              <a:pt x="162" y="25"/>
                            </a:cubicBezTo>
                            <a:cubicBezTo>
                              <a:pt x="162" y="25"/>
                              <a:pt x="162" y="25"/>
                              <a:pt x="162" y="25"/>
                            </a:cubicBezTo>
                            <a:cubicBezTo>
                              <a:pt x="162" y="38"/>
                              <a:pt x="151" y="49"/>
                              <a:pt x="137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130" name="Freeform 753">
                        <a:extLst>
                          <a:ext uri="{FF2B5EF4-FFF2-40B4-BE49-F238E27FC236}">
                            <a16:creationId xmlns:a16="http://schemas.microsoft.com/office/drawing/2014/main" id="{9A70F82F-BB3A-7446-C2F7-FA8E0D3438C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06076" y="1496592"/>
                        <a:ext cx="181994" cy="115996"/>
                      </a:xfrm>
                      <a:custGeom>
                        <a:avLst/>
                        <a:gdLst>
                          <a:gd name="T0" fmla="*/ 52 w 77"/>
                          <a:gd name="T1" fmla="*/ 49 h 49"/>
                          <a:gd name="T2" fmla="*/ 24 w 77"/>
                          <a:gd name="T3" fmla="*/ 49 h 49"/>
                          <a:gd name="T4" fmla="*/ 0 w 77"/>
                          <a:gd name="T5" fmla="*/ 24 h 49"/>
                          <a:gd name="T6" fmla="*/ 0 w 77"/>
                          <a:gd name="T7" fmla="*/ 24 h 49"/>
                          <a:gd name="T8" fmla="*/ 24 w 77"/>
                          <a:gd name="T9" fmla="*/ 0 h 49"/>
                          <a:gd name="T10" fmla="*/ 52 w 77"/>
                          <a:gd name="T11" fmla="*/ 0 h 49"/>
                          <a:gd name="T12" fmla="*/ 77 w 77"/>
                          <a:gd name="T13" fmla="*/ 24 h 49"/>
                          <a:gd name="T14" fmla="*/ 77 w 77"/>
                          <a:gd name="T15" fmla="*/ 24 h 49"/>
                          <a:gd name="T16" fmla="*/ 52 w 77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7" h="49">
                            <a:moveTo>
                              <a:pt x="52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4"/>
                            </a:cubicBezTo>
                            <a:cubicBezTo>
                              <a:pt x="0" y="24"/>
                              <a:pt x="0" y="24"/>
                              <a:pt x="0" y="24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52" y="0"/>
                              <a:pt x="52" y="0"/>
                              <a:pt x="52" y="0"/>
                            </a:cubicBezTo>
                            <a:cubicBezTo>
                              <a:pt x="66" y="0"/>
                              <a:pt x="77" y="11"/>
                              <a:pt x="77" y="24"/>
                            </a:cubicBezTo>
                            <a:cubicBezTo>
                              <a:pt x="77" y="24"/>
                              <a:pt x="77" y="24"/>
                              <a:pt x="77" y="24"/>
                            </a:cubicBezTo>
                            <a:cubicBezTo>
                              <a:pt x="77" y="38"/>
                              <a:pt x="66" y="49"/>
                              <a:pt x="52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3FCEC8EA-7245-B27E-BF72-9283787F4865}"/>
                    </a:ext>
                  </a:extLst>
                </p:cNvPr>
                <p:cNvGrpSpPr/>
                <p:nvPr/>
              </p:nvGrpSpPr>
              <p:grpSpPr>
                <a:xfrm>
                  <a:off x="7384454" y="1119749"/>
                  <a:ext cx="2590559" cy="289873"/>
                  <a:chOff x="7680316" y="3615879"/>
                  <a:chExt cx="2590559" cy="289873"/>
                </a:xfrm>
              </p:grpSpPr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99C34203-A307-BDB9-5E6F-65D40BAFC8E8}"/>
                      </a:ext>
                    </a:extLst>
                  </p:cNvPr>
                  <p:cNvSpPr/>
                  <p:nvPr/>
                </p:nvSpPr>
                <p:spPr>
                  <a:xfrm flipH="1">
                    <a:off x="7680316" y="3615879"/>
                    <a:ext cx="2590559" cy="289873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5"/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24000" tIns="36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vrf-01</a:t>
                    </a:r>
                  </a:p>
                </p:txBody>
              </p:sp>
              <p:grpSp>
                <p:nvGrpSpPr>
                  <p:cNvPr id="121" name="Group 120">
                    <a:extLst>
                      <a:ext uri="{FF2B5EF4-FFF2-40B4-BE49-F238E27FC236}">
                        <a16:creationId xmlns:a16="http://schemas.microsoft.com/office/drawing/2014/main" id="{3940D5CD-47E6-C076-6841-483080AC7820}"/>
                      </a:ext>
                    </a:extLst>
                  </p:cNvPr>
                  <p:cNvGrpSpPr/>
                  <p:nvPr/>
                </p:nvGrpSpPr>
                <p:grpSpPr>
                  <a:xfrm>
                    <a:off x="7680323" y="3615879"/>
                    <a:ext cx="288000" cy="144000"/>
                    <a:chOff x="9199253" y="3748281"/>
                    <a:chExt cx="288000" cy="144000"/>
                  </a:xfrm>
                </p:grpSpPr>
                <p:sp>
                  <p:nvSpPr>
                    <p:cNvPr id="122" name="Rectangle 121">
                      <a:extLst>
                        <a:ext uri="{FF2B5EF4-FFF2-40B4-BE49-F238E27FC236}">
                          <a16:creationId xmlns:a16="http://schemas.microsoft.com/office/drawing/2014/main" id="{F3A8E260-A679-9D9D-5BB1-7E4E2FE43F4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9199253" y="3748281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pic>
                  <p:nvPicPr>
                    <p:cNvPr id="123" name="Picture 6" descr="C:\Users\ecoffey\AppData\Local\Temp\Rar$DRa0.583\Cisco Icons November\30067_Device_router_3057\Png_256\30067_Device_router_3057_unknown_256.png">
                      <a:extLst>
                        <a:ext uri="{FF2B5EF4-FFF2-40B4-BE49-F238E27FC236}">
                          <a16:creationId xmlns:a16="http://schemas.microsoft.com/office/drawing/2014/main" id="{2E953B80-9C6F-2C91-3C9F-05279F91DB3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H="1">
                      <a:off x="9235747" y="3759469"/>
                      <a:ext cx="215012" cy="1216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</p:grp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20287AA-1F9D-B2A2-D422-F44C2524C094}"/>
                  </a:ext>
                </a:extLst>
              </p:cNvPr>
              <p:cNvSpPr txBox="1"/>
              <p:nvPr/>
            </p:nvSpPr>
            <p:spPr>
              <a:xfrm>
                <a:off x="8384400" y="5722487"/>
                <a:ext cx="3348000" cy="64633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>
                    <a:latin typeface="+mn-lt"/>
                  </a:rPr>
                  <a:t>EPG and ESG in the “user” Tenant with the VRF in the “common” Tenant, and a Shared L3out in shared-services </a:t>
                </a:r>
              </a:p>
            </p:txBody>
          </p:sp>
          <p:cxnSp>
            <p:nvCxnSpPr>
              <p:cNvPr id="268" name="Elbow Connector 267">
                <a:extLst>
                  <a:ext uri="{FF2B5EF4-FFF2-40B4-BE49-F238E27FC236}">
                    <a16:creationId xmlns:a16="http://schemas.microsoft.com/office/drawing/2014/main" id="{C0E3DC19-43B3-5647-80BC-90B74E1EE4DE}"/>
                  </a:ext>
                </a:extLst>
              </p:cNvPr>
              <p:cNvCxnSpPr>
                <a:cxnSpLocks/>
                <a:stCxn id="168" idx="2"/>
                <a:endCxn id="184" idx="0"/>
              </p:cNvCxnSpPr>
              <p:nvPr/>
            </p:nvCxnSpPr>
            <p:spPr>
              <a:xfrm rot="5400000">
                <a:off x="9494747" y="3076654"/>
                <a:ext cx="658329" cy="861902"/>
              </a:xfrm>
              <a:prstGeom prst="bentConnector3">
                <a:avLst>
                  <a:gd name="adj1" fmla="val 35531"/>
                </a:avLst>
              </a:prstGeom>
              <a:ln>
                <a:solidFill>
                  <a:schemeClr val="bg1">
                    <a:lumMod val="75000"/>
                    <a:lumOff val="2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Elbow Connector 270">
                <a:extLst>
                  <a:ext uri="{FF2B5EF4-FFF2-40B4-BE49-F238E27FC236}">
                    <a16:creationId xmlns:a16="http://schemas.microsoft.com/office/drawing/2014/main" id="{DB98E6D8-4B69-EC85-612A-436D2A7B57A1}"/>
                  </a:ext>
                </a:extLst>
              </p:cNvPr>
              <p:cNvCxnSpPr>
                <a:cxnSpLocks/>
                <a:stCxn id="168" idx="2"/>
                <a:endCxn id="257" idx="0"/>
              </p:cNvCxnSpPr>
              <p:nvPr/>
            </p:nvCxnSpPr>
            <p:spPr>
              <a:xfrm rot="16200000" flipH="1">
                <a:off x="10346469" y="3086833"/>
                <a:ext cx="658470" cy="841685"/>
              </a:xfrm>
              <a:prstGeom prst="bentConnector3">
                <a:avLst>
                  <a:gd name="adj1" fmla="val 35534"/>
                </a:avLst>
              </a:prstGeom>
              <a:ln>
                <a:solidFill>
                  <a:schemeClr val="bg1">
                    <a:lumMod val="75000"/>
                    <a:lumOff val="2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4" name="Rounded Rectangular Callout 133">
            <a:extLst>
              <a:ext uri="{FF2B5EF4-FFF2-40B4-BE49-F238E27FC236}">
                <a16:creationId xmlns:a16="http://schemas.microsoft.com/office/drawing/2014/main" id="{16B5F0C5-15B0-4E25-74AF-ED2B55D09EC6}"/>
              </a:ext>
            </a:extLst>
          </p:cNvPr>
          <p:cNvSpPr/>
          <p:nvPr/>
        </p:nvSpPr>
        <p:spPr>
          <a:xfrm>
            <a:off x="2378250" y="5005781"/>
            <a:ext cx="2376000" cy="432000"/>
          </a:xfrm>
          <a:prstGeom prst="wedgeRoundRectCallout">
            <a:avLst>
              <a:gd name="adj1" fmla="val 75908"/>
              <a:gd name="adj2" fmla="val -272657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Each Tenant has one or more network security groups</a:t>
            </a:r>
          </a:p>
        </p:txBody>
      </p:sp>
      <p:sp>
        <p:nvSpPr>
          <p:cNvPr id="137" name="Rounded Rectangular Callout 136">
            <a:extLst>
              <a:ext uri="{FF2B5EF4-FFF2-40B4-BE49-F238E27FC236}">
                <a16:creationId xmlns:a16="http://schemas.microsoft.com/office/drawing/2014/main" id="{80B8BDF4-23EE-65C1-786F-1D2507768A9F}"/>
              </a:ext>
            </a:extLst>
          </p:cNvPr>
          <p:cNvSpPr/>
          <p:nvPr/>
        </p:nvSpPr>
        <p:spPr>
          <a:xfrm>
            <a:off x="5814390" y="900000"/>
            <a:ext cx="2376000" cy="432000"/>
          </a:xfrm>
          <a:prstGeom prst="wedgeRoundRectCallout">
            <a:avLst>
              <a:gd name="adj1" fmla="val -22162"/>
              <a:gd name="adj2" fmla="val 138894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Network team controls inbound/outbound routing </a:t>
            </a:r>
          </a:p>
        </p:txBody>
      </p:sp>
      <p:sp>
        <p:nvSpPr>
          <p:cNvPr id="138" name="Rounded Rectangular Callout 137">
            <a:extLst>
              <a:ext uri="{FF2B5EF4-FFF2-40B4-BE49-F238E27FC236}">
                <a16:creationId xmlns:a16="http://schemas.microsoft.com/office/drawing/2014/main" id="{94C7B309-F343-4849-DCE0-1BFFDC77BEFB}"/>
              </a:ext>
            </a:extLst>
          </p:cNvPr>
          <p:cNvSpPr/>
          <p:nvPr/>
        </p:nvSpPr>
        <p:spPr>
          <a:xfrm flipH="1">
            <a:off x="5913783" y="5996878"/>
            <a:ext cx="2376000" cy="432000"/>
          </a:xfrm>
          <a:prstGeom prst="wedgeRoundRectCallout">
            <a:avLst>
              <a:gd name="adj1" fmla="val -78057"/>
              <a:gd name="adj2" fmla="val -154744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Each Tenant has one or more endpoint security groups</a:t>
            </a:r>
          </a:p>
        </p:txBody>
      </p:sp>
      <p:sp>
        <p:nvSpPr>
          <p:cNvPr id="139" name="Rounded Rectangular Callout 138">
            <a:extLst>
              <a:ext uri="{FF2B5EF4-FFF2-40B4-BE49-F238E27FC236}">
                <a16:creationId xmlns:a16="http://schemas.microsoft.com/office/drawing/2014/main" id="{E07FD4BD-77E1-58B4-9B6E-F7B257B90FE5}"/>
              </a:ext>
            </a:extLst>
          </p:cNvPr>
          <p:cNvSpPr/>
          <p:nvPr/>
        </p:nvSpPr>
        <p:spPr>
          <a:xfrm>
            <a:off x="10190973" y="900000"/>
            <a:ext cx="1922400" cy="432000"/>
          </a:xfrm>
          <a:prstGeom prst="wedgeRoundRectCallout">
            <a:avLst>
              <a:gd name="adj1" fmla="val 8190"/>
              <a:gd name="adj2" fmla="val 390475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Large subnets can be shared across Tenants</a:t>
            </a:r>
          </a:p>
        </p:txBody>
      </p:sp>
      <p:sp>
        <p:nvSpPr>
          <p:cNvPr id="140" name="Rounded Rectangular Callout 139">
            <a:extLst>
              <a:ext uri="{FF2B5EF4-FFF2-40B4-BE49-F238E27FC236}">
                <a16:creationId xmlns:a16="http://schemas.microsoft.com/office/drawing/2014/main" id="{E86A3C79-2A4A-A8BF-8243-FFB9EFCAD84E}"/>
              </a:ext>
            </a:extLst>
          </p:cNvPr>
          <p:cNvSpPr/>
          <p:nvPr/>
        </p:nvSpPr>
        <p:spPr>
          <a:xfrm flipH="1">
            <a:off x="89741" y="1170000"/>
            <a:ext cx="2288510" cy="432000"/>
          </a:xfrm>
          <a:prstGeom prst="wedgeRoundRectCallout">
            <a:avLst>
              <a:gd name="adj1" fmla="val -38482"/>
              <a:gd name="adj2" fmla="val 115365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All networking constructs contained within a Tenant</a:t>
            </a:r>
          </a:p>
        </p:txBody>
      </p:sp>
    </p:spTree>
    <p:extLst>
      <p:ext uri="{BB962C8B-B14F-4D97-AF65-F5344CB8AC3E}">
        <p14:creationId xmlns:p14="http://schemas.microsoft.com/office/powerpoint/2010/main" val="154957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repeatCount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" dur="indefinite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3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" dur="indefinite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9" dur="indefinite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1000" fill="hold"/>
                                        <p:tgtEl>
                                          <p:spTgt spid="281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28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4" dur="indefinite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7" dur="indefinite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0" dur="indefinite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3" dur="indefinite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5" dur="1000" fill="hold"/>
                                        <p:tgtEl>
                                          <p:spTgt spid="131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5" dur="1000" fill="hold"/>
                                        <p:tgtEl>
                                          <p:spTgt spid="13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9" presetClass="emph" presetSubtype="0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indefinite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8" dur="indefinite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1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mph" presetSubtype="0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indefinite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4" dur="indefinite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indefinite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7" dur="indefinite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mph" presetSubtype="0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indefinit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0" dur="indefinite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mph" presetSubtype="0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3" dur="indefinite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6" dur="indefinite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mph" presetSubtype="0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indefinite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9" dur="indefinite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34" grpId="1" animBg="1"/>
      <p:bldP spid="134" grpId="2" animBg="1"/>
      <p:bldP spid="137" grpId="0" animBg="1"/>
      <p:bldP spid="137" grpId="1" animBg="1"/>
      <p:bldP spid="137" grpId="2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0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92155-D090-F608-B1FA-8A94A92B1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C38694-0301-2CC7-F311-DBF1595D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Tenant common</a:t>
            </a: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DDE2667D-0B54-8019-C9AD-79202D20F807}"/>
              </a:ext>
            </a:extLst>
          </p:cNvPr>
          <p:cNvSpPr/>
          <p:nvPr/>
        </p:nvSpPr>
        <p:spPr>
          <a:xfrm flipH="1">
            <a:off x="8040463" y="1298555"/>
            <a:ext cx="1800000" cy="579600"/>
          </a:xfrm>
          <a:prstGeom prst="rect">
            <a:avLst/>
          </a:prstGeom>
          <a:noFill/>
          <a:ln w="31750" cap="flat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36000" rIns="0" bIns="0" rtlCol="0" anchor="ctr" anchorCtr="1"/>
          <a:lstStyle/>
          <a:p>
            <a:pPr algn="ctr" defTabSz="685750" fontAlgn="auto">
              <a:spcBef>
                <a:spcPts val="0"/>
              </a:spcBef>
              <a:spcAft>
                <a:spcPts val="0"/>
              </a:spcAft>
            </a:pP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Polices</a:t>
            </a:r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06DB4DF7-643C-8B68-8D57-2BC7D2D4D955}"/>
              </a:ext>
            </a:extLst>
          </p:cNvPr>
          <p:cNvGrpSpPr/>
          <p:nvPr/>
        </p:nvGrpSpPr>
        <p:grpSpPr>
          <a:xfrm>
            <a:off x="5237668" y="2097828"/>
            <a:ext cx="1800000" cy="577849"/>
            <a:chOff x="6914528" y="4617244"/>
            <a:chExt cx="1350000" cy="433387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05FA47EF-135A-7F04-2E50-6776C7A48DB5}"/>
                </a:ext>
              </a:extLst>
            </p:cNvPr>
            <p:cNvSpPr/>
            <p:nvPr/>
          </p:nvSpPr>
          <p:spPr>
            <a:xfrm>
              <a:off x="6914528" y="4617244"/>
              <a:ext cx="1350000" cy="433387"/>
            </a:xfrm>
            <a:prstGeom prst="rect">
              <a:avLst/>
            </a:prstGeom>
            <a:noFill/>
            <a:ln w="3175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 anchorCtr="1"/>
            <a:lstStyle/>
            <a:p>
              <a:pPr algn="ctr"/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Contracts</a:t>
              </a:r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81B6A79A-F134-C075-4EA7-410B4FF4B3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4529" y="4617244"/>
              <a:ext cx="324000" cy="16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algn="ctr"/>
              <a:r>
                <a:rPr lang="en-GB" sz="80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</a:t>
              </a:r>
            </a:p>
          </p:txBody>
        </p: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95FAC488-299D-44EA-592E-3CFA49AFA4D6}"/>
              </a:ext>
            </a:extLst>
          </p:cNvPr>
          <p:cNvGrpSpPr/>
          <p:nvPr/>
        </p:nvGrpSpPr>
        <p:grpSpPr>
          <a:xfrm>
            <a:off x="7433456" y="2784582"/>
            <a:ext cx="1800000" cy="577849"/>
            <a:chOff x="6914528" y="4617244"/>
            <a:chExt cx="1350000" cy="433387"/>
          </a:xfrm>
        </p:grpSpPr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7B27F9F1-907E-4527-650F-A0A56472CA2B}"/>
                </a:ext>
              </a:extLst>
            </p:cNvPr>
            <p:cNvSpPr/>
            <p:nvPr/>
          </p:nvSpPr>
          <p:spPr>
            <a:xfrm>
              <a:off x="6914528" y="4617244"/>
              <a:ext cx="1350000" cy="433387"/>
            </a:xfrm>
            <a:prstGeom prst="rect">
              <a:avLst/>
            </a:prstGeom>
            <a:noFill/>
            <a:ln w="3175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Filters</a:t>
              </a:r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BEB6B0AB-56F5-C6E4-33EA-F6F7B3E4F6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4529" y="4617244"/>
              <a:ext cx="324000" cy="16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algn="ctr"/>
              <a:r>
                <a:rPr lang="en-GB" sz="80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Filt</a:t>
              </a:r>
            </a:p>
          </p:txBody>
        </p: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C6CFF54D-44C4-EF04-773E-A4ECF167AE19}"/>
              </a:ext>
            </a:extLst>
          </p:cNvPr>
          <p:cNvGrpSpPr/>
          <p:nvPr/>
        </p:nvGrpSpPr>
        <p:grpSpPr>
          <a:xfrm>
            <a:off x="3606559" y="1280794"/>
            <a:ext cx="1800000" cy="577849"/>
            <a:chOff x="7680325" y="3602038"/>
            <a:chExt cx="1350000" cy="433387"/>
          </a:xfrm>
        </p:grpSpPr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EDDCBC2D-C6B8-7ED9-743C-C00EF2E2923A}"/>
                </a:ext>
              </a:extLst>
            </p:cNvPr>
            <p:cNvSpPr/>
            <p:nvPr/>
          </p:nvSpPr>
          <p:spPr>
            <a:xfrm flipH="1">
              <a:off x="7680325" y="3602038"/>
              <a:ext cx="1350000" cy="433387"/>
            </a:xfrm>
            <a:prstGeom prst="rect">
              <a:avLst/>
            </a:prstGeom>
            <a:noFill/>
            <a:ln w="31750">
              <a:solidFill>
                <a:schemeClr val="bg1">
                  <a:lumMod val="75000"/>
                  <a:lumOff val="2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36000" rIns="0" bIns="0" rtlCol="0" anchor="ctr" anchorCtr="1"/>
            <a:lstStyle/>
            <a:p>
              <a:pPr algn="ctr"/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L3out</a:t>
              </a:r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C86922BE-FA7B-63F2-4B2A-57571600633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80326" y="3602038"/>
              <a:ext cx="324000" cy="162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80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L3out</a:t>
              </a:r>
            </a:p>
          </p:txBody>
        </p:sp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4E549A72-405B-A84C-8344-63EB538084B0}"/>
              </a:ext>
            </a:extLst>
          </p:cNvPr>
          <p:cNvGrpSpPr/>
          <p:nvPr/>
        </p:nvGrpSpPr>
        <p:grpSpPr>
          <a:xfrm>
            <a:off x="2538546" y="2784582"/>
            <a:ext cx="1800000" cy="577849"/>
            <a:chOff x="7680325" y="3602038"/>
            <a:chExt cx="1350000" cy="433387"/>
          </a:xfrm>
        </p:grpSpPr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3E9F1C7E-AAEC-D321-1B0C-EAE8F2AAFE2E}"/>
                </a:ext>
              </a:extLst>
            </p:cNvPr>
            <p:cNvSpPr/>
            <p:nvPr/>
          </p:nvSpPr>
          <p:spPr>
            <a:xfrm flipH="1">
              <a:off x="7680325" y="3602038"/>
              <a:ext cx="1350000" cy="433387"/>
            </a:xfrm>
            <a:prstGeom prst="rect">
              <a:avLst/>
            </a:prstGeom>
            <a:noFill/>
            <a:ln w="31750">
              <a:solidFill>
                <a:schemeClr val="bg1">
                  <a:lumMod val="75000"/>
                  <a:lumOff val="2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0" tIns="36000" rIns="0" bIns="0" rtlCol="0" anchor="ctr" anchorCtr="1"/>
            <a:lstStyle/>
            <a:p>
              <a:pPr algn="ctr"/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Domains</a:t>
              </a: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5FBE0FFC-28F7-8060-572E-C7651E8689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80326" y="3602038"/>
              <a:ext cx="324000" cy="162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80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BD</a:t>
              </a:r>
            </a:p>
          </p:txBody>
        </p:sp>
      </p:grpSp>
      <p:sp>
        <p:nvSpPr>
          <p:cNvPr id="386" name="Rectangle 385">
            <a:extLst>
              <a:ext uri="{FF2B5EF4-FFF2-40B4-BE49-F238E27FC236}">
                <a16:creationId xmlns:a16="http://schemas.microsoft.com/office/drawing/2014/main" id="{DF097DFB-4CAF-512E-25AA-188EE6A94196}"/>
              </a:ext>
            </a:extLst>
          </p:cNvPr>
          <p:cNvSpPr/>
          <p:nvPr/>
        </p:nvSpPr>
        <p:spPr>
          <a:xfrm flipH="1">
            <a:off x="9408995" y="2201074"/>
            <a:ext cx="1800000" cy="579600"/>
          </a:xfrm>
          <a:prstGeom prst="rect">
            <a:avLst/>
          </a:prstGeom>
          <a:noFill/>
          <a:ln w="31750" cap="flat">
            <a:solidFill>
              <a:schemeClr val="accent6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36000" rIns="0" bIns="0" rtlCol="0" anchor="ctr" anchorCtr="1"/>
          <a:lstStyle/>
          <a:p>
            <a:pPr algn="ctr" defTabSz="685750" fontAlgn="auto">
              <a:spcBef>
                <a:spcPts val="0"/>
              </a:spcBef>
              <a:spcAft>
                <a:spcPts val="0"/>
              </a:spcAft>
            </a:pP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L4-7 Devices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E2531105-AA55-2D91-5F80-7159FC624910}"/>
              </a:ext>
            </a:extLst>
          </p:cNvPr>
          <p:cNvGrpSpPr/>
          <p:nvPr/>
        </p:nvGrpSpPr>
        <p:grpSpPr>
          <a:xfrm>
            <a:off x="974484" y="1747738"/>
            <a:ext cx="1800000" cy="576000"/>
            <a:chOff x="7680323" y="3615879"/>
            <a:chExt cx="1350000" cy="432000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2F8A48E7-1B9E-7EBC-D31D-4EB14BF983B4}"/>
                </a:ext>
              </a:extLst>
            </p:cNvPr>
            <p:cNvSpPr/>
            <p:nvPr/>
          </p:nvSpPr>
          <p:spPr>
            <a:xfrm flipH="1">
              <a:off x="7680323" y="3615879"/>
              <a:ext cx="1350000" cy="432000"/>
            </a:xfrm>
            <a:prstGeom prst="rect">
              <a:avLst/>
            </a:prstGeom>
            <a:noFill/>
            <a:ln w="31750">
              <a:solidFill>
                <a:schemeClr val="accent5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288000" rIns="0" bIns="144000" rtlCol="0" anchor="ctr" anchorCtr="1"/>
            <a:lstStyle/>
            <a:p>
              <a:pPr algn="ctr"/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common.vrf-01</a:t>
              </a:r>
              <a:endParaRPr lang="en-GB" sz="2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88BCAD3F-9026-5773-9E26-54308DF6328C}"/>
                </a:ext>
              </a:extLst>
            </p:cNvPr>
            <p:cNvGrpSpPr/>
            <p:nvPr/>
          </p:nvGrpSpPr>
          <p:grpSpPr>
            <a:xfrm>
              <a:off x="7680323" y="3615879"/>
              <a:ext cx="324000" cy="162000"/>
              <a:chOff x="9199253" y="3748281"/>
              <a:chExt cx="324000" cy="162000"/>
            </a:xfrm>
          </p:grpSpPr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5523B9A5-B979-9D34-1179-9D61985AA77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9199253" y="3748281"/>
                <a:ext cx="324000" cy="162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pic>
            <p:nvPicPr>
              <p:cNvPr id="391" name="Picture 6" descr="C:\Users\ecoffey\AppData\Local\Temp\Rar$DRa0.583\Cisco Icons November\30067_Device_router_3057\Png_256\30067_Device_router_3057_unknown_256.png">
                <a:extLst>
                  <a:ext uri="{FF2B5EF4-FFF2-40B4-BE49-F238E27FC236}">
                    <a16:creationId xmlns:a16="http://schemas.microsoft.com/office/drawing/2014/main" id="{54A8B988-9FC6-AD2E-63DD-B4F70ACA49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253747" y="3768469"/>
                <a:ext cx="215012" cy="121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BCC85D5C-006C-F51A-C8D4-FC6DF3CE2D0B}"/>
              </a:ext>
            </a:extLst>
          </p:cNvPr>
          <p:cNvGrpSpPr/>
          <p:nvPr/>
        </p:nvGrpSpPr>
        <p:grpSpPr>
          <a:xfrm>
            <a:off x="619210" y="1083908"/>
            <a:ext cx="10917579" cy="2489899"/>
            <a:chOff x="7680323" y="2921000"/>
            <a:chExt cx="8188183" cy="1867425"/>
          </a:xfrm>
        </p:grpSpPr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718F3124-4A88-73AF-2A46-A602B43D771B}"/>
                </a:ext>
              </a:extLst>
            </p:cNvPr>
            <p:cNvSpPr/>
            <p:nvPr/>
          </p:nvSpPr>
          <p:spPr>
            <a:xfrm>
              <a:off x="7680324" y="2921000"/>
              <a:ext cx="8188182" cy="1867425"/>
            </a:xfrm>
            <a:prstGeom prst="rect">
              <a:avLst/>
            </a:prstGeom>
            <a:noFill/>
            <a:ln w="3175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0" rIns="216000" bIns="36000" rtlCol="0" anchor="t" anchorCtr="0"/>
            <a:lstStyle/>
            <a:p>
              <a:r>
                <a:rPr lang="en-GB" b="1" dirty="0">
                  <a:latin typeface="Consolas" panose="020B0609020204030204" pitchFamily="49" charset="0"/>
                  <a:cs typeface="Consolas" panose="020B0609020204030204" pitchFamily="49" charset="0"/>
                </a:rPr>
                <a:t>common</a:t>
              </a:r>
              <a:endParaRPr lang="en-GB" sz="1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402" name="Group 401">
              <a:extLst>
                <a:ext uri="{FF2B5EF4-FFF2-40B4-BE49-F238E27FC236}">
                  <a16:creationId xmlns:a16="http://schemas.microsoft.com/office/drawing/2014/main" id="{FE54F7FF-E61F-E479-5CC4-45C686B7FF01}"/>
                </a:ext>
              </a:extLst>
            </p:cNvPr>
            <p:cNvGrpSpPr/>
            <p:nvPr/>
          </p:nvGrpSpPr>
          <p:grpSpPr>
            <a:xfrm>
              <a:off x="7680323" y="2921000"/>
              <a:ext cx="325013" cy="162000"/>
              <a:chOff x="9357407" y="4691351"/>
              <a:chExt cx="325013" cy="162000"/>
            </a:xfrm>
          </p:grpSpPr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B2E4D77F-9ECC-84D3-2041-905BD11CA3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7407" y="4691351"/>
                <a:ext cx="325013" cy="162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404" name="Group 403">
                <a:extLst>
                  <a:ext uri="{FF2B5EF4-FFF2-40B4-BE49-F238E27FC236}">
                    <a16:creationId xmlns:a16="http://schemas.microsoft.com/office/drawing/2014/main" id="{7897352C-AA9D-2781-4D2A-5985B1ECFDD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393407" y="4709853"/>
                <a:ext cx="216000" cy="106997"/>
                <a:chOff x="836085" y="1496592"/>
                <a:chExt cx="538984" cy="266993"/>
              </a:xfrm>
            </p:grpSpPr>
            <p:sp>
              <p:nvSpPr>
                <p:cNvPr id="405" name="Freeform 751">
                  <a:extLst>
                    <a:ext uri="{FF2B5EF4-FFF2-40B4-BE49-F238E27FC236}">
                      <a16:creationId xmlns:a16="http://schemas.microsoft.com/office/drawing/2014/main" id="{7CECE9AF-DBCB-4A81-805D-9F96E4EBE2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6085" y="1647588"/>
                  <a:ext cx="538984" cy="115997"/>
                </a:xfrm>
                <a:custGeom>
                  <a:avLst/>
                  <a:gdLst>
                    <a:gd name="T0" fmla="*/ 204 w 228"/>
                    <a:gd name="T1" fmla="*/ 49 h 49"/>
                    <a:gd name="T2" fmla="*/ 24 w 228"/>
                    <a:gd name="T3" fmla="*/ 49 h 49"/>
                    <a:gd name="T4" fmla="*/ 0 w 228"/>
                    <a:gd name="T5" fmla="*/ 25 h 49"/>
                    <a:gd name="T6" fmla="*/ 0 w 228"/>
                    <a:gd name="T7" fmla="*/ 25 h 49"/>
                    <a:gd name="T8" fmla="*/ 24 w 228"/>
                    <a:gd name="T9" fmla="*/ 0 h 49"/>
                    <a:gd name="T10" fmla="*/ 204 w 228"/>
                    <a:gd name="T11" fmla="*/ 0 h 49"/>
                    <a:gd name="T12" fmla="*/ 228 w 228"/>
                    <a:gd name="T13" fmla="*/ 25 h 49"/>
                    <a:gd name="T14" fmla="*/ 228 w 228"/>
                    <a:gd name="T15" fmla="*/ 25 h 49"/>
                    <a:gd name="T16" fmla="*/ 204 w 228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8" h="49">
                      <a:moveTo>
                        <a:pt x="204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204" y="0"/>
                        <a:pt x="204" y="0"/>
                        <a:pt x="204" y="0"/>
                      </a:cubicBezTo>
                      <a:cubicBezTo>
                        <a:pt x="217" y="0"/>
                        <a:pt x="228" y="11"/>
                        <a:pt x="228" y="25"/>
                      </a:cubicBezTo>
                      <a:cubicBezTo>
                        <a:pt x="228" y="25"/>
                        <a:pt x="228" y="25"/>
                        <a:pt x="228" y="25"/>
                      </a:cubicBezTo>
                      <a:cubicBezTo>
                        <a:pt x="228" y="38"/>
                        <a:pt x="217" y="49"/>
                        <a:pt x="204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1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533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06" name="Freeform 752">
                  <a:extLst>
                    <a:ext uri="{FF2B5EF4-FFF2-40B4-BE49-F238E27FC236}">
                      <a16:creationId xmlns:a16="http://schemas.microsoft.com/office/drawing/2014/main" id="{CFCD42CD-6341-DFD5-7019-CF1ADD5C9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5081" y="1571590"/>
                  <a:ext cx="382988" cy="115996"/>
                </a:xfrm>
                <a:custGeom>
                  <a:avLst/>
                  <a:gdLst>
                    <a:gd name="T0" fmla="*/ 137 w 162"/>
                    <a:gd name="T1" fmla="*/ 49 h 49"/>
                    <a:gd name="T2" fmla="*/ 24 w 162"/>
                    <a:gd name="T3" fmla="*/ 49 h 49"/>
                    <a:gd name="T4" fmla="*/ 0 w 162"/>
                    <a:gd name="T5" fmla="*/ 25 h 49"/>
                    <a:gd name="T6" fmla="*/ 0 w 162"/>
                    <a:gd name="T7" fmla="*/ 25 h 49"/>
                    <a:gd name="T8" fmla="*/ 24 w 162"/>
                    <a:gd name="T9" fmla="*/ 0 h 49"/>
                    <a:gd name="T10" fmla="*/ 137 w 162"/>
                    <a:gd name="T11" fmla="*/ 0 h 49"/>
                    <a:gd name="T12" fmla="*/ 162 w 162"/>
                    <a:gd name="T13" fmla="*/ 25 h 49"/>
                    <a:gd name="T14" fmla="*/ 162 w 162"/>
                    <a:gd name="T15" fmla="*/ 25 h 49"/>
                    <a:gd name="T16" fmla="*/ 137 w 162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2" h="49">
                      <a:moveTo>
                        <a:pt x="137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51" y="0"/>
                        <a:pt x="162" y="11"/>
                        <a:pt x="162" y="25"/>
                      </a:cubicBezTo>
                      <a:cubicBezTo>
                        <a:pt x="162" y="25"/>
                        <a:pt x="162" y="25"/>
                        <a:pt x="162" y="25"/>
                      </a:cubicBezTo>
                      <a:cubicBezTo>
                        <a:pt x="162" y="38"/>
                        <a:pt x="151" y="49"/>
                        <a:pt x="137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07" name="Freeform 753">
                  <a:extLst>
                    <a:ext uri="{FF2B5EF4-FFF2-40B4-BE49-F238E27FC236}">
                      <a16:creationId xmlns:a16="http://schemas.microsoft.com/office/drawing/2014/main" id="{3A822BA8-36BF-C07B-158E-6D944B20CB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6076" y="1496592"/>
                  <a:ext cx="181994" cy="115996"/>
                </a:xfrm>
                <a:custGeom>
                  <a:avLst/>
                  <a:gdLst>
                    <a:gd name="T0" fmla="*/ 52 w 77"/>
                    <a:gd name="T1" fmla="*/ 49 h 49"/>
                    <a:gd name="T2" fmla="*/ 24 w 77"/>
                    <a:gd name="T3" fmla="*/ 49 h 49"/>
                    <a:gd name="T4" fmla="*/ 0 w 77"/>
                    <a:gd name="T5" fmla="*/ 24 h 49"/>
                    <a:gd name="T6" fmla="*/ 0 w 77"/>
                    <a:gd name="T7" fmla="*/ 24 h 49"/>
                    <a:gd name="T8" fmla="*/ 24 w 77"/>
                    <a:gd name="T9" fmla="*/ 0 h 49"/>
                    <a:gd name="T10" fmla="*/ 52 w 77"/>
                    <a:gd name="T11" fmla="*/ 0 h 49"/>
                    <a:gd name="T12" fmla="*/ 77 w 77"/>
                    <a:gd name="T13" fmla="*/ 24 h 49"/>
                    <a:gd name="T14" fmla="*/ 77 w 77"/>
                    <a:gd name="T15" fmla="*/ 24 h 49"/>
                    <a:gd name="T16" fmla="*/ 52 w 77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7" h="49">
                      <a:moveTo>
                        <a:pt x="52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66" y="0"/>
                        <a:pt x="77" y="11"/>
                        <a:pt x="77" y="24"/>
                      </a:cubicBezTo>
                      <a:cubicBezTo>
                        <a:pt x="77" y="24"/>
                        <a:pt x="77" y="24"/>
                        <a:pt x="77" y="24"/>
                      </a:cubicBezTo>
                      <a:cubicBezTo>
                        <a:pt x="77" y="38"/>
                        <a:pt x="66" y="49"/>
                        <a:pt x="52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CB6A433-2B92-18E1-82AE-524938292406}"/>
              </a:ext>
            </a:extLst>
          </p:cNvPr>
          <p:cNvGrpSpPr/>
          <p:nvPr/>
        </p:nvGrpSpPr>
        <p:grpSpPr>
          <a:xfrm>
            <a:off x="637207" y="3806709"/>
            <a:ext cx="3456000" cy="2489899"/>
            <a:chOff x="637207" y="3756605"/>
            <a:chExt cx="3456000" cy="248989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7488EB8-46C2-2733-9DC8-4B676C216E65}"/>
                </a:ext>
              </a:extLst>
            </p:cNvPr>
            <p:cNvGrpSpPr/>
            <p:nvPr/>
          </p:nvGrpSpPr>
          <p:grpSpPr>
            <a:xfrm>
              <a:off x="637207" y="3756605"/>
              <a:ext cx="3456000" cy="2489899"/>
              <a:chOff x="7680322" y="2921000"/>
              <a:chExt cx="2592000" cy="18674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748AD89-DD0F-BDE5-7649-53CEBEDDF550}"/>
                  </a:ext>
                </a:extLst>
              </p:cNvPr>
              <p:cNvSpPr/>
              <p:nvPr/>
            </p:nvSpPr>
            <p:spPr>
              <a:xfrm>
                <a:off x="7680322" y="2921000"/>
                <a:ext cx="2592000" cy="1867425"/>
              </a:xfrm>
              <a:prstGeom prst="rect">
                <a:avLst/>
              </a:prstGeom>
              <a:noFill/>
              <a:ln w="31750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8000" tIns="0" rIns="216000" bIns="36000" rtlCol="0" anchor="t" anchorCtr="0"/>
              <a:lstStyle/>
              <a:p>
                <a:r>
                  <a:rPr lang="en-GB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shared-services</a:t>
                </a:r>
                <a:endParaRPr lang="en-GB" sz="14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5E3F9CD2-8210-D919-6D8A-92A6394B7FB2}"/>
                  </a:ext>
                </a:extLst>
              </p:cNvPr>
              <p:cNvGrpSpPr/>
              <p:nvPr/>
            </p:nvGrpSpPr>
            <p:grpSpPr>
              <a:xfrm>
                <a:off x="7680323" y="2921000"/>
                <a:ext cx="325013" cy="162000"/>
                <a:chOff x="9357407" y="4691351"/>
                <a:chExt cx="325013" cy="162000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02A8DE2-A610-BDF6-B4E7-F01768535A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57407" y="4691351"/>
                  <a:ext cx="325013" cy="162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4662D4CA-C755-80D0-FE1F-ECB76E5575C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9393407" y="4709853"/>
                  <a:ext cx="216000" cy="106997"/>
                  <a:chOff x="836085" y="1496592"/>
                  <a:chExt cx="538984" cy="266993"/>
                </a:xfrm>
              </p:grpSpPr>
              <p:sp>
                <p:nvSpPr>
                  <p:cNvPr id="8" name="Freeform 751">
                    <a:extLst>
                      <a:ext uri="{FF2B5EF4-FFF2-40B4-BE49-F238E27FC236}">
                        <a16:creationId xmlns:a16="http://schemas.microsoft.com/office/drawing/2014/main" id="{CFED548B-FD92-3408-2C48-0F20F5ADEA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6085" y="1647588"/>
                    <a:ext cx="538984" cy="115997"/>
                  </a:xfrm>
                  <a:custGeom>
                    <a:avLst/>
                    <a:gdLst>
                      <a:gd name="T0" fmla="*/ 204 w 228"/>
                      <a:gd name="T1" fmla="*/ 49 h 49"/>
                      <a:gd name="T2" fmla="*/ 24 w 228"/>
                      <a:gd name="T3" fmla="*/ 49 h 49"/>
                      <a:gd name="T4" fmla="*/ 0 w 228"/>
                      <a:gd name="T5" fmla="*/ 25 h 49"/>
                      <a:gd name="T6" fmla="*/ 0 w 228"/>
                      <a:gd name="T7" fmla="*/ 25 h 49"/>
                      <a:gd name="T8" fmla="*/ 24 w 228"/>
                      <a:gd name="T9" fmla="*/ 0 h 49"/>
                      <a:gd name="T10" fmla="*/ 204 w 228"/>
                      <a:gd name="T11" fmla="*/ 0 h 49"/>
                      <a:gd name="T12" fmla="*/ 228 w 228"/>
                      <a:gd name="T13" fmla="*/ 25 h 49"/>
                      <a:gd name="T14" fmla="*/ 228 w 228"/>
                      <a:gd name="T15" fmla="*/ 25 h 49"/>
                      <a:gd name="T16" fmla="*/ 204 w 228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28" h="49">
                        <a:moveTo>
                          <a:pt x="204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204" y="0"/>
                          <a:pt x="204" y="0"/>
                          <a:pt x="204" y="0"/>
                        </a:cubicBezTo>
                        <a:cubicBezTo>
                          <a:pt x="217" y="0"/>
                          <a:pt x="228" y="11"/>
                          <a:pt x="228" y="25"/>
                        </a:cubicBezTo>
                        <a:cubicBezTo>
                          <a:pt x="228" y="25"/>
                          <a:pt x="228" y="25"/>
                          <a:pt x="228" y="25"/>
                        </a:cubicBezTo>
                        <a:cubicBezTo>
                          <a:pt x="228" y="38"/>
                          <a:pt x="217" y="49"/>
                          <a:pt x="204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1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sz="533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9" name="Freeform 752">
                    <a:extLst>
                      <a:ext uri="{FF2B5EF4-FFF2-40B4-BE49-F238E27FC236}">
                        <a16:creationId xmlns:a16="http://schemas.microsoft.com/office/drawing/2014/main" id="{5BF80E59-A277-C650-24A6-D13A790B134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5081" y="1571590"/>
                    <a:ext cx="382988" cy="115996"/>
                  </a:xfrm>
                  <a:custGeom>
                    <a:avLst/>
                    <a:gdLst>
                      <a:gd name="T0" fmla="*/ 137 w 162"/>
                      <a:gd name="T1" fmla="*/ 49 h 49"/>
                      <a:gd name="T2" fmla="*/ 24 w 162"/>
                      <a:gd name="T3" fmla="*/ 49 h 49"/>
                      <a:gd name="T4" fmla="*/ 0 w 162"/>
                      <a:gd name="T5" fmla="*/ 25 h 49"/>
                      <a:gd name="T6" fmla="*/ 0 w 162"/>
                      <a:gd name="T7" fmla="*/ 25 h 49"/>
                      <a:gd name="T8" fmla="*/ 24 w 162"/>
                      <a:gd name="T9" fmla="*/ 0 h 49"/>
                      <a:gd name="T10" fmla="*/ 137 w 162"/>
                      <a:gd name="T11" fmla="*/ 0 h 49"/>
                      <a:gd name="T12" fmla="*/ 162 w 162"/>
                      <a:gd name="T13" fmla="*/ 25 h 49"/>
                      <a:gd name="T14" fmla="*/ 162 w 162"/>
                      <a:gd name="T15" fmla="*/ 25 h 49"/>
                      <a:gd name="T16" fmla="*/ 137 w 162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62" h="49">
                        <a:moveTo>
                          <a:pt x="137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137" y="0"/>
                          <a:pt x="137" y="0"/>
                          <a:pt x="137" y="0"/>
                        </a:cubicBezTo>
                        <a:cubicBezTo>
                          <a:pt x="151" y="0"/>
                          <a:pt x="162" y="11"/>
                          <a:pt x="162" y="25"/>
                        </a:cubicBezTo>
                        <a:cubicBezTo>
                          <a:pt x="162" y="25"/>
                          <a:pt x="162" y="25"/>
                          <a:pt x="162" y="25"/>
                        </a:cubicBezTo>
                        <a:cubicBezTo>
                          <a:pt x="162" y="38"/>
                          <a:pt x="151" y="49"/>
                          <a:pt x="137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10" name="Freeform 753">
                    <a:extLst>
                      <a:ext uri="{FF2B5EF4-FFF2-40B4-BE49-F238E27FC236}">
                        <a16:creationId xmlns:a16="http://schemas.microsoft.com/office/drawing/2014/main" id="{3C888752-651F-38D5-9455-7AF5D27DD44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06076" y="1496592"/>
                    <a:ext cx="181994" cy="115996"/>
                  </a:xfrm>
                  <a:custGeom>
                    <a:avLst/>
                    <a:gdLst>
                      <a:gd name="T0" fmla="*/ 52 w 77"/>
                      <a:gd name="T1" fmla="*/ 49 h 49"/>
                      <a:gd name="T2" fmla="*/ 24 w 77"/>
                      <a:gd name="T3" fmla="*/ 49 h 49"/>
                      <a:gd name="T4" fmla="*/ 0 w 77"/>
                      <a:gd name="T5" fmla="*/ 24 h 49"/>
                      <a:gd name="T6" fmla="*/ 0 w 77"/>
                      <a:gd name="T7" fmla="*/ 24 h 49"/>
                      <a:gd name="T8" fmla="*/ 24 w 77"/>
                      <a:gd name="T9" fmla="*/ 0 h 49"/>
                      <a:gd name="T10" fmla="*/ 52 w 77"/>
                      <a:gd name="T11" fmla="*/ 0 h 49"/>
                      <a:gd name="T12" fmla="*/ 77 w 77"/>
                      <a:gd name="T13" fmla="*/ 24 h 49"/>
                      <a:gd name="T14" fmla="*/ 77 w 77"/>
                      <a:gd name="T15" fmla="*/ 24 h 49"/>
                      <a:gd name="T16" fmla="*/ 52 w 77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7" h="49">
                        <a:moveTo>
                          <a:pt x="52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4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52" y="0"/>
                          <a:pt x="52" y="0"/>
                          <a:pt x="52" y="0"/>
                        </a:cubicBezTo>
                        <a:cubicBezTo>
                          <a:pt x="66" y="0"/>
                          <a:pt x="77" y="11"/>
                          <a:pt x="77" y="24"/>
                        </a:cubicBezTo>
                        <a:cubicBezTo>
                          <a:pt x="77" y="24"/>
                          <a:pt x="77" y="24"/>
                          <a:pt x="77" y="24"/>
                        </a:cubicBezTo>
                        <a:cubicBezTo>
                          <a:pt x="77" y="38"/>
                          <a:pt x="66" y="49"/>
                          <a:pt x="52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16AC645-08F5-242D-A239-697047C87966}"/>
                </a:ext>
              </a:extLst>
            </p:cNvPr>
            <p:cNvGrpSpPr/>
            <p:nvPr/>
          </p:nvGrpSpPr>
          <p:grpSpPr>
            <a:xfrm>
              <a:off x="745207" y="4117714"/>
              <a:ext cx="3240000" cy="2014764"/>
              <a:chOff x="7680322" y="3615879"/>
              <a:chExt cx="2430000" cy="1511073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F91205B-D2BD-72C0-50BA-CBFC0EA21B59}"/>
                  </a:ext>
                </a:extLst>
              </p:cNvPr>
              <p:cNvSpPr/>
              <p:nvPr/>
            </p:nvSpPr>
            <p:spPr>
              <a:xfrm flipH="1">
                <a:off x="7680322" y="3615879"/>
                <a:ext cx="2430000" cy="1511073"/>
              </a:xfrm>
              <a:prstGeom prst="rect">
                <a:avLst/>
              </a:prstGeom>
              <a:noFill/>
              <a:ln w="31750">
                <a:solidFill>
                  <a:schemeClr val="accent5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68000" tIns="0" rIns="216000" bIns="144000" rtlCol="0" anchor="t" anchorCtr="0"/>
              <a:lstStyle/>
              <a:p>
                <a:r>
                  <a:rPr lang="en-GB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vrf-01</a:t>
                </a:r>
                <a:endParaRPr lang="en-GB" sz="28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D6C8B4F3-D979-C8C3-BAA1-3F9A16A1774F}"/>
                  </a:ext>
                </a:extLst>
              </p:cNvPr>
              <p:cNvGrpSpPr/>
              <p:nvPr/>
            </p:nvGrpSpPr>
            <p:grpSpPr>
              <a:xfrm>
                <a:off x="7680323" y="3615879"/>
                <a:ext cx="324000" cy="162000"/>
                <a:chOff x="9199253" y="3748281"/>
                <a:chExt cx="324000" cy="162000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E8A6506-2109-63C1-5F50-21B119948B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9199253" y="3748281"/>
                  <a:ext cx="324000" cy="162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pic>
              <p:nvPicPr>
                <p:cNvPr id="15" name="Picture 6" descr="C:\Users\ecoffey\AppData\Local\Temp\Rar$DRa0.583\Cisco Icons November\30067_Device_router_3057\Png_256\30067_Device_router_3057_unknown_256.png">
                  <a:extLst>
                    <a:ext uri="{FF2B5EF4-FFF2-40B4-BE49-F238E27FC236}">
                      <a16:creationId xmlns:a16="http://schemas.microsoft.com/office/drawing/2014/main" id="{C8A7100B-7F0B-99DE-1729-46C72A2F84B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9253747" y="3768469"/>
                  <a:ext cx="215012" cy="1216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B1BF04-95B5-AE63-1BAA-70B789BB5592}"/>
              </a:ext>
            </a:extLst>
          </p:cNvPr>
          <p:cNvGrpSpPr/>
          <p:nvPr/>
        </p:nvGrpSpPr>
        <p:grpSpPr>
          <a:xfrm>
            <a:off x="8080789" y="3806709"/>
            <a:ext cx="3456000" cy="2489899"/>
            <a:chOff x="7680322" y="2921000"/>
            <a:chExt cx="2592000" cy="186742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39BD113-4622-725D-191F-5EB57A0A2AAD}"/>
                </a:ext>
              </a:extLst>
            </p:cNvPr>
            <p:cNvSpPr/>
            <p:nvPr/>
          </p:nvSpPr>
          <p:spPr>
            <a:xfrm>
              <a:off x="7680322" y="2921000"/>
              <a:ext cx="2592000" cy="1867425"/>
            </a:xfrm>
            <a:prstGeom prst="rect">
              <a:avLst/>
            </a:prstGeom>
            <a:noFill/>
            <a:ln w="3175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0" rIns="216000" bIns="36000" rtlCol="0" anchor="t" anchorCtr="0"/>
            <a:lstStyle/>
            <a:p>
              <a:r>
                <a:rPr lang="en-GB" b="1" dirty="0">
                  <a:latin typeface="Consolas" panose="020B0609020204030204" pitchFamily="49" charset="0"/>
                  <a:cs typeface="Consolas" panose="020B0609020204030204" pitchFamily="49" charset="0"/>
                </a:rPr>
                <a:t>demo-02</a:t>
              </a:r>
              <a:endParaRPr lang="en-GB" sz="1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2D45F51-A598-B51E-BF05-06C4C71273A4}"/>
                </a:ext>
              </a:extLst>
            </p:cNvPr>
            <p:cNvGrpSpPr/>
            <p:nvPr/>
          </p:nvGrpSpPr>
          <p:grpSpPr>
            <a:xfrm>
              <a:off x="7680323" y="2921000"/>
              <a:ext cx="325013" cy="162000"/>
              <a:chOff x="9357407" y="4691351"/>
              <a:chExt cx="325013" cy="16200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EB15E0B-F264-0E1C-FA65-C5BC47F7E8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7407" y="4691351"/>
                <a:ext cx="325013" cy="162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D743D7D-F676-3860-01F8-90356908655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393407" y="4709853"/>
                <a:ext cx="216000" cy="106997"/>
                <a:chOff x="836085" y="1496592"/>
                <a:chExt cx="538984" cy="266993"/>
              </a:xfrm>
            </p:grpSpPr>
            <p:sp>
              <p:nvSpPr>
                <p:cNvPr id="28" name="Freeform 751">
                  <a:extLst>
                    <a:ext uri="{FF2B5EF4-FFF2-40B4-BE49-F238E27FC236}">
                      <a16:creationId xmlns:a16="http://schemas.microsoft.com/office/drawing/2014/main" id="{30BF955C-EFAA-21D7-F886-F9892DEB63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6085" y="1647588"/>
                  <a:ext cx="538984" cy="115997"/>
                </a:xfrm>
                <a:custGeom>
                  <a:avLst/>
                  <a:gdLst>
                    <a:gd name="T0" fmla="*/ 204 w 228"/>
                    <a:gd name="T1" fmla="*/ 49 h 49"/>
                    <a:gd name="T2" fmla="*/ 24 w 228"/>
                    <a:gd name="T3" fmla="*/ 49 h 49"/>
                    <a:gd name="T4" fmla="*/ 0 w 228"/>
                    <a:gd name="T5" fmla="*/ 25 h 49"/>
                    <a:gd name="T6" fmla="*/ 0 w 228"/>
                    <a:gd name="T7" fmla="*/ 25 h 49"/>
                    <a:gd name="T8" fmla="*/ 24 w 228"/>
                    <a:gd name="T9" fmla="*/ 0 h 49"/>
                    <a:gd name="T10" fmla="*/ 204 w 228"/>
                    <a:gd name="T11" fmla="*/ 0 h 49"/>
                    <a:gd name="T12" fmla="*/ 228 w 228"/>
                    <a:gd name="T13" fmla="*/ 25 h 49"/>
                    <a:gd name="T14" fmla="*/ 228 w 228"/>
                    <a:gd name="T15" fmla="*/ 25 h 49"/>
                    <a:gd name="T16" fmla="*/ 204 w 228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8" h="49">
                      <a:moveTo>
                        <a:pt x="204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204" y="0"/>
                        <a:pt x="204" y="0"/>
                        <a:pt x="204" y="0"/>
                      </a:cubicBezTo>
                      <a:cubicBezTo>
                        <a:pt x="217" y="0"/>
                        <a:pt x="228" y="11"/>
                        <a:pt x="228" y="25"/>
                      </a:cubicBezTo>
                      <a:cubicBezTo>
                        <a:pt x="228" y="25"/>
                        <a:pt x="228" y="25"/>
                        <a:pt x="228" y="25"/>
                      </a:cubicBezTo>
                      <a:cubicBezTo>
                        <a:pt x="228" y="38"/>
                        <a:pt x="217" y="49"/>
                        <a:pt x="204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1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533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29" name="Freeform 752">
                  <a:extLst>
                    <a:ext uri="{FF2B5EF4-FFF2-40B4-BE49-F238E27FC236}">
                      <a16:creationId xmlns:a16="http://schemas.microsoft.com/office/drawing/2014/main" id="{764CE997-1B2A-10D7-8256-739C73C822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5081" y="1571590"/>
                  <a:ext cx="382988" cy="115996"/>
                </a:xfrm>
                <a:custGeom>
                  <a:avLst/>
                  <a:gdLst>
                    <a:gd name="T0" fmla="*/ 137 w 162"/>
                    <a:gd name="T1" fmla="*/ 49 h 49"/>
                    <a:gd name="T2" fmla="*/ 24 w 162"/>
                    <a:gd name="T3" fmla="*/ 49 h 49"/>
                    <a:gd name="T4" fmla="*/ 0 w 162"/>
                    <a:gd name="T5" fmla="*/ 25 h 49"/>
                    <a:gd name="T6" fmla="*/ 0 w 162"/>
                    <a:gd name="T7" fmla="*/ 25 h 49"/>
                    <a:gd name="T8" fmla="*/ 24 w 162"/>
                    <a:gd name="T9" fmla="*/ 0 h 49"/>
                    <a:gd name="T10" fmla="*/ 137 w 162"/>
                    <a:gd name="T11" fmla="*/ 0 h 49"/>
                    <a:gd name="T12" fmla="*/ 162 w 162"/>
                    <a:gd name="T13" fmla="*/ 25 h 49"/>
                    <a:gd name="T14" fmla="*/ 162 w 162"/>
                    <a:gd name="T15" fmla="*/ 25 h 49"/>
                    <a:gd name="T16" fmla="*/ 137 w 162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2" h="49">
                      <a:moveTo>
                        <a:pt x="137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51" y="0"/>
                        <a:pt x="162" y="11"/>
                        <a:pt x="162" y="25"/>
                      </a:cubicBezTo>
                      <a:cubicBezTo>
                        <a:pt x="162" y="25"/>
                        <a:pt x="162" y="25"/>
                        <a:pt x="162" y="25"/>
                      </a:cubicBezTo>
                      <a:cubicBezTo>
                        <a:pt x="162" y="38"/>
                        <a:pt x="151" y="49"/>
                        <a:pt x="137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0" name="Freeform 753">
                  <a:extLst>
                    <a:ext uri="{FF2B5EF4-FFF2-40B4-BE49-F238E27FC236}">
                      <a16:creationId xmlns:a16="http://schemas.microsoft.com/office/drawing/2014/main" id="{697B7327-0030-E908-0514-DBDC460B55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6076" y="1496592"/>
                  <a:ext cx="181994" cy="115996"/>
                </a:xfrm>
                <a:custGeom>
                  <a:avLst/>
                  <a:gdLst>
                    <a:gd name="T0" fmla="*/ 52 w 77"/>
                    <a:gd name="T1" fmla="*/ 49 h 49"/>
                    <a:gd name="T2" fmla="*/ 24 w 77"/>
                    <a:gd name="T3" fmla="*/ 49 h 49"/>
                    <a:gd name="T4" fmla="*/ 0 w 77"/>
                    <a:gd name="T5" fmla="*/ 24 h 49"/>
                    <a:gd name="T6" fmla="*/ 0 w 77"/>
                    <a:gd name="T7" fmla="*/ 24 h 49"/>
                    <a:gd name="T8" fmla="*/ 24 w 77"/>
                    <a:gd name="T9" fmla="*/ 0 h 49"/>
                    <a:gd name="T10" fmla="*/ 52 w 77"/>
                    <a:gd name="T11" fmla="*/ 0 h 49"/>
                    <a:gd name="T12" fmla="*/ 77 w 77"/>
                    <a:gd name="T13" fmla="*/ 24 h 49"/>
                    <a:gd name="T14" fmla="*/ 77 w 77"/>
                    <a:gd name="T15" fmla="*/ 24 h 49"/>
                    <a:gd name="T16" fmla="*/ 52 w 77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7" h="49">
                      <a:moveTo>
                        <a:pt x="52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66" y="0"/>
                        <a:pt x="77" y="11"/>
                        <a:pt x="77" y="24"/>
                      </a:cubicBezTo>
                      <a:cubicBezTo>
                        <a:pt x="77" y="24"/>
                        <a:pt x="77" y="24"/>
                        <a:pt x="77" y="24"/>
                      </a:cubicBezTo>
                      <a:cubicBezTo>
                        <a:pt x="77" y="38"/>
                        <a:pt x="66" y="49"/>
                        <a:pt x="52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2D9027E-AB87-1F57-80B4-EEC73010D6FB}"/>
              </a:ext>
            </a:extLst>
          </p:cNvPr>
          <p:cNvGrpSpPr/>
          <p:nvPr/>
        </p:nvGrpSpPr>
        <p:grpSpPr>
          <a:xfrm>
            <a:off x="4333619" y="3806709"/>
            <a:ext cx="3456000" cy="2489899"/>
            <a:chOff x="637207" y="3756605"/>
            <a:chExt cx="3456000" cy="2489899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D37D0EC-CFF9-24B6-4D6C-EF595D329402}"/>
                </a:ext>
              </a:extLst>
            </p:cNvPr>
            <p:cNvGrpSpPr/>
            <p:nvPr/>
          </p:nvGrpSpPr>
          <p:grpSpPr>
            <a:xfrm>
              <a:off x="637207" y="3756605"/>
              <a:ext cx="3456000" cy="2489899"/>
              <a:chOff x="7680322" y="2921000"/>
              <a:chExt cx="2592000" cy="186742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E8E5231-D039-3C34-9AF7-91E80A8D1155}"/>
                  </a:ext>
                </a:extLst>
              </p:cNvPr>
              <p:cNvSpPr/>
              <p:nvPr/>
            </p:nvSpPr>
            <p:spPr>
              <a:xfrm>
                <a:off x="7680322" y="2921000"/>
                <a:ext cx="2592000" cy="1867425"/>
              </a:xfrm>
              <a:prstGeom prst="rect">
                <a:avLst/>
              </a:prstGeom>
              <a:noFill/>
              <a:ln w="31750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8000" tIns="0" rIns="216000" bIns="36000" rtlCol="0" anchor="t" anchorCtr="0"/>
              <a:lstStyle/>
              <a:p>
                <a:r>
                  <a:rPr lang="en-GB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demo-01</a:t>
                </a:r>
                <a:endParaRPr lang="en-GB" sz="14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10F42B17-9E6E-6E09-C26D-4E09E06F635A}"/>
                  </a:ext>
                </a:extLst>
              </p:cNvPr>
              <p:cNvGrpSpPr/>
              <p:nvPr/>
            </p:nvGrpSpPr>
            <p:grpSpPr>
              <a:xfrm>
                <a:off x="7680323" y="2921000"/>
                <a:ext cx="325013" cy="162000"/>
                <a:chOff x="9357407" y="4691351"/>
                <a:chExt cx="325013" cy="162000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76E86999-9794-DD9B-297A-979CED0C84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57407" y="4691351"/>
                  <a:ext cx="325013" cy="162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58C81887-9D60-53B0-C83D-DB1CFCAD799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9393407" y="4709853"/>
                  <a:ext cx="216000" cy="106997"/>
                  <a:chOff x="836085" y="1496592"/>
                  <a:chExt cx="538984" cy="266993"/>
                </a:xfrm>
              </p:grpSpPr>
              <p:sp>
                <p:nvSpPr>
                  <p:cNvPr id="42" name="Freeform 751">
                    <a:extLst>
                      <a:ext uri="{FF2B5EF4-FFF2-40B4-BE49-F238E27FC236}">
                        <a16:creationId xmlns:a16="http://schemas.microsoft.com/office/drawing/2014/main" id="{B423C3DB-BA87-725E-C928-8AAF554EC7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6085" y="1647588"/>
                    <a:ext cx="538984" cy="115997"/>
                  </a:xfrm>
                  <a:custGeom>
                    <a:avLst/>
                    <a:gdLst>
                      <a:gd name="T0" fmla="*/ 204 w 228"/>
                      <a:gd name="T1" fmla="*/ 49 h 49"/>
                      <a:gd name="T2" fmla="*/ 24 w 228"/>
                      <a:gd name="T3" fmla="*/ 49 h 49"/>
                      <a:gd name="T4" fmla="*/ 0 w 228"/>
                      <a:gd name="T5" fmla="*/ 25 h 49"/>
                      <a:gd name="T6" fmla="*/ 0 w 228"/>
                      <a:gd name="T7" fmla="*/ 25 h 49"/>
                      <a:gd name="T8" fmla="*/ 24 w 228"/>
                      <a:gd name="T9" fmla="*/ 0 h 49"/>
                      <a:gd name="T10" fmla="*/ 204 w 228"/>
                      <a:gd name="T11" fmla="*/ 0 h 49"/>
                      <a:gd name="T12" fmla="*/ 228 w 228"/>
                      <a:gd name="T13" fmla="*/ 25 h 49"/>
                      <a:gd name="T14" fmla="*/ 228 w 228"/>
                      <a:gd name="T15" fmla="*/ 25 h 49"/>
                      <a:gd name="T16" fmla="*/ 204 w 228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28" h="49">
                        <a:moveTo>
                          <a:pt x="204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204" y="0"/>
                          <a:pt x="204" y="0"/>
                          <a:pt x="204" y="0"/>
                        </a:cubicBezTo>
                        <a:cubicBezTo>
                          <a:pt x="217" y="0"/>
                          <a:pt x="228" y="11"/>
                          <a:pt x="228" y="25"/>
                        </a:cubicBezTo>
                        <a:cubicBezTo>
                          <a:pt x="228" y="25"/>
                          <a:pt x="228" y="25"/>
                          <a:pt x="228" y="25"/>
                        </a:cubicBezTo>
                        <a:cubicBezTo>
                          <a:pt x="228" y="38"/>
                          <a:pt x="217" y="49"/>
                          <a:pt x="204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1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sz="533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43" name="Freeform 752">
                    <a:extLst>
                      <a:ext uri="{FF2B5EF4-FFF2-40B4-BE49-F238E27FC236}">
                        <a16:creationId xmlns:a16="http://schemas.microsoft.com/office/drawing/2014/main" id="{FC3E9514-7621-BFCC-C4EC-E3ADFD3775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5081" y="1571590"/>
                    <a:ext cx="382988" cy="115996"/>
                  </a:xfrm>
                  <a:custGeom>
                    <a:avLst/>
                    <a:gdLst>
                      <a:gd name="T0" fmla="*/ 137 w 162"/>
                      <a:gd name="T1" fmla="*/ 49 h 49"/>
                      <a:gd name="T2" fmla="*/ 24 w 162"/>
                      <a:gd name="T3" fmla="*/ 49 h 49"/>
                      <a:gd name="T4" fmla="*/ 0 w 162"/>
                      <a:gd name="T5" fmla="*/ 25 h 49"/>
                      <a:gd name="T6" fmla="*/ 0 w 162"/>
                      <a:gd name="T7" fmla="*/ 25 h 49"/>
                      <a:gd name="T8" fmla="*/ 24 w 162"/>
                      <a:gd name="T9" fmla="*/ 0 h 49"/>
                      <a:gd name="T10" fmla="*/ 137 w 162"/>
                      <a:gd name="T11" fmla="*/ 0 h 49"/>
                      <a:gd name="T12" fmla="*/ 162 w 162"/>
                      <a:gd name="T13" fmla="*/ 25 h 49"/>
                      <a:gd name="T14" fmla="*/ 162 w 162"/>
                      <a:gd name="T15" fmla="*/ 25 h 49"/>
                      <a:gd name="T16" fmla="*/ 137 w 162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62" h="49">
                        <a:moveTo>
                          <a:pt x="137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137" y="0"/>
                          <a:pt x="137" y="0"/>
                          <a:pt x="137" y="0"/>
                        </a:cubicBezTo>
                        <a:cubicBezTo>
                          <a:pt x="151" y="0"/>
                          <a:pt x="162" y="11"/>
                          <a:pt x="162" y="25"/>
                        </a:cubicBezTo>
                        <a:cubicBezTo>
                          <a:pt x="162" y="25"/>
                          <a:pt x="162" y="25"/>
                          <a:pt x="162" y="25"/>
                        </a:cubicBezTo>
                        <a:cubicBezTo>
                          <a:pt x="162" y="38"/>
                          <a:pt x="151" y="49"/>
                          <a:pt x="137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44" name="Freeform 753">
                    <a:extLst>
                      <a:ext uri="{FF2B5EF4-FFF2-40B4-BE49-F238E27FC236}">
                        <a16:creationId xmlns:a16="http://schemas.microsoft.com/office/drawing/2014/main" id="{4D004699-C316-471F-44EE-BC8FC133707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06076" y="1496592"/>
                    <a:ext cx="181994" cy="115996"/>
                  </a:xfrm>
                  <a:custGeom>
                    <a:avLst/>
                    <a:gdLst>
                      <a:gd name="T0" fmla="*/ 52 w 77"/>
                      <a:gd name="T1" fmla="*/ 49 h 49"/>
                      <a:gd name="T2" fmla="*/ 24 w 77"/>
                      <a:gd name="T3" fmla="*/ 49 h 49"/>
                      <a:gd name="T4" fmla="*/ 0 w 77"/>
                      <a:gd name="T5" fmla="*/ 24 h 49"/>
                      <a:gd name="T6" fmla="*/ 0 w 77"/>
                      <a:gd name="T7" fmla="*/ 24 h 49"/>
                      <a:gd name="T8" fmla="*/ 24 w 77"/>
                      <a:gd name="T9" fmla="*/ 0 h 49"/>
                      <a:gd name="T10" fmla="*/ 52 w 77"/>
                      <a:gd name="T11" fmla="*/ 0 h 49"/>
                      <a:gd name="T12" fmla="*/ 77 w 77"/>
                      <a:gd name="T13" fmla="*/ 24 h 49"/>
                      <a:gd name="T14" fmla="*/ 77 w 77"/>
                      <a:gd name="T15" fmla="*/ 24 h 49"/>
                      <a:gd name="T16" fmla="*/ 52 w 77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7" h="49">
                        <a:moveTo>
                          <a:pt x="52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4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52" y="0"/>
                          <a:pt x="52" y="0"/>
                          <a:pt x="52" y="0"/>
                        </a:cubicBezTo>
                        <a:cubicBezTo>
                          <a:pt x="66" y="0"/>
                          <a:pt x="77" y="11"/>
                          <a:pt x="77" y="24"/>
                        </a:cubicBezTo>
                        <a:cubicBezTo>
                          <a:pt x="77" y="24"/>
                          <a:pt x="77" y="24"/>
                          <a:pt x="77" y="24"/>
                        </a:cubicBezTo>
                        <a:cubicBezTo>
                          <a:pt x="77" y="38"/>
                          <a:pt x="66" y="49"/>
                          <a:pt x="52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</p:grp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8328461-4986-C7F1-AB55-3641E74D2A8E}"/>
                </a:ext>
              </a:extLst>
            </p:cNvPr>
            <p:cNvGrpSpPr/>
            <p:nvPr/>
          </p:nvGrpSpPr>
          <p:grpSpPr>
            <a:xfrm>
              <a:off x="745207" y="4117714"/>
              <a:ext cx="3240000" cy="2014764"/>
              <a:chOff x="7680322" y="3615879"/>
              <a:chExt cx="2430000" cy="1511073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39C1B60-BB43-5974-CF61-BD094EF52136}"/>
                  </a:ext>
                </a:extLst>
              </p:cNvPr>
              <p:cNvSpPr/>
              <p:nvPr/>
            </p:nvSpPr>
            <p:spPr>
              <a:xfrm flipH="1">
                <a:off x="7680322" y="3615879"/>
                <a:ext cx="2430000" cy="1511073"/>
              </a:xfrm>
              <a:prstGeom prst="rect">
                <a:avLst/>
              </a:prstGeom>
              <a:noFill/>
              <a:ln w="31750">
                <a:solidFill>
                  <a:schemeClr val="accent5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68000" tIns="0" rIns="216000" bIns="144000" rtlCol="0" anchor="t" anchorCtr="0"/>
              <a:lstStyle/>
              <a:p>
                <a:r>
                  <a:rPr lang="en-GB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vrf-01</a:t>
                </a:r>
                <a:endParaRPr lang="en-GB" sz="28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BA703998-64DA-7692-3DDC-F41F8CCA48C0}"/>
                  </a:ext>
                </a:extLst>
              </p:cNvPr>
              <p:cNvGrpSpPr/>
              <p:nvPr/>
            </p:nvGrpSpPr>
            <p:grpSpPr>
              <a:xfrm>
                <a:off x="7680323" y="3615879"/>
                <a:ext cx="324000" cy="162000"/>
                <a:chOff x="9199253" y="3748281"/>
                <a:chExt cx="324000" cy="162000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9B3DAB79-DA01-0F9F-9642-AF8B344DE5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9199253" y="3748281"/>
                  <a:ext cx="324000" cy="162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pic>
              <p:nvPicPr>
                <p:cNvPr id="37" name="Picture 6" descr="C:\Users\ecoffey\AppData\Local\Temp\Rar$DRa0.583\Cisco Icons November\30067_Device_router_3057\Png_256\30067_Device_router_3057_unknown_256.png">
                  <a:extLst>
                    <a:ext uri="{FF2B5EF4-FFF2-40B4-BE49-F238E27FC236}">
                      <a16:creationId xmlns:a16="http://schemas.microsoft.com/office/drawing/2014/main" id="{AA0B4A45-E368-61BF-749E-58779987E91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9253747" y="3768469"/>
                  <a:ext cx="215012" cy="1216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7C6A049-DFB3-C4F8-8F66-154D4C4901FF}"/>
              </a:ext>
            </a:extLst>
          </p:cNvPr>
          <p:cNvGrpSpPr/>
          <p:nvPr/>
        </p:nvGrpSpPr>
        <p:grpSpPr>
          <a:xfrm>
            <a:off x="4674901" y="4598419"/>
            <a:ext cx="1800000" cy="577849"/>
            <a:chOff x="7680325" y="3602038"/>
            <a:chExt cx="1350000" cy="43338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19569CF-BC43-4791-0EE3-6A0BB21BCA2B}"/>
                </a:ext>
              </a:extLst>
            </p:cNvPr>
            <p:cNvSpPr/>
            <p:nvPr/>
          </p:nvSpPr>
          <p:spPr>
            <a:xfrm flipH="1">
              <a:off x="7680325" y="3602038"/>
              <a:ext cx="1350000" cy="433387"/>
            </a:xfrm>
            <a:prstGeom prst="rect">
              <a:avLst/>
            </a:prstGeom>
            <a:noFill/>
            <a:ln w="31750">
              <a:solidFill>
                <a:schemeClr val="bg1">
                  <a:lumMod val="75000"/>
                  <a:lumOff val="2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0" tIns="36000" rIns="0" bIns="0" rtlCol="0" anchor="ctr" anchorCtr="1"/>
            <a:lstStyle/>
            <a:p>
              <a:pPr algn="ctr"/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Domains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1690ECA-08C5-3A4C-607A-E84B089FB42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80326" y="3602038"/>
              <a:ext cx="324000" cy="162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80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BD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106A156-9ED0-E4A2-FF80-82A77C8F683E}"/>
              </a:ext>
            </a:extLst>
          </p:cNvPr>
          <p:cNvGrpSpPr/>
          <p:nvPr/>
        </p:nvGrpSpPr>
        <p:grpSpPr>
          <a:xfrm>
            <a:off x="5668691" y="5377974"/>
            <a:ext cx="1800000" cy="577849"/>
            <a:chOff x="7680325" y="3602038"/>
            <a:chExt cx="1350000" cy="433387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70744C5-B895-4C95-8A82-75A8958A7869}"/>
                </a:ext>
              </a:extLst>
            </p:cNvPr>
            <p:cNvSpPr/>
            <p:nvPr/>
          </p:nvSpPr>
          <p:spPr>
            <a:xfrm flipH="1">
              <a:off x="7680325" y="3602038"/>
              <a:ext cx="1350000" cy="433387"/>
            </a:xfrm>
            <a:prstGeom prst="rect">
              <a:avLst/>
            </a:prstGeom>
            <a:noFill/>
            <a:ln w="31750">
              <a:solidFill>
                <a:schemeClr val="bg1">
                  <a:lumMod val="75000"/>
                  <a:lumOff val="2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0" tIns="36000" rIns="0" bIns="0" rtlCol="0" anchor="ctr" anchorCtr="1"/>
            <a:lstStyle/>
            <a:p>
              <a:pPr algn="ctr"/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Domains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0BB6490-C4ED-2DBC-C1C5-994C87B8D1A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80326" y="3602038"/>
              <a:ext cx="324000" cy="162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80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4216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92155-D090-F608-B1FA-8A94A92B1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3" name="Group 462">
            <a:extLst>
              <a:ext uri="{FF2B5EF4-FFF2-40B4-BE49-F238E27FC236}">
                <a16:creationId xmlns:a16="http://schemas.microsoft.com/office/drawing/2014/main" id="{A713755C-2BED-6FDB-09F9-A5639E959DF4}"/>
              </a:ext>
            </a:extLst>
          </p:cNvPr>
          <p:cNvGrpSpPr/>
          <p:nvPr/>
        </p:nvGrpSpPr>
        <p:grpSpPr>
          <a:xfrm>
            <a:off x="5015999" y="789596"/>
            <a:ext cx="2160002" cy="1440003"/>
            <a:chOff x="8540266" y="1015426"/>
            <a:chExt cx="2160002" cy="1440003"/>
          </a:xfrm>
        </p:grpSpPr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06DB4DF7-643C-8B68-8D57-2BC7D2D4D955}"/>
                </a:ext>
              </a:extLst>
            </p:cNvPr>
            <p:cNvGrpSpPr/>
            <p:nvPr/>
          </p:nvGrpSpPr>
          <p:grpSpPr>
            <a:xfrm>
              <a:off x="8720267" y="1446503"/>
              <a:ext cx="1800000" cy="577849"/>
              <a:chOff x="6914528" y="4617244"/>
              <a:chExt cx="1350000" cy="433387"/>
            </a:xfrm>
          </p:grpSpPr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05FA47EF-135A-7F04-2E50-6776C7A48DB5}"/>
                  </a:ext>
                </a:extLst>
              </p:cNvPr>
              <p:cNvSpPr/>
              <p:nvPr/>
            </p:nvSpPr>
            <p:spPr>
              <a:xfrm>
                <a:off x="6914528" y="4617244"/>
                <a:ext cx="1350000" cy="433387"/>
              </a:xfrm>
              <a:prstGeom prst="rect">
                <a:avLst/>
              </a:prstGeom>
              <a:noFill/>
              <a:ln w="31750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0" rtlCol="0" anchor="ctr" anchorCtr="1"/>
              <a:lstStyle/>
              <a:p>
                <a:pPr algn="ctr"/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common.default</a:t>
                </a:r>
              </a:p>
            </p:txBody>
          </p:sp>
          <p:sp>
            <p:nvSpPr>
              <p:cNvPr id="367" name="Rectangle 366">
                <a:extLst>
                  <a:ext uri="{FF2B5EF4-FFF2-40B4-BE49-F238E27FC236}">
                    <a16:creationId xmlns:a16="http://schemas.microsoft.com/office/drawing/2014/main" id="{81B6A79A-F134-C075-4EA7-410B4FF4B3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14529" y="4617244"/>
                <a:ext cx="324000" cy="162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r>
                  <a:rPr lang="en-GB" sz="80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Cont</a:t>
                </a:r>
              </a:p>
            </p:txBody>
          </p:sp>
        </p:grpSp>
        <p:grpSp>
          <p:nvGrpSpPr>
            <p:cNvPr id="400" name="Group 399">
              <a:extLst>
                <a:ext uri="{FF2B5EF4-FFF2-40B4-BE49-F238E27FC236}">
                  <a16:creationId xmlns:a16="http://schemas.microsoft.com/office/drawing/2014/main" id="{BCC85D5C-006C-F51A-C8D4-FC6DF3CE2D0B}"/>
                </a:ext>
              </a:extLst>
            </p:cNvPr>
            <p:cNvGrpSpPr/>
            <p:nvPr/>
          </p:nvGrpSpPr>
          <p:grpSpPr>
            <a:xfrm>
              <a:off x="8540266" y="1015426"/>
              <a:ext cx="2160002" cy="1440003"/>
              <a:chOff x="7680323" y="2921000"/>
              <a:chExt cx="1620001" cy="1080002"/>
            </a:xfrm>
          </p:grpSpPr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718F3124-4A88-73AF-2A46-A602B43D771B}"/>
                  </a:ext>
                </a:extLst>
              </p:cNvPr>
              <p:cNvSpPr/>
              <p:nvPr/>
            </p:nvSpPr>
            <p:spPr>
              <a:xfrm>
                <a:off x="7680324" y="2921002"/>
                <a:ext cx="1620000" cy="1080000"/>
              </a:xfrm>
              <a:prstGeom prst="rect">
                <a:avLst/>
              </a:prstGeom>
              <a:noFill/>
              <a:ln w="31750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8000" tIns="0" rIns="216000" bIns="3600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common</a:t>
                </a:r>
                <a:endParaRPr lang="en-GB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402" name="Group 401">
                <a:extLst>
                  <a:ext uri="{FF2B5EF4-FFF2-40B4-BE49-F238E27FC236}">
                    <a16:creationId xmlns:a16="http://schemas.microsoft.com/office/drawing/2014/main" id="{FE54F7FF-E61F-E479-5CC4-45C686B7FF01}"/>
                  </a:ext>
                </a:extLst>
              </p:cNvPr>
              <p:cNvGrpSpPr/>
              <p:nvPr/>
            </p:nvGrpSpPr>
            <p:grpSpPr>
              <a:xfrm>
                <a:off x="7680323" y="2921000"/>
                <a:ext cx="325013" cy="162000"/>
                <a:chOff x="9357407" y="4691351"/>
                <a:chExt cx="325013" cy="162000"/>
              </a:xfrm>
            </p:grpSpPr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B2E4D77F-9ECC-84D3-2041-905BD11CA3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57407" y="4691351"/>
                  <a:ext cx="325013" cy="162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grpSp>
              <p:nvGrpSpPr>
                <p:cNvPr id="404" name="Group 403">
                  <a:extLst>
                    <a:ext uri="{FF2B5EF4-FFF2-40B4-BE49-F238E27FC236}">
                      <a16:creationId xmlns:a16="http://schemas.microsoft.com/office/drawing/2014/main" id="{7897352C-AA9D-2781-4D2A-5985B1ECFDD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9393407" y="4709853"/>
                  <a:ext cx="216000" cy="106997"/>
                  <a:chOff x="836085" y="1496592"/>
                  <a:chExt cx="538984" cy="266993"/>
                </a:xfrm>
              </p:grpSpPr>
              <p:sp>
                <p:nvSpPr>
                  <p:cNvPr id="405" name="Freeform 751">
                    <a:extLst>
                      <a:ext uri="{FF2B5EF4-FFF2-40B4-BE49-F238E27FC236}">
                        <a16:creationId xmlns:a16="http://schemas.microsoft.com/office/drawing/2014/main" id="{7CECE9AF-DBCB-4A81-805D-9F96E4EBE2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6085" y="1647588"/>
                    <a:ext cx="538984" cy="115997"/>
                  </a:xfrm>
                  <a:custGeom>
                    <a:avLst/>
                    <a:gdLst>
                      <a:gd name="T0" fmla="*/ 204 w 228"/>
                      <a:gd name="T1" fmla="*/ 49 h 49"/>
                      <a:gd name="T2" fmla="*/ 24 w 228"/>
                      <a:gd name="T3" fmla="*/ 49 h 49"/>
                      <a:gd name="T4" fmla="*/ 0 w 228"/>
                      <a:gd name="T5" fmla="*/ 25 h 49"/>
                      <a:gd name="T6" fmla="*/ 0 w 228"/>
                      <a:gd name="T7" fmla="*/ 25 h 49"/>
                      <a:gd name="T8" fmla="*/ 24 w 228"/>
                      <a:gd name="T9" fmla="*/ 0 h 49"/>
                      <a:gd name="T10" fmla="*/ 204 w 228"/>
                      <a:gd name="T11" fmla="*/ 0 h 49"/>
                      <a:gd name="T12" fmla="*/ 228 w 228"/>
                      <a:gd name="T13" fmla="*/ 25 h 49"/>
                      <a:gd name="T14" fmla="*/ 228 w 228"/>
                      <a:gd name="T15" fmla="*/ 25 h 49"/>
                      <a:gd name="T16" fmla="*/ 204 w 228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28" h="49">
                        <a:moveTo>
                          <a:pt x="204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204" y="0"/>
                          <a:pt x="204" y="0"/>
                          <a:pt x="204" y="0"/>
                        </a:cubicBezTo>
                        <a:cubicBezTo>
                          <a:pt x="217" y="0"/>
                          <a:pt x="228" y="11"/>
                          <a:pt x="228" y="25"/>
                        </a:cubicBezTo>
                        <a:cubicBezTo>
                          <a:pt x="228" y="25"/>
                          <a:pt x="228" y="25"/>
                          <a:pt x="228" y="25"/>
                        </a:cubicBezTo>
                        <a:cubicBezTo>
                          <a:pt x="228" y="38"/>
                          <a:pt x="217" y="49"/>
                          <a:pt x="204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1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sz="533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406" name="Freeform 752">
                    <a:extLst>
                      <a:ext uri="{FF2B5EF4-FFF2-40B4-BE49-F238E27FC236}">
                        <a16:creationId xmlns:a16="http://schemas.microsoft.com/office/drawing/2014/main" id="{CFCD42CD-6341-DFD5-7019-CF1ADD5C9DB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5081" y="1571590"/>
                    <a:ext cx="382988" cy="115996"/>
                  </a:xfrm>
                  <a:custGeom>
                    <a:avLst/>
                    <a:gdLst>
                      <a:gd name="T0" fmla="*/ 137 w 162"/>
                      <a:gd name="T1" fmla="*/ 49 h 49"/>
                      <a:gd name="T2" fmla="*/ 24 w 162"/>
                      <a:gd name="T3" fmla="*/ 49 h 49"/>
                      <a:gd name="T4" fmla="*/ 0 w 162"/>
                      <a:gd name="T5" fmla="*/ 25 h 49"/>
                      <a:gd name="T6" fmla="*/ 0 w 162"/>
                      <a:gd name="T7" fmla="*/ 25 h 49"/>
                      <a:gd name="T8" fmla="*/ 24 w 162"/>
                      <a:gd name="T9" fmla="*/ 0 h 49"/>
                      <a:gd name="T10" fmla="*/ 137 w 162"/>
                      <a:gd name="T11" fmla="*/ 0 h 49"/>
                      <a:gd name="T12" fmla="*/ 162 w 162"/>
                      <a:gd name="T13" fmla="*/ 25 h 49"/>
                      <a:gd name="T14" fmla="*/ 162 w 162"/>
                      <a:gd name="T15" fmla="*/ 25 h 49"/>
                      <a:gd name="T16" fmla="*/ 137 w 162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62" h="49">
                        <a:moveTo>
                          <a:pt x="137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137" y="0"/>
                          <a:pt x="137" y="0"/>
                          <a:pt x="137" y="0"/>
                        </a:cubicBezTo>
                        <a:cubicBezTo>
                          <a:pt x="151" y="0"/>
                          <a:pt x="162" y="11"/>
                          <a:pt x="162" y="25"/>
                        </a:cubicBezTo>
                        <a:cubicBezTo>
                          <a:pt x="162" y="25"/>
                          <a:pt x="162" y="25"/>
                          <a:pt x="162" y="25"/>
                        </a:cubicBezTo>
                        <a:cubicBezTo>
                          <a:pt x="162" y="38"/>
                          <a:pt x="151" y="49"/>
                          <a:pt x="137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407" name="Freeform 753">
                    <a:extLst>
                      <a:ext uri="{FF2B5EF4-FFF2-40B4-BE49-F238E27FC236}">
                        <a16:creationId xmlns:a16="http://schemas.microsoft.com/office/drawing/2014/main" id="{3A822BA8-36BF-C07B-158E-6D944B20CB4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06076" y="1496592"/>
                    <a:ext cx="181994" cy="115996"/>
                  </a:xfrm>
                  <a:custGeom>
                    <a:avLst/>
                    <a:gdLst>
                      <a:gd name="T0" fmla="*/ 52 w 77"/>
                      <a:gd name="T1" fmla="*/ 49 h 49"/>
                      <a:gd name="T2" fmla="*/ 24 w 77"/>
                      <a:gd name="T3" fmla="*/ 49 h 49"/>
                      <a:gd name="T4" fmla="*/ 0 w 77"/>
                      <a:gd name="T5" fmla="*/ 24 h 49"/>
                      <a:gd name="T6" fmla="*/ 0 w 77"/>
                      <a:gd name="T7" fmla="*/ 24 h 49"/>
                      <a:gd name="T8" fmla="*/ 24 w 77"/>
                      <a:gd name="T9" fmla="*/ 0 h 49"/>
                      <a:gd name="T10" fmla="*/ 52 w 77"/>
                      <a:gd name="T11" fmla="*/ 0 h 49"/>
                      <a:gd name="T12" fmla="*/ 77 w 77"/>
                      <a:gd name="T13" fmla="*/ 24 h 49"/>
                      <a:gd name="T14" fmla="*/ 77 w 77"/>
                      <a:gd name="T15" fmla="*/ 24 h 49"/>
                      <a:gd name="T16" fmla="*/ 52 w 77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7" h="49">
                        <a:moveTo>
                          <a:pt x="52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4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52" y="0"/>
                          <a:pt x="52" y="0"/>
                          <a:pt x="52" y="0"/>
                        </a:cubicBezTo>
                        <a:cubicBezTo>
                          <a:pt x="66" y="0"/>
                          <a:pt x="77" y="11"/>
                          <a:pt x="77" y="24"/>
                        </a:cubicBezTo>
                        <a:cubicBezTo>
                          <a:pt x="77" y="24"/>
                          <a:pt x="77" y="24"/>
                          <a:pt x="77" y="24"/>
                        </a:cubicBezTo>
                        <a:cubicBezTo>
                          <a:pt x="77" y="38"/>
                          <a:pt x="66" y="49"/>
                          <a:pt x="52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7488EB8-46C2-2733-9DC8-4B676C216E65}"/>
              </a:ext>
            </a:extLst>
          </p:cNvPr>
          <p:cNvGrpSpPr/>
          <p:nvPr/>
        </p:nvGrpSpPr>
        <p:grpSpPr>
          <a:xfrm>
            <a:off x="596516" y="2437823"/>
            <a:ext cx="10908000" cy="3744000"/>
            <a:chOff x="7680320" y="2921000"/>
            <a:chExt cx="8181000" cy="280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748AD89-DD0F-BDE5-7649-53CEBEDDF550}"/>
                </a:ext>
              </a:extLst>
            </p:cNvPr>
            <p:cNvSpPr/>
            <p:nvPr/>
          </p:nvSpPr>
          <p:spPr>
            <a:xfrm>
              <a:off x="7680320" y="2921000"/>
              <a:ext cx="8181000" cy="2808001"/>
            </a:xfrm>
            <a:prstGeom prst="rect">
              <a:avLst/>
            </a:prstGeom>
            <a:noFill/>
            <a:ln w="3175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0" rIns="216000" bIns="36000" rtlCol="0" anchor="t" anchorCtr="0"/>
            <a:lstStyle/>
            <a:p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demo</a:t>
              </a:r>
              <a:endParaRPr lang="en-GB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E3F9CD2-8210-D919-6D8A-92A6394B7FB2}"/>
                </a:ext>
              </a:extLst>
            </p:cNvPr>
            <p:cNvGrpSpPr/>
            <p:nvPr/>
          </p:nvGrpSpPr>
          <p:grpSpPr>
            <a:xfrm>
              <a:off x="7680323" y="2921000"/>
              <a:ext cx="325013" cy="162000"/>
              <a:chOff x="9357407" y="4691351"/>
              <a:chExt cx="325013" cy="162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02A8DE2-A610-BDF6-B4E7-F01768535A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7407" y="4691351"/>
                <a:ext cx="325013" cy="162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662D4CA-C755-80D0-FE1F-ECB76E5575C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393407" y="4709853"/>
                <a:ext cx="216000" cy="106997"/>
                <a:chOff x="836085" y="1496592"/>
                <a:chExt cx="538984" cy="266993"/>
              </a:xfrm>
            </p:grpSpPr>
            <p:sp>
              <p:nvSpPr>
                <p:cNvPr id="8" name="Freeform 751">
                  <a:extLst>
                    <a:ext uri="{FF2B5EF4-FFF2-40B4-BE49-F238E27FC236}">
                      <a16:creationId xmlns:a16="http://schemas.microsoft.com/office/drawing/2014/main" id="{CFED548B-FD92-3408-2C48-0F20F5ADEA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6085" y="1647588"/>
                  <a:ext cx="538984" cy="115997"/>
                </a:xfrm>
                <a:custGeom>
                  <a:avLst/>
                  <a:gdLst>
                    <a:gd name="T0" fmla="*/ 204 w 228"/>
                    <a:gd name="T1" fmla="*/ 49 h 49"/>
                    <a:gd name="T2" fmla="*/ 24 w 228"/>
                    <a:gd name="T3" fmla="*/ 49 h 49"/>
                    <a:gd name="T4" fmla="*/ 0 w 228"/>
                    <a:gd name="T5" fmla="*/ 25 h 49"/>
                    <a:gd name="T6" fmla="*/ 0 w 228"/>
                    <a:gd name="T7" fmla="*/ 25 h 49"/>
                    <a:gd name="T8" fmla="*/ 24 w 228"/>
                    <a:gd name="T9" fmla="*/ 0 h 49"/>
                    <a:gd name="T10" fmla="*/ 204 w 228"/>
                    <a:gd name="T11" fmla="*/ 0 h 49"/>
                    <a:gd name="T12" fmla="*/ 228 w 228"/>
                    <a:gd name="T13" fmla="*/ 25 h 49"/>
                    <a:gd name="T14" fmla="*/ 228 w 228"/>
                    <a:gd name="T15" fmla="*/ 25 h 49"/>
                    <a:gd name="T16" fmla="*/ 204 w 228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8" h="49">
                      <a:moveTo>
                        <a:pt x="204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204" y="0"/>
                        <a:pt x="204" y="0"/>
                        <a:pt x="204" y="0"/>
                      </a:cubicBezTo>
                      <a:cubicBezTo>
                        <a:pt x="217" y="0"/>
                        <a:pt x="228" y="11"/>
                        <a:pt x="228" y="25"/>
                      </a:cubicBezTo>
                      <a:cubicBezTo>
                        <a:pt x="228" y="25"/>
                        <a:pt x="228" y="25"/>
                        <a:pt x="228" y="25"/>
                      </a:cubicBezTo>
                      <a:cubicBezTo>
                        <a:pt x="228" y="38"/>
                        <a:pt x="217" y="49"/>
                        <a:pt x="204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1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533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9" name="Freeform 752">
                  <a:extLst>
                    <a:ext uri="{FF2B5EF4-FFF2-40B4-BE49-F238E27FC236}">
                      <a16:creationId xmlns:a16="http://schemas.microsoft.com/office/drawing/2014/main" id="{5BF80E59-A277-C650-24A6-D13A790B13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5081" y="1571590"/>
                  <a:ext cx="382988" cy="115996"/>
                </a:xfrm>
                <a:custGeom>
                  <a:avLst/>
                  <a:gdLst>
                    <a:gd name="T0" fmla="*/ 137 w 162"/>
                    <a:gd name="T1" fmla="*/ 49 h 49"/>
                    <a:gd name="T2" fmla="*/ 24 w 162"/>
                    <a:gd name="T3" fmla="*/ 49 h 49"/>
                    <a:gd name="T4" fmla="*/ 0 w 162"/>
                    <a:gd name="T5" fmla="*/ 25 h 49"/>
                    <a:gd name="T6" fmla="*/ 0 w 162"/>
                    <a:gd name="T7" fmla="*/ 25 h 49"/>
                    <a:gd name="T8" fmla="*/ 24 w 162"/>
                    <a:gd name="T9" fmla="*/ 0 h 49"/>
                    <a:gd name="T10" fmla="*/ 137 w 162"/>
                    <a:gd name="T11" fmla="*/ 0 h 49"/>
                    <a:gd name="T12" fmla="*/ 162 w 162"/>
                    <a:gd name="T13" fmla="*/ 25 h 49"/>
                    <a:gd name="T14" fmla="*/ 162 w 162"/>
                    <a:gd name="T15" fmla="*/ 25 h 49"/>
                    <a:gd name="T16" fmla="*/ 137 w 162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2" h="49">
                      <a:moveTo>
                        <a:pt x="137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51" y="0"/>
                        <a:pt x="162" y="11"/>
                        <a:pt x="162" y="25"/>
                      </a:cubicBezTo>
                      <a:cubicBezTo>
                        <a:pt x="162" y="25"/>
                        <a:pt x="162" y="25"/>
                        <a:pt x="162" y="25"/>
                      </a:cubicBezTo>
                      <a:cubicBezTo>
                        <a:pt x="162" y="38"/>
                        <a:pt x="151" y="49"/>
                        <a:pt x="137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0" name="Freeform 753">
                  <a:extLst>
                    <a:ext uri="{FF2B5EF4-FFF2-40B4-BE49-F238E27FC236}">
                      <a16:creationId xmlns:a16="http://schemas.microsoft.com/office/drawing/2014/main" id="{3C888752-651F-38D5-9455-7AF5D27DD4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6076" y="1496592"/>
                  <a:ext cx="181994" cy="115996"/>
                </a:xfrm>
                <a:custGeom>
                  <a:avLst/>
                  <a:gdLst>
                    <a:gd name="T0" fmla="*/ 52 w 77"/>
                    <a:gd name="T1" fmla="*/ 49 h 49"/>
                    <a:gd name="T2" fmla="*/ 24 w 77"/>
                    <a:gd name="T3" fmla="*/ 49 h 49"/>
                    <a:gd name="T4" fmla="*/ 0 w 77"/>
                    <a:gd name="T5" fmla="*/ 24 h 49"/>
                    <a:gd name="T6" fmla="*/ 0 w 77"/>
                    <a:gd name="T7" fmla="*/ 24 h 49"/>
                    <a:gd name="T8" fmla="*/ 24 w 77"/>
                    <a:gd name="T9" fmla="*/ 0 h 49"/>
                    <a:gd name="T10" fmla="*/ 52 w 77"/>
                    <a:gd name="T11" fmla="*/ 0 h 49"/>
                    <a:gd name="T12" fmla="*/ 77 w 77"/>
                    <a:gd name="T13" fmla="*/ 24 h 49"/>
                    <a:gd name="T14" fmla="*/ 77 w 77"/>
                    <a:gd name="T15" fmla="*/ 24 h 49"/>
                    <a:gd name="T16" fmla="*/ 52 w 77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7" h="49">
                      <a:moveTo>
                        <a:pt x="52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66" y="0"/>
                        <a:pt x="77" y="11"/>
                        <a:pt x="77" y="24"/>
                      </a:cubicBezTo>
                      <a:cubicBezTo>
                        <a:pt x="77" y="24"/>
                        <a:pt x="77" y="24"/>
                        <a:pt x="77" y="24"/>
                      </a:cubicBezTo>
                      <a:cubicBezTo>
                        <a:pt x="77" y="38"/>
                        <a:pt x="66" y="49"/>
                        <a:pt x="52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FC13B17A-D2E9-6923-FD32-0CDB4700516E}"/>
              </a:ext>
            </a:extLst>
          </p:cNvPr>
          <p:cNvGrpSpPr/>
          <p:nvPr/>
        </p:nvGrpSpPr>
        <p:grpSpPr>
          <a:xfrm>
            <a:off x="5510328" y="3392701"/>
            <a:ext cx="1080376" cy="707973"/>
            <a:chOff x="5769800" y="3715169"/>
            <a:chExt cx="810282" cy="530980"/>
          </a:xfrm>
        </p:grpSpPr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ED08F910-377C-B964-0046-3B56FCFBC57A}"/>
                </a:ext>
              </a:extLst>
            </p:cNvPr>
            <p:cNvSpPr/>
            <p:nvPr/>
          </p:nvSpPr>
          <p:spPr>
            <a:xfrm flipH="1">
              <a:off x="5769800" y="3760135"/>
              <a:ext cx="810282" cy="44897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 cap="flat">
              <a:solidFill>
                <a:schemeClr val="accent4">
                  <a:lumMod val="5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72000" rIns="0" bIns="0" rtlCol="0" anchor="ctr" anchorCtr="1"/>
            <a:lstStyle/>
            <a:p>
              <a:pPr algn="ctr" defTabSz="91433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vzAny</a:t>
              </a:r>
            </a:p>
          </p:txBody>
        </p: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DF43CDBD-8C34-B56A-F00C-7215F3904D7F}"/>
                </a:ext>
              </a:extLst>
            </p:cNvPr>
            <p:cNvGrpSpPr/>
            <p:nvPr/>
          </p:nvGrpSpPr>
          <p:grpSpPr>
            <a:xfrm>
              <a:off x="5810366" y="4161964"/>
              <a:ext cx="728185" cy="84185"/>
              <a:chOff x="5839732" y="5301002"/>
              <a:chExt cx="728185" cy="84185"/>
            </a:xfrm>
          </p:grpSpPr>
          <p:sp>
            <p:nvSpPr>
              <p:cNvPr id="353" name="Rectangle 352">
                <a:extLst>
                  <a:ext uri="{FF2B5EF4-FFF2-40B4-BE49-F238E27FC236}">
                    <a16:creationId xmlns:a16="http://schemas.microsoft.com/office/drawing/2014/main" id="{9F1D4A9C-75EF-E0ED-6094-94FEF7F195B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23396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F2435121-A6A6-C976-B59F-625DFA36407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3973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56" name="Rectangle 355">
                <a:extLst>
                  <a:ext uri="{FF2B5EF4-FFF2-40B4-BE49-F238E27FC236}">
                    <a16:creationId xmlns:a16="http://schemas.microsoft.com/office/drawing/2014/main" id="{2A4545A8-2E4F-F64F-6DF5-EB224CFC128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4287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CCI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FB910DC4-0027-0C8B-F35E-F02C25001B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9800" y="3760135"/>
              <a:ext cx="324000" cy="162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 anchorCtr="1"/>
            <a:lstStyle/>
            <a:p>
              <a:pPr algn="ctr" defTabSz="91433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800" kern="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vzAny</a:t>
              </a:r>
            </a:p>
          </p:txBody>
        </p: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95F74248-0A9A-A5EE-B119-7052D6D0B20E}"/>
                </a:ext>
              </a:extLst>
            </p:cNvPr>
            <p:cNvGrpSpPr/>
            <p:nvPr/>
          </p:nvGrpSpPr>
          <p:grpSpPr>
            <a:xfrm>
              <a:off x="5810366" y="3715169"/>
              <a:ext cx="728185" cy="84185"/>
              <a:chOff x="5839732" y="5301002"/>
              <a:chExt cx="728185" cy="84185"/>
            </a:xfrm>
          </p:grpSpPr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D5383DAD-57B4-B58A-4E59-84FD9D82BB7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23396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D77F9504-FDD2-385D-EEA7-8B09AB756E2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3973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52" name="Rectangle 351">
                <a:extLst>
                  <a:ext uri="{FF2B5EF4-FFF2-40B4-BE49-F238E27FC236}">
                    <a16:creationId xmlns:a16="http://schemas.microsoft.com/office/drawing/2014/main" id="{F3F8E5D4-9E1E-861D-B5E3-3E44D669C9B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4287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CCI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3F52E796-A4C9-1660-4D1B-0E55569A66F7}"/>
              </a:ext>
            </a:extLst>
          </p:cNvPr>
          <p:cNvGrpSpPr/>
          <p:nvPr/>
        </p:nvGrpSpPr>
        <p:grpSpPr>
          <a:xfrm>
            <a:off x="3291819" y="5040000"/>
            <a:ext cx="5517394" cy="707973"/>
            <a:chOff x="1592977" y="5149917"/>
            <a:chExt cx="5517394" cy="707973"/>
          </a:xfrm>
        </p:grpSpPr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0ABD6C09-41D5-431B-E424-47171311FE60}"/>
                </a:ext>
              </a:extLst>
            </p:cNvPr>
            <p:cNvGrpSpPr/>
            <p:nvPr/>
          </p:nvGrpSpPr>
          <p:grpSpPr>
            <a:xfrm>
              <a:off x="3811486" y="5149917"/>
              <a:ext cx="1080376" cy="707973"/>
              <a:chOff x="5769800" y="3715169"/>
              <a:chExt cx="810282" cy="530980"/>
            </a:xfrm>
          </p:grpSpPr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724E3917-4F0B-C2D2-B852-629B45C88D2B}"/>
                  </a:ext>
                </a:extLst>
              </p:cNvPr>
              <p:cNvSpPr/>
              <p:nvPr/>
            </p:nvSpPr>
            <p:spPr>
              <a:xfrm flipH="1">
                <a:off x="5769800" y="3760135"/>
                <a:ext cx="810282" cy="4489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7200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All EPGs</a:t>
                </a:r>
              </a:p>
            </p:txBody>
          </p:sp>
          <p:grpSp>
            <p:nvGrpSpPr>
              <p:cNvPr id="359" name="Group 358">
                <a:extLst>
                  <a:ext uri="{FF2B5EF4-FFF2-40B4-BE49-F238E27FC236}">
                    <a16:creationId xmlns:a16="http://schemas.microsoft.com/office/drawing/2014/main" id="{2E966CB6-FBC2-B4A4-7E4D-DA5411135285}"/>
                  </a:ext>
                </a:extLst>
              </p:cNvPr>
              <p:cNvGrpSpPr/>
              <p:nvPr/>
            </p:nvGrpSpPr>
            <p:grpSpPr>
              <a:xfrm>
                <a:off x="5810366" y="4161964"/>
                <a:ext cx="728185" cy="84185"/>
                <a:chOff x="5839732" y="5301002"/>
                <a:chExt cx="728185" cy="84185"/>
              </a:xfrm>
            </p:grpSpPr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53F4EBBF-F9B1-11B7-780A-46EB7B6620E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003E86EF-500C-E34E-0A7C-7D765FE8F8B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DB14557A-5F8B-B6BE-8C05-5CAA3041CE9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A38CAD43-7424-AE09-136A-4AB5C314DD6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29791229-3725-CAD0-D78C-479CDB1A18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69800" y="3760135"/>
                <a:ext cx="324000" cy="162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EPG</a:t>
                </a:r>
              </a:p>
            </p:txBody>
          </p:sp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F0C9F5A1-90AE-8138-F08D-4AE9392B02DE}"/>
                  </a:ext>
                </a:extLst>
              </p:cNvPr>
              <p:cNvGrpSpPr/>
              <p:nvPr/>
            </p:nvGrpSpPr>
            <p:grpSpPr>
              <a:xfrm>
                <a:off x="5810366" y="3715169"/>
                <a:ext cx="728185" cy="84185"/>
                <a:chOff x="5839732" y="5301002"/>
                <a:chExt cx="728185" cy="84185"/>
              </a:xfrm>
            </p:grpSpPr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3561E218-26BF-E1E7-776A-0EAE7EB00A5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1DB82869-1A0D-6EAD-89B4-D0420AEC867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68" name="Rectangle 367">
                  <a:extLst>
                    <a:ext uri="{FF2B5EF4-FFF2-40B4-BE49-F238E27FC236}">
                      <a16:creationId xmlns:a16="http://schemas.microsoft.com/office/drawing/2014/main" id="{37386A3D-E033-98BD-B2F7-B652BCE6A83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69" name="Rectangle 368">
                  <a:extLst>
                    <a:ext uri="{FF2B5EF4-FFF2-40B4-BE49-F238E27FC236}">
                      <a16:creationId xmlns:a16="http://schemas.microsoft.com/office/drawing/2014/main" id="{896537F0-C6E5-738A-1FA2-0A71A5FE465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738B77CF-8467-6EE3-14CA-6AC5DF8E091C}"/>
                </a:ext>
              </a:extLst>
            </p:cNvPr>
            <p:cNvGrpSpPr/>
            <p:nvPr/>
          </p:nvGrpSpPr>
          <p:grpSpPr>
            <a:xfrm>
              <a:off x="6029995" y="5149917"/>
              <a:ext cx="1080376" cy="707973"/>
              <a:chOff x="5769800" y="3715169"/>
              <a:chExt cx="810282" cy="530980"/>
            </a:xfrm>
          </p:grpSpPr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344CD682-F7EA-1730-A356-9DCFC14C4C9A}"/>
                  </a:ext>
                </a:extLst>
              </p:cNvPr>
              <p:cNvSpPr/>
              <p:nvPr/>
            </p:nvSpPr>
            <p:spPr>
              <a:xfrm flipH="1">
                <a:off x="5769800" y="3760135"/>
                <a:ext cx="810282" cy="4489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0" cap="flat">
                <a:solidFill>
                  <a:schemeClr val="accent2">
                    <a:lumMod val="7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7200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All ESGs</a:t>
                </a:r>
              </a:p>
            </p:txBody>
          </p: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9003198B-BF2E-611B-8B33-A9E80F9B4383}"/>
                  </a:ext>
                </a:extLst>
              </p:cNvPr>
              <p:cNvGrpSpPr/>
              <p:nvPr/>
            </p:nvGrpSpPr>
            <p:grpSpPr>
              <a:xfrm>
                <a:off x="5810366" y="4161964"/>
                <a:ext cx="728185" cy="84185"/>
                <a:chOff x="5839732" y="5301002"/>
                <a:chExt cx="728185" cy="84185"/>
              </a:xfrm>
            </p:grpSpPr>
            <p:sp>
              <p:nvSpPr>
                <p:cNvPr id="398" name="Rectangle 397">
                  <a:extLst>
                    <a:ext uri="{FF2B5EF4-FFF2-40B4-BE49-F238E27FC236}">
                      <a16:creationId xmlns:a16="http://schemas.microsoft.com/office/drawing/2014/main" id="{EB2E1664-4D88-59C8-5783-DD4FB02D2D9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9" name="Rectangle 398">
                  <a:extLst>
                    <a:ext uri="{FF2B5EF4-FFF2-40B4-BE49-F238E27FC236}">
                      <a16:creationId xmlns:a16="http://schemas.microsoft.com/office/drawing/2014/main" id="{8037FCD6-A255-9528-4999-415D45C402E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78A90DF2-27F0-16A7-A1F1-CC3326FD752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09" name="Rectangle 408">
                  <a:extLst>
                    <a:ext uri="{FF2B5EF4-FFF2-40B4-BE49-F238E27FC236}">
                      <a16:creationId xmlns:a16="http://schemas.microsoft.com/office/drawing/2014/main" id="{034776CE-8350-41BD-4A94-F4B1E7702CB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117E9572-17F2-B4F0-15DC-89DD191B86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69800" y="3760135"/>
                <a:ext cx="324000" cy="162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ESG</a:t>
                </a:r>
              </a:p>
            </p:txBody>
          </p:sp>
          <p:grpSp>
            <p:nvGrpSpPr>
              <p:cNvPr id="393" name="Group 392">
                <a:extLst>
                  <a:ext uri="{FF2B5EF4-FFF2-40B4-BE49-F238E27FC236}">
                    <a16:creationId xmlns:a16="http://schemas.microsoft.com/office/drawing/2014/main" id="{51C6DE1A-1232-8B7B-EA91-003D5B4C3F0E}"/>
                  </a:ext>
                </a:extLst>
              </p:cNvPr>
              <p:cNvGrpSpPr/>
              <p:nvPr/>
            </p:nvGrpSpPr>
            <p:grpSpPr>
              <a:xfrm>
                <a:off x="5810366" y="3715169"/>
                <a:ext cx="728185" cy="84185"/>
                <a:chOff x="5839732" y="5301002"/>
                <a:chExt cx="728185" cy="84185"/>
              </a:xfrm>
            </p:grpSpPr>
            <p:sp>
              <p:nvSpPr>
                <p:cNvPr id="394" name="Rectangle 393">
                  <a:extLst>
                    <a:ext uri="{FF2B5EF4-FFF2-40B4-BE49-F238E27FC236}">
                      <a16:creationId xmlns:a16="http://schemas.microsoft.com/office/drawing/2014/main" id="{BB193D3E-C0DA-D9AC-D8A5-EFD9ABB2B92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5" name="Rectangle 394">
                  <a:extLst>
                    <a:ext uri="{FF2B5EF4-FFF2-40B4-BE49-F238E27FC236}">
                      <a16:creationId xmlns:a16="http://schemas.microsoft.com/office/drawing/2014/main" id="{B8429CD3-AAB2-9E65-2F97-57FCBA0DFF2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7C3C46BC-E0C4-EE92-E639-E8F341D58CC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7" name="Rectangle 396">
                  <a:extLst>
                    <a:ext uri="{FF2B5EF4-FFF2-40B4-BE49-F238E27FC236}">
                      <a16:creationId xmlns:a16="http://schemas.microsoft.com/office/drawing/2014/main" id="{A4F0F1DD-FFCD-AEC6-DEE5-43BD8CB0E87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424" name="Group 423">
              <a:extLst>
                <a:ext uri="{FF2B5EF4-FFF2-40B4-BE49-F238E27FC236}">
                  <a16:creationId xmlns:a16="http://schemas.microsoft.com/office/drawing/2014/main" id="{A2587A7F-54A6-B8C6-7E70-DBFF710C1997}"/>
                </a:ext>
              </a:extLst>
            </p:cNvPr>
            <p:cNvGrpSpPr/>
            <p:nvPr/>
          </p:nvGrpSpPr>
          <p:grpSpPr>
            <a:xfrm>
              <a:off x="1592977" y="5149917"/>
              <a:ext cx="1080376" cy="707973"/>
              <a:chOff x="5769800" y="3715169"/>
              <a:chExt cx="810282" cy="530980"/>
            </a:xfrm>
          </p:grpSpPr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C7C4FC37-7067-22DA-7839-75322BDBAAAD}"/>
                  </a:ext>
                </a:extLst>
              </p:cNvPr>
              <p:cNvSpPr/>
              <p:nvPr/>
            </p:nvSpPr>
            <p:spPr>
              <a:xfrm flipH="1">
                <a:off x="5769800" y="3760135"/>
                <a:ext cx="810282" cy="448979"/>
              </a:xfrm>
              <a:prstGeom prst="rect">
                <a:avLst/>
              </a:prstGeom>
              <a:solidFill>
                <a:schemeClr val="bg1">
                  <a:lumMod val="10000"/>
                  <a:lumOff val="90000"/>
                </a:schemeClr>
              </a:solidFill>
              <a:ln w="317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7200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All extEPGs</a:t>
                </a:r>
              </a:p>
            </p:txBody>
          </p:sp>
          <p:grpSp>
            <p:nvGrpSpPr>
              <p:cNvPr id="426" name="Group 425">
                <a:extLst>
                  <a:ext uri="{FF2B5EF4-FFF2-40B4-BE49-F238E27FC236}">
                    <a16:creationId xmlns:a16="http://schemas.microsoft.com/office/drawing/2014/main" id="{09D51C09-0286-5157-2531-701053AFC4AC}"/>
                  </a:ext>
                </a:extLst>
              </p:cNvPr>
              <p:cNvGrpSpPr/>
              <p:nvPr/>
            </p:nvGrpSpPr>
            <p:grpSpPr>
              <a:xfrm>
                <a:off x="5810366" y="4161964"/>
                <a:ext cx="728185" cy="84185"/>
                <a:chOff x="5839732" y="5301002"/>
                <a:chExt cx="728185" cy="84185"/>
              </a:xfrm>
            </p:grpSpPr>
            <p:sp>
              <p:nvSpPr>
                <p:cNvPr id="433" name="Rectangle 432">
                  <a:extLst>
                    <a:ext uri="{FF2B5EF4-FFF2-40B4-BE49-F238E27FC236}">
                      <a16:creationId xmlns:a16="http://schemas.microsoft.com/office/drawing/2014/main" id="{6500287C-22FF-81AA-0F1A-28A51245DD2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bg1">
                      <a:lumMod val="75000"/>
                      <a:lumOff val="2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34" name="Rectangle 433">
                  <a:extLst>
                    <a:ext uri="{FF2B5EF4-FFF2-40B4-BE49-F238E27FC236}">
                      <a16:creationId xmlns:a16="http://schemas.microsoft.com/office/drawing/2014/main" id="{D04FE221-6484-DE46-1438-B23A06F84BE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bg1">
                      <a:lumMod val="75000"/>
                      <a:lumOff val="2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35" name="Rectangle 434">
                  <a:extLst>
                    <a:ext uri="{FF2B5EF4-FFF2-40B4-BE49-F238E27FC236}">
                      <a16:creationId xmlns:a16="http://schemas.microsoft.com/office/drawing/2014/main" id="{DA8801ED-120E-800B-E114-B39C200F2CED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bg1">
                      <a:lumMod val="75000"/>
                      <a:lumOff val="2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36" name="Rectangle 435">
                  <a:extLst>
                    <a:ext uri="{FF2B5EF4-FFF2-40B4-BE49-F238E27FC236}">
                      <a16:creationId xmlns:a16="http://schemas.microsoft.com/office/drawing/2014/main" id="{6EC3451D-CC9A-EE5B-CD4D-3D10267DBDD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bg1">
                      <a:lumMod val="75000"/>
                      <a:lumOff val="2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D49D9FF6-45D2-3E8F-E13B-8A111CDED6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69800" y="3760135"/>
                <a:ext cx="324000" cy="162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extEPG</a:t>
                </a:r>
              </a:p>
            </p:txBody>
          </p:sp>
          <p:grpSp>
            <p:nvGrpSpPr>
              <p:cNvPr id="428" name="Group 427">
                <a:extLst>
                  <a:ext uri="{FF2B5EF4-FFF2-40B4-BE49-F238E27FC236}">
                    <a16:creationId xmlns:a16="http://schemas.microsoft.com/office/drawing/2014/main" id="{E2A1058B-BD92-C44A-4B11-45DA08CD7959}"/>
                  </a:ext>
                </a:extLst>
              </p:cNvPr>
              <p:cNvGrpSpPr/>
              <p:nvPr/>
            </p:nvGrpSpPr>
            <p:grpSpPr>
              <a:xfrm>
                <a:off x="5810366" y="3715169"/>
                <a:ext cx="728185" cy="84185"/>
                <a:chOff x="5839732" y="5301002"/>
                <a:chExt cx="728185" cy="84185"/>
              </a:xfrm>
            </p:grpSpPr>
            <p:sp>
              <p:nvSpPr>
                <p:cNvPr id="429" name="Rectangle 428">
                  <a:extLst>
                    <a:ext uri="{FF2B5EF4-FFF2-40B4-BE49-F238E27FC236}">
                      <a16:creationId xmlns:a16="http://schemas.microsoft.com/office/drawing/2014/main" id="{D3318EE7-6505-3FBF-C885-2A35AF3A732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bg1">
                      <a:lumMod val="75000"/>
                      <a:lumOff val="2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30" name="Rectangle 429">
                  <a:extLst>
                    <a:ext uri="{FF2B5EF4-FFF2-40B4-BE49-F238E27FC236}">
                      <a16:creationId xmlns:a16="http://schemas.microsoft.com/office/drawing/2014/main" id="{F0B118A6-81F8-E0EF-EB69-2CF7CAFBFC4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bg1">
                      <a:lumMod val="75000"/>
                      <a:lumOff val="2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31" name="Rectangle 430">
                  <a:extLst>
                    <a:ext uri="{FF2B5EF4-FFF2-40B4-BE49-F238E27FC236}">
                      <a16:creationId xmlns:a16="http://schemas.microsoft.com/office/drawing/2014/main" id="{DF444280-63DD-CD11-7B90-53CF40507D6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bg1">
                      <a:lumMod val="75000"/>
                      <a:lumOff val="2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32" name="Rectangle 431">
                  <a:extLst>
                    <a:ext uri="{FF2B5EF4-FFF2-40B4-BE49-F238E27FC236}">
                      <a16:creationId xmlns:a16="http://schemas.microsoft.com/office/drawing/2014/main" id="{15F5DF21-10EF-7270-0760-32479DD85EA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bg1">
                      <a:lumMod val="75000"/>
                      <a:lumOff val="2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  <p:cxnSp>
        <p:nvCxnSpPr>
          <p:cNvPr id="438" name="Straight Arrow Connector 437">
            <a:extLst>
              <a:ext uri="{FF2B5EF4-FFF2-40B4-BE49-F238E27FC236}">
                <a16:creationId xmlns:a16="http://schemas.microsoft.com/office/drawing/2014/main" id="{0E7AC7DA-8138-8F3F-9274-8BC6F711F326}"/>
              </a:ext>
            </a:extLst>
          </p:cNvPr>
          <p:cNvCxnSpPr>
            <a:cxnSpLocks/>
            <a:stCxn id="430" idx="0"/>
            <a:endCxn id="354" idx="2"/>
          </p:cNvCxnSpPr>
          <p:nvPr/>
        </p:nvCxnSpPr>
        <p:spPr>
          <a:xfrm flipV="1">
            <a:off x="3442255" y="4100674"/>
            <a:ext cx="2218509" cy="93932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Arrow Connector 438">
            <a:extLst>
              <a:ext uri="{FF2B5EF4-FFF2-40B4-BE49-F238E27FC236}">
                <a16:creationId xmlns:a16="http://schemas.microsoft.com/office/drawing/2014/main" id="{C78E6096-ADF4-AE3B-A033-F9049BB7D5AA}"/>
              </a:ext>
            </a:extLst>
          </p:cNvPr>
          <p:cNvCxnSpPr>
            <a:cxnSpLocks/>
            <a:stCxn id="353" idx="2"/>
            <a:endCxn id="429" idx="0"/>
          </p:cNvCxnSpPr>
          <p:nvPr/>
        </p:nvCxnSpPr>
        <p:spPr>
          <a:xfrm flipH="1">
            <a:off x="4220473" y="4100674"/>
            <a:ext cx="2218509" cy="93932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4842F128-BA53-D994-379F-F91AB57077D9}"/>
              </a:ext>
            </a:extLst>
          </p:cNvPr>
          <p:cNvCxnSpPr>
            <a:cxnSpLocks/>
            <a:stCxn id="364" idx="0"/>
            <a:endCxn id="354" idx="2"/>
          </p:cNvCxnSpPr>
          <p:nvPr/>
        </p:nvCxnSpPr>
        <p:spPr>
          <a:xfrm flipV="1">
            <a:off x="5660764" y="4100674"/>
            <a:ext cx="0" cy="93932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72DFBF1E-8512-2AF2-E07E-74CC6C4DDCDE}"/>
              </a:ext>
            </a:extLst>
          </p:cNvPr>
          <p:cNvCxnSpPr>
            <a:cxnSpLocks/>
            <a:stCxn id="395" idx="0"/>
            <a:endCxn id="354" idx="2"/>
          </p:cNvCxnSpPr>
          <p:nvPr/>
        </p:nvCxnSpPr>
        <p:spPr>
          <a:xfrm flipH="1" flipV="1">
            <a:off x="5660764" y="4100674"/>
            <a:ext cx="2218509" cy="93932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2AFFDEBC-AC5B-465B-AA51-60DDD59E05A4}"/>
              </a:ext>
            </a:extLst>
          </p:cNvPr>
          <p:cNvCxnSpPr>
            <a:cxnSpLocks/>
            <a:stCxn id="353" idx="2"/>
            <a:endCxn id="363" idx="0"/>
          </p:cNvCxnSpPr>
          <p:nvPr/>
        </p:nvCxnSpPr>
        <p:spPr>
          <a:xfrm>
            <a:off x="6438982" y="4100674"/>
            <a:ext cx="0" cy="93932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Arrow Connector 452">
            <a:extLst>
              <a:ext uri="{FF2B5EF4-FFF2-40B4-BE49-F238E27FC236}">
                <a16:creationId xmlns:a16="http://schemas.microsoft.com/office/drawing/2014/main" id="{811DC31A-E32D-6833-3FCF-F5C99A7406EA}"/>
              </a:ext>
            </a:extLst>
          </p:cNvPr>
          <p:cNvCxnSpPr>
            <a:cxnSpLocks/>
            <a:stCxn id="353" idx="2"/>
            <a:endCxn id="394" idx="0"/>
          </p:cNvCxnSpPr>
          <p:nvPr/>
        </p:nvCxnSpPr>
        <p:spPr>
          <a:xfrm>
            <a:off x="6438982" y="4100674"/>
            <a:ext cx="2218509" cy="93932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Elbow Connector 464">
            <a:extLst>
              <a:ext uri="{FF2B5EF4-FFF2-40B4-BE49-F238E27FC236}">
                <a16:creationId xmlns:a16="http://schemas.microsoft.com/office/drawing/2014/main" id="{10062469-E036-9C90-0131-B573B2835C2C}"/>
              </a:ext>
            </a:extLst>
          </p:cNvPr>
          <p:cNvCxnSpPr>
            <a:cxnSpLocks/>
            <a:stCxn id="366" idx="2"/>
            <a:endCxn id="350" idx="0"/>
          </p:cNvCxnSpPr>
          <p:nvPr/>
        </p:nvCxnSpPr>
        <p:spPr>
          <a:xfrm rot="5400000">
            <a:off x="5081293" y="2377993"/>
            <a:ext cx="1594179" cy="43523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Elbow Connector 465">
            <a:extLst>
              <a:ext uri="{FF2B5EF4-FFF2-40B4-BE49-F238E27FC236}">
                <a16:creationId xmlns:a16="http://schemas.microsoft.com/office/drawing/2014/main" id="{CDF5A431-183D-83A2-1DC4-F3727165E704}"/>
              </a:ext>
            </a:extLst>
          </p:cNvPr>
          <p:cNvCxnSpPr>
            <a:cxnSpLocks/>
            <a:stCxn id="366" idx="2"/>
            <a:endCxn id="349" idx="0"/>
          </p:cNvCxnSpPr>
          <p:nvPr/>
        </p:nvCxnSpPr>
        <p:spPr>
          <a:xfrm rot="16200000" flipH="1">
            <a:off x="5470402" y="2424120"/>
            <a:ext cx="1594179" cy="34298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CF4FCE-A620-4E23-D7EA-608CE13DF895}"/>
              </a:ext>
            </a:extLst>
          </p:cNvPr>
          <p:cNvGrpSpPr/>
          <p:nvPr/>
        </p:nvGrpSpPr>
        <p:grpSpPr>
          <a:xfrm>
            <a:off x="1480330" y="3447888"/>
            <a:ext cx="1080000" cy="597600"/>
            <a:chOff x="7680326" y="3602037"/>
            <a:chExt cx="810000" cy="4482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E7DE6F9-28C8-4A90-670E-161EB9B55D4B}"/>
                </a:ext>
              </a:extLst>
            </p:cNvPr>
            <p:cNvSpPr/>
            <p:nvPr/>
          </p:nvSpPr>
          <p:spPr>
            <a:xfrm flipH="1">
              <a:off x="7680326" y="3602037"/>
              <a:ext cx="810000" cy="448200"/>
            </a:xfrm>
            <a:prstGeom prst="rect">
              <a:avLst/>
            </a:prstGeom>
            <a:noFill/>
            <a:ln w="31750">
              <a:solidFill>
                <a:schemeClr val="bg1">
                  <a:lumMod val="75000"/>
                  <a:lumOff val="2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72000" rIns="0" bIns="0" rtlCol="0" anchor="ctr" anchorCtr="1"/>
            <a:lstStyle/>
            <a:p>
              <a:pPr algn="ctr"/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L3out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CE1A25-BAA7-56A4-542D-4F31BB401E4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80326" y="3602038"/>
              <a:ext cx="324000" cy="162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80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L3out</a:t>
              </a:r>
            </a:p>
          </p:txBody>
        </p:sp>
      </p:grp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5C1E23A4-9823-0225-EB6A-67F125DB3032}"/>
              </a:ext>
            </a:extLst>
          </p:cNvPr>
          <p:cNvCxnSpPr>
            <a:stCxn id="17" idx="2"/>
            <a:endCxn id="425" idx="3"/>
          </p:cNvCxnSpPr>
          <p:nvPr/>
        </p:nvCxnSpPr>
        <p:spPr>
          <a:xfrm rot="16200000" flipH="1">
            <a:off x="1979181" y="4086636"/>
            <a:ext cx="1353786" cy="1271489"/>
          </a:xfrm>
          <a:prstGeom prst="bentConnector2">
            <a:avLst/>
          </a:prstGeom>
          <a:ln w="317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B4F96B5-E5CF-9D09-B66A-BDD91D8255FF}"/>
              </a:ext>
            </a:extLst>
          </p:cNvPr>
          <p:cNvGrpSpPr/>
          <p:nvPr/>
        </p:nvGrpSpPr>
        <p:grpSpPr>
          <a:xfrm>
            <a:off x="722789" y="2798932"/>
            <a:ext cx="10620003" cy="3261600"/>
            <a:chOff x="7680323" y="3615879"/>
            <a:chExt cx="7965003" cy="2446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3328D55-7118-F36D-1E26-91333E0A0A3A}"/>
                </a:ext>
              </a:extLst>
            </p:cNvPr>
            <p:cNvSpPr/>
            <p:nvPr/>
          </p:nvSpPr>
          <p:spPr>
            <a:xfrm flipH="1">
              <a:off x="7680325" y="3615879"/>
              <a:ext cx="7965001" cy="2446200"/>
            </a:xfrm>
            <a:prstGeom prst="rect">
              <a:avLst/>
            </a:prstGeom>
            <a:noFill/>
            <a:ln w="31750">
              <a:solidFill>
                <a:schemeClr val="accent5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68000" tIns="0" rIns="216000" bIns="144000" rtlCol="0" anchor="t" anchorCtr="0"/>
            <a:lstStyle/>
            <a:p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vrf-01</a:t>
              </a:r>
              <a:endParaRPr lang="en-GB" sz="2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9A0298C-0B1B-1C08-A66E-B07A3344FBA6}"/>
                </a:ext>
              </a:extLst>
            </p:cNvPr>
            <p:cNvGrpSpPr/>
            <p:nvPr/>
          </p:nvGrpSpPr>
          <p:grpSpPr>
            <a:xfrm>
              <a:off x="7680323" y="3615879"/>
              <a:ext cx="324000" cy="162000"/>
              <a:chOff x="9199253" y="3748281"/>
              <a:chExt cx="324000" cy="16200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47B76E6-8A2A-BA6E-8ADB-B29BA9E8633A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9199253" y="3748281"/>
                <a:ext cx="324000" cy="162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pic>
            <p:nvPicPr>
              <p:cNvPr id="25" name="Picture 6" descr="C:\Users\ecoffey\AppData\Local\Temp\Rar$DRa0.583\Cisco Icons November\30067_Device_router_3057\Png_256\30067_Device_router_3057_unknown_256.png">
                <a:extLst>
                  <a:ext uri="{FF2B5EF4-FFF2-40B4-BE49-F238E27FC236}">
                    <a16:creationId xmlns:a16="http://schemas.microsoft.com/office/drawing/2014/main" id="{0D13550A-6676-27EC-BFFF-10C0A7E08F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253747" y="3768469"/>
                <a:ext cx="215012" cy="121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52298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92155-D090-F608-B1FA-8A94A92B1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3" name="Group 462">
            <a:extLst>
              <a:ext uri="{FF2B5EF4-FFF2-40B4-BE49-F238E27FC236}">
                <a16:creationId xmlns:a16="http://schemas.microsoft.com/office/drawing/2014/main" id="{A713755C-2BED-6FDB-09F9-A5639E959DF4}"/>
              </a:ext>
            </a:extLst>
          </p:cNvPr>
          <p:cNvGrpSpPr/>
          <p:nvPr/>
        </p:nvGrpSpPr>
        <p:grpSpPr>
          <a:xfrm>
            <a:off x="7180255" y="789596"/>
            <a:ext cx="2160002" cy="1440003"/>
            <a:chOff x="8540266" y="1015426"/>
            <a:chExt cx="2160002" cy="1440003"/>
          </a:xfrm>
        </p:grpSpPr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06DB4DF7-643C-8B68-8D57-2BC7D2D4D955}"/>
                </a:ext>
              </a:extLst>
            </p:cNvPr>
            <p:cNvGrpSpPr/>
            <p:nvPr/>
          </p:nvGrpSpPr>
          <p:grpSpPr>
            <a:xfrm>
              <a:off x="8720267" y="1446503"/>
              <a:ext cx="1800000" cy="577849"/>
              <a:chOff x="6914528" y="4617244"/>
              <a:chExt cx="1350000" cy="433387"/>
            </a:xfrm>
          </p:grpSpPr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05FA47EF-135A-7F04-2E50-6776C7A48DB5}"/>
                  </a:ext>
                </a:extLst>
              </p:cNvPr>
              <p:cNvSpPr/>
              <p:nvPr/>
            </p:nvSpPr>
            <p:spPr>
              <a:xfrm>
                <a:off x="6914528" y="4617244"/>
                <a:ext cx="1350000" cy="433387"/>
              </a:xfrm>
              <a:prstGeom prst="rect">
                <a:avLst/>
              </a:prstGeom>
              <a:noFill/>
              <a:ln w="31750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0" rtlCol="0" anchor="ctr" anchorCtr="1"/>
              <a:lstStyle/>
              <a:p>
                <a:pPr algn="ctr"/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common.default</a:t>
                </a:r>
              </a:p>
            </p:txBody>
          </p:sp>
          <p:sp>
            <p:nvSpPr>
              <p:cNvPr id="367" name="Rectangle 366">
                <a:extLst>
                  <a:ext uri="{FF2B5EF4-FFF2-40B4-BE49-F238E27FC236}">
                    <a16:creationId xmlns:a16="http://schemas.microsoft.com/office/drawing/2014/main" id="{81B6A79A-F134-C075-4EA7-410B4FF4B3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14529" y="4617244"/>
                <a:ext cx="324000" cy="162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r>
                  <a:rPr lang="en-GB" sz="80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Cont</a:t>
                </a:r>
              </a:p>
            </p:txBody>
          </p:sp>
        </p:grpSp>
        <p:grpSp>
          <p:nvGrpSpPr>
            <p:cNvPr id="400" name="Group 399">
              <a:extLst>
                <a:ext uri="{FF2B5EF4-FFF2-40B4-BE49-F238E27FC236}">
                  <a16:creationId xmlns:a16="http://schemas.microsoft.com/office/drawing/2014/main" id="{BCC85D5C-006C-F51A-C8D4-FC6DF3CE2D0B}"/>
                </a:ext>
              </a:extLst>
            </p:cNvPr>
            <p:cNvGrpSpPr/>
            <p:nvPr/>
          </p:nvGrpSpPr>
          <p:grpSpPr>
            <a:xfrm>
              <a:off x="8540266" y="1015426"/>
              <a:ext cx="2160002" cy="1440003"/>
              <a:chOff x="7680323" y="2921000"/>
              <a:chExt cx="1620001" cy="1080002"/>
            </a:xfrm>
          </p:grpSpPr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718F3124-4A88-73AF-2A46-A602B43D771B}"/>
                  </a:ext>
                </a:extLst>
              </p:cNvPr>
              <p:cNvSpPr/>
              <p:nvPr/>
            </p:nvSpPr>
            <p:spPr>
              <a:xfrm>
                <a:off x="7680324" y="2921002"/>
                <a:ext cx="1620000" cy="1080000"/>
              </a:xfrm>
              <a:prstGeom prst="rect">
                <a:avLst/>
              </a:prstGeom>
              <a:noFill/>
              <a:ln w="31750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8000" tIns="0" rIns="216000" bIns="3600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common</a:t>
                </a:r>
                <a:endParaRPr lang="en-GB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402" name="Group 401">
                <a:extLst>
                  <a:ext uri="{FF2B5EF4-FFF2-40B4-BE49-F238E27FC236}">
                    <a16:creationId xmlns:a16="http://schemas.microsoft.com/office/drawing/2014/main" id="{FE54F7FF-E61F-E479-5CC4-45C686B7FF01}"/>
                  </a:ext>
                </a:extLst>
              </p:cNvPr>
              <p:cNvGrpSpPr/>
              <p:nvPr/>
            </p:nvGrpSpPr>
            <p:grpSpPr>
              <a:xfrm>
                <a:off x="7680323" y="2921000"/>
                <a:ext cx="325013" cy="162000"/>
                <a:chOff x="9357407" y="4691351"/>
                <a:chExt cx="325013" cy="162000"/>
              </a:xfrm>
            </p:grpSpPr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B2E4D77F-9ECC-84D3-2041-905BD11CA3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57407" y="4691351"/>
                  <a:ext cx="325013" cy="162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grpSp>
              <p:nvGrpSpPr>
                <p:cNvPr id="404" name="Group 403">
                  <a:extLst>
                    <a:ext uri="{FF2B5EF4-FFF2-40B4-BE49-F238E27FC236}">
                      <a16:creationId xmlns:a16="http://schemas.microsoft.com/office/drawing/2014/main" id="{7897352C-AA9D-2781-4D2A-5985B1ECFDD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9393407" y="4709853"/>
                  <a:ext cx="216000" cy="106997"/>
                  <a:chOff x="836085" y="1496592"/>
                  <a:chExt cx="538984" cy="266993"/>
                </a:xfrm>
              </p:grpSpPr>
              <p:sp>
                <p:nvSpPr>
                  <p:cNvPr id="405" name="Freeform 751">
                    <a:extLst>
                      <a:ext uri="{FF2B5EF4-FFF2-40B4-BE49-F238E27FC236}">
                        <a16:creationId xmlns:a16="http://schemas.microsoft.com/office/drawing/2014/main" id="{7CECE9AF-DBCB-4A81-805D-9F96E4EBE2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6085" y="1647588"/>
                    <a:ext cx="538984" cy="115997"/>
                  </a:xfrm>
                  <a:custGeom>
                    <a:avLst/>
                    <a:gdLst>
                      <a:gd name="T0" fmla="*/ 204 w 228"/>
                      <a:gd name="T1" fmla="*/ 49 h 49"/>
                      <a:gd name="T2" fmla="*/ 24 w 228"/>
                      <a:gd name="T3" fmla="*/ 49 h 49"/>
                      <a:gd name="T4" fmla="*/ 0 w 228"/>
                      <a:gd name="T5" fmla="*/ 25 h 49"/>
                      <a:gd name="T6" fmla="*/ 0 w 228"/>
                      <a:gd name="T7" fmla="*/ 25 h 49"/>
                      <a:gd name="T8" fmla="*/ 24 w 228"/>
                      <a:gd name="T9" fmla="*/ 0 h 49"/>
                      <a:gd name="T10" fmla="*/ 204 w 228"/>
                      <a:gd name="T11" fmla="*/ 0 h 49"/>
                      <a:gd name="T12" fmla="*/ 228 w 228"/>
                      <a:gd name="T13" fmla="*/ 25 h 49"/>
                      <a:gd name="T14" fmla="*/ 228 w 228"/>
                      <a:gd name="T15" fmla="*/ 25 h 49"/>
                      <a:gd name="T16" fmla="*/ 204 w 228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28" h="49">
                        <a:moveTo>
                          <a:pt x="204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204" y="0"/>
                          <a:pt x="204" y="0"/>
                          <a:pt x="204" y="0"/>
                        </a:cubicBezTo>
                        <a:cubicBezTo>
                          <a:pt x="217" y="0"/>
                          <a:pt x="228" y="11"/>
                          <a:pt x="228" y="25"/>
                        </a:cubicBezTo>
                        <a:cubicBezTo>
                          <a:pt x="228" y="25"/>
                          <a:pt x="228" y="25"/>
                          <a:pt x="228" y="25"/>
                        </a:cubicBezTo>
                        <a:cubicBezTo>
                          <a:pt x="228" y="38"/>
                          <a:pt x="217" y="49"/>
                          <a:pt x="204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1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sz="533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406" name="Freeform 752">
                    <a:extLst>
                      <a:ext uri="{FF2B5EF4-FFF2-40B4-BE49-F238E27FC236}">
                        <a16:creationId xmlns:a16="http://schemas.microsoft.com/office/drawing/2014/main" id="{CFCD42CD-6341-DFD5-7019-CF1ADD5C9DB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5081" y="1571590"/>
                    <a:ext cx="382988" cy="115996"/>
                  </a:xfrm>
                  <a:custGeom>
                    <a:avLst/>
                    <a:gdLst>
                      <a:gd name="T0" fmla="*/ 137 w 162"/>
                      <a:gd name="T1" fmla="*/ 49 h 49"/>
                      <a:gd name="T2" fmla="*/ 24 w 162"/>
                      <a:gd name="T3" fmla="*/ 49 h 49"/>
                      <a:gd name="T4" fmla="*/ 0 w 162"/>
                      <a:gd name="T5" fmla="*/ 25 h 49"/>
                      <a:gd name="T6" fmla="*/ 0 w 162"/>
                      <a:gd name="T7" fmla="*/ 25 h 49"/>
                      <a:gd name="T8" fmla="*/ 24 w 162"/>
                      <a:gd name="T9" fmla="*/ 0 h 49"/>
                      <a:gd name="T10" fmla="*/ 137 w 162"/>
                      <a:gd name="T11" fmla="*/ 0 h 49"/>
                      <a:gd name="T12" fmla="*/ 162 w 162"/>
                      <a:gd name="T13" fmla="*/ 25 h 49"/>
                      <a:gd name="T14" fmla="*/ 162 w 162"/>
                      <a:gd name="T15" fmla="*/ 25 h 49"/>
                      <a:gd name="T16" fmla="*/ 137 w 162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62" h="49">
                        <a:moveTo>
                          <a:pt x="137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137" y="0"/>
                          <a:pt x="137" y="0"/>
                          <a:pt x="137" y="0"/>
                        </a:cubicBezTo>
                        <a:cubicBezTo>
                          <a:pt x="151" y="0"/>
                          <a:pt x="162" y="11"/>
                          <a:pt x="162" y="25"/>
                        </a:cubicBezTo>
                        <a:cubicBezTo>
                          <a:pt x="162" y="25"/>
                          <a:pt x="162" y="25"/>
                          <a:pt x="162" y="25"/>
                        </a:cubicBezTo>
                        <a:cubicBezTo>
                          <a:pt x="162" y="38"/>
                          <a:pt x="151" y="49"/>
                          <a:pt x="137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407" name="Freeform 753">
                    <a:extLst>
                      <a:ext uri="{FF2B5EF4-FFF2-40B4-BE49-F238E27FC236}">
                        <a16:creationId xmlns:a16="http://schemas.microsoft.com/office/drawing/2014/main" id="{3A822BA8-36BF-C07B-158E-6D944B20CB4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06076" y="1496592"/>
                    <a:ext cx="181994" cy="115996"/>
                  </a:xfrm>
                  <a:custGeom>
                    <a:avLst/>
                    <a:gdLst>
                      <a:gd name="T0" fmla="*/ 52 w 77"/>
                      <a:gd name="T1" fmla="*/ 49 h 49"/>
                      <a:gd name="T2" fmla="*/ 24 w 77"/>
                      <a:gd name="T3" fmla="*/ 49 h 49"/>
                      <a:gd name="T4" fmla="*/ 0 w 77"/>
                      <a:gd name="T5" fmla="*/ 24 h 49"/>
                      <a:gd name="T6" fmla="*/ 0 w 77"/>
                      <a:gd name="T7" fmla="*/ 24 h 49"/>
                      <a:gd name="T8" fmla="*/ 24 w 77"/>
                      <a:gd name="T9" fmla="*/ 0 h 49"/>
                      <a:gd name="T10" fmla="*/ 52 w 77"/>
                      <a:gd name="T11" fmla="*/ 0 h 49"/>
                      <a:gd name="T12" fmla="*/ 77 w 77"/>
                      <a:gd name="T13" fmla="*/ 24 h 49"/>
                      <a:gd name="T14" fmla="*/ 77 w 77"/>
                      <a:gd name="T15" fmla="*/ 24 h 49"/>
                      <a:gd name="T16" fmla="*/ 52 w 77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7" h="49">
                        <a:moveTo>
                          <a:pt x="52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4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52" y="0"/>
                          <a:pt x="52" y="0"/>
                          <a:pt x="52" y="0"/>
                        </a:cubicBezTo>
                        <a:cubicBezTo>
                          <a:pt x="66" y="0"/>
                          <a:pt x="77" y="11"/>
                          <a:pt x="77" y="24"/>
                        </a:cubicBezTo>
                        <a:cubicBezTo>
                          <a:pt x="77" y="24"/>
                          <a:pt x="77" y="24"/>
                          <a:pt x="77" y="24"/>
                        </a:cubicBezTo>
                        <a:cubicBezTo>
                          <a:pt x="77" y="38"/>
                          <a:pt x="66" y="49"/>
                          <a:pt x="52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7488EB8-46C2-2733-9DC8-4B676C216E65}"/>
              </a:ext>
            </a:extLst>
          </p:cNvPr>
          <p:cNvGrpSpPr/>
          <p:nvPr/>
        </p:nvGrpSpPr>
        <p:grpSpPr>
          <a:xfrm>
            <a:off x="596515" y="2437823"/>
            <a:ext cx="10907999" cy="3744000"/>
            <a:chOff x="7680320" y="2921000"/>
            <a:chExt cx="8181000" cy="280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748AD89-DD0F-BDE5-7649-53CEBEDDF550}"/>
                </a:ext>
              </a:extLst>
            </p:cNvPr>
            <p:cNvSpPr/>
            <p:nvPr/>
          </p:nvSpPr>
          <p:spPr>
            <a:xfrm>
              <a:off x="7680320" y="2921000"/>
              <a:ext cx="8181000" cy="2808001"/>
            </a:xfrm>
            <a:prstGeom prst="rect">
              <a:avLst/>
            </a:prstGeom>
            <a:noFill/>
            <a:ln w="3175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0" rIns="216000" bIns="36000" rtlCol="0" anchor="t" anchorCtr="0"/>
            <a:lstStyle/>
            <a:p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demo</a:t>
              </a:r>
              <a:endParaRPr lang="en-GB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E3F9CD2-8210-D919-6D8A-92A6394B7FB2}"/>
                </a:ext>
              </a:extLst>
            </p:cNvPr>
            <p:cNvGrpSpPr/>
            <p:nvPr/>
          </p:nvGrpSpPr>
          <p:grpSpPr>
            <a:xfrm>
              <a:off x="7680323" y="2921000"/>
              <a:ext cx="325013" cy="162000"/>
              <a:chOff x="9357407" y="4691351"/>
              <a:chExt cx="325013" cy="162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02A8DE2-A610-BDF6-B4E7-F01768535A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7407" y="4691351"/>
                <a:ext cx="325013" cy="162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662D4CA-C755-80D0-FE1F-ECB76E5575C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393407" y="4709853"/>
                <a:ext cx="216000" cy="106997"/>
                <a:chOff x="836085" y="1496592"/>
                <a:chExt cx="538984" cy="266993"/>
              </a:xfrm>
            </p:grpSpPr>
            <p:sp>
              <p:nvSpPr>
                <p:cNvPr id="8" name="Freeform 751">
                  <a:extLst>
                    <a:ext uri="{FF2B5EF4-FFF2-40B4-BE49-F238E27FC236}">
                      <a16:creationId xmlns:a16="http://schemas.microsoft.com/office/drawing/2014/main" id="{CFED548B-FD92-3408-2C48-0F20F5ADEA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6085" y="1647588"/>
                  <a:ext cx="538984" cy="115997"/>
                </a:xfrm>
                <a:custGeom>
                  <a:avLst/>
                  <a:gdLst>
                    <a:gd name="T0" fmla="*/ 204 w 228"/>
                    <a:gd name="T1" fmla="*/ 49 h 49"/>
                    <a:gd name="T2" fmla="*/ 24 w 228"/>
                    <a:gd name="T3" fmla="*/ 49 h 49"/>
                    <a:gd name="T4" fmla="*/ 0 w 228"/>
                    <a:gd name="T5" fmla="*/ 25 h 49"/>
                    <a:gd name="T6" fmla="*/ 0 w 228"/>
                    <a:gd name="T7" fmla="*/ 25 h 49"/>
                    <a:gd name="T8" fmla="*/ 24 w 228"/>
                    <a:gd name="T9" fmla="*/ 0 h 49"/>
                    <a:gd name="T10" fmla="*/ 204 w 228"/>
                    <a:gd name="T11" fmla="*/ 0 h 49"/>
                    <a:gd name="T12" fmla="*/ 228 w 228"/>
                    <a:gd name="T13" fmla="*/ 25 h 49"/>
                    <a:gd name="T14" fmla="*/ 228 w 228"/>
                    <a:gd name="T15" fmla="*/ 25 h 49"/>
                    <a:gd name="T16" fmla="*/ 204 w 228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8" h="49">
                      <a:moveTo>
                        <a:pt x="204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204" y="0"/>
                        <a:pt x="204" y="0"/>
                        <a:pt x="204" y="0"/>
                      </a:cubicBezTo>
                      <a:cubicBezTo>
                        <a:pt x="217" y="0"/>
                        <a:pt x="228" y="11"/>
                        <a:pt x="228" y="25"/>
                      </a:cubicBezTo>
                      <a:cubicBezTo>
                        <a:pt x="228" y="25"/>
                        <a:pt x="228" y="25"/>
                        <a:pt x="228" y="25"/>
                      </a:cubicBezTo>
                      <a:cubicBezTo>
                        <a:pt x="228" y="38"/>
                        <a:pt x="217" y="49"/>
                        <a:pt x="204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1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533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9" name="Freeform 752">
                  <a:extLst>
                    <a:ext uri="{FF2B5EF4-FFF2-40B4-BE49-F238E27FC236}">
                      <a16:creationId xmlns:a16="http://schemas.microsoft.com/office/drawing/2014/main" id="{5BF80E59-A277-C650-24A6-D13A790B13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5081" y="1571590"/>
                  <a:ext cx="382988" cy="115996"/>
                </a:xfrm>
                <a:custGeom>
                  <a:avLst/>
                  <a:gdLst>
                    <a:gd name="T0" fmla="*/ 137 w 162"/>
                    <a:gd name="T1" fmla="*/ 49 h 49"/>
                    <a:gd name="T2" fmla="*/ 24 w 162"/>
                    <a:gd name="T3" fmla="*/ 49 h 49"/>
                    <a:gd name="T4" fmla="*/ 0 w 162"/>
                    <a:gd name="T5" fmla="*/ 25 h 49"/>
                    <a:gd name="T6" fmla="*/ 0 w 162"/>
                    <a:gd name="T7" fmla="*/ 25 h 49"/>
                    <a:gd name="T8" fmla="*/ 24 w 162"/>
                    <a:gd name="T9" fmla="*/ 0 h 49"/>
                    <a:gd name="T10" fmla="*/ 137 w 162"/>
                    <a:gd name="T11" fmla="*/ 0 h 49"/>
                    <a:gd name="T12" fmla="*/ 162 w 162"/>
                    <a:gd name="T13" fmla="*/ 25 h 49"/>
                    <a:gd name="T14" fmla="*/ 162 w 162"/>
                    <a:gd name="T15" fmla="*/ 25 h 49"/>
                    <a:gd name="T16" fmla="*/ 137 w 162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2" h="49">
                      <a:moveTo>
                        <a:pt x="137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51" y="0"/>
                        <a:pt x="162" y="11"/>
                        <a:pt x="162" y="25"/>
                      </a:cubicBezTo>
                      <a:cubicBezTo>
                        <a:pt x="162" y="25"/>
                        <a:pt x="162" y="25"/>
                        <a:pt x="162" y="25"/>
                      </a:cubicBezTo>
                      <a:cubicBezTo>
                        <a:pt x="162" y="38"/>
                        <a:pt x="151" y="49"/>
                        <a:pt x="137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0" name="Freeform 753">
                  <a:extLst>
                    <a:ext uri="{FF2B5EF4-FFF2-40B4-BE49-F238E27FC236}">
                      <a16:creationId xmlns:a16="http://schemas.microsoft.com/office/drawing/2014/main" id="{3C888752-651F-38D5-9455-7AF5D27DD4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6076" y="1496592"/>
                  <a:ext cx="181994" cy="115996"/>
                </a:xfrm>
                <a:custGeom>
                  <a:avLst/>
                  <a:gdLst>
                    <a:gd name="T0" fmla="*/ 52 w 77"/>
                    <a:gd name="T1" fmla="*/ 49 h 49"/>
                    <a:gd name="T2" fmla="*/ 24 w 77"/>
                    <a:gd name="T3" fmla="*/ 49 h 49"/>
                    <a:gd name="T4" fmla="*/ 0 w 77"/>
                    <a:gd name="T5" fmla="*/ 24 h 49"/>
                    <a:gd name="T6" fmla="*/ 0 w 77"/>
                    <a:gd name="T7" fmla="*/ 24 h 49"/>
                    <a:gd name="T8" fmla="*/ 24 w 77"/>
                    <a:gd name="T9" fmla="*/ 0 h 49"/>
                    <a:gd name="T10" fmla="*/ 52 w 77"/>
                    <a:gd name="T11" fmla="*/ 0 h 49"/>
                    <a:gd name="T12" fmla="*/ 77 w 77"/>
                    <a:gd name="T13" fmla="*/ 24 h 49"/>
                    <a:gd name="T14" fmla="*/ 77 w 77"/>
                    <a:gd name="T15" fmla="*/ 24 h 49"/>
                    <a:gd name="T16" fmla="*/ 52 w 77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7" h="49">
                      <a:moveTo>
                        <a:pt x="52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66" y="0"/>
                        <a:pt x="77" y="11"/>
                        <a:pt x="77" y="24"/>
                      </a:cubicBezTo>
                      <a:cubicBezTo>
                        <a:pt x="77" y="24"/>
                        <a:pt x="77" y="24"/>
                        <a:pt x="77" y="24"/>
                      </a:cubicBezTo>
                      <a:cubicBezTo>
                        <a:pt x="77" y="38"/>
                        <a:pt x="66" y="49"/>
                        <a:pt x="52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6AC645-08F5-242D-A239-697047C87966}"/>
              </a:ext>
            </a:extLst>
          </p:cNvPr>
          <p:cNvGrpSpPr/>
          <p:nvPr/>
        </p:nvGrpSpPr>
        <p:grpSpPr>
          <a:xfrm>
            <a:off x="5149521" y="2798932"/>
            <a:ext cx="6192002" cy="3261600"/>
            <a:chOff x="7680323" y="3615879"/>
            <a:chExt cx="4644002" cy="2446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F91205B-D2BD-72C0-50BA-CBFC0EA21B59}"/>
                </a:ext>
              </a:extLst>
            </p:cNvPr>
            <p:cNvSpPr/>
            <p:nvPr/>
          </p:nvSpPr>
          <p:spPr>
            <a:xfrm flipH="1">
              <a:off x="7680325" y="3615879"/>
              <a:ext cx="4644000" cy="2446200"/>
            </a:xfrm>
            <a:prstGeom prst="rect">
              <a:avLst/>
            </a:prstGeom>
            <a:noFill/>
            <a:ln w="31750">
              <a:solidFill>
                <a:schemeClr val="accent5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68000" tIns="0" rIns="216000" bIns="144000" rtlCol="0" anchor="t" anchorCtr="0"/>
            <a:lstStyle/>
            <a:p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vrf-02 (internal)</a:t>
              </a:r>
              <a:endParaRPr lang="en-GB" sz="2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6C8B4F3-D979-C8C3-BAA1-3F9A16A1774F}"/>
                </a:ext>
              </a:extLst>
            </p:cNvPr>
            <p:cNvGrpSpPr/>
            <p:nvPr/>
          </p:nvGrpSpPr>
          <p:grpSpPr>
            <a:xfrm>
              <a:off x="7680323" y="3615879"/>
              <a:ext cx="324000" cy="162000"/>
              <a:chOff x="9199253" y="3748281"/>
              <a:chExt cx="324000" cy="162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E8A6506-2109-63C1-5F50-21B119948BA0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9199253" y="3748281"/>
                <a:ext cx="324000" cy="162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pic>
            <p:nvPicPr>
              <p:cNvPr id="15" name="Picture 6" descr="C:\Users\ecoffey\AppData\Local\Temp\Rar$DRa0.583\Cisco Icons November\30067_Device_router_3057\Png_256\30067_Device_router_3057_unknown_256.png">
                <a:extLst>
                  <a:ext uri="{FF2B5EF4-FFF2-40B4-BE49-F238E27FC236}">
                    <a16:creationId xmlns:a16="http://schemas.microsoft.com/office/drawing/2014/main" id="{C8A7100B-7F0B-99DE-1729-46C72A2F84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253747" y="3768469"/>
                <a:ext cx="215012" cy="121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310C935-BA04-99CF-A8C8-1088622DCB31}"/>
              </a:ext>
            </a:extLst>
          </p:cNvPr>
          <p:cNvGrpSpPr/>
          <p:nvPr/>
        </p:nvGrpSpPr>
        <p:grpSpPr>
          <a:xfrm>
            <a:off x="6078002" y="3392701"/>
            <a:ext cx="4364507" cy="2355272"/>
            <a:chOff x="6078002" y="3392701"/>
            <a:chExt cx="4364507" cy="2355272"/>
          </a:xfrm>
        </p:grpSpPr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FC13B17A-D2E9-6923-FD32-0CDB4700516E}"/>
                </a:ext>
              </a:extLst>
            </p:cNvPr>
            <p:cNvGrpSpPr/>
            <p:nvPr/>
          </p:nvGrpSpPr>
          <p:grpSpPr>
            <a:xfrm>
              <a:off x="7720068" y="3392701"/>
              <a:ext cx="1080376" cy="707973"/>
              <a:chOff x="5769800" y="3715169"/>
              <a:chExt cx="810282" cy="530980"/>
            </a:xfrm>
          </p:grpSpPr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ED08F910-377C-B964-0046-3B56FCFBC57A}"/>
                  </a:ext>
                </a:extLst>
              </p:cNvPr>
              <p:cNvSpPr/>
              <p:nvPr/>
            </p:nvSpPr>
            <p:spPr>
              <a:xfrm flipH="1">
                <a:off x="5769800" y="3760135"/>
                <a:ext cx="810282" cy="4489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7200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vzAny</a:t>
                </a:r>
              </a:p>
            </p:txBody>
          </p: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DF43CDBD-8C34-B56A-F00C-7215F3904D7F}"/>
                  </a:ext>
                </a:extLst>
              </p:cNvPr>
              <p:cNvGrpSpPr/>
              <p:nvPr/>
            </p:nvGrpSpPr>
            <p:grpSpPr>
              <a:xfrm>
                <a:off x="5810366" y="4161964"/>
                <a:ext cx="728185" cy="84185"/>
                <a:chOff x="5839732" y="5301002"/>
                <a:chExt cx="728185" cy="84185"/>
              </a:xfrm>
            </p:grpSpPr>
            <p:sp>
              <p:nvSpPr>
                <p:cNvPr id="353" name="Rectangle 352">
                  <a:extLst>
                    <a:ext uri="{FF2B5EF4-FFF2-40B4-BE49-F238E27FC236}">
                      <a16:creationId xmlns:a16="http://schemas.microsoft.com/office/drawing/2014/main" id="{9F1D4A9C-75EF-E0ED-6094-94FEF7F195B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54" name="Rectangle 353">
                  <a:extLst>
                    <a:ext uri="{FF2B5EF4-FFF2-40B4-BE49-F238E27FC236}">
                      <a16:creationId xmlns:a16="http://schemas.microsoft.com/office/drawing/2014/main" id="{F2435121-A6A6-C976-B59F-625DFA36407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56" name="Rectangle 355">
                  <a:extLst>
                    <a:ext uri="{FF2B5EF4-FFF2-40B4-BE49-F238E27FC236}">
                      <a16:creationId xmlns:a16="http://schemas.microsoft.com/office/drawing/2014/main" id="{2A4545A8-2E4F-F64F-6DF5-EB224CFC128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FB910DC4-0027-0C8B-F35E-F02C25001B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69800" y="3760135"/>
                <a:ext cx="324000" cy="162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vzAny</a:t>
                </a:r>
              </a:p>
            </p:txBody>
          </p:sp>
          <p:grpSp>
            <p:nvGrpSpPr>
              <p:cNvPr id="348" name="Group 347">
                <a:extLst>
                  <a:ext uri="{FF2B5EF4-FFF2-40B4-BE49-F238E27FC236}">
                    <a16:creationId xmlns:a16="http://schemas.microsoft.com/office/drawing/2014/main" id="{95F74248-0A9A-A5EE-B119-7052D6D0B20E}"/>
                  </a:ext>
                </a:extLst>
              </p:cNvPr>
              <p:cNvGrpSpPr/>
              <p:nvPr/>
            </p:nvGrpSpPr>
            <p:grpSpPr>
              <a:xfrm>
                <a:off x="5810366" y="3715169"/>
                <a:ext cx="728185" cy="84185"/>
                <a:chOff x="5839732" y="5301002"/>
                <a:chExt cx="728185" cy="84185"/>
              </a:xfrm>
            </p:grpSpPr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D5383DAD-57B4-B58A-4E59-84FD9D82BB7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D77F9504-FDD2-385D-EEA7-8B09AB756E2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52" name="Rectangle 351">
                  <a:extLst>
                    <a:ext uri="{FF2B5EF4-FFF2-40B4-BE49-F238E27FC236}">
                      <a16:creationId xmlns:a16="http://schemas.microsoft.com/office/drawing/2014/main" id="{F3F8E5D4-9E1E-861D-B5E3-3E44D669C9B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0ABD6C09-41D5-431B-E424-47171311FE60}"/>
                </a:ext>
              </a:extLst>
            </p:cNvPr>
            <p:cNvGrpSpPr/>
            <p:nvPr/>
          </p:nvGrpSpPr>
          <p:grpSpPr>
            <a:xfrm>
              <a:off x="6078002" y="5040000"/>
              <a:ext cx="1080376" cy="707973"/>
              <a:chOff x="5769800" y="3715169"/>
              <a:chExt cx="810282" cy="530980"/>
            </a:xfrm>
          </p:grpSpPr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724E3917-4F0B-C2D2-B852-629B45C88D2B}"/>
                  </a:ext>
                </a:extLst>
              </p:cNvPr>
              <p:cNvSpPr/>
              <p:nvPr/>
            </p:nvSpPr>
            <p:spPr>
              <a:xfrm flipH="1">
                <a:off x="5769800" y="3760135"/>
                <a:ext cx="810282" cy="4489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7200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All EPGs</a:t>
                </a:r>
              </a:p>
            </p:txBody>
          </p:sp>
          <p:grpSp>
            <p:nvGrpSpPr>
              <p:cNvPr id="359" name="Group 358">
                <a:extLst>
                  <a:ext uri="{FF2B5EF4-FFF2-40B4-BE49-F238E27FC236}">
                    <a16:creationId xmlns:a16="http://schemas.microsoft.com/office/drawing/2014/main" id="{2E966CB6-FBC2-B4A4-7E4D-DA5411135285}"/>
                  </a:ext>
                </a:extLst>
              </p:cNvPr>
              <p:cNvGrpSpPr/>
              <p:nvPr/>
            </p:nvGrpSpPr>
            <p:grpSpPr>
              <a:xfrm>
                <a:off x="5810366" y="4161964"/>
                <a:ext cx="728185" cy="84185"/>
                <a:chOff x="5839732" y="5301002"/>
                <a:chExt cx="728185" cy="84185"/>
              </a:xfrm>
            </p:grpSpPr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53F4EBBF-F9B1-11B7-780A-46EB7B6620E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003E86EF-500C-E34E-0A7C-7D765FE8F8B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DB14557A-5F8B-B6BE-8C05-5CAA3041CE9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A38CAD43-7424-AE09-136A-4AB5C314DD6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29791229-3725-CAD0-D78C-479CDB1A18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69800" y="3760135"/>
                <a:ext cx="324000" cy="162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EPG</a:t>
                </a:r>
              </a:p>
            </p:txBody>
          </p:sp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F0C9F5A1-90AE-8138-F08D-4AE9392B02DE}"/>
                  </a:ext>
                </a:extLst>
              </p:cNvPr>
              <p:cNvGrpSpPr/>
              <p:nvPr/>
            </p:nvGrpSpPr>
            <p:grpSpPr>
              <a:xfrm>
                <a:off x="5810366" y="3715169"/>
                <a:ext cx="728185" cy="84185"/>
                <a:chOff x="5839732" y="5301002"/>
                <a:chExt cx="728185" cy="84185"/>
              </a:xfrm>
            </p:grpSpPr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3561E218-26BF-E1E7-776A-0EAE7EB00A5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1DB82869-1A0D-6EAD-89B4-D0420AEC867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68" name="Rectangle 367">
                  <a:extLst>
                    <a:ext uri="{FF2B5EF4-FFF2-40B4-BE49-F238E27FC236}">
                      <a16:creationId xmlns:a16="http://schemas.microsoft.com/office/drawing/2014/main" id="{37386A3D-E033-98BD-B2F7-B652BCE6A83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69" name="Rectangle 368">
                  <a:extLst>
                    <a:ext uri="{FF2B5EF4-FFF2-40B4-BE49-F238E27FC236}">
                      <a16:creationId xmlns:a16="http://schemas.microsoft.com/office/drawing/2014/main" id="{896537F0-C6E5-738A-1FA2-0A71A5FE465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738B77CF-8467-6EE3-14CA-6AC5DF8E091C}"/>
                </a:ext>
              </a:extLst>
            </p:cNvPr>
            <p:cNvGrpSpPr/>
            <p:nvPr/>
          </p:nvGrpSpPr>
          <p:grpSpPr>
            <a:xfrm>
              <a:off x="9362133" y="5040000"/>
              <a:ext cx="1080376" cy="707973"/>
              <a:chOff x="5769800" y="3715169"/>
              <a:chExt cx="810282" cy="530980"/>
            </a:xfrm>
          </p:grpSpPr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344CD682-F7EA-1730-A356-9DCFC14C4C9A}"/>
                  </a:ext>
                </a:extLst>
              </p:cNvPr>
              <p:cNvSpPr/>
              <p:nvPr/>
            </p:nvSpPr>
            <p:spPr>
              <a:xfrm flipH="1">
                <a:off x="5769800" y="3760135"/>
                <a:ext cx="810282" cy="4489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0" cap="flat">
                <a:solidFill>
                  <a:schemeClr val="accent2">
                    <a:lumMod val="7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7200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All ESGs</a:t>
                </a:r>
              </a:p>
            </p:txBody>
          </p: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9003198B-BF2E-611B-8B33-A9E80F9B4383}"/>
                  </a:ext>
                </a:extLst>
              </p:cNvPr>
              <p:cNvGrpSpPr/>
              <p:nvPr/>
            </p:nvGrpSpPr>
            <p:grpSpPr>
              <a:xfrm>
                <a:off x="5810366" y="4161964"/>
                <a:ext cx="728185" cy="84185"/>
                <a:chOff x="5839732" y="5301002"/>
                <a:chExt cx="728185" cy="84185"/>
              </a:xfrm>
            </p:grpSpPr>
            <p:sp>
              <p:nvSpPr>
                <p:cNvPr id="398" name="Rectangle 397">
                  <a:extLst>
                    <a:ext uri="{FF2B5EF4-FFF2-40B4-BE49-F238E27FC236}">
                      <a16:creationId xmlns:a16="http://schemas.microsoft.com/office/drawing/2014/main" id="{EB2E1664-4D88-59C8-5783-DD4FB02D2D9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9" name="Rectangle 398">
                  <a:extLst>
                    <a:ext uri="{FF2B5EF4-FFF2-40B4-BE49-F238E27FC236}">
                      <a16:creationId xmlns:a16="http://schemas.microsoft.com/office/drawing/2014/main" id="{8037FCD6-A255-9528-4999-415D45C402E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78A90DF2-27F0-16A7-A1F1-CC3326FD752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09" name="Rectangle 408">
                  <a:extLst>
                    <a:ext uri="{FF2B5EF4-FFF2-40B4-BE49-F238E27FC236}">
                      <a16:creationId xmlns:a16="http://schemas.microsoft.com/office/drawing/2014/main" id="{034776CE-8350-41BD-4A94-F4B1E7702CB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117E9572-17F2-B4F0-15DC-89DD191B86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69800" y="3760135"/>
                <a:ext cx="324000" cy="162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ESG</a:t>
                </a:r>
              </a:p>
            </p:txBody>
          </p:sp>
          <p:grpSp>
            <p:nvGrpSpPr>
              <p:cNvPr id="393" name="Group 392">
                <a:extLst>
                  <a:ext uri="{FF2B5EF4-FFF2-40B4-BE49-F238E27FC236}">
                    <a16:creationId xmlns:a16="http://schemas.microsoft.com/office/drawing/2014/main" id="{51C6DE1A-1232-8B7B-EA91-003D5B4C3F0E}"/>
                  </a:ext>
                </a:extLst>
              </p:cNvPr>
              <p:cNvGrpSpPr/>
              <p:nvPr/>
            </p:nvGrpSpPr>
            <p:grpSpPr>
              <a:xfrm>
                <a:off x="5810366" y="3715169"/>
                <a:ext cx="728185" cy="84185"/>
                <a:chOff x="5839732" y="5301002"/>
                <a:chExt cx="728185" cy="84185"/>
              </a:xfrm>
            </p:grpSpPr>
            <p:sp>
              <p:nvSpPr>
                <p:cNvPr id="394" name="Rectangle 393">
                  <a:extLst>
                    <a:ext uri="{FF2B5EF4-FFF2-40B4-BE49-F238E27FC236}">
                      <a16:creationId xmlns:a16="http://schemas.microsoft.com/office/drawing/2014/main" id="{BB193D3E-C0DA-D9AC-D8A5-EFD9ABB2B92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5" name="Rectangle 394">
                  <a:extLst>
                    <a:ext uri="{FF2B5EF4-FFF2-40B4-BE49-F238E27FC236}">
                      <a16:creationId xmlns:a16="http://schemas.microsoft.com/office/drawing/2014/main" id="{B8429CD3-AAB2-9E65-2F97-57FCBA0DFF2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7C3C46BC-E0C4-EE92-E639-E8F341D58CC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7" name="Rectangle 396">
                  <a:extLst>
                    <a:ext uri="{FF2B5EF4-FFF2-40B4-BE49-F238E27FC236}">
                      <a16:creationId xmlns:a16="http://schemas.microsoft.com/office/drawing/2014/main" id="{A4F0F1DD-FFCD-AEC6-DEE5-43BD8CB0E87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A2587A7F-54A6-B8C6-7E70-DBFF710C1997}"/>
              </a:ext>
            </a:extLst>
          </p:cNvPr>
          <p:cNvGrpSpPr/>
          <p:nvPr/>
        </p:nvGrpSpPr>
        <p:grpSpPr>
          <a:xfrm>
            <a:off x="2504419" y="5040000"/>
            <a:ext cx="1080376" cy="707973"/>
            <a:chOff x="5769800" y="3715169"/>
            <a:chExt cx="810282" cy="530980"/>
          </a:xfrm>
        </p:grpSpPr>
        <p:sp>
          <p:nvSpPr>
            <p:cNvPr id="425" name="Rectangle 424">
              <a:extLst>
                <a:ext uri="{FF2B5EF4-FFF2-40B4-BE49-F238E27FC236}">
                  <a16:creationId xmlns:a16="http://schemas.microsoft.com/office/drawing/2014/main" id="{C7C4FC37-7067-22DA-7839-75322BDBAAAD}"/>
                </a:ext>
              </a:extLst>
            </p:cNvPr>
            <p:cNvSpPr/>
            <p:nvPr/>
          </p:nvSpPr>
          <p:spPr>
            <a:xfrm flipH="1">
              <a:off x="5769800" y="3760135"/>
              <a:ext cx="810282" cy="448979"/>
            </a:xfrm>
            <a:prstGeom prst="rect">
              <a:avLst/>
            </a:prstGeom>
            <a:solidFill>
              <a:schemeClr val="bg1">
                <a:lumMod val="10000"/>
                <a:lumOff val="90000"/>
              </a:schemeClr>
            </a:solidFill>
            <a:ln w="3175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72000" rIns="0" bIns="0" rtlCol="0" anchor="ctr" anchorCtr="1"/>
            <a:lstStyle/>
            <a:p>
              <a:pPr algn="ctr" defTabSz="91433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All extEPGs</a:t>
              </a:r>
            </a:p>
          </p:txBody>
        </p:sp>
        <p:grpSp>
          <p:nvGrpSpPr>
            <p:cNvPr id="426" name="Group 425">
              <a:extLst>
                <a:ext uri="{FF2B5EF4-FFF2-40B4-BE49-F238E27FC236}">
                  <a16:creationId xmlns:a16="http://schemas.microsoft.com/office/drawing/2014/main" id="{09D51C09-0286-5157-2531-701053AFC4AC}"/>
                </a:ext>
              </a:extLst>
            </p:cNvPr>
            <p:cNvGrpSpPr/>
            <p:nvPr/>
          </p:nvGrpSpPr>
          <p:grpSpPr>
            <a:xfrm>
              <a:off x="5810366" y="4161964"/>
              <a:ext cx="728185" cy="84185"/>
              <a:chOff x="5839732" y="5301002"/>
              <a:chExt cx="728185" cy="84185"/>
            </a:xfrm>
          </p:grpSpPr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6500287C-22FF-81AA-0F1A-28A51245DD2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23396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D04FE221-6484-DE46-1438-B23A06F84BE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3973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DA8801ED-120E-800B-E114-B39C200F2CE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22884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6EC3451D-CC9A-EE5B-CD4D-3D10267DBDD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4287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CCI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427" name="Rectangle 426">
              <a:extLst>
                <a:ext uri="{FF2B5EF4-FFF2-40B4-BE49-F238E27FC236}">
                  <a16:creationId xmlns:a16="http://schemas.microsoft.com/office/drawing/2014/main" id="{D49D9FF6-45D2-3E8F-E13B-8A111CDED6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9800" y="3760135"/>
              <a:ext cx="324000" cy="162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 anchorCtr="1"/>
            <a:lstStyle/>
            <a:p>
              <a:pPr algn="ctr" defTabSz="91433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800" kern="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extEPG</a:t>
              </a:r>
            </a:p>
          </p:txBody>
        </p:sp>
        <p:grpSp>
          <p:nvGrpSpPr>
            <p:cNvPr id="428" name="Group 427">
              <a:extLst>
                <a:ext uri="{FF2B5EF4-FFF2-40B4-BE49-F238E27FC236}">
                  <a16:creationId xmlns:a16="http://schemas.microsoft.com/office/drawing/2014/main" id="{E2A1058B-BD92-C44A-4B11-45DA08CD7959}"/>
                </a:ext>
              </a:extLst>
            </p:cNvPr>
            <p:cNvGrpSpPr/>
            <p:nvPr/>
          </p:nvGrpSpPr>
          <p:grpSpPr>
            <a:xfrm>
              <a:off x="5810366" y="3715169"/>
              <a:ext cx="728185" cy="84185"/>
              <a:chOff x="5839732" y="5301002"/>
              <a:chExt cx="728185" cy="84185"/>
            </a:xfrm>
          </p:grpSpPr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D3318EE7-6505-3FBF-C885-2A35AF3A732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23396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F0B118A6-81F8-E0EF-EB69-2CF7CAFBFC4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3973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DF444280-63DD-CD11-7B90-53CF40507D6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22884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15F5DF21-10EF-7270-0760-32479DD85EA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4287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CCI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4842F128-BA53-D994-379F-F91AB57077D9}"/>
              </a:ext>
            </a:extLst>
          </p:cNvPr>
          <p:cNvCxnSpPr>
            <a:cxnSpLocks/>
            <a:stCxn id="364" idx="0"/>
            <a:endCxn id="354" idx="2"/>
          </p:cNvCxnSpPr>
          <p:nvPr/>
        </p:nvCxnSpPr>
        <p:spPr>
          <a:xfrm flipV="1">
            <a:off x="6228438" y="4100674"/>
            <a:ext cx="1642066" cy="93932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72DFBF1E-8512-2AF2-E07E-74CC6C4DDCDE}"/>
              </a:ext>
            </a:extLst>
          </p:cNvPr>
          <p:cNvCxnSpPr>
            <a:cxnSpLocks/>
            <a:stCxn id="395" idx="0"/>
            <a:endCxn id="354" idx="2"/>
          </p:cNvCxnSpPr>
          <p:nvPr/>
        </p:nvCxnSpPr>
        <p:spPr>
          <a:xfrm flipH="1" flipV="1">
            <a:off x="7870504" y="4100674"/>
            <a:ext cx="1642065" cy="93932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2AFFDEBC-AC5B-465B-AA51-60DDD59E05A4}"/>
              </a:ext>
            </a:extLst>
          </p:cNvPr>
          <p:cNvCxnSpPr>
            <a:cxnSpLocks/>
            <a:stCxn id="353" idx="2"/>
            <a:endCxn id="363" idx="0"/>
          </p:cNvCxnSpPr>
          <p:nvPr/>
        </p:nvCxnSpPr>
        <p:spPr>
          <a:xfrm flipH="1">
            <a:off x="7006656" y="4100674"/>
            <a:ext cx="1642066" cy="93932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Arrow Connector 452">
            <a:extLst>
              <a:ext uri="{FF2B5EF4-FFF2-40B4-BE49-F238E27FC236}">
                <a16:creationId xmlns:a16="http://schemas.microsoft.com/office/drawing/2014/main" id="{811DC31A-E32D-6833-3FCF-F5C99A7406EA}"/>
              </a:ext>
            </a:extLst>
          </p:cNvPr>
          <p:cNvCxnSpPr>
            <a:cxnSpLocks/>
            <a:stCxn id="353" idx="2"/>
            <a:endCxn id="394" idx="0"/>
          </p:cNvCxnSpPr>
          <p:nvPr/>
        </p:nvCxnSpPr>
        <p:spPr>
          <a:xfrm>
            <a:off x="8648722" y="4100674"/>
            <a:ext cx="1642065" cy="93932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Elbow Connector 464">
            <a:extLst>
              <a:ext uri="{FF2B5EF4-FFF2-40B4-BE49-F238E27FC236}">
                <a16:creationId xmlns:a16="http://schemas.microsoft.com/office/drawing/2014/main" id="{10062469-E036-9C90-0131-B573B2835C2C}"/>
              </a:ext>
            </a:extLst>
          </p:cNvPr>
          <p:cNvCxnSpPr>
            <a:cxnSpLocks/>
            <a:stCxn id="366" idx="2"/>
            <a:endCxn id="350" idx="0"/>
          </p:cNvCxnSpPr>
          <p:nvPr/>
        </p:nvCxnSpPr>
        <p:spPr>
          <a:xfrm rot="5400000">
            <a:off x="7268291" y="2400735"/>
            <a:ext cx="1594179" cy="38975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Elbow Connector 465">
            <a:extLst>
              <a:ext uri="{FF2B5EF4-FFF2-40B4-BE49-F238E27FC236}">
                <a16:creationId xmlns:a16="http://schemas.microsoft.com/office/drawing/2014/main" id="{CDF5A431-183D-83A2-1DC4-F3727165E704}"/>
              </a:ext>
            </a:extLst>
          </p:cNvPr>
          <p:cNvCxnSpPr>
            <a:cxnSpLocks/>
            <a:stCxn id="366" idx="2"/>
            <a:endCxn id="349" idx="0"/>
          </p:cNvCxnSpPr>
          <p:nvPr/>
        </p:nvCxnSpPr>
        <p:spPr>
          <a:xfrm rot="16200000" flipH="1">
            <a:off x="7657400" y="2401378"/>
            <a:ext cx="1594179" cy="38846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CF4FCE-A620-4E23-D7EA-608CE13DF895}"/>
              </a:ext>
            </a:extLst>
          </p:cNvPr>
          <p:cNvGrpSpPr/>
          <p:nvPr/>
        </p:nvGrpSpPr>
        <p:grpSpPr>
          <a:xfrm>
            <a:off x="1480330" y="3447888"/>
            <a:ext cx="1080000" cy="597600"/>
            <a:chOff x="7680326" y="3602037"/>
            <a:chExt cx="810000" cy="4482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E7DE6F9-28C8-4A90-670E-161EB9B55D4B}"/>
                </a:ext>
              </a:extLst>
            </p:cNvPr>
            <p:cNvSpPr/>
            <p:nvPr/>
          </p:nvSpPr>
          <p:spPr>
            <a:xfrm flipH="1">
              <a:off x="7680326" y="3602037"/>
              <a:ext cx="810000" cy="448200"/>
            </a:xfrm>
            <a:prstGeom prst="rect">
              <a:avLst/>
            </a:prstGeom>
            <a:noFill/>
            <a:ln w="31750">
              <a:solidFill>
                <a:schemeClr val="bg1">
                  <a:lumMod val="75000"/>
                  <a:lumOff val="2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72000" rIns="0" bIns="0" rtlCol="0" anchor="ctr" anchorCtr="1"/>
            <a:lstStyle/>
            <a:p>
              <a:pPr algn="ctr"/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L3out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CE1A25-BAA7-56A4-542D-4F31BB401E4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80326" y="3602038"/>
              <a:ext cx="324000" cy="162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80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L3out</a:t>
              </a:r>
            </a:p>
          </p:txBody>
        </p:sp>
      </p:grp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5C1E23A4-9823-0225-EB6A-67F125DB3032}"/>
              </a:ext>
            </a:extLst>
          </p:cNvPr>
          <p:cNvCxnSpPr>
            <a:stCxn id="17" idx="2"/>
            <a:endCxn id="425" idx="3"/>
          </p:cNvCxnSpPr>
          <p:nvPr/>
        </p:nvCxnSpPr>
        <p:spPr>
          <a:xfrm rot="16200000" flipH="1">
            <a:off x="1585481" y="4480336"/>
            <a:ext cx="1353786" cy="484089"/>
          </a:xfrm>
          <a:prstGeom prst="bentConnector2">
            <a:avLst/>
          </a:prstGeom>
          <a:ln w="317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976A8C2-59BC-8718-A23B-4649E754895D}"/>
              </a:ext>
            </a:extLst>
          </p:cNvPr>
          <p:cNvGrpSpPr/>
          <p:nvPr/>
        </p:nvGrpSpPr>
        <p:grpSpPr>
          <a:xfrm>
            <a:off x="722789" y="2798932"/>
            <a:ext cx="3888002" cy="3261600"/>
            <a:chOff x="7680323" y="3615879"/>
            <a:chExt cx="2916002" cy="24462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273874B-CAB7-E4AF-5F14-4FFD83439231}"/>
                </a:ext>
              </a:extLst>
            </p:cNvPr>
            <p:cNvSpPr/>
            <p:nvPr/>
          </p:nvSpPr>
          <p:spPr>
            <a:xfrm flipH="1">
              <a:off x="7680325" y="3615879"/>
              <a:ext cx="2916000" cy="2446200"/>
            </a:xfrm>
            <a:prstGeom prst="rect">
              <a:avLst/>
            </a:prstGeom>
            <a:noFill/>
            <a:ln w="31750">
              <a:solidFill>
                <a:schemeClr val="accent5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68000" tIns="0" rIns="216000" bIns="144000" rtlCol="0" anchor="t" anchorCtr="0"/>
            <a:lstStyle/>
            <a:p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vrf-01 (external)</a:t>
              </a:r>
              <a:endParaRPr lang="en-GB" sz="2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E95D3E4-25B6-CC05-F190-68992BB3CB6C}"/>
                </a:ext>
              </a:extLst>
            </p:cNvPr>
            <p:cNvGrpSpPr/>
            <p:nvPr/>
          </p:nvGrpSpPr>
          <p:grpSpPr>
            <a:xfrm>
              <a:off x="7680323" y="3615879"/>
              <a:ext cx="324000" cy="162000"/>
              <a:chOff x="9199253" y="3748281"/>
              <a:chExt cx="324000" cy="162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389477B-EE05-3C8B-9544-3EF3A7EA140B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9199253" y="3748281"/>
                <a:ext cx="324000" cy="162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pic>
            <p:nvPicPr>
              <p:cNvPr id="29" name="Picture 6" descr="C:\Users\ecoffey\AppData\Local\Temp\Rar$DRa0.583\Cisco Icons November\30067_Device_router_3057\Png_256\30067_Device_router_3057_unknown_256.png">
                <a:extLst>
                  <a:ext uri="{FF2B5EF4-FFF2-40B4-BE49-F238E27FC236}">
                    <a16:creationId xmlns:a16="http://schemas.microsoft.com/office/drawing/2014/main" id="{672F7950-F7E6-5450-549D-94E34CBABC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253747" y="3768469"/>
                <a:ext cx="215012" cy="121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24CD3A7-20BE-4ED7-222F-2CDD7E822817}"/>
              </a:ext>
            </a:extLst>
          </p:cNvPr>
          <p:cNvGrpSpPr/>
          <p:nvPr/>
        </p:nvGrpSpPr>
        <p:grpSpPr>
          <a:xfrm>
            <a:off x="4041223" y="3758906"/>
            <a:ext cx="1683698" cy="1015663"/>
            <a:chOff x="4041223" y="3758906"/>
            <a:chExt cx="1683698" cy="101566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E1FDC3D-7BF4-3F49-1F3E-1AD5875D0908}"/>
                </a:ext>
              </a:extLst>
            </p:cNvPr>
            <p:cNvSpPr txBox="1"/>
            <p:nvPr/>
          </p:nvSpPr>
          <p:spPr>
            <a:xfrm>
              <a:off x="4041223" y="3758906"/>
              <a:ext cx="1683698" cy="1015663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+mn-lt"/>
                  <a:cs typeface="Consolas" panose="020B0609020204030204" pitchFamily="49" charset="0"/>
                </a:rPr>
                <a:t>Route leaking between VRFs</a:t>
              </a:r>
            </a:p>
            <a:p>
              <a:pPr algn="ctr"/>
              <a:endParaRPr lang="en-US" sz="1400" dirty="0">
                <a:cs typeface="Consolas" panose="020B0609020204030204" pitchFamily="49" charset="0"/>
              </a:endParaRPr>
            </a:p>
            <a:p>
              <a:pPr algn="ctr"/>
              <a:endParaRPr lang="en-US" sz="1400" dirty="0">
                <a:latin typeface="+mn-lt"/>
                <a:cs typeface="Consolas" panose="020B0609020204030204" pitchFamily="49" charset="0"/>
              </a:endParaRPr>
            </a:p>
          </p:txBody>
        </p:sp>
        <p:sp>
          <p:nvSpPr>
            <p:cNvPr id="21" name="Left-right Arrow 20">
              <a:extLst>
                <a:ext uri="{FF2B5EF4-FFF2-40B4-BE49-F238E27FC236}">
                  <a16:creationId xmlns:a16="http://schemas.microsoft.com/office/drawing/2014/main" id="{CCE4A56E-B7A2-091D-3478-F99934150C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1223" y="4338365"/>
              <a:ext cx="1683698" cy="396000"/>
            </a:xfrm>
            <a:prstGeom prst="leftRightArrow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8218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92155-D090-F608-B1FA-8A94A92B1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3" name="Group 462">
            <a:extLst>
              <a:ext uri="{FF2B5EF4-FFF2-40B4-BE49-F238E27FC236}">
                <a16:creationId xmlns:a16="http://schemas.microsoft.com/office/drawing/2014/main" id="{A713755C-2BED-6FDB-09F9-A5639E959DF4}"/>
              </a:ext>
            </a:extLst>
          </p:cNvPr>
          <p:cNvGrpSpPr/>
          <p:nvPr/>
        </p:nvGrpSpPr>
        <p:grpSpPr>
          <a:xfrm>
            <a:off x="7180255" y="789596"/>
            <a:ext cx="2160002" cy="1440003"/>
            <a:chOff x="8540266" y="1015426"/>
            <a:chExt cx="2160002" cy="1440003"/>
          </a:xfrm>
        </p:grpSpPr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06DB4DF7-643C-8B68-8D57-2BC7D2D4D955}"/>
                </a:ext>
              </a:extLst>
            </p:cNvPr>
            <p:cNvGrpSpPr/>
            <p:nvPr/>
          </p:nvGrpSpPr>
          <p:grpSpPr>
            <a:xfrm>
              <a:off x="8720267" y="1446503"/>
              <a:ext cx="1800000" cy="577849"/>
              <a:chOff x="6914528" y="4617244"/>
              <a:chExt cx="1350000" cy="433387"/>
            </a:xfrm>
          </p:grpSpPr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05FA47EF-135A-7F04-2E50-6776C7A48DB5}"/>
                  </a:ext>
                </a:extLst>
              </p:cNvPr>
              <p:cNvSpPr/>
              <p:nvPr/>
            </p:nvSpPr>
            <p:spPr>
              <a:xfrm>
                <a:off x="6914528" y="4617244"/>
                <a:ext cx="1350000" cy="433387"/>
              </a:xfrm>
              <a:prstGeom prst="rect">
                <a:avLst/>
              </a:prstGeom>
              <a:noFill/>
              <a:ln w="31750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0" rtlCol="0" anchor="ctr" anchorCtr="1"/>
              <a:lstStyle/>
              <a:p>
                <a:pPr algn="ctr"/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common.default</a:t>
                </a:r>
              </a:p>
            </p:txBody>
          </p:sp>
          <p:sp>
            <p:nvSpPr>
              <p:cNvPr id="367" name="Rectangle 366">
                <a:extLst>
                  <a:ext uri="{FF2B5EF4-FFF2-40B4-BE49-F238E27FC236}">
                    <a16:creationId xmlns:a16="http://schemas.microsoft.com/office/drawing/2014/main" id="{81B6A79A-F134-C075-4EA7-410B4FF4B3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14529" y="4617244"/>
                <a:ext cx="324000" cy="162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r>
                  <a:rPr lang="en-GB" sz="80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Cont</a:t>
                </a:r>
              </a:p>
            </p:txBody>
          </p:sp>
        </p:grpSp>
        <p:grpSp>
          <p:nvGrpSpPr>
            <p:cNvPr id="400" name="Group 399">
              <a:extLst>
                <a:ext uri="{FF2B5EF4-FFF2-40B4-BE49-F238E27FC236}">
                  <a16:creationId xmlns:a16="http://schemas.microsoft.com/office/drawing/2014/main" id="{BCC85D5C-006C-F51A-C8D4-FC6DF3CE2D0B}"/>
                </a:ext>
              </a:extLst>
            </p:cNvPr>
            <p:cNvGrpSpPr/>
            <p:nvPr/>
          </p:nvGrpSpPr>
          <p:grpSpPr>
            <a:xfrm>
              <a:off x="8540266" y="1015426"/>
              <a:ext cx="2160002" cy="1440003"/>
              <a:chOff x="7680323" y="2921000"/>
              <a:chExt cx="1620001" cy="1080002"/>
            </a:xfrm>
          </p:grpSpPr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718F3124-4A88-73AF-2A46-A602B43D771B}"/>
                  </a:ext>
                </a:extLst>
              </p:cNvPr>
              <p:cNvSpPr/>
              <p:nvPr/>
            </p:nvSpPr>
            <p:spPr>
              <a:xfrm>
                <a:off x="7680324" y="2921002"/>
                <a:ext cx="1620000" cy="1080000"/>
              </a:xfrm>
              <a:prstGeom prst="rect">
                <a:avLst/>
              </a:prstGeom>
              <a:noFill/>
              <a:ln w="31750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8000" tIns="0" rIns="216000" bIns="3600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common</a:t>
                </a:r>
                <a:endParaRPr lang="en-GB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402" name="Group 401">
                <a:extLst>
                  <a:ext uri="{FF2B5EF4-FFF2-40B4-BE49-F238E27FC236}">
                    <a16:creationId xmlns:a16="http://schemas.microsoft.com/office/drawing/2014/main" id="{FE54F7FF-E61F-E479-5CC4-45C686B7FF01}"/>
                  </a:ext>
                </a:extLst>
              </p:cNvPr>
              <p:cNvGrpSpPr/>
              <p:nvPr/>
            </p:nvGrpSpPr>
            <p:grpSpPr>
              <a:xfrm>
                <a:off x="7680323" y="2921000"/>
                <a:ext cx="325013" cy="162000"/>
                <a:chOff x="9357407" y="4691351"/>
                <a:chExt cx="325013" cy="162000"/>
              </a:xfrm>
            </p:grpSpPr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B2E4D77F-9ECC-84D3-2041-905BD11CA3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57407" y="4691351"/>
                  <a:ext cx="325013" cy="162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grpSp>
              <p:nvGrpSpPr>
                <p:cNvPr id="404" name="Group 403">
                  <a:extLst>
                    <a:ext uri="{FF2B5EF4-FFF2-40B4-BE49-F238E27FC236}">
                      <a16:creationId xmlns:a16="http://schemas.microsoft.com/office/drawing/2014/main" id="{7897352C-AA9D-2781-4D2A-5985B1ECFDD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9393407" y="4709853"/>
                  <a:ext cx="216000" cy="106997"/>
                  <a:chOff x="836085" y="1496592"/>
                  <a:chExt cx="538984" cy="266993"/>
                </a:xfrm>
              </p:grpSpPr>
              <p:sp>
                <p:nvSpPr>
                  <p:cNvPr id="405" name="Freeform 751">
                    <a:extLst>
                      <a:ext uri="{FF2B5EF4-FFF2-40B4-BE49-F238E27FC236}">
                        <a16:creationId xmlns:a16="http://schemas.microsoft.com/office/drawing/2014/main" id="{7CECE9AF-DBCB-4A81-805D-9F96E4EBE2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6085" y="1647588"/>
                    <a:ext cx="538984" cy="115997"/>
                  </a:xfrm>
                  <a:custGeom>
                    <a:avLst/>
                    <a:gdLst>
                      <a:gd name="T0" fmla="*/ 204 w 228"/>
                      <a:gd name="T1" fmla="*/ 49 h 49"/>
                      <a:gd name="T2" fmla="*/ 24 w 228"/>
                      <a:gd name="T3" fmla="*/ 49 h 49"/>
                      <a:gd name="T4" fmla="*/ 0 w 228"/>
                      <a:gd name="T5" fmla="*/ 25 h 49"/>
                      <a:gd name="T6" fmla="*/ 0 w 228"/>
                      <a:gd name="T7" fmla="*/ 25 h 49"/>
                      <a:gd name="T8" fmla="*/ 24 w 228"/>
                      <a:gd name="T9" fmla="*/ 0 h 49"/>
                      <a:gd name="T10" fmla="*/ 204 w 228"/>
                      <a:gd name="T11" fmla="*/ 0 h 49"/>
                      <a:gd name="T12" fmla="*/ 228 w 228"/>
                      <a:gd name="T13" fmla="*/ 25 h 49"/>
                      <a:gd name="T14" fmla="*/ 228 w 228"/>
                      <a:gd name="T15" fmla="*/ 25 h 49"/>
                      <a:gd name="T16" fmla="*/ 204 w 228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28" h="49">
                        <a:moveTo>
                          <a:pt x="204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204" y="0"/>
                          <a:pt x="204" y="0"/>
                          <a:pt x="204" y="0"/>
                        </a:cubicBezTo>
                        <a:cubicBezTo>
                          <a:pt x="217" y="0"/>
                          <a:pt x="228" y="11"/>
                          <a:pt x="228" y="25"/>
                        </a:cubicBezTo>
                        <a:cubicBezTo>
                          <a:pt x="228" y="25"/>
                          <a:pt x="228" y="25"/>
                          <a:pt x="228" y="25"/>
                        </a:cubicBezTo>
                        <a:cubicBezTo>
                          <a:pt x="228" y="38"/>
                          <a:pt x="217" y="49"/>
                          <a:pt x="204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1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sz="533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406" name="Freeform 752">
                    <a:extLst>
                      <a:ext uri="{FF2B5EF4-FFF2-40B4-BE49-F238E27FC236}">
                        <a16:creationId xmlns:a16="http://schemas.microsoft.com/office/drawing/2014/main" id="{CFCD42CD-6341-DFD5-7019-CF1ADD5C9DB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5081" y="1571590"/>
                    <a:ext cx="382988" cy="115996"/>
                  </a:xfrm>
                  <a:custGeom>
                    <a:avLst/>
                    <a:gdLst>
                      <a:gd name="T0" fmla="*/ 137 w 162"/>
                      <a:gd name="T1" fmla="*/ 49 h 49"/>
                      <a:gd name="T2" fmla="*/ 24 w 162"/>
                      <a:gd name="T3" fmla="*/ 49 h 49"/>
                      <a:gd name="T4" fmla="*/ 0 w 162"/>
                      <a:gd name="T5" fmla="*/ 25 h 49"/>
                      <a:gd name="T6" fmla="*/ 0 w 162"/>
                      <a:gd name="T7" fmla="*/ 25 h 49"/>
                      <a:gd name="T8" fmla="*/ 24 w 162"/>
                      <a:gd name="T9" fmla="*/ 0 h 49"/>
                      <a:gd name="T10" fmla="*/ 137 w 162"/>
                      <a:gd name="T11" fmla="*/ 0 h 49"/>
                      <a:gd name="T12" fmla="*/ 162 w 162"/>
                      <a:gd name="T13" fmla="*/ 25 h 49"/>
                      <a:gd name="T14" fmla="*/ 162 w 162"/>
                      <a:gd name="T15" fmla="*/ 25 h 49"/>
                      <a:gd name="T16" fmla="*/ 137 w 162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62" h="49">
                        <a:moveTo>
                          <a:pt x="137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137" y="0"/>
                          <a:pt x="137" y="0"/>
                          <a:pt x="137" y="0"/>
                        </a:cubicBezTo>
                        <a:cubicBezTo>
                          <a:pt x="151" y="0"/>
                          <a:pt x="162" y="11"/>
                          <a:pt x="162" y="25"/>
                        </a:cubicBezTo>
                        <a:cubicBezTo>
                          <a:pt x="162" y="25"/>
                          <a:pt x="162" y="25"/>
                          <a:pt x="162" y="25"/>
                        </a:cubicBezTo>
                        <a:cubicBezTo>
                          <a:pt x="162" y="38"/>
                          <a:pt x="151" y="49"/>
                          <a:pt x="137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407" name="Freeform 753">
                    <a:extLst>
                      <a:ext uri="{FF2B5EF4-FFF2-40B4-BE49-F238E27FC236}">
                        <a16:creationId xmlns:a16="http://schemas.microsoft.com/office/drawing/2014/main" id="{3A822BA8-36BF-C07B-158E-6D944B20CB4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06076" y="1496592"/>
                    <a:ext cx="181994" cy="115996"/>
                  </a:xfrm>
                  <a:custGeom>
                    <a:avLst/>
                    <a:gdLst>
                      <a:gd name="T0" fmla="*/ 52 w 77"/>
                      <a:gd name="T1" fmla="*/ 49 h 49"/>
                      <a:gd name="T2" fmla="*/ 24 w 77"/>
                      <a:gd name="T3" fmla="*/ 49 h 49"/>
                      <a:gd name="T4" fmla="*/ 0 w 77"/>
                      <a:gd name="T5" fmla="*/ 24 h 49"/>
                      <a:gd name="T6" fmla="*/ 0 w 77"/>
                      <a:gd name="T7" fmla="*/ 24 h 49"/>
                      <a:gd name="T8" fmla="*/ 24 w 77"/>
                      <a:gd name="T9" fmla="*/ 0 h 49"/>
                      <a:gd name="T10" fmla="*/ 52 w 77"/>
                      <a:gd name="T11" fmla="*/ 0 h 49"/>
                      <a:gd name="T12" fmla="*/ 77 w 77"/>
                      <a:gd name="T13" fmla="*/ 24 h 49"/>
                      <a:gd name="T14" fmla="*/ 77 w 77"/>
                      <a:gd name="T15" fmla="*/ 24 h 49"/>
                      <a:gd name="T16" fmla="*/ 52 w 77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7" h="49">
                        <a:moveTo>
                          <a:pt x="52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4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52" y="0"/>
                          <a:pt x="52" y="0"/>
                          <a:pt x="52" y="0"/>
                        </a:cubicBezTo>
                        <a:cubicBezTo>
                          <a:pt x="66" y="0"/>
                          <a:pt x="77" y="11"/>
                          <a:pt x="77" y="24"/>
                        </a:cubicBezTo>
                        <a:cubicBezTo>
                          <a:pt x="77" y="24"/>
                          <a:pt x="77" y="24"/>
                          <a:pt x="77" y="24"/>
                        </a:cubicBezTo>
                        <a:cubicBezTo>
                          <a:pt x="77" y="38"/>
                          <a:pt x="66" y="49"/>
                          <a:pt x="52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7488EB8-46C2-2733-9DC8-4B676C216E65}"/>
              </a:ext>
            </a:extLst>
          </p:cNvPr>
          <p:cNvGrpSpPr/>
          <p:nvPr/>
        </p:nvGrpSpPr>
        <p:grpSpPr>
          <a:xfrm>
            <a:off x="596515" y="2437823"/>
            <a:ext cx="4142769" cy="3744000"/>
            <a:chOff x="7680320" y="2921000"/>
            <a:chExt cx="3107077" cy="280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748AD89-DD0F-BDE5-7649-53CEBEDDF550}"/>
                </a:ext>
              </a:extLst>
            </p:cNvPr>
            <p:cNvSpPr/>
            <p:nvPr/>
          </p:nvSpPr>
          <p:spPr>
            <a:xfrm>
              <a:off x="7680320" y="2921000"/>
              <a:ext cx="3107077" cy="2808001"/>
            </a:xfrm>
            <a:prstGeom prst="rect">
              <a:avLst/>
            </a:prstGeom>
            <a:noFill/>
            <a:ln w="3175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0" rIns="216000" bIns="36000" rtlCol="0" anchor="t" anchorCtr="0"/>
            <a:lstStyle/>
            <a:p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shared-services</a:t>
              </a:r>
              <a:endParaRPr lang="en-GB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E3F9CD2-8210-D919-6D8A-92A6394B7FB2}"/>
                </a:ext>
              </a:extLst>
            </p:cNvPr>
            <p:cNvGrpSpPr/>
            <p:nvPr/>
          </p:nvGrpSpPr>
          <p:grpSpPr>
            <a:xfrm>
              <a:off x="7680323" y="2921000"/>
              <a:ext cx="325013" cy="162000"/>
              <a:chOff x="9357407" y="4691351"/>
              <a:chExt cx="325013" cy="162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02A8DE2-A610-BDF6-B4E7-F01768535A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7407" y="4691351"/>
                <a:ext cx="325013" cy="162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662D4CA-C755-80D0-FE1F-ECB76E5575C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393407" y="4709853"/>
                <a:ext cx="216000" cy="106997"/>
                <a:chOff x="836085" y="1496592"/>
                <a:chExt cx="538984" cy="266993"/>
              </a:xfrm>
            </p:grpSpPr>
            <p:sp>
              <p:nvSpPr>
                <p:cNvPr id="8" name="Freeform 751">
                  <a:extLst>
                    <a:ext uri="{FF2B5EF4-FFF2-40B4-BE49-F238E27FC236}">
                      <a16:creationId xmlns:a16="http://schemas.microsoft.com/office/drawing/2014/main" id="{CFED548B-FD92-3408-2C48-0F20F5ADEA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6085" y="1647588"/>
                  <a:ext cx="538984" cy="115997"/>
                </a:xfrm>
                <a:custGeom>
                  <a:avLst/>
                  <a:gdLst>
                    <a:gd name="T0" fmla="*/ 204 w 228"/>
                    <a:gd name="T1" fmla="*/ 49 h 49"/>
                    <a:gd name="T2" fmla="*/ 24 w 228"/>
                    <a:gd name="T3" fmla="*/ 49 h 49"/>
                    <a:gd name="T4" fmla="*/ 0 w 228"/>
                    <a:gd name="T5" fmla="*/ 25 h 49"/>
                    <a:gd name="T6" fmla="*/ 0 w 228"/>
                    <a:gd name="T7" fmla="*/ 25 h 49"/>
                    <a:gd name="T8" fmla="*/ 24 w 228"/>
                    <a:gd name="T9" fmla="*/ 0 h 49"/>
                    <a:gd name="T10" fmla="*/ 204 w 228"/>
                    <a:gd name="T11" fmla="*/ 0 h 49"/>
                    <a:gd name="T12" fmla="*/ 228 w 228"/>
                    <a:gd name="T13" fmla="*/ 25 h 49"/>
                    <a:gd name="T14" fmla="*/ 228 w 228"/>
                    <a:gd name="T15" fmla="*/ 25 h 49"/>
                    <a:gd name="T16" fmla="*/ 204 w 228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8" h="49">
                      <a:moveTo>
                        <a:pt x="204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204" y="0"/>
                        <a:pt x="204" y="0"/>
                        <a:pt x="204" y="0"/>
                      </a:cubicBezTo>
                      <a:cubicBezTo>
                        <a:pt x="217" y="0"/>
                        <a:pt x="228" y="11"/>
                        <a:pt x="228" y="25"/>
                      </a:cubicBezTo>
                      <a:cubicBezTo>
                        <a:pt x="228" y="25"/>
                        <a:pt x="228" y="25"/>
                        <a:pt x="228" y="25"/>
                      </a:cubicBezTo>
                      <a:cubicBezTo>
                        <a:pt x="228" y="38"/>
                        <a:pt x="217" y="49"/>
                        <a:pt x="204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1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533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9" name="Freeform 752">
                  <a:extLst>
                    <a:ext uri="{FF2B5EF4-FFF2-40B4-BE49-F238E27FC236}">
                      <a16:creationId xmlns:a16="http://schemas.microsoft.com/office/drawing/2014/main" id="{5BF80E59-A277-C650-24A6-D13A790B13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5081" y="1571590"/>
                  <a:ext cx="382988" cy="115996"/>
                </a:xfrm>
                <a:custGeom>
                  <a:avLst/>
                  <a:gdLst>
                    <a:gd name="T0" fmla="*/ 137 w 162"/>
                    <a:gd name="T1" fmla="*/ 49 h 49"/>
                    <a:gd name="T2" fmla="*/ 24 w 162"/>
                    <a:gd name="T3" fmla="*/ 49 h 49"/>
                    <a:gd name="T4" fmla="*/ 0 w 162"/>
                    <a:gd name="T5" fmla="*/ 25 h 49"/>
                    <a:gd name="T6" fmla="*/ 0 w 162"/>
                    <a:gd name="T7" fmla="*/ 25 h 49"/>
                    <a:gd name="T8" fmla="*/ 24 w 162"/>
                    <a:gd name="T9" fmla="*/ 0 h 49"/>
                    <a:gd name="T10" fmla="*/ 137 w 162"/>
                    <a:gd name="T11" fmla="*/ 0 h 49"/>
                    <a:gd name="T12" fmla="*/ 162 w 162"/>
                    <a:gd name="T13" fmla="*/ 25 h 49"/>
                    <a:gd name="T14" fmla="*/ 162 w 162"/>
                    <a:gd name="T15" fmla="*/ 25 h 49"/>
                    <a:gd name="T16" fmla="*/ 137 w 162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2" h="49">
                      <a:moveTo>
                        <a:pt x="137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51" y="0"/>
                        <a:pt x="162" y="11"/>
                        <a:pt x="162" y="25"/>
                      </a:cubicBezTo>
                      <a:cubicBezTo>
                        <a:pt x="162" y="25"/>
                        <a:pt x="162" y="25"/>
                        <a:pt x="162" y="25"/>
                      </a:cubicBezTo>
                      <a:cubicBezTo>
                        <a:pt x="162" y="38"/>
                        <a:pt x="151" y="49"/>
                        <a:pt x="137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0" name="Freeform 753">
                  <a:extLst>
                    <a:ext uri="{FF2B5EF4-FFF2-40B4-BE49-F238E27FC236}">
                      <a16:creationId xmlns:a16="http://schemas.microsoft.com/office/drawing/2014/main" id="{3C888752-651F-38D5-9455-7AF5D27DD4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6076" y="1496592"/>
                  <a:ext cx="181994" cy="115996"/>
                </a:xfrm>
                <a:custGeom>
                  <a:avLst/>
                  <a:gdLst>
                    <a:gd name="T0" fmla="*/ 52 w 77"/>
                    <a:gd name="T1" fmla="*/ 49 h 49"/>
                    <a:gd name="T2" fmla="*/ 24 w 77"/>
                    <a:gd name="T3" fmla="*/ 49 h 49"/>
                    <a:gd name="T4" fmla="*/ 0 w 77"/>
                    <a:gd name="T5" fmla="*/ 24 h 49"/>
                    <a:gd name="T6" fmla="*/ 0 w 77"/>
                    <a:gd name="T7" fmla="*/ 24 h 49"/>
                    <a:gd name="T8" fmla="*/ 24 w 77"/>
                    <a:gd name="T9" fmla="*/ 0 h 49"/>
                    <a:gd name="T10" fmla="*/ 52 w 77"/>
                    <a:gd name="T11" fmla="*/ 0 h 49"/>
                    <a:gd name="T12" fmla="*/ 77 w 77"/>
                    <a:gd name="T13" fmla="*/ 24 h 49"/>
                    <a:gd name="T14" fmla="*/ 77 w 77"/>
                    <a:gd name="T15" fmla="*/ 24 h 49"/>
                    <a:gd name="T16" fmla="*/ 52 w 77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7" h="49">
                      <a:moveTo>
                        <a:pt x="52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66" y="0"/>
                        <a:pt x="77" y="11"/>
                        <a:pt x="77" y="24"/>
                      </a:cubicBezTo>
                      <a:cubicBezTo>
                        <a:pt x="77" y="24"/>
                        <a:pt x="77" y="24"/>
                        <a:pt x="77" y="24"/>
                      </a:cubicBezTo>
                      <a:cubicBezTo>
                        <a:pt x="77" y="38"/>
                        <a:pt x="66" y="49"/>
                        <a:pt x="52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6AC645-08F5-242D-A239-697047C87966}"/>
              </a:ext>
            </a:extLst>
          </p:cNvPr>
          <p:cNvGrpSpPr/>
          <p:nvPr/>
        </p:nvGrpSpPr>
        <p:grpSpPr>
          <a:xfrm>
            <a:off x="5149521" y="2798932"/>
            <a:ext cx="6192002" cy="3261600"/>
            <a:chOff x="7680323" y="3615879"/>
            <a:chExt cx="4644002" cy="2446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F91205B-D2BD-72C0-50BA-CBFC0EA21B59}"/>
                </a:ext>
              </a:extLst>
            </p:cNvPr>
            <p:cNvSpPr/>
            <p:nvPr/>
          </p:nvSpPr>
          <p:spPr>
            <a:xfrm flipH="1">
              <a:off x="7680325" y="3615879"/>
              <a:ext cx="4644000" cy="2446200"/>
            </a:xfrm>
            <a:prstGeom prst="rect">
              <a:avLst/>
            </a:prstGeom>
            <a:noFill/>
            <a:ln w="31750">
              <a:solidFill>
                <a:schemeClr val="accent5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68000" tIns="0" rIns="216000" bIns="144000" rtlCol="0" anchor="t" anchorCtr="0"/>
            <a:lstStyle/>
            <a:p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vrf-01 (internal)</a:t>
              </a:r>
              <a:endParaRPr lang="en-GB" sz="2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6C8B4F3-D979-C8C3-BAA1-3F9A16A1774F}"/>
                </a:ext>
              </a:extLst>
            </p:cNvPr>
            <p:cNvGrpSpPr/>
            <p:nvPr/>
          </p:nvGrpSpPr>
          <p:grpSpPr>
            <a:xfrm>
              <a:off x="7680323" y="3615879"/>
              <a:ext cx="324000" cy="162000"/>
              <a:chOff x="9199253" y="3748281"/>
              <a:chExt cx="324000" cy="162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E8A6506-2109-63C1-5F50-21B119948BA0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9199253" y="3748281"/>
                <a:ext cx="324000" cy="162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pic>
            <p:nvPicPr>
              <p:cNvPr id="15" name="Picture 6" descr="C:\Users\ecoffey\AppData\Local\Temp\Rar$DRa0.583\Cisco Icons November\30067_Device_router_3057\Png_256\30067_Device_router_3057_unknown_256.png">
                <a:extLst>
                  <a:ext uri="{FF2B5EF4-FFF2-40B4-BE49-F238E27FC236}">
                    <a16:creationId xmlns:a16="http://schemas.microsoft.com/office/drawing/2014/main" id="{C8A7100B-7F0B-99DE-1729-46C72A2F84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253747" y="3768469"/>
                <a:ext cx="215012" cy="121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E99DCC-2CD5-CF3B-3BE6-119181A0E94D}"/>
              </a:ext>
            </a:extLst>
          </p:cNvPr>
          <p:cNvGrpSpPr/>
          <p:nvPr/>
        </p:nvGrpSpPr>
        <p:grpSpPr>
          <a:xfrm>
            <a:off x="6078002" y="3392701"/>
            <a:ext cx="4364507" cy="2355272"/>
            <a:chOff x="6078002" y="3392701"/>
            <a:chExt cx="4364507" cy="2355272"/>
          </a:xfrm>
        </p:grpSpPr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FC13B17A-D2E9-6923-FD32-0CDB4700516E}"/>
                </a:ext>
              </a:extLst>
            </p:cNvPr>
            <p:cNvGrpSpPr/>
            <p:nvPr/>
          </p:nvGrpSpPr>
          <p:grpSpPr>
            <a:xfrm>
              <a:off x="7720068" y="3392701"/>
              <a:ext cx="1080376" cy="707973"/>
              <a:chOff x="5769800" y="3715169"/>
              <a:chExt cx="810282" cy="530980"/>
            </a:xfrm>
          </p:grpSpPr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ED08F910-377C-B964-0046-3B56FCFBC57A}"/>
                  </a:ext>
                </a:extLst>
              </p:cNvPr>
              <p:cNvSpPr/>
              <p:nvPr/>
            </p:nvSpPr>
            <p:spPr>
              <a:xfrm flipH="1">
                <a:off x="5769800" y="3760135"/>
                <a:ext cx="810282" cy="4489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7200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vzAny</a:t>
                </a:r>
              </a:p>
            </p:txBody>
          </p: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DF43CDBD-8C34-B56A-F00C-7215F3904D7F}"/>
                  </a:ext>
                </a:extLst>
              </p:cNvPr>
              <p:cNvGrpSpPr/>
              <p:nvPr/>
            </p:nvGrpSpPr>
            <p:grpSpPr>
              <a:xfrm>
                <a:off x="5810366" y="4161964"/>
                <a:ext cx="728185" cy="84185"/>
                <a:chOff x="5839732" y="5301002"/>
                <a:chExt cx="728185" cy="84185"/>
              </a:xfrm>
            </p:grpSpPr>
            <p:sp>
              <p:nvSpPr>
                <p:cNvPr id="353" name="Rectangle 352">
                  <a:extLst>
                    <a:ext uri="{FF2B5EF4-FFF2-40B4-BE49-F238E27FC236}">
                      <a16:creationId xmlns:a16="http://schemas.microsoft.com/office/drawing/2014/main" id="{9F1D4A9C-75EF-E0ED-6094-94FEF7F195B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54" name="Rectangle 353">
                  <a:extLst>
                    <a:ext uri="{FF2B5EF4-FFF2-40B4-BE49-F238E27FC236}">
                      <a16:creationId xmlns:a16="http://schemas.microsoft.com/office/drawing/2014/main" id="{F2435121-A6A6-C976-B59F-625DFA36407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56" name="Rectangle 355">
                  <a:extLst>
                    <a:ext uri="{FF2B5EF4-FFF2-40B4-BE49-F238E27FC236}">
                      <a16:creationId xmlns:a16="http://schemas.microsoft.com/office/drawing/2014/main" id="{2A4545A8-2E4F-F64F-6DF5-EB224CFC128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FB910DC4-0027-0C8B-F35E-F02C25001B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69800" y="3760135"/>
                <a:ext cx="324000" cy="162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vzAny</a:t>
                </a:r>
              </a:p>
            </p:txBody>
          </p:sp>
          <p:grpSp>
            <p:nvGrpSpPr>
              <p:cNvPr id="348" name="Group 347">
                <a:extLst>
                  <a:ext uri="{FF2B5EF4-FFF2-40B4-BE49-F238E27FC236}">
                    <a16:creationId xmlns:a16="http://schemas.microsoft.com/office/drawing/2014/main" id="{95F74248-0A9A-A5EE-B119-7052D6D0B20E}"/>
                  </a:ext>
                </a:extLst>
              </p:cNvPr>
              <p:cNvGrpSpPr/>
              <p:nvPr/>
            </p:nvGrpSpPr>
            <p:grpSpPr>
              <a:xfrm>
                <a:off x="5810366" y="3715169"/>
                <a:ext cx="728185" cy="84185"/>
                <a:chOff x="5839732" y="5301002"/>
                <a:chExt cx="728185" cy="84185"/>
              </a:xfrm>
            </p:grpSpPr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D5383DAD-57B4-B58A-4E59-84FD9D82BB7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D77F9504-FDD2-385D-EEA7-8B09AB756E2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52" name="Rectangle 351">
                  <a:extLst>
                    <a:ext uri="{FF2B5EF4-FFF2-40B4-BE49-F238E27FC236}">
                      <a16:creationId xmlns:a16="http://schemas.microsoft.com/office/drawing/2014/main" id="{F3F8E5D4-9E1E-861D-B5E3-3E44D669C9B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0ABD6C09-41D5-431B-E424-47171311FE60}"/>
                </a:ext>
              </a:extLst>
            </p:cNvPr>
            <p:cNvGrpSpPr/>
            <p:nvPr/>
          </p:nvGrpSpPr>
          <p:grpSpPr>
            <a:xfrm>
              <a:off x="6078002" y="5040000"/>
              <a:ext cx="1080376" cy="707973"/>
              <a:chOff x="5769800" y="3715169"/>
              <a:chExt cx="810282" cy="530980"/>
            </a:xfrm>
          </p:grpSpPr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724E3917-4F0B-C2D2-B852-629B45C88D2B}"/>
                  </a:ext>
                </a:extLst>
              </p:cNvPr>
              <p:cNvSpPr/>
              <p:nvPr/>
            </p:nvSpPr>
            <p:spPr>
              <a:xfrm flipH="1">
                <a:off x="5769800" y="3760135"/>
                <a:ext cx="810282" cy="4489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7200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All EPGs</a:t>
                </a:r>
              </a:p>
            </p:txBody>
          </p:sp>
          <p:grpSp>
            <p:nvGrpSpPr>
              <p:cNvPr id="359" name="Group 358">
                <a:extLst>
                  <a:ext uri="{FF2B5EF4-FFF2-40B4-BE49-F238E27FC236}">
                    <a16:creationId xmlns:a16="http://schemas.microsoft.com/office/drawing/2014/main" id="{2E966CB6-FBC2-B4A4-7E4D-DA5411135285}"/>
                  </a:ext>
                </a:extLst>
              </p:cNvPr>
              <p:cNvGrpSpPr/>
              <p:nvPr/>
            </p:nvGrpSpPr>
            <p:grpSpPr>
              <a:xfrm>
                <a:off x="5810366" y="4161964"/>
                <a:ext cx="728185" cy="84185"/>
                <a:chOff x="5839732" y="5301002"/>
                <a:chExt cx="728185" cy="84185"/>
              </a:xfrm>
            </p:grpSpPr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53F4EBBF-F9B1-11B7-780A-46EB7B6620E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003E86EF-500C-E34E-0A7C-7D765FE8F8B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DB14557A-5F8B-B6BE-8C05-5CAA3041CE9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A38CAD43-7424-AE09-136A-4AB5C314DD6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29791229-3725-CAD0-D78C-479CDB1A18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69800" y="3760135"/>
                <a:ext cx="324000" cy="162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EPG</a:t>
                </a:r>
              </a:p>
            </p:txBody>
          </p:sp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F0C9F5A1-90AE-8138-F08D-4AE9392B02DE}"/>
                  </a:ext>
                </a:extLst>
              </p:cNvPr>
              <p:cNvGrpSpPr/>
              <p:nvPr/>
            </p:nvGrpSpPr>
            <p:grpSpPr>
              <a:xfrm>
                <a:off x="5810366" y="3715169"/>
                <a:ext cx="728185" cy="84185"/>
                <a:chOff x="5839732" y="5301002"/>
                <a:chExt cx="728185" cy="84185"/>
              </a:xfrm>
            </p:grpSpPr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3561E218-26BF-E1E7-776A-0EAE7EB00A5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1DB82869-1A0D-6EAD-89B4-D0420AEC867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68" name="Rectangle 367">
                  <a:extLst>
                    <a:ext uri="{FF2B5EF4-FFF2-40B4-BE49-F238E27FC236}">
                      <a16:creationId xmlns:a16="http://schemas.microsoft.com/office/drawing/2014/main" id="{37386A3D-E033-98BD-B2F7-B652BCE6A83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69" name="Rectangle 368">
                  <a:extLst>
                    <a:ext uri="{FF2B5EF4-FFF2-40B4-BE49-F238E27FC236}">
                      <a16:creationId xmlns:a16="http://schemas.microsoft.com/office/drawing/2014/main" id="{896537F0-C6E5-738A-1FA2-0A71A5FE465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738B77CF-8467-6EE3-14CA-6AC5DF8E091C}"/>
                </a:ext>
              </a:extLst>
            </p:cNvPr>
            <p:cNvGrpSpPr/>
            <p:nvPr/>
          </p:nvGrpSpPr>
          <p:grpSpPr>
            <a:xfrm>
              <a:off x="9362133" y="5040000"/>
              <a:ext cx="1080376" cy="707973"/>
              <a:chOff x="5769800" y="3715169"/>
              <a:chExt cx="810282" cy="530980"/>
            </a:xfrm>
          </p:grpSpPr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344CD682-F7EA-1730-A356-9DCFC14C4C9A}"/>
                  </a:ext>
                </a:extLst>
              </p:cNvPr>
              <p:cNvSpPr/>
              <p:nvPr/>
            </p:nvSpPr>
            <p:spPr>
              <a:xfrm flipH="1">
                <a:off x="5769800" y="3760135"/>
                <a:ext cx="810282" cy="4489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0" cap="flat">
                <a:solidFill>
                  <a:schemeClr val="accent2">
                    <a:lumMod val="7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7200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All ESGs</a:t>
                </a:r>
              </a:p>
            </p:txBody>
          </p: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9003198B-BF2E-611B-8B33-A9E80F9B4383}"/>
                  </a:ext>
                </a:extLst>
              </p:cNvPr>
              <p:cNvGrpSpPr/>
              <p:nvPr/>
            </p:nvGrpSpPr>
            <p:grpSpPr>
              <a:xfrm>
                <a:off x="5810366" y="4161964"/>
                <a:ext cx="728185" cy="84185"/>
                <a:chOff x="5839732" y="5301002"/>
                <a:chExt cx="728185" cy="84185"/>
              </a:xfrm>
            </p:grpSpPr>
            <p:sp>
              <p:nvSpPr>
                <p:cNvPr id="398" name="Rectangle 397">
                  <a:extLst>
                    <a:ext uri="{FF2B5EF4-FFF2-40B4-BE49-F238E27FC236}">
                      <a16:creationId xmlns:a16="http://schemas.microsoft.com/office/drawing/2014/main" id="{EB2E1664-4D88-59C8-5783-DD4FB02D2D9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9" name="Rectangle 398">
                  <a:extLst>
                    <a:ext uri="{FF2B5EF4-FFF2-40B4-BE49-F238E27FC236}">
                      <a16:creationId xmlns:a16="http://schemas.microsoft.com/office/drawing/2014/main" id="{8037FCD6-A255-9528-4999-415D45C402E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78A90DF2-27F0-16A7-A1F1-CC3326FD752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09" name="Rectangle 408">
                  <a:extLst>
                    <a:ext uri="{FF2B5EF4-FFF2-40B4-BE49-F238E27FC236}">
                      <a16:creationId xmlns:a16="http://schemas.microsoft.com/office/drawing/2014/main" id="{034776CE-8350-41BD-4A94-F4B1E7702CB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117E9572-17F2-B4F0-15DC-89DD191B86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69800" y="3760135"/>
                <a:ext cx="324000" cy="162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ESG</a:t>
                </a:r>
              </a:p>
            </p:txBody>
          </p:sp>
          <p:grpSp>
            <p:nvGrpSpPr>
              <p:cNvPr id="393" name="Group 392">
                <a:extLst>
                  <a:ext uri="{FF2B5EF4-FFF2-40B4-BE49-F238E27FC236}">
                    <a16:creationId xmlns:a16="http://schemas.microsoft.com/office/drawing/2014/main" id="{51C6DE1A-1232-8B7B-EA91-003D5B4C3F0E}"/>
                  </a:ext>
                </a:extLst>
              </p:cNvPr>
              <p:cNvGrpSpPr/>
              <p:nvPr/>
            </p:nvGrpSpPr>
            <p:grpSpPr>
              <a:xfrm>
                <a:off x="5810366" y="3715169"/>
                <a:ext cx="728185" cy="84185"/>
                <a:chOff x="5839732" y="5301002"/>
                <a:chExt cx="728185" cy="84185"/>
              </a:xfrm>
            </p:grpSpPr>
            <p:sp>
              <p:nvSpPr>
                <p:cNvPr id="394" name="Rectangle 393">
                  <a:extLst>
                    <a:ext uri="{FF2B5EF4-FFF2-40B4-BE49-F238E27FC236}">
                      <a16:creationId xmlns:a16="http://schemas.microsoft.com/office/drawing/2014/main" id="{BB193D3E-C0DA-D9AC-D8A5-EFD9ABB2B92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5" name="Rectangle 394">
                  <a:extLst>
                    <a:ext uri="{FF2B5EF4-FFF2-40B4-BE49-F238E27FC236}">
                      <a16:creationId xmlns:a16="http://schemas.microsoft.com/office/drawing/2014/main" id="{B8429CD3-AAB2-9E65-2F97-57FCBA0DFF2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7C3C46BC-E0C4-EE92-E639-E8F341D58CC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7" name="Rectangle 396">
                  <a:extLst>
                    <a:ext uri="{FF2B5EF4-FFF2-40B4-BE49-F238E27FC236}">
                      <a16:creationId xmlns:a16="http://schemas.microsoft.com/office/drawing/2014/main" id="{A4F0F1DD-FFCD-AEC6-DEE5-43BD8CB0E87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A2587A7F-54A6-B8C6-7E70-DBFF710C1997}"/>
              </a:ext>
            </a:extLst>
          </p:cNvPr>
          <p:cNvGrpSpPr/>
          <p:nvPr/>
        </p:nvGrpSpPr>
        <p:grpSpPr>
          <a:xfrm>
            <a:off x="2504419" y="5040000"/>
            <a:ext cx="1080376" cy="707973"/>
            <a:chOff x="5769800" y="3715169"/>
            <a:chExt cx="810282" cy="530980"/>
          </a:xfrm>
        </p:grpSpPr>
        <p:sp>
          <p:nvSpPr>
            <p:cNvPr id="425" name="Rectangle 424">
              <a:extLst>
                <a:ext uri="{FF2B5EF4-FFF2-40B4-BE49-F238E27FC236}">
                  <a16:creationId xmlns:a16="http://schemas.microsoft.com/office/drawing/2014/main" id="{C7C4FC37-7067-22DA-7839-75322BDBAAAD}"/>
                </a:ext>
              </a:extLst>
            </p:cNvPr>
            <p:cNvSpPr/>
            <p:nvPr/>
          </p:nvSpPr>
          <p:spPr>
            <a:xfrm flipH="1">
              <a:off x="5769800" y="3760135"/>
              <a:ext cx="810282" cy="448979"/>
            </a:xfrm>
            <a:prstGeom prst="rect">
              <a:avLst/>
            </a:prstGeom>
            <a:solidFill>
              <a:schemeClr val="bg1">
                <a:lumMod val="10000"/>
                <a:lumOff val="90000"/>
              </a:schemeClr>
            </a:solidFill>
            <a:ln w="3175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72000" rIns="0" bIns="0" rtlCol="0" anchor="ctr" anchorCtr="1"/>
            <a:lstStyle/>
            <a:p>
              <a:pPr algn="ctr" defTabSz="91433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All extEPGs</a:t>
              </a:r>
            </a:p>
          </p:txBody>
        </p:sp>
        <p:grpSp>
          <p:nvGrpSpPr>
            <p:cNvPr id="426" name="Group 425">
              <a:extLst>
                <a:ext uri="{FF2B5EF4-FFF2-40B4-BE49-F238E27FC236}">
                  <a16:creationId xmlns:a16="http://schemas.microsoft.com/office/drawing/2014/main" id="{09D51C09-0286-5157-2531-701053AFC4AC}"/>
                </a:ext>
              </a:extLst>
            </p:cNvPr>
            <p:cNvGrpSpPr/>
            <p:nvPr/>
          </p:nvGrpSpPr>
          <p:grpSpPr>
            <a:xfrm>
              <a:off x="5810366" y="4161964"/>
              <a:ext cx="728185" cy="84185"/>
              <a:chOff x="5839732" y="5301002"/>
              <a:chExt cx="728185" cy="84185"/>
            </a:xfrm>
          </p:grpSpPr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6500287C-22FF-81AA-0F1A-28A51245DD2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23396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D04FE221-6484-DE46-1438-B23A06F84BE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3973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DA8801ED-120E-800B-E114-B39C200F2CE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22884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6EC3451D-CC9A-EE5B-CD4D-3D10267DBDD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4287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CCI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427" name="Rectangle 426">
              <a:extLst>
                <a:ext uri="{FF2B5EF4-FFF2-40B4-BE49-F238E27FC236}">
                  <a16:creationId xmlns:a16="http://schemas.microsoft.com/office/drawing/2014/main" id="{D49D9FF6-45D2-3E8F-E13B-8A111CDED6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9800" y="3760135"/>
              <a:ext cx="324000" cy="162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 anchorCtr="1"/>
            <a:lstStyle/>
            <a:p>
              <a:pPr algn="ctr" defTabSz="91433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800" kern="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extEPG</a:t>
              </a:r>
            </a:p>
          </p:txBody>
        </p:sp>
        <p:grpSp>
          <p:nvGrpSpPr>
            <p:cNvPr id="428" name="Group 427">
              <a:extLst>
                <a:ext uri="{FF2B5EF4-FFF2-40B4-BE49-F238E27FC236}">
                  <a16:creationId xmlns:a16="http://schemas.microsoft.com/office/drawing/2014/main" id="{E2A1058B-BD92-C44A-4B11-45DA08CD7959}"/>
                </a:ext>
              </a:extLst>
            </p:cNvPr>
            <p:cNvGrpSpPr/>
            <p:nvPr/>
          </p:nvGrpSpPr>
          <p:grpSpPr>
            <a:xfrm>
              <a:off x="5810366" y="3715169"/>
              <a:ext cx="728185" cy="84185"/>
              <a:chOff x="5839732" y="5301002"/>
              <a:chExt cx="728185" cy="84185"/>
            </a:xfrm>
          </p:grpSpPr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D3318EE7-6505-3FBF-C885-2A35AF3A732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23396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F0B118A6-81F8-E0EF-EB69-2CF7CAFBFC4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3973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DF444280-63DD-CD11-7B90-53CF40507D6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22884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15F5DF21-10EF-7270-0760-32479DD85EA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4287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CCI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4842F128-BA53-D994-379F-F91AB57077D9}"/>
              </a:ext>
            </a:extLst>
          </p:cNvPr>
          <p:cNvCxnSpPr>
            <a:cxnSpLocks/>
            <a:stCxn id="364" idx="0"/>
            <a:endCxn id="354" idx="2"/>
          </p:cNvCxnSpPr>
          <p:nvPr/>
        </p:nvCxnSpPr>
        <p:spPr>
          <a:xfrm flipV="1">
            <a:off x="6228438" y="4100674"/>
            <a:ext cx="1642066" cy="93932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72DFBF1E-8512-2AF2-E07E-74CC6C4DDCDE}"/>
              </a:ext>
            </a:extLst>
          </p:cNvPr>
          <p:cNvCxnSpPr>
            <a:cxnSpLocks/>
            <a:stCxn id="395" idx="0"/>
            <a:endCxn id="354" idx="2"/>
          </p:cNvCxnSpPr>
          <p:nvPr/>
        </p:nvCxnSpPr>
        <p:spPr>
          <a:xfrm flipH="1" flipV="1">
            <a:off x="7870504" y="4100674"/>
            <a:ext cx="1642065" cy="93932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2AFFDEBC-AC5B-465B-AA51-60DDD59E05A4}"/>
              </a:ext>
            </a:extLst>
          </p:cNvPr>
          <p:cNvCxnSpPr>
            <a:cxnSpLocks/>
            <a:stCxn id="353" idx="2"/>
            <a:endCxn id="363" idx="0"/>
          </p:cNvCxnSpPr>
          <p:nvPr/>
        </p:nvCxnSpPr>
        <p:spPr>
          <a:xfrm flipH="1">
            <a:off x="7006656" y="4100674"/>
            <a:ext cx="1642066" cy="93932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Arrow Connector 452">
            <a:extLst>
              <a:ext uri="{FF2B5EF4-FFF2-40B4-BE49-F238E27FC236}">
                <a16:creationId xmlns:a16="http://schemas.microsoft.com/office/drawing/2014/main" id="{811DC31A-E32D-6833-3FCF-F5C99A7406EA}"/>
              </a:ext>
            </a:extLst>
          </p:cNvPr>
          <p:cNvCxnSpPr>
            <a:cxnSpLocks/>
            <a:stCxn id="353" idx="2"/>
            <a:endCxn id="394" idx="0"/>
          </p:cNvCxnSpPr>
          <p:nvPr/>
        </p:nvCxnSpPr>
        <p:spPr>
          <a:xfrm>
            <a:off x="8648722" y="4100674"/>
            <a:ext cx="1642065" cy="93932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Elbow Connector 464">
            <a:extLst>
              <a:ext uri="{FF2B5EF4-FFF2-40B4-BE49-F238E27FC236}">
                <a16:creationId xmlns:a16="http://schemas.microsoft.com/office/drawing/2014/main" id="{10062469-E036-9C90-0131-B573B2835C2C}"/>
              </a:ext>
            </a:extLst>
          </p:cNvPr>
          <p:cNvCxnSpPr>
            <a:cxnSpLocks/>
            <a:stCxn id="366" idx="2"/>
            <a:endCxn id="350" idx="0"/>
          </p:cNvCxnSpPr>
          <p:nvPr/>
        </p:nvCxnSpPr>
        <p:spPr>
          <a:xfrm rot="5400000">
            <a:off x="7268291" y="2400735"/>
            <a:ext cx="1594179" cy="38975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Elbow Connector 465">
            <a:extLst>
              <a:ext uri="{FF2B5EF4-FFF2-40B4-BE49-F238E27FC236}">
                <a16:creationId xmlns:a16="http://schemas.microsoft.com/office/drawing/2014/main" id="{CDF5A431-183D-83A2-1DC4-F3727165E704}"/>
              </a:ext>
            </a:extLst>
          </p:cNvPr>
          <p:cNvCxnSpPr>
            <a:cxnSpLocks/>
            <a:stCxn id="366" idx="2"/>
            <a:endCxn id="349" idx="0"/>
          </p:cNvCxnSpPr>
          <p:nvPr/>
        </p:nvCxnSpPr>
        <p:spPr>
          <a:xfrm rot="16200000" flipH="1">
            <a:off x="7657400" y="2401378"/>
            <a:ext cx="1594179" cy="38846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CF4FCE-A620-4E23-D7EA-608CE13DF895}"/>
              </a:ext>
            </a:extLst>
          </p:cNvPr>
          <p:cNvGrpSpPr/>
          <p:nvPr/>
        </p:nvGrpSpPr>
        <p:grpSpPr>
          <a:xfrm>
            <a:off x="1480330" y="3447888"/>
            <a:ext cx="1080000" cy="597600"/>
            <a:chOff x="7680326" y="3602037"/>
            <a:chExt cx="810000" cy="4482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E7DE6F9-28C8-4A90-670E-161EB9B55D4B}"/>
                </a:ext>
              </a:extLst>
            </p:cNvPr>
            <p:cNvSpPr/>
            <p:nvPr/>
          </p:nvSpPr>
          <p:spPr>
            <a:xfrm flipH="1">
              <a:off x="7680326" y="3602037"/>
              <a:ext cx="810000" cy="448200"/>
            </a:xfrm>
            <a:prstGeom prst="rect">
              <a:avLst/>
            </a:prstGeom>
            <a:noFill/>
            <a:ln w="31750">
              <a:solidFill>
                <a:schemeClr val="bg1">
                  <a:lumMod val="75000"/>
                  <a:lumOff val="2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72000" rIns="0" bIns="0" rtlCol="0" anchor="ctr" anchorCtr="1"/>
            <a:lstStyle/>
            <a:p>
              <a:pPr algn="ctr"/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L3out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CE1A25-BAA7-56A4-542D-4F31BB401E4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80326" y="3602038"/>
              <a:ext cx="324000" cy="162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80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L3out</a:t>
              </a:r>
            </a:p>
          </p:txBody>
        </p:sp>
      </p:grp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5C1E23A4-9823-0225-EB6A-67F125DB3032}"/>
              </a:ext>
            </a:extLst>
          </p:cNvPr>
          <p:cNvCxnSpPr>
            <a:stCxn id="17" idx="2"/>
            <a:endCxn id="425" idx="3"/>
          </p:cNvCxnSpPr>
          <p:nvPr/>
        </p:nvCxnSpPr>
        <p:spPr>
          <a:xfrm rot="16200000" flipH="1">
            <a:off x="1585481" y="4480336"/>
            <a:ext cx="1353786" cy="484089"/>
          </a:xfrm>
          <a:prstGeom prst="bentConnector2">
            <a:avLst/>
          </a:prstGeom>
          <a:ln w="317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976A8C2-59BC-8718-A23B-4649E754895D}"/>
              </a:ext>
            </a:extLst>
          </p:cNvPr>
          <p:cNvGrpSpPr/>
          <p:nvPr/>
        </p:nvGrpSpPr>
        <p:grpSpPr>
          <a:xfrm>
            <a:off x="722789" y="2798932"/>
            <a:ext cx="3888002" cy="3261600"/>
            <a:chOff x="7680323" y="3615879"/>
            <a:chExt cx="2916002" cy="24462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273874B-CAB7-E4AF-5F14-4FFD83439231}"/>
                </a:ext>
              </a:extLst>
            </p:cNvPr>
            <p:cNvSpPr/>
            <p:nvPr/>
          </p:nvSpPr>
          <p:spPr>
            <a:xfrm flipH="1">
              <a:off x="7680325" y="3615879"/>
              <a:ext cx="2916000" cy="2446200"/>
            </a:xfrm>
            <a:prstGeom prst="rect">
              <a:avLst/>
            </a:prstGeom>
            <a:noFill/>
            <a:ln w="31750">
              <a:solidFill>
                <a:schemeClr val="accent5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68000" tIns="0" rIns="216000" bIns="144000" rtlCol="0" anchor="t" anchorCtr="0"/>
            <a:lstStyle/>
            <a:p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vrf-01 (shared external)</a:t>
              </a:r>
              <a:endParaRPr lang="en-GB" sz="2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E95D3E4-25B6-CC05-F190-68992BB3CB6C}"/>
                </a:ext>
              </a:extLst>
            </p:cNvPr>
            <p:cNvGrpSpPr/>
            <p:nvPr/>
          </p:nvGrpSpPr>
          <p:grpSpPr>
            <a:xfrm>
              <a:off x="7680323" y="3615879"/>
              <a:ext cx="324000" cy="162000"/>
              <a:chOff x="9199253" y="3748281"/>
              <a:chExt cx="324000" cy="162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389477B-EE05-3C8B-9544-3EF3A7EA140B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9199253" y="3748281"/>
                <a:ext cx="324000" cy="162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pic>
            <p:nvPicPr>
              <p:cNvPr id="29" name="Picture 6" descr="C:\Users\ecoffey\AppData\Local\Temp\Rar$DRa0.583\Cisco Icons November\30067_Device_router_3057\Png_256\30067_Device_router_3057_unknown_256.png">
                <a:extLst>
                  <a:ext uri="{FF2B5EF4-FFF2-40B4-BE49-F238E27FC236}">
                    <a16:creationId xmlns:a16="http://schemas.microsoft.com/office/drawing/2014/main" id="{672F7950-F7E6-5450-549D-94E34CBABC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253747" y="3768469"/>
                <a:ext cx="215012" cy="121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54EC194-F19B-3699-D9E8-80B596D06CA3}"/>
              </a:ext>
            </a:extLst>
          </p:cNvPr>
          <p:cNvGrpSpPr/>
          <p:nvPr/>
        </p:nvGrpSpPr>
        <p:grpSpPr>
          <a:xfrm>
            <a:off x="5015997" y="2437823"/>
            <a:ext cx="6488517" cy="3744000"/>
            <a:chOff x="7680319" y="2921000"/>
            <a:chExt cx="4866388" cy="280800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8279BEE-39C9-DAAA-4586-5E58018C3E9B}"/>
                </a:ext>
              </a:extLst>
            </p:cNvPr>
            <p:cNvSpPr/>
            <p:nvPr/>
          </p:nvSpPr>
          <p:spPr>
            <a:xfrm>
              <a:off x="7680319" y="2921000"/>
              <a:ext cx="4866388" cy="2808001"/>
            </a:xfrm>
            <a:prstGeom prst="rect">
              <a:avLst/>
            </a:prstGeom>
            <a:noFill/>
            <a:ln w="3175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0" rIns="216000" bIns="36000" rtlCol="0" anchor="t" anchorCtr="0"/>
            <a:lstStyle/>
            <a:p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demo</a:t>
              </a:r>
              <a:endParaRPr lang="en-GB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23060CD-F120-10AC-6244-04D947F11B71}"/>
                </a:ext>
              </a:extLst>
            </p:cNvPr>
            <p:cNvGrpSpPr/>
            <p:nvPr/>
          </p:nvGrpSpPr>
          <p:grpSpPr>
            <a:xfrm>
              <a:off x="7680323" y="2921000"/>
              <a:ext cx="325013" cy="162000"/>
              <a:chOff x="9357407" y="4691351"/>
              <a:chExt cx="325013" cy="16200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01F93C7-625B-C49B-9D59-1C77480CE0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7407" y="4691351"/>
                <a:ext cx="325013" cy="162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4692C99D-AABF-A61C-03F1-3E2F3B26AFB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393407" y="4709853"/>
                <a:ext cx="216000" cy="106997"/>
                <a:chOff x="836085" y="1496592"/>
                <a:chExt cx="538984" cy="266993"/>
              </a:xfrm>
            </p:grpSpPr>
            <p:sp>
              <p:nvSpPr>
                <p:cNvPr id="38" name="Freeform 751">
                  <a:extLst>
                    <a:ext uri="{FF2B5EF4-FFF2-40B4-BE49-F238E27FC236}">
                      <a16:creationId xmlns:a16="http://schemas.microsoft.com/office/drawing/2014/main" id="{949AA4B2-AB9D-3BE9-126E-2CDEFF3219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6085" y="1647588"/>
                  <a:ext cx="538984" cy="115997"/>
                </a:xfrm>
                <a:custGeom>
                  <a:avLst/>
                  <a:gdLst>
                    <a:gd name="T0" fmla="*/ 204 w 228"/>
                    <a:gd name="T1" fmla="*/ 49 h 49"/>
                    <a:gd name="T2" fmla="*/ 24 w 228"/>
                    <a:gd name="T3" fmla="*/ 49 h 49"/>
                    <a:gd name="T4" fmla="*/ 0 w 228"/>
                    <a:gd name="T5" fmla="*/ 25 h 49"/>
                    <a:gd name="T6" fmla="*/ 0 w 228"/>
                    <a:gd name="T7" fmla="*/ 25 h 49"/>
                    <a:gd name="T8" fmla="*/ 24 w 228"/>
                    <a:gd name="T9" fmla="*/ 0 h 49"/>
                    <a:gd name="T10" fmla="*/ 204 w 228"/>
                    <a:gd name="T11" fmla="*/ 0 h 49"/>
                    <a:gd name="T12" fmla="*/ 228 w 228"/>
                    <a:gd name="T13" fmla="*/ 25 h 49"/>
                    <a:gd name="T14" fmla="*/ 228 w 228"/>
                    <a:gd name="T15" fmla="*/ 25 h 49"/>
                    <a:gd name="T16" fmla="*/ 204 w 228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8" h="49">
                      <a:moveTo>
                        <a:pt x="204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204" y="0"/>
                        <a:pt x="204" y="0"/>
                        <a:pt x="204" y="0"/>
                      </a:cubicBezTo>
                      <a:cubicBezTo>
                        <a:pt x="217" y="0"/>
                        <a:pt x="228" y="11"/>
                        <a:pt x="228" y="25"/>
                      </a:cubicBezTo>
                      <a:cubicBezTo>
                        <a:pt x="228" y="25"/>
                        <a:pt x="228" y="25"/>
                        <a:pt x="228" y="25"/>
                      </a:cubicBezTo>
                      <a:cubicBezTo>
                        <a:pt x="228" y="38"/>
                        <a:pt x="217" y="49"/>
                        <a:pt x="204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1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533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" name="Freeform 752">
                  <a:extLst>
                    <a:ext uri="{FF2B5EF4-FFF2-40B4-BE49-F238E27FC236}">
                      <a16:creationId xmlns:a16="http://schemas.microsoft.com/office/drawing/2014/main" id="{98E7D07D-48D7-58B2-C905-52E981CD13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5081" y="1571590"/>
                  <a:ext cx="382988" cy="115996"/>
                </a:xfrm>
                <a:custGeom>
                  <a:avLst/>
                  <a:gdLst>
                    <a:gd name="T0" fmla="*/ 137 w 162"/>
                    <a:gd name="T1" fmla="*/ 49 h 49"/>
                    <a:gd name="T2" fmla="*/ 24 w 162"/>
                    <a:gd name="T3" fmla="*/ 49 h 49"/>
                    <a:gd name="T4" fmla="*/ 0 w 162"/>
                    <a:gd name="T5" fmla="*/ 25 h 49"/>
                    <a:gd name="T6" fmla="*/ 0 w 162"/>
                    <a:gd name="T7" fmla="*/ 25 h 49"/>
                    <a:gd name="T8" fmla="*/ 24 w 162"/>
                    <a:gd name="T9" fmla="*/ 0 h 49"/>
                    <a:gd name="T10" fmla="*/ 137 w 162"/>
                    <a:gd name="T11" fmla="*/ 0 h 49"/>
                    <a:gd name="T12" fmla="*/ 162 w 162"/>
                    <a:gd name="T13" fmla="*/ 25 h 49"/>
                    <a:gd name="T14" fmla="*/ 162 w 162"/>
                    <a:gd name="T15" fmla="*/ 25 h 49"/>
                    <a:gd name="T16" fmla="*/ 137 w 162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2" h="49">
                      <a:moveTo>
                        <a:pt x="137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51" y="0"/>
                        <a:pt x="162" y="11"/>
                        <a:pt x="162" y="25"/>
                      </a:cubicBezTo>
                      <a:cubicBezTo>
                        <a:pt x="162" y="25"/>
                        <a:pt x="162" y="25"/>
                        <a:pt x="162" y="25"/>
                      </a:cubicBezTo>
                      <a:cubicBezTo>
                        <a:pt x="162" y="38"/>
                        <a:pt x="151" y="49"/>
                        <a:pt x="137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0" name="Freeform 753">
                  <a:extLst>
                    <a:ext uri="{FF2B5EF4-FFF2-40B4-BE49-F238E27FC236}">
                      <a16:creationId xmlns:a16="http://schemas.microsoft.com/office/drawing/2014/main" id="{6B8A8FD4-E950-A51F-8821-57F5FC28A0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6076" y="1496592"/>
                  <a:ext cx="181994" cy="115996"/>
                </a:xfrm>
                <a:custGeom>
                  <a:avLst/>
                  <a:gdLst>
                    <a:gd name="T0" fmla="*/ 52 w 77"/>
                    <a:gd name="T1" fmla="*/ 49 h 49"/>
                    <a:gd name="T2" fmla="*/ 24 w 77"/>
                    <a:gd name="T3" fmla="*/ 49 h 49"/>
                    <a:gd name="T4" fmla="*/ 0 w 77"/>
                    <a:gd name="T5" fmla="*/ 24 h 49"/>
                    <a:gd name="T6" fmla="*/ 0 w 77"/>
                    <a:gd name="T7" fmla="*/ 24 h 49"/>
                    <a:gd name="T8" fmla="*/ 24 w 77"/>
                    <a:gd name="T9" fmla="*/ 0 h 49"/>
                    <a:gd name="T10" fmla="*/ 52 w 77"/>
                    <a:gd name="T11" fmla="*/ 0 h 49"/>
                    <a:gd name="T12" fmla="*/ 77 w 77"/>
                    <a:gd name="T13" fmla="*/ 24 h 49"/>
                    <a:gd name="T14" fmla="*/ 77 w 77"/>
                    <a:gd name="T15" fmla="*/ 24 h 49"/>
                    <a:gd name="T16" fmla="*/ 52 w 77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7" h="49">
                      <a:moveTo>
                        <a:pt x="52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66" y="0"/>
                        <a:pt x="77" y="11"/>
                        <a:pt x="77" y="24"/>
                      </a:cubicBezTo>
                      <a:cubicBezTo>
                        <a:pt x="77" y="24"/>
                        <a:pt x="77" y="24"/>
                        <a:pt x="77" y="24"/>
                      </a:cubicBezTo>
                      <a:cubicBezTo>
                        <a:pt x="77" y="38"/>
                        <a:pt x="66" y="49"/>
                        <a:pt x="52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6FB6B56-E2C4-4855-AC91-BC08F0402A36}"/>
              </a:ext>
            </a:extLst>
          </p:cNvPr>
          <p:cNvGrpSpPr/>
          <p:nvPr/>
        </p:nvGrpSpPr>
        <p:grpSpPr>
          <a:xfrm>
            <a:off x="4041223" y="3758906"/>
            <a:ext cx="1683698" cy="1015663"/>
            <a:chOff x="4041223" y="3758906"/>
            <a:chExt cx="1683698" cy="101566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282EA61-E853-80B5-3ACD-B898F81B2B9B}"/>
                </a:ext>
              </a:extLst>
            </p:cNvPr>
            <p:cNvSpPr txBox="1"/>
            <p:nvPr/>
          </p:nvSpPr>
          <p:spPr>
            <a:xfrm>
              <a:off x="4041223" y="3758906"/>
              <a:ext cx="1683698" cy="1015663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+mn-lt"/>
                  <a:cs typeface="Consolas" panose="020B0609020204030204" pitchFamily="49" charset="0"/>
                </a:rPr>
                <a:t>Route leaking between VRFs</a:t>
              </a:r>
            </a:p>
            <a:p>
              <a:pPr algn="ctr"/>
              <a:endParaRPr lang="en-US" sz="1400" dirty="0">
                <a:cs typeface="Consolas" panose="020B0609020204030204" pitchFamily="49" charset="0"/>
              </a:endParaRPr>
            </a:p>
            <a:p>
              <a:pPr algn="ctr"/>
              <a:endParaRPr lang="en-US" sz="1400" dirty="0">
                <a:latin typeface="+mn-lt"/>
                <a:cs typeface="Consolas" panose="020B0609020204030204" pitchFamily="49" charset="0"/>
              </a:endParaRPr>
            </a:p>
          </p:txBody>
        </p:sp>
        <p:sp>
          <p:nvSpPr>
            <p:cNvPr id="23" name="Left-right Arrow 22">
              <a:extLst>
                <a:ext uri="{FF2B5EF4-FFF2-40B4-BE49-F238E27FC236}">
                  <a16:creationId xmlns:a16="http://schemas.microsoft.com/office/drawing/2014/main" id="{0E15DA10-7982-F463-1E57-5BA5BA17A6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1223" y="4338365"/>
              <a:ext cx="1683698" cy="396000"/>
            </a:xfrm>
            <a:prstGeom prst="leftRightArrow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0296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Theme1">
  <a:themeElements>
    <a:clrScheme name="Custom 62">
      <a:dk1>
        <a:srgbClr val="101820"/>
      </a:dk1>
      <a:lt1>
        <a:srgbClr val="0D274D"/>
      </a:lt1>
      <a:dk2>
        <a:srgbClr val="0051AF"/>
      </a:dk2>
      <a:lt2>
        <a:srgbClr val="FFFFFF"/>
      </a:lt2>
      <a:accent1>
        <a:srgbClr val="00BCEB"/>
      </a:accent1>
      <a:accent2>
        <a:srgbClr val="74BF4B"/>
      </a:accent2>
      <a:accent3>
        <a:srgbClr val="0051AF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0051AF"/>
      </a:folHlink>
    </a:clrScheme>
    <a:fontScheme name="Custom 3">
      <a:majorFont>
        <a:latin typeface="CiscoSansTT Light"/>
        <a:ea typeface=""/>
        <a:cs typeface=""/>
      </a:majorFont>
      <a:minorFont>
        <a:latin typeface="CiscoSansT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ybog_template" id="{AA470D7D-421B-9C40-9B46-571776B40F64}" vid="{B5C7BD4E-8B7C-B94D-8117-5417D4DC8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7808</TotalTime>
  <Words>1960</Words>
  <Application>Microsoft Macintosh PowerPoint</Application>
  <PresentationFormat>Widescreen</PresentationFormat>
  <Paragraphs>674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Arial</vt:lpstr>
      <vt:lpstr>Calibri</vt:lpstr>
      <vt:lpstr>CiscoSansTT ExtraLight</vt:lpstr>
      <vt:lpstr>CiscoSansTT Light</vt:lpstr>
      <vt:lpstr>Consolas</vt:lpstr>
      <vt:lpstr>Theme1</vt:lpstr>
      <vt:lpstr>Design Patterns</vt:lpstr>
      <vt:lpstr>Design Patterns</vt:lpstr>
      <vt:lpstr>PowerPoint Presentation</vt:lpstr>
      <vt:lpstr>Design Patterns</vt:lpstr>
      <vt:lpstr>Design Patterns</vt:lpstr>
      <vt:lpstr>Tenant common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Shared L3out – Route Leaking between VRFs</dc:title>
  <dc:creator>Steve Sharman (ssharman)</dc:creator>
  <cp:lastModifiedBy>Steve Sharman (ssharman)</cp:lastModifiedBy>
  <cp:revision>12</cp:revision>
  <dcterms:created xsi:type="dcterms:W3CDTF">2024-03-07T20:44:06Z</dcterms:created>
  <dcterms:modified xsi:type="dcterms:W3CDTF">2024-03-13T06:54:00Z</dcterms:modified>
</cp:coreProperties>
</file>