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0" d="100"/>
          <a:sy n="40" d="100"/>
        </p:scale>
        <p:origin x="844"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04824" y="18288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2643186" y="21560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212548" y="4572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xmlns="" id="{1D055F1C-E3CE-40DA-3718-2C34B3F50E15}"/>
              </a:ext>
            </a:extLst>
          </p:cNvPr>
          <p:cNvSpPr txBox="1"/>
          <p:nvPr/>
        </p:nvSpPr>
        <p:spPr>
          <a:xfrm>
            <a:off x="4953000" y="2209800"/>
            <a:ext cx="6783071" cy="3046988"/>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Name  </a:t>
            </a:r>
            <a:r>
              <a:rPr lang="en-GB" sz="2400" dirty="0">
                <a:latin typeface="Times New Roman" panose="02020603050405020304" pitchFamily="18" charset="0"/>
                <a:cs typeface="Times New Roman" panose="02020603050405020304" pitchFamily="18" charset="0"/>
              </a:rPr>
              <a:t>            : </a:t>
            </a:r>
            <a:r>
              <a:rPr lang="en-GB" sz="2400" dirty="0" smtClean="0">
                <a:latin typeface="Times New Roman" panose="02020603050405020304" pitchFamily="18" charset="0"/>
                <a:cs typeface="Times New Roman" panose="02020603050405020304" pitchFamily="18" charset="0"/>
              </a:rPr>
              <a:t>SHUSHIL SP</a:t>
            </a:r>
            <a:endParaRPr lang="en-GB" sz="2400" dirty="0">
              <a:latin typeface="Times New Roman" panose="02020603050405020304" pitchFamily="18" charset="0"/>
              <a:cs typeface="Times New Roman" panose="02020603050405020304" pitchFamily="18" charset="0"/>
            </a:endParaRPr>
          </a:p>
          <a:p>
            <a:r>
              <a:rPr lang="en-GB" sz="2400" b="1" dirty="0" err="1">
                <a:latin typeface="Times New Roman" panose="02020603050405020304" pitchFamily="18" charset="0"/>
                <a:cs typeface="Times New Roman" panose="02020603050405020304" pitchFamily="18" charset="0"/>
              </a:rPr>
              <a:t>Reg.No</a:t>
            </a: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410121104045</a:t>
            </a:r>
            <a:endParaRPr lang="en-GB" sz="2400"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NM ID            </a:t>
            </a:r>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au</a:t>
            </a:r>
            <a:r>
              <a:rPr lang="en-GB" sz="2400" dirty="0" smtClean="0">
                <a:latin typeface="Times New Roman" panose="02020603050405020304" pitchFamily="18" charset="0"/>
                <a:cs typeface="Times New Roman" panose="02020603050405020304" pitchFamily="18" charset="0"/>
              </a:rPr>
              <a:t>410121104045</a:t>
            </a:r>
            <a:endParaRPr lang="en-GB" sz="2400"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    : Computer Science Engineering</a:t>
            </a:r>
          </a:p>
          <a:p>
            <a:pPr fontAlgn="base"/>
            <a:r>
              <a:rPr lang="en-GB" sz="2400" b="1" dirty="0">
                <a:latin typeface="Times New Roman" panose="02020603050405020304" pitchFamily="18" charset="0"/>
                <a:cs typeface="Times New Roman" panose="02020603050405020304" pitchFamily="18" charset="0"/>
              </a:rPr>
              <a:t>Topic  </a:t>
            </a:r>
            <a:r>
              <a:rPr lang="en-GB" sz="2400" dirty="0">
                <a:latin typeface="Times New Roman" panose="02020603050405020304" pitchFamily="18" charset="0"/>
                <a:cs typeface="Times New Roman" panose="02020603050405020304" pitchFamily="18" charset="0"/>
              </a:rPr>
              <a:t>              : TNSDC – Machine Learning to Generative AI </a:t>
            </a:r>
          </a:p>
          <a:p>
            <a:pPr fontAlgn="base"/>
            <a:r>
              <a:rPr lang="en-GB" sz="2400" b="1" dirty="0">
                <a:latin typeface="Times New Roman" panose="02020603050405020304" pitchFamily="18" charset="0"/>
                <a:cs typeface="Times New Roman" panose="02020603050405020304" pitchFamily="18" charset="0"/>
              </a:rPr>
              <a:t>Project Name </a:t>
            </a:r>
            <a:r>
              <a:rPr lang="en-GB" sz="2400" dirty="0">
                <a:latin typeface="Times New Roman" panose="02020603050405020304" pitchFamily="18" charset="0"/>
                <a:cs typeface="Times New Roman" panose="02020603050405020304" pitchFamily="18" charset="0"/>
              </a:rPr>
              <a:t>: Face detection using CNN algorithm.</a:t>
            </a:r>
            <a:endParaRPr lang="en-GB" sz="2400" b="1" dirty="0">
              <a:solidFill>
                <a:srgbClr val="FFFFFF"/>
              </a:solidFill>
              <a:effectLst/>
              <a:highlight>
                <a:srgbClr val="262626"/>
              </a:highligh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7B7AA759-BF8F-8168-6546-65D8A1CF76F8}"/>
              </a:ext>
            </a:extLst>
          </p:cNvPr>
          <p:cNvSpPr txBox="1"/>
          <p:nvPr/>
        </p:nvSpPr>
        <p:spPr>
          <a:xfrm>
            <a:off x="838200" y="190500"/>
            <a:ext cx="11658600" cy="584775"/>
          </a:xfrm>
          <a:prstGeom prst="rect">
            <a:avLst/>
          </a:prstGeom>
          <a:noFill/>
        </p:spPr>
        <p:txBody>
          <a:bodyPr wrap="square" rtlCol="0">
            <a:spAutoFit/>
          </a:bodyPr>
          <a:lstStyle/>
          <a:p>
            <a:r>
              <a:rPr lang="en-GB" sz="3200" b="1" dirty="0">
                <a:latin typeface="Times New Roman" panose="02020603050405020304" pitchFamily="18" charset="0"/>
                <a:cs typeface="Times New Roman" panose="02020603050405020304" pitchFamily="18" charset="0"/>
              </a:rPr>
              <a:t>TNSDC – Machine Learning to Generative AI</a:t>
            </a:r>
            <a:endParaRPr lang="en-IN"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90600" y="1553854"/>
            <a:ext cx="7566025" cy="4321696"/>
          </a:xfrm>
          <a:prstGeom prst="rect">
            <a:avLst/>
          </a:prstGeom>
        </p:spPr>
        <p:txBody>
          <a:bodyPr vert="horz" wrap="square" lIns="0" tIns="12700" rIns="0" bIns="0" rtlCol="0">
            <a:spAutoFit/>
          </a:bodyPr>
          <a:lstStyle/>
          <a:p>
            <a:pPr marL="12700" algn="just">
              <a:lnSpc>
                <a:spcPct val="100000"/>
              </a:lnSpc>
              <a:spcBef>
                <a:spcPts val="100"/>
              </a:spcBef>
            </a:pPr>
            <a:r>
              <a:rPr lang="en-GB" sz="2800" spc="-45" dirty="0">
                <a:latin typeface="Times New Roman" panose="02020603050405020304" pitchFamily="18" charset="0"/>
                <a:cs typeface="Times New Roman" panose="02020603050405020304" pitchFamily="18" charset="0"/>
              </a:rPr>
              <a:t>Face detection using CNNs offers a promising solution for automating the task of identifying human faces in images or videos. By leveraging deep learning techniques, the proposed system achieves high accuracy and robustness, making it suitable for applications in security, surveillance, biometrics, and human-computer interaction. Further research could focus on improving the efficiency and scalability of the system, as well as extending its capabilities to detect facial attributes and emotions.</a:t>
            </a:r>
            <a:endParaRPr lang="en-GB"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GB" sz="4800" b="1" spc="15" dirty="0">
                <a:latin typeface="Times New Roman" panose="02020603050405020304" pitchFamily="18" charset="0"/>
                <a:cs typeface="Times New Roman" panose="02020603050405020304" pitchFamily="18" charset="0"/>
              </a:rPr>
              <a:t>Conclusion</a:t>
            </a:r>
            <a:endParaRPr sz="4800" dirty="0">
              <a:latin typeface="Times New Roman" panose="02020603050405020304" pitchFamily="18" charset="0"/>
              <a:cs typeface="Times New Roman" panose="02020603050405020304" pitchFamily="18" charset="0"/>
            </a:endParaRPr>
          </a:p>
        </p:txBody>
      </p:sp>
      <p:pic>
        <p:nvPicPr>
          <p:cNvPr id="12" name="object 6">
            <a:extLst>
              <a:ext uri="{FF2B5EF4-FFF2-40B4-BE49-F238E27FC236}">
                <a16:creationId xmlns:a16="http://schemas.microsoft.com/office/drawing/2014/main" xmlns="" id="{31078D49-5C68-FE60-D422-74D693B1CD6C}"/>
              </a:ext>
            </a:extLst>
          </p:cNvPr>
          <p:cNvPicPr/>
          <p:nvPr/>
        </p:nvPicPr>
        <p:blipFill>
          <a:blip r:embed="rId3" cstate="print"/>
          <a:stretch>
            <a:fillRect/>
          </a:stretch>
        </p:blipFill>
        <p:spPr>
          <a:xfrm>
            <a:off x="9582150" y="3391195"/>
            <a:ext cx="2466975" cy="34194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74183" y="806778"/>
            <a:ext cx="9632950" cy="693780"/>
          </a:xfrm>
          <a:prstGeom prst="rect">
            <a:avLst/>
          </a:prstGeom>
        </p:spPr>
        <p:txBody>
          <a:bodyPr vert="horz" wrap="square" lIns="0" tIns="16510" rIns="0" bIns="0" rtlCol="0">
            <a:spAutoFit/>
          </a:bodyPr>
          <a:lstStyle/>
          <a:p>
            <a:pPr marL="12700">
              <a:lnSpc>
                <a:spcPct val="100000"/>
              </a:lnSpc>
              <a:spcBef>
                <a:spcPts val="130"/>
              </a:spcBef>
            </a:pPr>
            <a:r>
              <a:rPr lang="en-GB" sz="4400" dirty="0">
                <a:latin typeface="Times New Roman" panose="02020603050405020304" pitchFamily="18" charset="0"/>
                <a:cs typeface="Times New Roman" panose="02020603050405020304" pitchFamily="18" charset="0"/>
              </a:rPr>
              <a:t>Face detection using CNN algorithm.</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6" name="Picture 25">
            <a:extLst>
              <a:ext uri="{FF2B5EF4-FFF2-40B4-BE49-F238E27FC236}">
                <a16:creationId xmlns:a16="http://schemas.microsoft.com/office/drawing/2014/main" xmlns="" id="{F3F095CD-2938-F498-3486-79D748BD6C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127" y="2521516"/>
            <a:ext cx="8618558" cy="18149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794706" y="489997"/>
            <a:ext cx="3234493"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300D237-266F-7073-7804-01151A982951}"/>
              </a:ext>
            </a:extLst>
          </p:cNvPr>
          <p:cNvSpPr txBox="1"/>
          <p:nvPr/>
        </p:nvSpPr>
        <p:spPr>
          <a:xfrm>
            <a:off x="1771140" y="1763055"/>
            <a:ext cx="6534660" cy="3539430"/>
          </a:xfrm>
          <a:prstGeom prst="rect">
            <a:avLst/>
          </a:prstGeom>
          <a:noFill/>
        </p:spPr>
        <p:txBody>
          <a:bodyPr wrap="square" rtlCol="0">
            <a:spAutoFit/>
          </a:bodyPr>
          <a:lstStyle/>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Proposed System / Solution</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System Development Approach </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Algorithm</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Deployment</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Result</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73955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Comic Sans MS" panose="030F0702030302020204" pitchFamily="66" charset="0"/>
              </a:rPr>
              <a:t>P</a:t>
            </a:r>
            <a:r>
              <a:rPr sz="4250" spc="15" dirty="0">
                <a:latin typeface="Comic Sans MS" panose="030F0702030302020204" pitchFamily="66" charset="0"/>
              </a:rPr>
              <a:t>ROB</a:t>
            </a:r>
            <a:r>
              <a:rPr sz="4250" spc="55" dirty="0">
                <a:latin typeface="Comic Sans MS" panose="030F0702030302020204" pitchFamily="66" charset="0"/>
              </a:rPr>
              <a:t>L</a:t>
            </a:r>
            <a:r>
              <a:rPr sz="4250" spc="-20" dirty="0">
                <a:latin typeface="Comic Sans MS" panose="030F0702030302020204" pitchFamily="66" charset="0"/>
              </a:rPr>
              <a:t>E</a:t>
            </a:r>
            <a:r>
              <a:rPr sz="4250" spc="20" dirty="0">
                <a:latin typeface="Comic Sans MS" panose="030F0702030302020204" pitchFamily="66" charset="0"/>
              </a:rPr>
              <a:t>M</a:t>
            </a:r>
            <a:r>
              <a:rPr sz="4250" dirty="0">
                <a:latin typeface="Comic Sans MS" panose="030F0702030302020204" pitchFamily="66" charset="0"/>
              </a:rPr>
              <a:t>	</a:t>
            </a:r>
            <a:r>
              <a:rPr sz="4250" spc="10" dirty="0">
                <a:latin typeface="Comic Sans MS" panose="030F0702030302020204" pitchFamily="66" charset="0"/>
              </a:rPr>
              <a:t>S</a:t>
            </a:r>
            <a:r>
              <a:rPr sz="4250" spc="-370" dirty="0">
                <a:latin typeface="Comic Sans MS" panose="030F0702030302020204" pitchFamily="66" charset="0"/>
              </a:rPr>
              <a:t>T</a:t>
            </a:r>
            <a:r>
              <a:rPr sz="4250" spc="-375" dirty="0">
                <a:latin typeface="Comic Sans MS" panose="030F0702030302020204" pitchFamily="66" charset="0"/>
              </a:rPr>
              <a:t>A</a:t>
            </a:r>
            <a:r>
              <a:rPr sz="4250" spc="15" dirty="0">
                <a:latin typeface="Comic Sans MS" panose="030F0702030302020204" pitchFamily="66" charset="0"/>
              </a:rPr>
              <a:t>T</a:t>
            </a:r>
            <a:r>
              <a:rPr sz="4250" spc="-10" dirty="0">
                <a:latin typeface="Comic Sans MS" panose="030F0702030302020204" pitchFamily="66" charset="0"/>
              </a:rPr>
              <a:t>E</a:t>
            </a:r>
            <a:r>
              <a:rPr sz="4250" spc="-20" dirty="0">
                <a:latin typeface="Comic Sans MS" panose="030F0702030302020204" pitchFamily="66" charset="0"/>
              </a:rPr>
              <a:t>ME</a:t>
            </a:r>
            <a:r>
              <a:rPr sz="4250" spc="10" dirty="0">
                <a:latin typeface="Comic Sans MS" panose="030F0702030302020204" pitchFamily="66" charset="0"/>
              </a:rPr>
              <a:t>NT</a:t>
            </a:r>
            <a:endParaRPr sz="4250" dirty="0">
              <a:latin typeface="Comic Sans MS" panose="030F0702030302020204" pitchFamily="66"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xmlns="" id="{AF18A50E-D4A9-EC1B-060D-9D456A1BB95E}"/>
              </a:ext>
            </a:extLst>
          </p:cNvPr>
          <p:cNvSpPr txBox="1"/>
          <p:nvPr/>
        </p:nvSpPr>
        <p:spPr>
          <a:xfrm>
            <a:off x="663606" y="2260946"/>
            <a:ext cx="8780431" cy="2062103"/>
          </a:xfrm>
          <a:prstGeom prst="rect">
            <a:avLst/>
          </a:prstGeom>
          <a:noFill/>
        </p:spPr>
        <p:txBody>
          <a:bodyPr wrap="square">
            <a:spAutoFit/>
          </a:bodyPr>
          <a:lstStyle/>
          <a:p>
            <a:pPr algn="just"/>
            <a:r>
              <a:rPr lang="en-IN" sz="3200" dirty="0">
                <a:latin typeface="Times New Roman" panose="02020603050405020304" pitchFamily="18" charset="0"/>
                <a:cs typeface="Times New Roman" panose="02020603050405020304" pitchFamily="18" charset="0"/>
              </a:rPr>
              <a:t>Develop a system capable of accurately detecting human faces in images or video streams. This system should be robust to variations in lighting conditions, facial expressions, and orientations.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457200"/>
            <a:ext cx="7718425" cy="693780"/>
          </a:xfrm>
          <a:prstGeom prst="rect">
            <a:avLst/>
          </a:prstGeom>
        </p:spPr>
        <p:txBody>
          <a:bodyPr vert="horz" wrap="square" lIns="0" tIns="16510" rIns="0" bIns="0" rtlCol="0">
            <a:spAutoFit/>
          </a:bodyPr>
          <a:lstStyle/>
          <a:p>
            <a:r>
              <a:rPr lang="en-GB" sz="4400" dirty="0">
                <a:latin typeface="Times New Roman" panose="02020603050405020304" pitchFamily="18" charset="0"/>
                <a:cs typeface="Times New Roman" panose="02020603050405020304" pitchFamily="18" charset="0"/>
              </a:rPr>
              <a:t>Proposed System / Solution</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70FA92F4-5278-F9B6-0FF5-589C2F56DEDB}"/>
              </a:ext>
            </a:extLst>
          </p:cNvPr>
          <p:cNvSpPr txBox="1"/>
          <p:nvPr/>
        </p:nvSpPr>
        <p:spPr>
          <a:xfrm>
            <a:off x="850213" y="2254032"/>
            <a:ext cx="7467600" cy="3108543"/>
          </a:xfrm>
          <a:prstGeom prst="rect">
            <a:avLst/>
          </a:prstGeom>
          <a:noFill/>
        </p:spPr>
        <p:txBody>
          <a:bodyPr wrap="square" rtlCol="0">
            <a:spAutoFit/>
          </a:bodyPr>
          <a:lstStyle/>
          <a:p>
            <a:pPr algn="just"/>
            <a:r>
              <a:rPr lang="en-GB" sz="2800" dirty="0">
                <a:latin typeface="Times New Roman" panose="02020603050405020304" pitchFamily="18" charset="0"/>
                <a:cs typeface="Times New Roman" panose="02020603050405020304" pitchFamily="18" charset="0"/>
              </a:rPr>
              <a:t>Utilize Convolutional Neural Networks (CNNs), a type of deep learning algorithm well-suited for image recognition tasks. Train the CNN on a dataset of </a:t>
            </a:r>
            <a:r>
              <a:rPr lang="en-GB" sz="2800" dirty="0" err="1">
                <a:latin typeface="Times New Roman" panose="02020603050405020304" pitchFamily="18" charset="0"/>
                <a:cs typeface="Times New Roman" panose="02020603050405020304" pitchFamily="18" charset="0"/>
              </a:rPr>
              <a:t>labeled</a:t>
            </a:r>
            <a:r>
              <a:rPr lang="en-GB" sz="2800" dirty="0">
                <a:latin typeface="Times New Roman" panose="02020603050405020304" pitchFamily="18" charset="0"/>
                <a:cs typeface="Times New Roman" panose="02020603050405020304" pitchFamily="18" charset="0"/>
              </a:rPr>
              <a:t> facial images to learn distinctive features of human faces. Implement techniques such as data augmentation and transfer learning to enhance model performance.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310948" cy="509114"/>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imes New Roman" panose="02020603050405020304" pitchFamily="18" charset="0"/>
                <a:cs typeface="Times New Roman" panose="02020603050405020304" pitchFamily="18" charset="0"/>
              </a:rPr>
              <a:t>System Development Approach</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xmlns="" id="{3B63C374-8751-7ACF-F593-759176C5C5C7}"/>
              </a:ext>
            </a:extLst>
          </p:cNvPr>
          <p:cNvSpPr txBox="1"/>
          <p:nvPr/>
        </p:nvSpPr>
        <p:spPr>
          <a:xfrm>
            <a:off x="990600" y="1828800"/>
            <a:ext cx="7086600" cy="4401205"/>
          </a:xfrm>
          <a:prstGeom prst="rect">
            <a:avLst/>
          </a:prstGeom>
          <a:noFill/>
        </p:spPr>
        <p:txBody>
          <a:bodyPr wrap="square" rtlCol="0">
            <a:spAutoFit/>
          </a:bodyPr>
          <a:lstStyle/>
          <a:p>
            <a:pPr marL="285750" indent="-285750" algn="just">
              <a:buFont typeface="Wingdings" panose="05000000000000000000" pitchFamily="2" charset="2"/>
              <a:buChar char="Ø"/>
            </a:pPr>
            <a:r>
              <a:rPr lang="en-GB" sz="2000" dirty="0"/>
              <a:t>Data Collection: Gather a diverse dataset of facial images covering various demographics, poses, and environmental conditions. </a:t>
            </a:r>
          </a:p>
          <a:p>
            <a:pPr marL="285750" indent="-285750" algn="just">
              <a:buFont typeface="Wingdings" panose="05000000000000000000" pitchFamily="2" charset="2"/>
              <a:buChar char="Ø"/>
            </a:pPr>
            <a:r>
              <a:rPr lang="en-GB" sz="2000" dirty="0"/>
              <a:t>Data Preprocessing: Resize images, normalize pixel values, and perform data augmentation techniques like rotation, flipping, and brightness adjustment. </a:t>
            </a:r>
          </a:p>
          <a:p>
            <a:pPr marL="285750" indent="-285750" algn="just">
              <a:buFont typeface="Wingdings" panose="05000000000000000000" pitchFamily="2" charset="2"/>
              <a:buChar char="Ø"/>
            </a:pPr>
            <a:r>
              <a:rPr lang="en-GB" sz="2000" dirty="0"/>
              <a:t>Model Training: Design and train a CNN architecture using frameworks like TensorFlow or </a:t>
            </a:r>
            <a:r>
              <a:rPr lang="en-GB" sz="2000" dirty="0" err="1"/>
              <a:t>PyTorch</a:t>
            </a:r>
            <a:r>
              <a:rPr lang="en-GB" sz="2000" dirty="0"/>
              <a:t>. Experiment with different network architectures, hyperparameters, and optimization techniques to achieve optimal performance. </a:t>
            </a:r>
          </a:p>
          <a:p>
            <a:pPr marL="285750" indent="-285750" algn="just">
              <a:buFont typeface="Wingdings" panose="05000000000000000000" pitchFamily="2" charset="2"/>
              <a:buChar char="Ø"/>
            </a:pPr>
            <a:r>
              <a:rPr lang="en-GB" sz="2000" dirty="0"/>
              <a:t>Evaluation: Evaluate the trained model on a separate validation dataset to measure its accuracy, precision, recall, and F1-score. </a:t>
            </a:r>
          </a:p>
          <a:p>
            <a:pPr marL="285750" indent="-285750" algn="just">
              <a:buFont typeface="Wingdings" panose="05000000000000000000" pitchFamily="2" charset="2"/>
              <a:buChar char="Ø"/>
            </a:pPr>
            <a:r>
              <a:rPr lang="en-GB" sz="2000" dirty="0"/>
              <a:t>Deployment: Integrate the trained model into a software application or system capable of real-time face detection.</a:t>
            </a:r>
            <a:endParaRPr lang="en-IN" sz="2000" dirty="0"/>
          </a:p>
        </p:txBody>
      </p:sp>
      <p:grpSp>
        <p:nvGrpSpPr>
          <p:cNvPr id="10" name="object 2">
            <a:extLst>
              <a:ext uri="{FF2B5EF4-FFF2-40B4-BE49-F238E27FC236}">
                <a16:creationId xmlns:a16="http://schemas.microsoft.com/office/drawing/2014/main" xmlns="" id="{CC3D2A3D-637E-9BED-E9F7-F97C3A3EED00}"/>
              </a:ext>
            </a:extLst>
          </p:cNvPr>
          <p:cNvGrpSpPr/>
          <p:nvPr/>
        </p:nvGrpSpPr>
        <p:grpSpPr>
          <a:xfrm>
            <a:off x="9067800" y="2971800"/>
            <a:ext cx="2762250" cy="3257550"/>
            <a:chOff x="7991475" y="2933700"/>
            <a:chExt cx="2762250" cy="3257550"/>
          </a:xfrm>
        </p:grpSpPr>
        <p:sp>
          <p:nvSpPr>
            <p:cNvPr id="11" name="object 3">
              <a:extLst>
                <a:ext uri="{FF2B5EF4-FFF2-40B4-BE49-F238E27FC236}">
                  <a16:creationId xmlns:a16="http://schemas.microsoft.com/office/drawing/2014/main" xmlns="" id="{37641A35-E639-EF11-06B6-D80888CC82C7}"/>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2" name="object 4">
              <a:extLst>
                <a:ext uri="{FF2B5EF4-FFF2-40B4-BE49-F238E27FC236}">
                  <a16:creationId xmlns:a16="http://schemas.microsoft.com/office/drawing/2014/main" xmlns="" id="{CD5AE024-476D-63D0-AC82-9BF13782FE58}"/>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object 5">
              <a:extLst>
                <a:ext uri="{FF2B5EF4-FFF2-40B4-BE49-F238E27FC236}">
                  <a16:creationId xmlns:a16="http://schemas.microsoft.com/office/drawing/2014/main" xmlns="" id="{7E210181-32EC-991E-AB9B-937C2E9A265D}"/>
                </a:ext>
              </a:extLst>
            </p:cNvPr>
            <p:cNvPicPr/>
            <p:nvPr/>
          </p:nvPicPr>
          <p:blipFill>
            <a:blip r:embed="rId3" cstate="print"/>
            <a:stretch>
              <a:fillRect/>
            </a:stretch>
          </p:blipFill>
          <p:spPr>
            <a:xfrm>
              <a:off x="7991475" y="2933700"/>
              <a:ext cx="2762250" cy="3257550"/>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B7737E-2ED4-883E-0BE1-82BE28F490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Algorithm </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2982F9A9-9451-FFD8-CD44-5D189F4136F0}"/>
              </a:ext>
            </a:extLst>
          </p:cNvPr>
          <p:cNvSpPr txBox="1"/>
          <p:nvPr/>
        </p:nvSpPr>
        <p:spPr>
          <a:xfrm>
            <a:off x="304800" y="2046238"/>
            <a:ext cx="9448800" cy="2308324"/>
          </a:xfrm>
          <a:prstGeom prst="rect">
            <a:avLst/>
          </a:prstGeom>
          <a:noFill/>
        </p:spPr>
        <p:txBody>
          <a:bodyPr wrap="square" rtlCol="0">
            <a:spAutoFit/>
          </a:bodyPr>
          <a:lstStyle/>
          <a:p>
            <a:pPr algn="just"/>
            <a:r>
              <a:rPr lang="en-GB" sz="2400" dirty="0">
                <a:latin typeface="Times New Roman" panose="02020603050405020304" pitchFamily="18" charset="0"/>
                <a:cs typeface="Times New Roman" panose="02020603050405020304" pitchFamily="18" charset="0"/>
              </a:rPr>
              <a:t>CNNs consist of multiple layers, including convolutional, pooling, and fully connected layers. Convolutional layers extract features from input images by applying learnable filters. Pooling layers reduce spatial dimensions, while fully connected layers classify extracted features. The model learns to detect faces by adjusting the parameters of these layers during training via backpropagation.</a:t>
            </a:r>
            <a:endParaRPr lang="en-IN" sz="2400" dirty="0">
              <a:latin typeface="Times New Roman" panose="02020603050405020304" pitchFamily="18" charset="0"/>
              <a:cs typeface="Times New Roman" panose="02020603050405020304" pitchFamily="18" charset="0"/>
            </a:endParaRPr>
          </a:p>
        </p:txBody>
      </p:sp>
      <p:grpSp>
        <p:nvGrpSpPr>
          <p:cNvPr id="4" name="object 2">
            <a:extLst>
              <a:ext uri="{FF2B5EF4-FFF2-40B4-BE49-F238E27FC236}">
                <a16:creationId xmlns:a16="http://schemas.microsoft.com/office/drawing/2014/main" xmlns="" id="{5720E894-07A3-B6C3-5188-B14B346B81B6}"/>
              </a:ext>
            </a:extLst>
          </p:cNvPr>
          <p:cNvGrpSpPr/>
          <p:nvPr/>
        </p:nvGrpSpPr>
        <p:grpSpPr>
          <a:xfrm>
            <a:off x="9220200" y="3200400"/>
            <a:ext cx="3533775" cy="3810000"/>
            <a:chOff x="8658225" y="2647950"/>
            <a:chExt cx="3533775" cy="3810000"/>
          </a:xfrm>
        </p:grpSpPr>
        <p:sp>
          <p:nvSpPr>
            <p:cNvPr id="5" name="object 3">
              <a:extLst>
                <a:ext uri="{FF2B5EF4-FFF2-40B4-BE49-F238E27FC236}">
                  <a16:creationId xmlns:a16="http://schemas.microsoft.com/office/drawing/2014/main" xmlns="" id="{7115ED1D-C5C7-4530-DEC1-9EE96883C63C}"/>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xmlns="" id="{E82BAE0F-233C-076D-426F-F9B9D7BE124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a:extLst>
                <a:ext uri="{FF2B5EF4-FFF2-40B4-BE49-F238E27FC236}">
                  <a16:creationId xmlns:a16="http://schemas.microsoft.com/office/drawing/2014/main" xmlns="" id="{9BC85F43-A388-0180-57F7-67735312110E}"/>
                </a:ext>
              </a:extLst>
            </p:cNvPr>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153634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193" y="1495110"/>
            <a:ext cx="2512537"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433260"/>
            <a:ext cx="9763125" cy="575310"/>
          </a:xfrm>
          <a:prstGeom prst="rect">
            <a:avLst/>
          </a:prstGeom>
        </p:spPr>
        <p:txBody>
          <a:bodyPr vert="horz" wrap="square" lIns="0" tIns="13335" rIns="0" bIns="0" rtlCol="0">
            <a:spAutoFit/>
          </a:bodyPr>
          <a:lstStyle/>
          <a:p>
            <a:pPr marL="12700">
              <a:lnSpc>
                <a:spcPct val="100000"/>
              </a:lnSpc>
              <a:spcBef>
                <a:spcPts val="105"/>
              </a:spcBef>
            </a:pPr>
            <a:r>
              <a:rPr lang="en-GB" sz="3600" spc="-40" dirty="0"/>
              <a:t>Deployment</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xmlns="" id="{478D17E6-C1DF-FA18-FFAA-22DAD47AB750}"/>
              </a:ext>
            </a:extLst>
          </p:cNvPr>
          <p:cNvSpPr txBox="1"/>
          <p:nvPr/>
        </p:nvSpPr>
        <p:spPr>
          <a:xfrm>
            <a:off x="1747837" y="1995737"/>
            <a:ext cx="7870825" cy="2246769"/>
          </a:xfrm>
          <a:prstGeom prst="rect">
            <a:avLst/>
          </a:prstGeom>
          <a:noFill/>
        </p:spPr>
        <p:txBody>
          <a:bodyPr wrap="square" rtlCol="0">
            <a:spAutoFit/>
          </a:bodyPr>
          <a:lstStyle/>
          <a:p>
            <a:pPr algn="just"/>
            <a:r>
              <a:rPr lang="en-GB" sz="2800" dirty="0">
                <a:latin typeface="Times New Roman" panose="02020603050405020304" pitchFamily="18" charset="0"/>
                <a:cs typeface="Times New Roman" panose="02020603050405020304" pitchFamily="18" charset="0"/>
              </a:rPr>
              <a:t>Deploy the trained model in a production environment, such as a mobile app, web service, or standalone application. Ensure efficient inference speed and minimal resource requirements for real-time face detection.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82150" y="3391195"/>
            <a:ext cx="2466975" cy="3419475"/>
          </a:xfrm>
          <a:prstGeom prst="rect">
            <a:avLst/>
          </a:prstGeom>
        </p:spPr>
      </p:pic>
      <p:sp>
        <p:nvSpPr>
          <p:cNvPr id="7" name="object 7"/>
          <p:cNvSpPr txBox="1">
            <a:spLocks noGrp="1"/>
          </p:cNvSpPr>
          <p:nvPr>
            <p:ph type="title"/>
          </p:nvPr>
        </p:nvSpPr>
        <p:spPr>
          <a:xfrm>
            <a:off x="752475" y="341307"/>
            <a:ext cx="7543165" cy="670696"/>
          </a:xfrm>
          <a:prstGeom prst="rect">
            <a:avLst/>
          </a:prstGeom>
        </p:spPr>
        <p:txBody>
          <a:bodyPr vert="horz" wrap="square" lIns="0" tIns="16510" rIns="0" bIns="0" rtlCol="0">
            <a:spAutoFit/>
          </a:bodyPr>
          <a:lstStyle/>
          <a:p>
            <a:pPr marL="12700">
              <a:lnSpc>
                <a:spcPct val="100000"/>
              </a:lnSpc>
              <a:spcBef>
                <a:spcPts val="130"/>
              </a:spcBef>
            </a:pPr>
            <a:r>
              <a:rPr lang="en-GB" sz="4250" spc="15" dirty="0">
                <a:latin typeface="Times New Roman" panose="02020603050405020304" pitchFamily="18" charset="0"/>
                <a:cs typeface="Times New Roman" panose="02020603050405020304" pitchFamily="18" charset="0"/>
              </a:rPr>
              <a:t>Result</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02A55D60-3112-246D-DD03-58BEAD51DA68}"/>
              </a:ext>
            </a:extLst>
          </p:cNvPr>
          <p:cNvSpPr txBox="1"/>
          <p:nvPr/>
        </p:nvSpPr>
        <p:spPr>
          <a:xfrm flipH="1">
            <a:off x="970914" y="1387460"/>
            <a:ext cx="7543164" cy="1569660"/>
          </a:xfrm>
          <a:prstGeom prst="rect">
            <a:avLst/>
          </a:prstGeom>
          <a:noFill/>
        </p:spPr>
        <p:txBody>
          <a:bodyPr wrap="square" rtlCol="0">
            <a:spAutoFit/>
          </a:bodyPr>
          <a:lstStyle/>
          <a:p>
            <a:pPr algn="just"/>
            <a:r>
              <a:rPr lang="en-GB" sz="2400" dirty="0">
                <a:latin typeface="Times New Roman" panose="02020603050405020304" pitchFamily="18" charset="0"/>
                <a:cs typeface="Times New Roman" panose="02020603050405020304" pitchFamily="18" charset="0"/>
              </a:rPr>
              <a:t>Measure the performance of the deployed face detection system using metrics like accuracy, speed, and robustness. Conduct real-world testing to assess its effectiveness in various scenarios and environments.</a:t>
            </a:r>
            <a:endParaRPr lang="en-IN"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9A168CB6-9CCE-160E-90D0-6575A36CA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914" y="3005874"/>
            <a:ext cx="8096250" cy="38385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497</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Comic Sans MS</vt:lpstr>
      <vt:lpstr>Times New Roman</vt:lpstr>
      <vt:lpstr>Trebuchet MS</vt:lpstr>
      <vt:lpstr>Wingdings</vt:lpstr>
      <vt:lpstr>Office Theme</vt:lpstr>
      <vt:lpstr>PowerPoint Presentation</vt:lpstr>
      <vt:lpstr>Face detection using CNN algorithm.</vt:lpstr>
      <vt:lpstr>AGENDA</vt:lpstr>
      <vt:lpstr>PROBLEM STATEMENT</vt:lpstr>
      <vt:lpstr>Proposed System / Solution</vt:lpstr>
      <vt:lpstr>System Development Approach</vt:lpstr>
      <vt:lpstr>Algorithm </vt:lpstr>
      <vt:lpstr>Deployment</vt:lpstr>
      <vt:lpstr>Result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SabariRaj Pazhani</dc:creator>
  <cp:lastModifiedBy>Microsoft account</cp:lastModifiedBy>
  <cp:revision>2</cp:revision>
  <dcterms:created xsi:type="dcterms:W3CDTF">2024-04-16T16:51:24Z</dcterms:created>
  <dcterms:modified xsi:type="dcterms:W3CDTF">2024-04-16T18:17:15Z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2024-04-16T00:00:00Z</vt:filetime>
  </property>
</Properties>
</file>