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1" r:id="rId2"/>
    <p:sldId id="258" r:id="rId3"/>
    <p:sldId id="264" r:id="rId4"/>
    <p:sldId id="265" r:id="rId5"/>
    <p:sldId id="266" r:id="rId6"/>
    <p:sldId id="267" r:id="rId7"/>
    <p:sldId id="270" r:id="rId8"/>
    <p:sldId id="269" r:id="rId9"/>
    <p:sldId id="268" r:id="rId10"/>
    <p:sldId id="263" r:id="rId11"/>
    <p:sldId id="262" r:id="rId12"/>
    <p:sldId id="256" r:id="rId13"/>
    <p:sldId id="257" r:id="rId14"/>
    <p:sldId id="260" r:id="rId15"/>
    <p:sldId id="259"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varScale="1">
        <p:scale>
          <a:sx n="65" d="100"/>
          <a:sy n="65" d="100"/>
        </p:scale>
        <p:origin x="-153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EF1E2-B6F2-4662-A053-EA1EEA1229A5}" type="datetimeFigureOut">
              <a:rPr lang="en-US" smtClean="0"/>
              <a:t>5/10/2014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2FB968-FE96-4351-88F3-C06FCAB55D54}" type="slidenum">
              <a:rPr lang="en-US" smtClean="0"/>
              <a:t>‹#›</a:t>
            </a:fld>
            <a:endParaRPr lang="en-US"/>
          </a:p>
        </p:txBody>
      </p:sp>
    </p:spTree>
    <p:extLst>
      <p:ext uri="{BB962C8B-B14F-4D97-AF65-F5344CB8AC3E}">
        <p14:creationId xmlns:p14="http://schemas.microsoft.com/office/powerpoint/2010/main" val="124265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the end of this Session you will be able to understand</a:t>
            </a:r>
            <a:r>
              <a:rPr lang="en-US" sz="1200" b="0" i="0" kern="1200" baseline="0" dirty="0" smtClean="0">
                <a:solidFill>
                  <a:schemeClr val="tx1"/>
                </a:solidFill>
                <a:effectLst/>
                <a:latin typeface="+mn-lt"/>
                <a:ea typeface="+mn-ea"/>
                <a:cs typeface="+mn-cs"/>
              </a:rPr>
              <a:t> about </a:t>
            </a:r>
            <a:r>
              <a:rPr lang="en-US" sz="1200" b="0" i="0" kern="1200" baseline="0" dirty="0" err="1" smtClean="0">
                <a:solidFill>
                  <a:schemeClr val="tx1"/>
                </a:solidFill>
                <a:effectLst/>
                <a:latin typeface="+mn-lt"/>
                <a:ea typeface="+mn-ea"/>
                <a:cs typeface="+mn-cs"/>
              </a:rPr>
              <a:t>angularJS</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2FB968-FE96-4351-88F3-C06FCAB55D54}" type="slidenum">
              <a:rPr lang="en-US" smtClean="0"/>
              <a:t>1</a:t>
            </a:fld>
            <a:endParaRPr lang="en-US"/>
          </a:p>
        </p:txBody>
      </p:sp>
    </p:spTree>
    <p:extLst>
      <p:ext uri="{BB962C8B-B14F-4D97-AF65-F5344CB8AC3E}">
        <p14:creationId xmlns:p14="http://schemas.microsoft.com/office/powerpoint/2010/main" val="356076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B968-FE96-4351-88F3-C06FCAB55D54}" type="slidenum">
              <a:rPr lang="en-US" smtClean="0"/>
              <a:t>2</a:t>
            </a:fld>
            <a:endParaRPr lang="en-US"/>
          </a:p>
        </p:txBody>
      </p:sp>
    </p:spTree>
    <p:extLst>
      <p:ext uri="{BB962C8B-B14F-4D97-AF65-F5344CB8AC3E}">
        <p14:creationId xmlns:p14="http://schemas.microsoft.com/office/powerpoint/2010/main" val="353476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is an open-source JavaScript framework, maintained by Google, that assists with running single-page applications. Its goal is to augment browser-based applications with model–view–controller capability</a:t>
            </a:r>
            <a:endParaRPr lang="en-US" dirty="0"/>
          </a:p>
        </p:txBody>
      </p:sp>
      <p:sp>
        <p:nvSpPr>
          <p:cNvPr id="4" name="Slide Number Placeholder 3"/>
          <p:cNvSpPr>
            <a:spLocks noGrp="1"/>
          </p:cNvSpPr>
          <p:nvPr>
            <p:ph type="sldNum" sz="quarter" idx="10"/>
          </p:nvPr>
        </p:nvSpPr>
        <p:spPr/>
        <p:txBody>
          <a:bodyPr/>
          <a:lstStyle/>
          <a:p>
            <a:fld id="{9C2FB968-FE96-4351-88F3-C06FCAB55D54}" type="slidenum">
              <a:rPr lang="en-US" smtClean="0"/>
              <a:t>5</a:t>
            </a:fld>
            <a:endParaRPr lang="en-US"/>
          </a:p>
        </p:txBody>
      </p:sp>
    </p:spTree>
    <p:extLst>
      <p:ext uri="{BB962C8B-B14F-4D97-AF65-F5344CB8AC3E}">
        <p14:creationId xmlns:p14="http://schemas.microsoft.com/office/powerpoint/2010/main" val="387425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directive can be either a tag in HTML or an attribute of a tag. However directives are not tags/attributes defined by HTML standard. They are defined by us, the programmers. Even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defines a few directives for our use. So for e.g. I can define my own directive </a:t>
            </a:r>
            <a:r>
              <a:rPr lang="en-US" dirty="0" smtClean="0"/>
              <a:t>&lt;table2by3&gt; </a:t>
            </a:r>
            <a:r>
              <a:rPr lang="en-US" sz="1200" b="0" i="0" kern="1200" dirty="0" smtClean="0">
                <a:solidFill>
                  <a:schemeClr val="tx1"/>
                </a:solidFill>
                <a:effectLst/>
                <a:latin typeface="+mn-lt"/>
                <a:ea typeface="+mn-ea"/>
                <a:cs typeface="+mn-cs"/>
              </a:rPr>
              <a:t>  and its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as well.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best part is that I can reuse this directive whenever needed. The concept sounds interesting but the question is how does the browser understands user defined tags or attributes. Well the browser will not understand them at all however it will add them to the DOM tree it creates.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awaits the moment the DOM tree is created in the browser, finds out angular specific DOM nodes and processes them. This process is part of a bigger process called as </a:t>
            </a:r>
            <a:r>
              <a:rPr lang="en-US" sz="1200" b="1" i="0" kern="1200" dirty="0" smtClean="0">
                <a:solidFill>
                  <a:schemeClr val="tx1"/>
                </a:solidFill>
                <a:effectLst/>
                <a:latin typeface="+mn-lt"/>
                <a:ea typeface="+mn-ea"/>
                <a:cs typeface="+mn-cs"/>
              </a:rPr>
              <a:t>bootstrapping an application.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9C2FB968-FE96-4351-88F3-C06FCAB55D54}" type="slidenum">
              <a:rPr lang="en-US" smtClean="0"/>
              <a:t>6</a:t>
            </a:fld>
            <a:endParaRPr lang="en-US"/>
          </a:p>
        </p:txBody>
      </p:sp>
    </p:spTree>
    <p:extLst>
      <p:ext uri="{BB962C8B-B14F-4D97-AF65-F5344CB8AC3E}">
        <p14:creationId xmlns:p14="http://schemas.microsoft.com/office/powerpoint/2010/main" val="356501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very important directive defined by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is called </a:t>
            </a:r>
            <a:r>
              <a:rPr lang="en-US" dirty="0" err="1" smtClean="0"/>
              <a:t>ng</a:t>
            </a:r>
            <a:r>
              <a:rPr lang="en-US" dirty="0" smtClean="0"/>
              <a:t>-app</a:t>
            </a:r>
            <a:r>
              <a:rPr lang="en-US" sz="1200" b="0" i="0" kern="1200" dirty="0" smtClean="0">
                <a:solidFill>
                  <a:schemeClr val="tx1"/>
                </a:solidFill>
                <a:effectLst/>
                <a:latin typeface="+mn-lt"/>
                <a:ea typeface="+mn-ea"/>
                <a:cs typeface="+mn-cs"/>
              </a:rPr>
              <a:t>. The 1st step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does after it gets callback </a:t>
            </a:r>
            <a:r>
              <a:rPr lang="en-US" sz="1200" b="0" i="0" kern="1200" dirty="0" err="1" smtClean="0">
                <a:solidFill>
                  <a:schemeClr val="tx1"/>
                </a:solidFill>
                <a:effectLst/>
                <a:latin typeface="+mn-lt"/>
                <a:ea typeface="+mn-ea"/>
                <a:cs typeface="+mn-cs"/>
              </a:rPr>
              <a:t>for</a:t>
            </a:r>
            <a:r>
              <a:rPr lang="en-US" dirty="0" err="1" smtClean="0"/>
              <a:t>DOMContentLoaded</a:t>
            </a:r>
            <a:r>
              <a:rPr lang="en-US" sz="1200" b="0" i="0" kern="1200" dirty="0" smtClean="0">
                <a:solidFill>
                  <a:schemeClr val="tx1"/>
                </a:solidFill>
                <a:effectLst/>
                <a:latin typeface="+mn-lt"/>
                <a:ea typeface="+mn-ea"/>
                <a:cs typeface="+mn-cs"/>
              </a:rPr>
              <a:t> is that it looks for the </a:t>
            </a:r>
            <a:r>
              <a:rPr lang="en-US" dirty="0" err="1" smtClean="0"/>
              <a:t>ng</a:t>
            </a:r>
            <a:r>
              <a:rPr lang="en-US" dirty="0" smtClean="0"/>
              <a:t>-app</a:t>
            </a:r>
            <a:r>
              <a:rPr lang="en-US" sz="1200" b="0" i="0" kern="1200" dirty="0" smtClean="0">
                <a:solidFill>
                  <a:schemeClr val="tx1"/>
                </a:solidFill>
                <a:effectLst/>
                <a:latin typeface="+mn-lt"/>
                <a:ea typeface="+mn-ea"/>
                <a:cs typeface="+mn-cs"/>
              </a:rPr>
              <a:t> directive. We have discussed above that directive can either be a tag or an attribute.</a:t>
            </a:r>
            <a:r>
              <a:rPr lang="en-US" dirty="0" smtClean="0"/>
              <a:t>ng-app</a:t>
            </a:r>
            <a:r>
              <a:rPr lang="en-US" sz="1200" b="0" i="0" kern="1200" dirty="0" smtClean="0">
                <a:solidFill>
                  <a:schemeClr val="tx1"/>
                </a:solidFill>
                <a:effectLst/>
                <a:latin typeface="+mn-lt"/>
                <a:ea typeface="+mn-ea"/>
                <a:cs typeface="+mn-cs"/>
              </a:rPr>
              <a:t> can only be used as an attribute.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expects users to use </a:t>
            </a:r>
            <a:r>
              <a:rPr lang="en-US" dirty="0" err="1" smtClean="0"/>
              <a:t>ng</a:t>
            </a:r>
            <a:r>
              <a:rPr lang="en-US" dirty="0" smtClean="0"/>
              <a:t>-app</a:t>
            </a:r>
            <a:r>
              <a:rPr lang="en-US" sz="1200" b="0" i="0" kern="1200" dirty="0" smtClean="0">
                <a:solidFill>
                  <a:schemeClr val="tx1"/>
                </a:solidFill>
                <a:effectLst/>
                <a:latin typeface="+mn-lt"/>
                <a:ea typeface="+mn-ea"/>
                <a:cs typeface="+mn-cs"/>
              </a:rPr>
              <a:t> only once per application. It ignores all other declarations of </a:t>
            </a:r>
            <a:r>
              <a:rPr lang="en-US" dirty="0" err="1" smtClean="0"/>
              <a:t>ng</a:t>
            </a:r>
            <a:r>
              <a:rPr lang="en-US" dirty="0" smtClean="0"/>
              <a:t>-app</a:t>
            </a:r>
            <a:r>
              <a:rPr lang="en-US" sz="1200" b="0" i="0" kern="1200" dirty="0" smtClean="0">
                <a:solidFill>
                  <a:schemeClr val="tx1"/>
                </a:solidFill>
                <a:effectLst/>
                <a:latin typeface="+mn-lt"/>
                <a:ea typeface="+mn-ea"/>
                <a:cs typeface="+mn-cs"/>
              </a:rPr>
              <a:t> if used.</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2FB968-FE96-4351-88F3-C06FCAB55D54}" type="slidenum">
              <a:rPr lang="en-US" smtClean="0"/>
              <a:t>9</a:t>
            </a:fld>
            <a:endParaRPr lang="en-US"/>
          </a:p>
        </p:txBody>
      </p:sp>
    </p:spTree>
    <p:extLst>
      <p:ext uri="{BB962C8B-B14F-4D97-AF65-F5344CB8AC3E}">
        <p14:creationId xmlns:p14="http://schemas.microsoft.com/office/powerpoint/2010/main" val="128810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B968-FE96-4351-88F3-C06FCAB55D54}" type="slidenum">
              <a:rPr lang="en-US" smtClean="0"/>
              <a:t>12</a:t>
            </a:fld>
            <a:endParaRPr lang="en-US"/>
          </a:p>
        </p:txBody>
      </p:sp>
    </p:spTree>
    <p:extLst>
      <p:ext uri="{BB962C8B-B14F-4D97-AF65-F5344CB8AC3E}">
        <p14:creationId xmlns:p14="http://schemas.microsoft.com/office/powerpoint/2010/main" val="167247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B9C48C-9F4D-47BA-A652-F0D70B450E83}"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D0A61-758B-4AE8-8BA1-663E21362E9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9C48C-9F4D-47BA-A652-F0D70B450E83}"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D0A61-758B-4AE8-8BA1-663E21362E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8B9C48C-9F4D-47BA-A652-F0D70B450E83}"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D0A61-758B-4AE8-8BA1-663E21362E9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9C48C-9F4D-47BA-A652-F0D70B450E83}"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D0A61-758B-4AE8-8BA1-663E21362E9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9C48C-9F4D-47BA-A652-F0D70B450E83}"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D0A61-758B-4AE8-8BA1-663E21362E9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8B9C48C-9F4D-47BA-A652-F0D70B450E83}"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D0A61-758B-4AE8-8BA1-663E21362E9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B9C48C-9F4D-47BA-A652-F0D70B450E83}" type="datetimeFigureOut">
              <a:rPr lang="en-US" smtClean="0"/>
              <a:t>5/10/2014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D0A61-758B-4AE8-8BA1-663E21362E9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9C48C-9F4D-47BA-A652-F0D70B450E83}" type="datetimeFigureOut">
              <a:rPr lang="en-US" smtClean="0"/>
              <a:t>5/10/2014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D0A61-758B-4AE8-8BA1-663E21362E9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8B9C48C-9F4D-47BA-A652-F0D70B450E83}" type="datetimeFigureOut">
              <a:rPr lang="en-US" smtClean="0"/>
              <a:t>5/10/2014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D0A61-758B-4AE8-8BA1-663E21362E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8B9C48C-9F4D-47BA-A652-F0D70B450E83}"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D0A61-758B-4AE8-8BA1-663E21362E9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9C48C-9F4D-47BA-A652-F0D70B450E83}"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D0A61-758B-4AE8-8BA1-663E21362E9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8B9C48C-9F4D-47BA-A652-F0D70B450E83}" type="datetimeFigureOut">
              <a:rPr lang="en-US" smtClean="0"/>
              <a:t>5/10/2014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3D0A61-758B-4AE8-8BA1-663E21362E9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What should we know before using </a:t>
            </a:r>
            <a:r>
              <a:rPr lang="en-US" dirty="0" smtClean="0"/>
              <a:t>angular</a:t>
            </a:r>
          </a:p>
          <a:p>
            <a:r>
              <a:rPr lang="en-US" dirty="0" smtClean="0"/>
              <a:t>Brief about JavaScript framework</a:t>
            </a:r>
          </a:p>
          <a:p>
            <a:r>
              <a:rPr lang="en-US" dirty="0" smtClean="0"/>
              <a:t>What is angular</a:t>
            </a:r>
          </a:p>
          <a:p>
            <a:r>
              <a:rPr lang="en-US" dirty="0" smtClean="0"/>
              <a:t>Amazing features of angular</a:t>
            </a:r>
          </a:p>
          <a:p>
            <a:r>
              <a:rPr lang="en-US" dirty="0" smtClean="0"/>
              <a:t>Why we need angular</a:t>
            </a:r>
          </a:p>
          <a:p>
            <a:r>
              <a:rPr lang="en-US" dirty="0" smtClean="0"/>
              <a:t>Angular architecture</a:t>
            </a:r>
          </a:p>
          <a:p>
            <a:r>
              <a:rPr lang="en-US" dirty="0" smtClean="0"/>
              <a:t>Angular Pros and cons</a:t>
            </a:r>
          </a:p>
          <a:p>
            <a:r>
              <a:rPr lang="en-US" dirty="0" smtClean="0"/>
              <a:t>Angular Restrictions</a:t>
            </a:r>
          </a:p>
          <a:p>
            <a:r>
              <a:rPr lang="en-US" dirty="0" smtClean="0"/>
              <a:t>Break for 10 min</a:t>
            </a:r>
          </a:p>
          <a:p>
            <a:r>
              <a:rPr lang="en-US" dirty="0" smtClean="0"/>
              <a:t>Brief of JavaScript Design Pattern</a:t>
            </a:r>
          </a:p>
          <a:p>
            <a:r>
              <a:rPr lang="en-US" dirty="0" smtClean="0"/>
              <a:t>Brief of Object oriented JavaScript</a:t>
            </a:r>
          </a:p>
          <a:p>
            <a:r>
              <a:rPr lang="en-US" dirty="0" smtClean="0"/>
              <a:t>Angular Demo </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124680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a:t>MVC capability:</a:t>
            </a:r>
            <a:r>
              <a:rPr lang="en-US" dirty="0"/>
              <a:t> </a:t>
            </a:r>
            <a:r>
              <a:rPr lang="en-US" dirty="0" err="1"/>
              <a:t>AngularJS</a:t>
            </a:r>
            <a:r>
              <a:rPr lang="en-US" dirty="0"/>
              <a:t> does not require writing lengthy codes to connect the MVC components of split apps, which saves oodles of time and effort. Just split the app and let Angular do the rest for you by managing the components and also connecting them all by itself.</a:t>
            </a:r>
          </a:p>
          <a:p>
            <a:r>
              <a:rPr lang="en-US" b="1" dirty="0"/>
              <a:t>Two-way data binding:</a:t>
            </a:r>
            <a:r>
              <a:rPr lang="en-US" dirty="0"/>
              <a:t> </a:t>
            </a:r>
            <a:r>
              <a:rPr lang="en-US" dirty="0" err="1"/>
              <a:t>AngularJS</a:t>
            </a:r>
            <a:r>
              <a:rPr lang="en-US" dirty="0"/>
              <a:t> comes with this great feature which reduces writing codes substantially. Data binding tries to get rid of writing codes manually by relieving the backend server from creating templates. MVC pipeline is also maintained by the framework itself.</a:t>
            </a:r>
          </a:p>
          <a:p>
            <a:r>
              <a:rPr lang="en-US" b="1" dirty="0"/>
              <a:t>Directives:</a:t>
            </a:r>
            <a:r>
              <a:rPr lang="en-US" dirty="0"/>
              <a:t> Angular Directives add more functionality to the simple HTML. Directives help to enable the developer to specify custom and reusable HTML tags that change the behavior of some elements. Some directives featured in </a:t>
            </a:r>
            <a:r>
              <a:rPr lang="en-US" dirty="0" err="1"/>
              <a:t>AngularJS</a:t>
            </a:r>
            <a:r>
              <a:rPr lang="en-US" dirty="0"/>
              <a:t> are </a:t>
            </a:r>
            <a:r>
              <a:rPr lang="en-US" dirty="0" err="1"/>
              <a:t>ng</a:t>
            </a:r>
            <a:r>
              <a:rPr lang="en-US" dirty="0"/>
              <a:t>-app, </a:t>
            </a:r>
            <a:r>
              <a:rPr lang="en-US" dirty="0" err="1"/>
              <a:t>ng</a:t>
            </a:r>
            <a:r>
              <a:rPr lang="en-US" dirty="0"/>
              <a:t>-bind, </a:t>
            </a:r>
            <a:r>
              <a:rPr lang="en-US" dirty="0" err="1"/>
              <a:t>ng</a:t>
            </a:r>
            <a:r>
              <a:rPr lang="en-US" dirty="0"/>
              <a:t>-controller, </a:t>
            </a:r>
            <a:r>
              <a:rPr lang="en-US" dirty="0" err="1"/>
              <a:t>ng</a:t>
            </a:r>
            <a:r>
              <a:rPr lang="en-US" dirty="0"/>
              <a:t>-switch, </a:t>
            </a:r>
            <a:r>
              <a:rPr lang="en-US" dirty="0" err="1"/>
              <a:t>ng</a:t>
            </a:r>
            <a:r>
              <a:rPr lang="en-US" dirty="0"/>
              <a:t>-view, etc.</a:t>
            </a:r>
          </a:p>
          <a:p>
            <a:r>
              <a:rPr lang="en-US" b="1" dirty="0"/>
              <a:t>DOM manipulations:</a:t>
            </a:r>
            <a:r>
              <a:rPr lang="en-US" dirty="0"/>
              <a:t> </a:t>
            </a:r>
            <a:r>
              <a:rPr lang="en-US" dirty="0" err="1"/>
              <a:t>AngularJS</a:t>
            </a:r>
            <a:r>
              <a:rPr lang="en-US" dirty="0"/>
              <a:t> keeps DOM manipulation codes inside the directives and not in the view. This augments in generating a clean and clear user interface.</a:t>
            </a:r>
          </a:p>
          <a:p>
            <a:endParaRPr lang="en-US" dirty="0"/>
          </a:p>
        </p:txBody>
      </p:sp>
      <p:sp>
        <p:nvSpPr>
          <p:cNvPr id="2" name="Title 1"/>
          <p:cNvSpPr>
            <a:spLocks noGrp="1"/>
          </p:cNvSpPr>
          <p:nvPr>
            <p:ph type="title"/>
          </p:nvPr>
        </p:nvSpPr>
        <p:spPr/>
        <p:txBody>
          <a:bodyPr/>
          <a:lstStyle/>
          <a:p>
            <a:r>
              <a:rPr lang="en-US" dirty="0" smtClean="0"/>
              <a:t>Pros and cons</a:t>
            </a:r>
            <a:endParaRPr lang="en-US" dirty="0"/>
          </a:p>
        </p:txBody>
      </p:sp>
    </p:spTree>
    <p:extLst>
      <p:ext uri="{BB962C8B-B14F-4D97-AF65-F5344CB8AC3E}">
        <p14:creationId xmlns:p14="http://schemas.microsoft.com/office/powerpoint/2010/main" val="2204376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err="1"/>
              <a:t>AngularJS</a:t>
            </a:r>
            <a:r>
              <a:rPr lang="en-US" dirty="0"/>
              <a:t> is not all perfect. A couple of not-so-great aspects of </a:t>
            </a:r>
            <a:r>
              <a:rPr lang="en-US" dirty="0" err="1"/>
              <a:t>AngularJS</a:t>
            </a:r>
            <a:r>
              <a:rPr lang="en-US" dirty="0"/>
              <a:t> are:</a:t>
            </a:r>
          </a:p>
          <a:p>
            <a:r>
              <a:rPr lang="en-US" b="1" dirty="0"/>
              <a:t>Difficult to adapt the existing code</a:t>
            </a:r>
            <a:r>
              <a:rPr lang="en-US" dirty="0"/>
              <a:t>: </a:t>
            </a:r>
            <a:r>
              <a:rPr lang="en-US" dirty="0" err="1"/>
              <a:t>AngularJS</a:t>
            </a:r>
            <a:r>
              <a:rPr lang="en-US" dirty="0"/>
              <a:t> requires the developer to re-implement the entire transformation code which makes it extremely hard to play around while adapting existing code.</a:t>
            </a:r>
          </a:p>
          <a:p>
            <a:r>
              <a:rPr lang="en-US" b="1" dirty="0"/>
              <a:t>Too heavy:</a:t>
            </a:r>
            <a:r>
              <a:rPr lang="en-US" dirty="0"/>
              <a:t> </a:t>
            </a:r>
            <a:r>
              <a:rPr lang="en-US" dirty="0" err="1"/>
              <a:t>AngularJS</a:t>
            </a:r>
            <a:r>
              <a:rPr lang="en-US" dirty="0"/>
              <a:t> is a bulky framework that might be a good option to build large applications. But in case of simpler requirements of data binding, it can get a little too much to deal with and could confuse you with an excess of functionality that might be totally useless. Lighter frameworks like </a:t>
            </a:r>
            <a:r>
              <a:rPr lang="en-US" dirty="0" err="1"/>
              <a:t>KnockoutJS</a:t>
            </a:r>
            <a:r>
              <a:rPr lang="en-US" dirty="0"/>
              <a:t> or </a:t>
            </a:r>
            <a:r>
              <a:rPr lang="en-US" dirty="0" err="1"/>
              <a:t>BackboneJS</a:t>
            </a:r>
            <a:r>
              <a:rPr lang="en-US" dirty="0"/>
              <a:t> might be a better option in such a situation.</a:t>
            </a:r>
          </a:p>
          <a:p>
            <a:endParaRPr lang="en-US" dirty="0"/>
          </a:p>
        </p:txBody>
      </p:sp>
      <p:sp>
        <p:nvSpPr>
          <p:cNvPr id="2" name="Title 1"/>
          <p:cNvSpPr>
            <a:spLocks noGrp="1"/>
          </p:cNvSpPr>
          <p:nvPr>
            <p:ph type="title"/>
          </p:nvPr>
        </p:nvSpPr>
        <p:spPr/>
        <p:txBody>
          <a:bodyPr/>
          <a:lstStyle/>
          <a:p>
            <a:r>
              <a:rPr lang="en-US" dirty="0" smtClean="0"/>
              <a:t>Pros and cons</a:t>
            </a:r>
            <a:endParaRPr lang="en-US" dirty="0"/>
          </a:p>
        </p:txBody>
      </p:sp>
    </p:spTree>
    <p:extLst>
      <p:ext uri="{BB962C8B-B14F-4D97-AF65-F5344CB8AC3E}">
        <p14:creationId xmlns:p14="http://schemas.microsoft.com/office/powerpoint/2010/main" val="2511528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838199"/>
          </a:xfrm>
        </p:spPr>
        <p:txBody>
          <a:bodyPr/>
          <a:lstStyle/>
          <a:p>
            <a:r>
              <a:rPr lang="en-US" dirty="0" smtClean="0"/>
              <a:t>Angular JS is MVC</a:t>
            </a:r>
            <a:endParaRPr lang="en-US" dirty="0"/>
          </a:p>
        </p:txBody>
      </p:sp>
      <p:sp>
        <p:nvSpPr>
          <p:cNvPr id="3" name="Subtitle 2"/>
          <p:cNvSpPr>
            <a:spLocks noGrp="1"/>
          </p:cNvSpPr>
          <p:nvPr>
            <p:ph type="subTitle" idx="1"/>
          </p:nvPr>
        </p:nvSpPr>
        <p:spPr>
          <a:xfrm>
            <a:off x="762000" y="1295400"/>
            <a:ext cx="7848600" cy="5181600"/>
          </a:xfrm>
        </p:spPr>
        <p:txBody>
          <a:bodyPr/>
          <a:lstStyle/>
          <a:p>
            <a:pPr algn="l"/>
            <a:r>
              <a:rPr lang="en-US" sz="2400" dirty="0" smtClean="0"/>
              <a:t>MVC = Model-View-Controller</a:t>
            </a:r>
          </a:p>
          <a:p>
            <a:pPr marL="457200" indent="-457200" algn="l">
              <a:buFont typeface="Arial" panose="020B0604020202020204" pitchFamily="34" charset="0"/>
              <a:buChar char="•"/>
            </a:pPr>
            <a:r>
              <a:rPr lang="en-US" sz="2400" dirty="0" smtClean="0"/>
              <a:t>Less dependencies</a:t>
            </a:r>
          </a:p>
          <a:p>
            <a:pPr marL="457200" indent="-457200" algn="l">
              <a:buFont typeface="Arial" panose="020B0604020202020204" pitchFamily="34" charset="0"/>
              <a:buChar char="•"/>
            </a:pPr>
            <a:r>
              <a:rPr lang="en-US" sz="2400" dirty="0" smtClean="0"/>
              <a:t>Improves maintainability</a:t>
            </a:r>
          </a:p>
          <a:p>
            <a:pPr marL="457200" indent="-457200" algn="l">
              <a:buFont typeface="Arial" panose="020B0604020202020204" pitchFamily="34" charset="0"/>
              <a:buChar char="•"/>
            </a:pPr>
            <a:r>
              <a:rPr lang="en-US" sz="2400" dirty="0" smtClean="0"/>
              <a:t>It is easier to read and understand code</a:t>
            </a:r>
          </a:p>
          <a:p>
            <a:pPr algn="l"/>
            <a:r>
              <a:rPr lang="en-US" sz="2400" dirty="0"/>
              <a:t>A model part of application also called View Model or $scope is the term use in </a:t>
            </a:r>
            <a:r>
              <a:rPr lang="en-US" sz="2400" dirty="0" err="1"/>
              <a:t>AngularJS</a:t>
            </a:r>
            <a:r>
              <a:rPr lang="en-US" sz="2400" dirty="0"/>
              <a:t> for it  and a really important part of Angular.</a:t>
            </a:r>
            <a:endParaRPr lang="en-US" sz="2400" dirty="0" smtClean="0"/>
          </a:p>
          <a:p>
            <a:pPr algn="l"/>
            <a:r>
              <a:rPr lang="en-US" sz="2400" b="1" dirty="0"/>
              <a:t>View Controller and </a:t>
            </a:r>
            <a:r>
              <a:rPr lang="en-US" sz="2400" b="1" dirty="0" smtClean="0"/>
              <a:t>Scope(Model)</a:t>
            </a:r>
            <a:endParaRPr lang="en-US" sz="2400" b="1" dirty="0"/>
          </a:p>
          <a:p>
            <a:pPr algn="l"/>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105400"/>
            <a:ext cx="39052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193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a:t>
            </a:r>
            <a:r>
              <a:rPr lang="en-US" dirty="0" err="1"/>
              <a:t>AngularJS</a:t>
            </a:r>
            <a:r>
              <a:rPr lang="en-US" dirty="0"/>
              <a:t> a model is a property of the $scope </a:t>
            </a:r>
            <a:r>
              <a:rPr lang="en-US" dirty="0" smtClean="0"/>
              <a:t>object</a:t>
            </a:r>
          </a:p>
          <a:p>
            <a:r>
              <a:rPr lang="en-US" dirty="0"/>
              <a:t>It is the actual link between Controllers and Views</a:t>
            </a:r>
          </a:p>
          <a:p>
            <a:r>
              <a:rPr lang="en-US" dirty="0" smtClean="0"/>
              <a:t>Holds the data &amp; method</a:t>
            </a:r>
          </a:p>
          <a:p>
            <a:r>
              <a:rPr lang="en-US" dirty="0" smtClean="0"/>
              <a:t>Notifies the View and the Controller for changes in the data</a:t>
            </a:r>
          </a:p>
          <a:p>
            <a:r>
              <a:rPr lang="en-US" dirty="0" smtClean="0"/>
              <a:t>Model </a:t>
            </a:r>
            <a:r>
              <a:rPr lang="en-US" dirty="0"/>
              <a:t>represents the current state of the </a:t>
            </a:r>
            <a:r>
              <a:rPr lang="en-US" dirty="0" smtClean="0"/>
              <a:t>view</a:t>
            </a:r>
          </a:p>
          <a:p>
            <a:endParaRPr lang="en-US" dirty="0"/>
          </a:p>
        </p:txBody>
      </p:sp>
      <p:sp>
        <p:nvSpPr>
          <p:cNvPr id="2" name="Title 1"/>
          <p:cNvSpPr>
            <a:spLocks noGrp="1"/>
          </p:cNvSpPr>
          <p:nvPr>
            <p:ph type="title"/>
          </p:nvPr>
        </p:nvSpPr>
        <p:spPr/>
        <p:txBody>
          <a:bodyPr/>
          <a:lstStyle/>
          <a:p>
            <a:r>
              <a:rPr lang="en-US" dirty="0" smtClean="0"/>
              <a:t>M for Model</a:t>
            </a:r>
            <a:endParaRPr lang="en-US" dirty="0"/>
          </a:p>
        </p:txBody>
      </p:sp>
    </p:spTree>
    <p:extLst>
      <p:ext uri="{BB962C8B-B14F-4D97-AF65-F5344CB8AC3E}">
        <p14:creationId xmlns:p14="http://schemas.microsoft.com/office/powerpoint/2010/main" val="3479424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it is the way to show the data to users. View uses the directives, filters and data-bindings.</a:t>
            </a:r>
            <a:endParaRPr lang="en-US" dirty="0" smtClean="0"/>
          </a:p>
          <a:p>
            <a:r>
              <a:rPr lang="en-US" dirty="0" smtClean="0"/>
              <a:t>In </a:t>
            </a:r>
            <a:r>
              <a:rPr lang="en-US" dirty="0" err="1"/>
              <a:t>AngularJS</a:t>
            </a:r>
            <a:r>
              <a:rPr lang="en-US" dirty="0"/>
              <a:t> world the definition of a view has not changed, it is still the HTML content</a:t>
            </a:r>
            <a:endParaRPr lang="en-US" dirty="0" smtClean="0"/>
          </a:p>
          <a:p>
            <a:r>
              <a:rPr lang="en-US" dirty="0" smtClean="0"/>
              <a:t>Displays stuff (buttons, labels, …)</a:t>
            </a:r>
          </a:p>
          <a:p>
            <a:r>
              <a:rPr lang="en-US" dirty="0" smtClean="0"/>
              <a:t>This is what your users will see</a:t>
            </a:r>
          </a:p>
          <a:p>
            <a:r>
              <a:rPr lang="en-US" dirty="0" smtClean="0"/>
              <a:t>Knows about the Model</a:t>
            </a:r>
          </a:p>
          <a:p>
            <a:r>
              <a:rPr lang="en-US" dirty="0" smtClean="0"/>
              <a:t>Usually displays something related to the current state of the Model</a:t>
            </a:r>
          </a:p>
          <a:p>
            <a:endParaRPr lang="en-US" dirty="0"/>
          </a:p>
        </p:txBody>
      </p:sp>
      <p:sp>
        <p:nvSpPr>
          <p:cNvPr id="2" name="Title 1"/>
          <p:cNvSpPr>
            <a:spLocks noGrp="1"/>
          </p:cNvSpPr>
          <p:nvPr>
            <p:ph type="title"/>
          </p:nvPr>
        </p:nvSpPr>
        <p:spPr/>
        <p:txBody>
          <a:bodyPr/>
          <a:lstStyle/>
          <a:p>
            <a:r>
              <a:rPr lang="en-US" dirty="0" smtClean="0"/>
              <a:t>V for View</a:t>
            </a:r>
            <a:endParaRPr lang="en-US" dirty="0"/>
          </a:p>
        </p:txBody>
      </p:sp>
    </p:spTree>
    <p:extLst>
      <p:ext uri="{BB962C8B-B14F-4D97-AF65-F5344CB8AC3E}">
        <p14:creationId xmlns:p14="http://schemas.microsoft.com/office/powerpoint/2010/main" val="264057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 controller in </a:t>
            </a:r>
            <a:r>
              <a:rPr lang="en-US" dirty="0" err="1"/>
              <a:t>AngularJS</a:t>
            </a:r>
            <a:r>
              <a:rPr lang="en-US" dirty="0"/>
              <a:t> is a JavaScript function. The controller function is defined by application programmers/us and is automatically called by </a:t>
            </a:r>
            <a:r>
              <a:rPr lang="en-US" dirty="0" err="1"/>
              <a:t>AngularJS</a:t>
            </a:r>
            <a:r>
              <a:rPr lang="en-US" dirty="0"/>
              <a:t> whenever the HTML(view) is loaded in the DOM </a:t>
            </a:r>
            <a:r>
              <a:rPr lang="en-US" dirty="0" smtClean="0"/>
              <a:t>tree.</a:t>
            </a:r>
          </a:p>
          <a:p>
            <a:r>
              <a:rPr lang="en-US" dirty="0"/>
              <a:t>We put all of our logic to container called controller in Angular. Controller control and prepare the data into the form so it can be rendered at View</a:t>
            </a:r>
            <a:r>
              <a:rPr lang="en-US" dirty="0" smtClean="0"/>
              <a:t>.</a:t>
            </a:r>
          </a:p>
          <a:p>
            <a:r>
              <a:rPr lang="en-US" dirty="0" smtClean="0"/>
              <a:t>Controller </a:t>
            </a:r>
            <a:r>
              <a:rPr lang="en-US" dirty="0"/>
              <a:t>actually transforms the bunch of data into the representable form and also take from view and set into the Model after validating it</a:t>
            </a:r>
            <a:r>
              <a:rPr lang="en-US" dirty="0" smtClean="0"/>
              <a:t>.</a:t>
            </a:r>
          </a:p>
          <a:p>
            <a:r>
              <a:rPr lang="en-US" dirty="0"/>
              <a:t>The controller is responsible for communicating server code also it fetches the data from Server using Ajax calls and send the data to back-end server from Views.</a:t>
            </a:r>
          </a:p>
        </p:txBody>
      </p:sp>
      <p:sp>
        <p:nvSpPr>
          <p:cNvPr id="2" name="Title 1"/>
          <p:cNvSpPr>
            <a:spLocks noGrp="1"/>
          </p:cNvSpPr>
          <p:nvPr>
            <p:ph type="title"/>
          </p:nvPr>
        </p:nvSpPr>
        <p:spPr/>
        <p:txBody>
          <a:bodyPr/>
          <a:lstStyle/>
          <a:p>
            <a:r>
              <a:rPr lang="en-US" dirty="0" smtClean="0"/>
              <a:t>C for Controller</a:t>
            </a:r>
            <a:endParaRPr lang="en-US" dirty="0"/>
          </a:p>
        </p:txBody>
      </p:sp>
    </p:spTree>
    <p:extLst>
      <p:ext uri="{BB962C8B-B14F-4D97-AF65-F5344CB8AC3E}">
        <p14:creationId xmlns:p14="http://schemas.microsoft.com/office/powerpoint/2010/main" val="4014112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43063"/>
            <a:ext cx="8153400" cy="39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309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Demo</a:t>
            </a:r>
          </a:p>
          <a:p>
            <a:endParaRPr lang="en-US" dirty="0"/>
          </a:p>
          <a:p>
            <a:endParaRPr lang="en-US" dirty="0" smtClean="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Design Pattern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8563741"/>
              </p:ext>
            </p:extLst>
          </p:nvPr>
        </p:nvGraphicFramePr>
        <p:xfrm>
          <a:off x="1371600" y="3505200"/>
          <a:ext cx="2438400" cy="2057400"/>
        </p:xfrm>
        <a:graphic>
          <a:graphicData uri="http://schemas.openxmlformats.org/presentationml/2006/ole">
            <mc:AlternateContent xmlns:mc="http://schemas.openxmlformats.org/markup-compatibility/2006">
              <mc:Choice xmlns:v="urn:schemas-microsoft-com:vml" Requires="v">
                <p:oleObj spid="_x0000_s3077"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371600" y="3505200"/>
                        <a:ext cx="2438400" cy="2057400"/>
                      </a:xfrm>
                      <a:prstGeom prst="rect">
                        <a:avLst/>
                      </a:prstGeom>
                    </p:spPr>
                  </p:pic>
                </p:oleObj>
              </mc:Fallback>
            </mc:AlternateContent>
          </a:graphicData>
        </a:graphic>
      </p:graphicFrame>
    </p:spTree>
    <p:extLst>
      <p:ext uri="{BB962C8B-B14F-4D97-AF65-F5344CB8AC3E}">
        <p14:creationId xmlns:p14="http://schemas.microsoft.com/office/powerpoint/2010/main" val="99156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Demo</a:t>
            </a:r>
            <a:endParaRPr lang="en-US" dirty="0"/>
          </a:p>
        </p:txBody>
      </p:sp>
      <p:sp>
        <p:nvSpPr>
          <p:cNvPr id="2" name="Title 1"/>
          <p:cNvSpPr>
            <a:spLocks noGrp="1"/>
          </p:cNvSpPr>
          <p:nvPr>
            <p:ph type="title"/>
          </p:nvPr>
        </p:nvSpPr>
        <p:spPr/>
        <p:txBody>
          <a:bodyPr/>
          <a:lstStyle/>
          <a:p>
            <a:r>
              <a:rPr lang="en-US" dirty="0" smtClean="0"/>
              <a:t>Object oriented JS</a:t>
            </a:r>
            <a:endParaRPr lang="en-US" dirty="0"/>
          </a:p>
        </p:txBody>
      </p:sp>
    </p:spTree>
    <p:extLst>
      <p:ext uri="{BB962C8B-B14F-4D97-AF65-F5344CB8AC3E}">
        <p14:creationId xmlns:p14="http://schemas.microsoft.com/office/powerpoint/2010/main" val="1161263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Demo</a:t>
            </a:r>
          </a:p>
          <a:p>
            <a:endParaRPr lang="en-US" dirty="0"/>
          </a:p>
          <a:p>
            <a:endParaRPr lang="en-US" dirty="0"/>
          </a:p>
        </p:txBody>
      </p:sp>
      <p:sp>
        <p:nvSpPr>
          <p:cNvPr id="2" name="Title 1"/>
          <p:cNvSpPr>
            <a:spLocks noGrp="1"/>
          </p:cNvSpPr>
          <p:nvPr>
            <p:ph type="title"/>
          </p:nvPr>
        </p:nvSpPr>
        <p:spPr/>
        <p:txBody>
          <a:bodyPr/>
          <a:lstStyle/>
          <a:p>
            <a:r>
              <a:rPr lang="en-US" dirty="0" smtClean="0"/>
              <a:t>Angular JS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26471045"/>
              </p:ext>
            </p:extLst>
          </p:nvPr>
        </p:nvGraphicFramePr>
        <p:xfrm>
          <a:off x="1143000" y="3581400"/>
          <a:ext cx="1219200" cy="1028700"/>
        </p:xfrm>
        <a:graphic>
          <a:graphicData uri="http://schemas.openxmlformats.org/presentationml/2006/ole">
            <mc:AlternateContent xmlns:mc="http://schemas.openxmlformats.org/markup-compatibility/2006">
              <mc:Choice xmlns:v="urn:schemas-microsoft-com:vml" Requires="v">
                <p:oleObj spid="_x0000_s2125"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143000" y="3581400"/>
                        <a:ext cx="1219200" cy="10287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08559411"/>
              </p:ext>
            </p:extLst>
          </p:nvPr>
        </p:nvGraphicFramePr>
        <p:xfrm>
          <a:off x="2971800" y="3657600"/>
          <a:ext cx="1143000" cy="964406"/>
        </p:xfrm>
        <a:graphic>
          <a:graphicData uri="http://schemas.openxmlformats.org/presentationml/2006/ole">
            <mc:AlternateContent xmlns:mc="http://schemas.openxmlformats.org/markup-compatibility/2006">
              <mc:Choice xmlns:v="urn:schemas-microsoft-com:vml" Requires="v">
                <p:oleObj spid="_x0000_s2126"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2971800" y="3657600"/>
                        <a:ext cx="1143000" cy="96440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32709311"/>
              </p:ext>
            </p:extLst>
          </p:nvPr>
        </p:nvGraphicFramePr>
        <p:xfrm>
          <a:off x="4724400" y="3505200"/>
          <a:ext cx="1219200" cy="1028700"/>
        </p:xfrm>
        <a:graphic>
          <a:graphicData uri="http://schemas.openxmlformats.org/presentationml/2006/ole">
            <mc:AlternateContent xmlns:mc="http://schemas.openxmlformats.org/markup-compatibility/2006">
              <mc:Choice xmlns:v="urn:schemas-microsoft-com:vml" Requires="v">
                <p:oleObj spid="_x0000_s2127"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4724400" y="3505200"/>
                        <a:ext cx="1219200" cy="1028700"/>
                      </a:xfrm>
                      <a:prstGeom prst="rect">
                        <a:avLst/>
                      </a:prstGeom>
                    </p:spPr>
                  </p:pic>
                </p:oleObj>
              </mc:Fallback>
            </mc:AlternateContent>
          </a:graphicData>
        </a:graphic>
      </p:graphicFrame>
    </p:spTree>
    <p:extLst>
      <p:ext uri="{BB962C8B-B14F-4D97-AF65-F5344CB8AC3E}">
        <p14:creationId xmlns:p14="http://schemas.microsoft.com/office/powerpoint/2010/main" val="307954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Moderate knowledge of HTML, CSS, JavaScript, including the following concepts:</a:t>
            </a:r>
          </a:p>
          <a:p>
            <a:pPr lvl="1"/>
            <a:r>
              <a:rPr lang="en-US" dirty="0" smtClean="0"/>
              <a:t>Design Pattern</a:t>
            </a:r>
            <a:endParaRPr lang="en-US" dirty="0"/>
          </a:p>
          <a:p>
            <a:pPr lvl="1"/>
            <a:r>
              <a:rPr lang="en-US" dirty="0"/>
              <a:t>OOP, including encapsulation and inheritance</a:t>
            </a:r>
          </a:p>
          <a:p>
            <a:pPr lvl="1"/>
            <a:r>
              <a:rPr lang="en-US" dirty="0"/>
              <a:t>Object creation, </a:t>
            </a:r>
            <a:r>
              <a:rPr lang="en-US" dirty="0" smtClean="0"/>
              <a:t>prototypes</a:t>
            </a:r>
          </a:p>
          <a:p>
            <a:pPr lvl="1"/>
            <a:endParaRPr lang="en-US" dirty="0"/>
          </a:p>
          <a:p>
            <a:r>
              <a:rPr lang="en-US" dirty="0"/>
              <a:t>Basic Model-View-Controller concepts</a:t>
            </a:r>
          </a:p>
          <a:p>
            <a:r>
              <a:rPr lang="en-US" dirty="0"/>
              <a:t>The Document Object Model</a:t>
            </a:r>
          </a:p>
          <a:p>
            <a:r>
              <a:rPr lang="en-US" dirty="0"/>
              <a:t>JavaScript functions, events, error handling</a:t>
            </a:r>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a:t>What should we know before using angular</a:t>
            </a:r>
            <a:br>
              <a:rPr lang="en-US" dirty="0"/>
            </a:br>
            <a:endParaRPr lang="en-US" dirty="0"/>
          </a:p>
        </p:txBody>
      </p:sp>
    </p:spTree>
    <p:extLst>
      <p:ext uri="{BB962C8B-B14F-4D97-AF65-F5344CB8AC3E}">
        <p14:creationId xmlns:p14="http://schemas.microsoft.com/office/powerpoint/2010/main" val="3817350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 JavaScript framework or library is a set of utilities and </a:t>
            </a:r>
            <a:r>
              <a:rPr lang="en-US" dirty="0" smtClean="0"/>
              <a:t>predefined functions </a:t>
            </a:r>
            <a:r>
              <a:rPr lang="en-US" dirty="0"/>
              <a:t>that make </a:t>
            </a:r>
            <a:r>
              <a:rPr lang="en-US" dirty="0" smtClean="0"/>
              <a:t>to develop application </a:t>
            </a:r>
            <a:r>
              <a:rPr lang="en-US" dirty="0"/>
              <a:t>much easier </a:t>
            </a:r>
            <a:r>
              <a:rPr lang="en-US" dirty="0" smtClean="0"/>
              <a:t>and </a:t>
            </a:r>
            <a:r>
              <a:rPr lang="en-US" dirty="0"/>
              <a:t>produce cross-browser </a:t>
            </a:r>
            <a:r>
              <a:rPr lang="en-US" dirty="0" smtClean="0"/>
              <a:t>compatible.</a:t>
            </a:r>
          </a:p>
          <a:p>
            <a:r>
              <a:rPr lang="en-US" dirty="0"/>
              <a:t>JavaScript frameworks make it easier to write code </a:t>
            </a:r>
            <a:r>
              <a:rPr lang="en-US" dirty="0" smtClean="0"/>
              <a:t>that, </a:t>
            </a:r>
            <a:r>
              <a:rPr lang="en-US" dirty="0"/>
              <a:t>traverses, and manipulates DOM </a:t>
            </a:r>
            <a:r>
              <a:rPr lang="en-US" dirty="0" smtClean="0"/>
              <a:t>elements at run time.</a:t>
            </a:r>
          </a:p>
          <a:p>
            <a:r>
              <a:rPr lang="en-US" dirty="0"/>
              <a:t>Another important feature of JavaScript frameworks is its improved support for event </a:t>
            </a:r>
            <a:r>
              <a:rPr lang="en-US" dirty="0" smtClean="0"/>
              <a:t>handling.</a:t>
            </a:r>
            <a:endParaRPr lang="en-US" dirty="0"/>
          </a:p>
        </p:txBody>
      </p:sp>
      <p:sp>
        <p:nvSpPr>
          <p:cNvPr id="2" name="Title 1"/>
          <p:cNvSpPr>
            <a:spLocks noGrp="1"/>
          </p:cNvSpPr>
          <p:nvPr>
            <p:ph type="title"/>
          </p:nvPr>
        </p:nvSpPr>
        <p:spPr/>
        <p:txBody>
          <a:bodyPr/>
          <a:lstStyle/>
          <a:p>
            <a:r>
              <a:rPr lang="en-US" dirty="0" smtClean="0"/>
              <a:t>JavaScript framework</a:t>
            </a:r>
            <a:endParaRPr lang="en-US" dirty="0"/>
          </a:p>
        </p:txBody>
      </p:sp>
    </p:spTree>
    <p:extLst>
      <p:ext uri="{BB962C8B-B14F-4D97-AF65-F5344CB8AC3E}">
        <p14:creationId xmlns:p14="http://schemas.microsoft.com/office/powerpoint/2010/main" val="3659730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a:t>Typical features of a JavaScript framework</a:t>
            </a:r>
          </a:p>
          <a:p>
            <a:pPr fontAlgn="base"/>
            <a:r>
              <a:rPr lang="en-US" dirty="0"/>
              <a:t>Now, let's take a look at some of the useful features common to most JavaScript frameworks. These features are:</a:t>
            </a:r>
          </a:p>
          <a:p>
            <a:pPr fontAlgn="base"/>
            <a:r>
              <a:rPr lang="en-US" dirty="0"/>
              <a:t>Selectors</a:t>
            </a:r>
          </a:p>
          <a:p>
            <a:pPr fontAlgn="base"/>
            <a:r>
              <a:rPr lang="en-US" dirty="0"/>
              <a:t>DOM traversal</a:t>
            </a:r>
          </a:p>
          <a:p>
            <a:pPr fontAlgn="base"/>
            <a:r>
              <a:rPr lang="en-US" dirty="0"/>
              <a:t>DOM manipulation</a:t>
            </a:r>
          </a:p>
          <a:p>
            <a:pPr fontAlgn="base"/>
            <a:r>
              <a:rPr lang="en-US" dirty="0"/>
              <a:t>Utility functions</a:t>
            </a:r>
          </a:p>
          <a:p>
            <a:pPr fontAlgn="base"/>
            <a:r>
              <a:rPr lang="en-US" dirty="0"/>
              <a:t>Event handling</a:t>
            </a:r>
          </a:p>
          <a:p>
            <a:pPr fontAlgn="base"/>
            <a:r>
              <a:rPr lang="en-US" dirty="0"/>
              <a:t>Ajax</a:t>
            </a: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34360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err="1" smtClean="0"/>
              <a:t>AngularJS</a:t>
            </a:r>
            <a:r>
              <a:rPr lang="en-US" dirty="0" smtClean="0"/>
              <a:t> </a:t>
            </a:r>
            <a:r>
              <a:rPr lang="en-US" dirty="0"/>
              <a:t>is JavaScript MVC structured framework </a:t>
            </a:r>
            <a:r>
              <a:rPr lang="en-US" dirty="0" smtClean="0"/>
              <a:t>for </a:t>
            </a:r>
            <a:r>
              <a:rPr lang="en-US" dirty="0"/>
              <a:t>dynamic web </a:t>
            </a:r>
            <a:r>
              <a:rPr lang="en-US" dirty="0" smtClean="0"/>
              <a:t>applications and </a:t>
            </a:r>
            <a:r>
              <a:rPr lang="en-US" dirty="0"/>
              <a:t>allow you to developed well architectures and easily maintainable web-applications. </a:t>
            </a:r>
            <a:endParaRPr lang="en-US" dirty="0" smtClean="0"/>
          </a:p>
          <a:p>
            <a:r>
              <a:rPr lang="en-US" dirty="0" err="1"/>
              <a:t>AngularJS</a:t>
            </a:r>
            <a:r>
              <a:rPr lang="en-US" dirty="0"/>
              <a:t> allows you to extend HTML by adding your own custom tags and attributes</a:t>
            </a:r>
            <a:r>
              <a:rPr lang="en-US" dirty="0" smtClean="0"/>
              <a:t>.</a:t>
            </a:r>
          </a:p>
          <a:p>
            <a:r>
              <a:rPr lang="en-US" dirty="0" smtClean="0"/>
              <a:t>Angular </a:t>
            </a:r>
            <a:r>
              <a:rPr lang="en-US" dirty="0"/>
              <a:t>teaches the browser new syntax through a construct we call directives. </a:t>
            </a:r>
          </a:p>
          <a:p>
            <a:pPr lvl="0"/>
            <a:r>
              <a:rPr lang="en-US" dirty="0" err="1"/>
              <a:t>angularJS</a:t>
            </a:r>
            <a:r>
              <a:rPr lang="en-US" dirty="0"/>
              <a:t> you need to write lesser code as It allows you </a:t>
            </a:r>
            <a:r>
              <a:rPr lang="en-US" dirty="0" smtClean="0"/>
              <a:t>to develop </a:t>
            </a:r>
            <a:r>
              <a:rPr lang="en-US" dirty="0"/>
              <a:t>reuse components</a:t>
            </a:r>
            <a:r>
              <a:rPr lang="en-US" dirty="0" smtClean="0"/>
              <a:t>.</a:t>
            </a:r>
            <a:endParaRPr lang="en-US" dirty="0"/>
          </a:p>
          <a:p>
            <a:r>
              <a:rPr lang="en-US" dirty="0" err="1" smtClean="0"/>
              <a:t>AngularJS</a:t>
            </a:r>
            <a:r>
              <a:rPr lang="en-US" dirty="0" smtClean="0"/>
              <a:t> Can </a:t>
            </a:r>
            <a:r>
              <a:rPr lang="en-US" dirty="0"/>
              <a:t>bind data to any element in two way, means changing data will automatically change element and changing element will change the data</a:t>
            </a:r>
            <a:r>
              <a:rPr lang="en-US" dirty="0" smtClean="0"/>
              <a:t>..</a:t>
            </a:r>
            <a:endParaRPr lang="en-US" dirty="0"/>
          </a:p>
          <a:p>
            <a:pPr lvl="0"/>
            <a:r>
              <a:rPr lang="en-US" dirty="0"/>
              <a:t>You can control complete </a:t>
            </a:r>
            <a:r>
              <a:rPr lang="en-US" dirty="0" err="1"/>
              <a:t>dom</a:t>
            </a:r>
            <a:r>
              <a:rPr lang="en-US" dirty="0"/>
              <a:t> structure show/hide, changing everything with </a:t>
            </a:r>
            <a:r>
              <a:rPr lang="en-US" dirty="0" err="1"/>
              <a:t>angularJS</a:t>
            </a:r>
            <a:r>
              <a:rPr lang="en-US" dirty="0"/>
              <a:t> properties.</a:t>
            </a:r>
            <a:r>
              <a:rPr lang="en-US" dirty="0" smtClean="0"/>
              <a:t>.</a:t>
            </a:r>
            <a:endParaRPr lang="en-US" dirty="0"/>
          </a:p>
          <a:p>
            <a:r>
              <a:rPr lang="en-US" dirty="0" err="1" smtClean="0"/>
              <a:t>AngularJS</a:t>
            </a:r>
            <a:r>
              <a:rPr lang="en-US" dirty="0" smtClean="0"/>
              <a:t> provide All </a:t>
            </a:r>
            <a:r>
              <a:rPr lang="en-US" dirty="0"/>
              <a:t>the </a:t>
            </a:r>
            <a:r>
              <a:rPr lang="en-US" dirty="0" smtClean="0"/>
              <a:t>features that </a:t>
            </a:r>
            <a:r>
              <a:rPr lang="en-US" dirty="0"/>
              <a:t>you need to build a CRUD application like data-binding,  data validation, </a:t>
            </a:r>
            <a:r>
              <a:rPr lang="en-US" dirty="0" err="1"/>
              <a:t>url</a:t>
            </a:r>
            <a:r>
              <a:rPr lang="en-US" dirty="0"/>
              <a:t> routing, reusable HTML components and most importantly dependency injection</a:t>
            </a:r>
            <a:r>
              <a:rPr lang="en-US" dirty="0" smtClean="0"/>
              <a:t>.</a:t>
            </a:r>
            <a:endParaRPr lang="en-US" dirty="0"/>
          </a:p>
        </p:txBody>
      </p:sp>
      <p:sp>
        <p:nvSpPr>
          <p:cNvPr id="2" name="Title 1"/>
          <p:cNvSpPr>
            <a:spLocks noGrp="1"/>
          </p:cNvSpPr>
          <p:nvPr>
            <p:ph type="title"/>
          </p:nvPr>
        </p:nvSpPr>
        <p:spPr/>
        <p:txBody>
          <a:bodyPr/>
          <a:lstStyle/>
          <a:p>
            <a:r>
              <a:rPr lang="en-US" dirty="0" smtClean="0"/>
              <a:t>What is Angular</a:t>
            </a:r>
            <a:endParaRPr lang="en-US" dirty="0"/>
          </a:p>
        </p:txBody>
      </p:sp>
    </p:spTree>
    <p:extLst>
      <p:ext uri="{BB962C8B-B14F-4D97-AF65-F5344CB8AC3E}">
        <p14:creationId xmlns:p14="http://schemas.microsoft.com/office/powerpoint/2010/main" val="1597283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MVC capability</a:t>
            </a:r>
          </a:p>
          <a:p>
            <a:r>
              <a:rPr lang="en-US" dirty="0" smtClean="0"/>
              <a:t>Two way data binding</a:t>
            </a:r>
          </a:p>
          <a:p>
            <a:r>
              <a:rPr lang="en-US" dirty="0" smtClean="0"/>
              <a:t>Templates</a:t>
            </a:r>
          </a:p>
          <a:p>
            <a:r>
              <a:rPr lang="en-US" dirty="0" smtClean="0"/>
              <a:t>Directives</a:t>
            </a:r>
          </a:p>
          <a:p>
            <a:r>
              <a:rPr lang="en-US" dirty="0" smtClean="0"/>
              <a:t>Filter</a:t>
            </a:r>
          </a:p>
          <a:p>
            <a:r>
              <a:rPr lang="en-US" dirty="0" smtClean="0"/>
              <a:t>Dependency Injection</a:t>
            </a:r>
          </a:p>
          <a:p>
            <a:r>
              <a:rPr lang="en-US" dirty="0" smtClean="0"/>
              <a:t>Many More will discuss in details while develop web stuff</a:t>
            </a:r>
          </a:p>
          <a:p>
            <a:endParaRPr lang="en-US" dirty="0" smtClean="0"/>
          </a:p>
          <a:p>
            <a:endParaRPr lang="en-US" dirty="0"/>
          </a:p>
        </p:txBody>
      </p:sp>
      <p:sp>
        <p:nvSpPr>
          <p:cNvPr id="2" name="Title 1"/>
          <p:cNvSpPr>
            <a:spLocks noGrp="1"/>
          </p:cNvSpPr>
          <p:nvPr>
            <p:ph type="title"/>
          </p:nvPr>
        </p:nvSpPr>
        <p:spPr/>
        <p:txBody>
          <a:bodyPr/>
          <a:lstStyle/>
          <a:p>
            <a:r>
              <a:rPr lang="en-US" dirty="0" smtClean="0"/>
              <a:t>Angular features</a:t>
            </a:r>
            <a:endParaRPr lang="en-US" dirty="0"/>
          </a:p>
        </p:txBody>
      </p:sp>
    </p:spTree>
    <p:extLst>
      <p:ext uri="{BB962C8B-B14F-4D97-AF65-F5344CB8AC3E}">
        <p14:creationId xmlns:p14="http://schemas.microsoft.com/office/powerpoint/2010/main" val="2669868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US" sz="3300" dirty="0" err="1">
                <a:solidFill>
                  <a:schemeClr val="tx1">
                    <a:lumMod val="85000"/>
                    <a:lumOff val="15000"/>
                  </a:schemeClr>
                </a:solidFill>
              </a:rPr>
              <a:t>ng</a:t>
            </a:r>
            <a:r>
              <a:rPr lang="en-US" sz="3300" dirty="0">
                <a:solidFill>
                  <a:schemeClr val="tx1">
                    <a:lumMod val="85000"/>
                    <a:lumOff val="15000"/>
                  </a:schemeClr>
                </a:solidFill>
              </a:rPr>
              <a:t>-non-</a:t>
            </a:r>
            <a:r>
              <a:rPr lang="en-US" sz="3300" dirty="0" err="1">
                <a:solidFill>
                  <a:schemeClr val="tx1">
                    <a:lumMod val="85000"/>
                    <a:lumOff val="15000"/>
                  </a:schemeClr>
                </a:solidFill>
              </a:rPr>
              <a:t>bindable</a:t>
            </a:r>
            <a:r>
              <a:rPr lang="en-US" sz="3300" dirty="0">
                <a:solidFill>
                  <a:schemeClr val="tx1">
                    <a:lumMod val="85000"/>
                    <a:lumOff val="15000"/>
                  </a:schemeClr>
                </a:solidFill>
              </a:rPr>
              <a:t>: Angular does not consider content inside {{ }} as part of an expression</a:t>
            </a:r>
          </a:p>
          <a:p>
            <a:r>
              <a:rPr lang="en-US" sz="3300" dirty="0" err="1">
                <a:solidFill>
                  <a:schemeClr val="tx1">
                    <a:lumMod val="85000"/>
                    <a:lumOff val="15000"/>
                  </a:schemeClr>
                </a:solidFill>
              </a:rPr>
              <a:t>ng-init</a:t>
            </a:r>
            <a:r>
              <a:rPr lang="en-US" sz="3300" dirty="0">
                <a:solidFill>
                  <a:schemeClr val="tx1">
                    <a:lumMod val="85000"/>
                    <a:lumOff val="15000"/>
                  </a:schemeClr>
                </a:solidFill>
              </a:rPr>
              <a:t>: Initialize model variables in HTML</a:t>
            </a:r>
          </a:p>
          <a:p>
            <a:r>
              <a:rPr lang="en-US" sz="3300" dirty="0" err="1">
                <a:solidFill>
                  <a:schemeClr val="tx1">
                    <a:lumMod val="85000"/>
                    <a:lumOff val="15000"/>
                  </a:schemeClr>
                </a:solidFill>
              </a:rPr>
              <a:t>ng</a:t>
            </a:r>
            <a:r>
              <a:rPr lang="en-US" sz="3300" dirty="0">
                <a:solidFill>
                  <a:schemeClr val="tx1">
                    <a:lumMod val="85000"/>
                    <a:lumOff val="15000"/>
                  </a:schemeClr>
                </a:solidFill>
              </a:rPr>
              <a:t>-click: Write expressions in HTML for </a:t>
            </a:r>
            <a:r>
              <a:rPr lang="en-US" sz="3300" dirty="0" err="1">
                <a:solidFill>
                  <a:schemeClr val="tx1">
                    <a:lumMod val="85000"/>
                    <a:lumOff val="15000"/>
                  </a:schemeClr>
                </a:solidFill>
              </a:rPr>
              <a:t>onClick</a:t>
            </a:r>
            <a:r>
              <a:rPr lang="en-US" sz="3300" dirty="0">
                <a:solidFill>
                  <a:schemeClr val="tx1">
                    <a:lumMod val="85000"/>
                    <a:lumOff val="15000"/>
                  </a:schemeClr>
                </a:solidFill>
              </a:rPr>
              <a:t> on various HTML elements</a:t>
            </a:r>
          </a:p>
          <a:p>
            <a:r>
              <a:rPr lang="en-US" sz="3300" dirty="0" err="1">
                <a:solidFill>
                  <a:schemeClr val="tx1">
                    <a:lumMod val="85000"/>
                    <a:lumOff val="15000"/>
                  </a:schemeClr>
                </a:solidFill>
              </a:rPr>
              <a:t>ng</a:t>
            </a:r>
            <a:r>
              <a:rPr lang="en-US" sz="3300" dirty="0">
                <a:solidFill>
                  <a:schemeClr val="tx1">
                    <a:lumMod val="85000"/>
                    <a:lumOff val="15000"/>
                  </a:schemeClr>
                </a:solidFill>
              </a:rPr>
              <a:t>-disabled: Conditionally disable an item using Angular Expressions</a:t>
            </a:r>
          </a:p>
          <a:p>
            <a:r>
              <a:rPr lang="en-US" sz="3300" dirty="0" err="1">
                <a:solidFill>
                  <a:schemeClr val="tx1">
                    <a:lumMod val="85000"/>
                    <a:lumOff val="15000"/>
                  </a:schemeClr>
                </a:solidFill>
              </a:rPr>
              <a:t>ng</a:t>
            </a:r>
            <a:r>
              <a:rPr lang="en-US" sz="3300" dirty="0">
                <a:solidFill>
                  <a:schemeClr val="tx1">
                    <a:lumMod val="85000"/>
                    <a:lumOff val="15000"/>
                  </a:schemeClr>
                </a:solidFill>
              </a:rPr>
              <a:t>-repeat: Use for loop in HTML to generate multiple elements</a:t>
            </a:r>
          </a:p>
          <a:p>
            <a:r>
              <a:rPr lang="en-US" sz="3300" dirty="0" err="1">
                <a:solidFill>
                  <a:schemeClr val="tx1">
                    <a:lumMod val="85000"/>
                    <a:lumOff val="15000"/>
                  </a:schemeClr>
                </a:solidFill>
              </a:rPr>
              <a:t>ng</a:t>
            </a:r>
            <a:r>
              <a:rPr lang="en-US" sz="3300" dirty="0">
                <a:solidFill>
                  <a:schemeClr val="tx1">
                    <a:lumMod val="85000"/>
                    <a:lumOff val="15000"/>
                  </a:schemeClr>
                </a:solidFill>
              </a:rPr>
              <a:t>-class: Write expressions in HTML to conditionally apply CSS</a:t>
            </a:r>
          </a:p>
          <a:p>
            <a:r>
              <a:rPr lang="en-US" sz="3300" dirty="0" err="1">
                <a:solidFill>
                  <a:schemeClr val="tx1">
                    <a:lumMod val="85000"/>
                    <a:lumOff val="15000"/>
                  </a:schemeClr>
                </a:solidFill>
              </a:rPr>
              <a:t>ng-src</a:t>
            </a:r>
            <a:r>
              <a:rPr lang="en-US" sz="3300" dirty="0">
                <a:solidFill>
                  <a:schemeClr val="tx1">
                    <a:lumMod val="85000"/>
                    <a:lumOff val="15000"/>
                  </a:schemeClr>
                </a:solidFill>
              </a:rPr>
              <a:t>: Write image tags &lt;</a:t>
            </a:r>
            <a:r>
              <a:rPr lang="en-US" sz="3300" dirty="0" err="1">
                <a:solidFill>
                  <a:schemeClr val="tx1">
                    <a:lumMod val="85000"/>
                    <a:lumOff val="15000"/>
                  </a:schemeClr>
                </a:solidFill>
              </a:rPr>
              <a:t>img</a:t>
            </a:r>
            <a:r>
              <a:rPr lang="en-US" sz="3300" dirty="0">
                <a:solidFill>
                  <a:schemeClr val="tx1">
                    <a:lumMod val="85000"/>
                    <a:lumOff val="15000"/>
                  </a:schemeClr>
                </a:solidFill>
              </a:rPr>
              <a:t>&gt; with dynamic links in HTML</a:t>
            </a:r>
          </a:p>
          <a:p>
            <a:r>
              <a:rPr lang="en-US" sz="3300" dirty="0" err="1">
                <a:solidFill>
                  <a:schemeClr val="tx1">
                    <a:lumMod val="85000"/>
                    <a:lumOff val="15000"/>
                  </a:schemeClr>
                </a:solidFill>
              </a:rPr>
              <a:t>ng</a:t>
            </a:r>
            <a:r>
              <a:rPr lang="en-US" sz="3300" dirty="0">
                <a:solidFill>
                  <a:schemeClr val="tx1">
                    <a:lumMod val="85000"/>
                    <a:lumOff val="15000"/>
                  </a:schemeClr>
                </a:solidFill>
              </a:rPr>
              <a:t>-switch: Switch case in HTML to render HTML elements conditionally</a:t>
            </a:r>
          </a:p>
          <a:p>
            <a:r>
              <a:rPr lang="en-US" sz="3300" dirty="0" err="1">
                <a:solidFill>
                  <a:schemeClr val="tx1">
                    <a:lumMod val="85000"/>
                    <a:lumOff val="15000"/>
                  </a:schemeClr>
                </a:solidFill>
              </a:rPr>
              <a:t>ng</a:t>
            </a:r>
            <a:r>
              <a:rPr lang="en-US" sz="3300" dirty="0">
                <a:solidFill>
                  <a:schemeClr val="tx1">
                    <a:lumMod val="85000"/>
                    <a:lumOff val="15000"/>
                  </a:schemeClr>
                </a:solidFill>
              </a:rPr>
              <a:t>-view</a:t>
            </a:r>
          </a:p>
          <a:p>
            <a:r>
              <a:rPr lang="en-US" sz="3300" dirty="0" err="1">
                <a:solidFill>
                  <a:schemeClr val="tx1">
                    <a:lumMod val="85000"/>
                    <a:lumOff val="15000"/>
                  </a:schemeClr>
                </a:solidFill>
              </a:rPr>
              <a:t>ng</a:t>
            </a:r>
            <a:r>
              <a:rPr lang="en-US" sz="3300" dirty="0">
                <a:solidFill>
                  <a:schemeClr val="tx1">
                    <a:lumMod val="85000"/>
                    <a:lumOff val="15000"/>
                  </a:schemeClr>
                </a:solidFill>
              </a:rPr>
              <a:t>-include</a:t>
            </a:r>
          </a:p>
          <a:p>
            <a:r>
              <a:rPr lang="en-US" sz="3300" dirty="0" err="1">
                <a:solidFill>
                  <a:schemeClr val="tx1">
                    <a:lumMod val="85000"/>
                    <a:lumOff val="15000"/>
                  </a:schemeClr>
                </a:solidFill>
              </a:rPr>
              <a:t>ng</a:t>
            </a:r>
            <a:r>
              <a:rPr lang="en-US" sz="3300" dirty="0">
                <a:solidFill>
                  <a:schemeClr val="tx1">
                    <a:lumMod val="85000"/>
                    <a:lumOff val="15000"/>
                  </a:schemeClr>
                </a:solidFill>
              </a:rPr>
              <a:t>-form</a:t>
            </a:r>
          </a:p>
          <a:p>
            <a:r>
              <a:rPr lang="en-US" sz="3300" dirty="0" err="1">
                <a:solidFill>
                  <a:schemeClr val="tx1">
                    <a:lumMod val="85000"/>
                    <a:lumOff val="15000"/>
                  </a:schemeClr>
                </a:solidFill>
              </a:rPr>
              <a:t>ng-transclude</a:t>
            </a:r>
            <a:endParaRPr lang="en-US" sz="3300" dirty="0">
              <a:solidFill>
                <a:schemeClr val="tx1">
                  <a:lumMod val="85000"/>
                  <a:lumOff val="15000"/>
                </a:schemeClr>
              </a:solidFill>
            </a:endParaRPr>
          </a:p>
          <a:p>
            <a:r>
              <a:rPr lang="en-US" sz="3300" dirty="0" err="1">
                <a:solidFill>
                  <a:schemeClr val="tx1">
                    <a:lumMod val="85000"/>
                    <a:lumOff val="15000"/>
                  </a:schemeClr>
                </a:solidFill>
              </a:rPr>
              <a:t>ng</a:t>
            </a:r>
            <a:r>
              <a:rPr lang="en-US" sz="3300" dirty="0">
                <a:solidFill>
                  <a:schemeClr val="tx1">
                    <a:lumMod val="85000"/>
                    <a:lumOff val="15000"/>
                  </a:schemeClr>
                </a:solidFill>
              </a:rPr>
              <a:t>-options</a:t>
            </a:r>
          </a:p>
          <a:p>
            <a:r>
              <a:rPr lang="en-US" sz="3300" dirty="0" err="1">
                <a:solidFill>
                  <a:schemeClr val="tx1">
                    <a:lumMod val="85000"/>
                    <a:lumOff val="15000"/>
                  </a:schemeClr>
                </a:solidFill>
              </a:rPr>
              <a:t>ng-csp</a:t>
            </a:r>
            <a:endParaRPr lang="en-US" sz="3300" dirty="0">
              <a:solidFill>
                <a:schemeClr val="tx1">
                  <a:lumMod val="85000"/>
                  <a:lumOff val="15000"/>
                </a:schemeClr>
              </a:solidFill>
            </a:endParaRPr>
          </a:p>
          <a:p>
            <a:endParaRPr lang="en-US" dirty="0"/>
          </a:p>
        </p:txBody>
      </p:sp>
      <p:sp>
        <p:nvSpPr>
          <p:cNvPr id="2" name="Title 1"/>
          <p:cNvSpPr>
            <a:spLocks noGrp="1"/>
          </p:cNvSpPr>
          <p:nvPr>
            <p:ph type="title"/>
          </p:nvPr>
        </p:nvSpPr>
        <p:spPr/>
        <p:txBody>
          <a:bodyPr>
            <a:normAutofit fontScale="90000"/>
          </a:bodyPr>
          <a:lstStyle/>
          <a:p>
            <a:r>
              <a:rPr lang="en-US" dirty="0"/>
              <a:t>Utility Directives provided by Angular</a:t>
            </a:r>
            <a:br>
              <a:rPr lang="en-US" dirty="0"/>
            </a:br>
            <a:endParaRPr lang="en-US" dirty="0"/>
          </a:p>
        </p:txBody>
      </p:sp>
    </p:spTree>
    <p:extLst>
      <p:ext uri="{BB962C8B-B14F-4D97-AF65-F5344CB8AC3E}">
        <p14:creationId xmlns:p14="http://schemas.microsoft.com/office/powerpoint/2010/main" val="2715565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MVC Support</a:t>
            </a:r>
          </a:p>
          <a:p>
            <a:r>
              <a:rPr lang="en-US" dirty="0" smtClean="0"/>
              <a:t>Two way data binding </a:t>
            </a:r>
          </a:p>
          <a:p>
            <a:r>
              <a:rPr lang="en-US" dirty="0" err="1" smtClean="0"/>
              <a:t>AngularJS</a:t>
            </a:r>
            <a:r>
              <a:rPr lang="en-US" dirty="0" smtClean="0"/>
              <a:t> </a:t>
            </a:r>
            <a:r>
              <a:rPr lang="en-US" dirty="0"/>
              <a:t>Supports Single Page Applications.</a:t>
            </a:r>
          </a:p>
          <a:p>
            <a:r>
              <a:rPr lang="en-US" dirty="0" err="1" smtClean="0"/>
              <a:t>AngularJS</a:t>
            </a:r>
            <a:r>
              <a:rPr lang="en-US" dirty="0" smtClean="0"/>
              <a:t> </a:t>
            </a:r>
            <a:r>
              <a:rPr lang="en-US" dirty="0"/>
              <a:t>Helps Developers Manage </a:t>
            </a:r>
            <a:r>
              <a:rPr lang="en-US" dirty="0" smtClean="0"/>
              <a:t>State.</a:t>
            </a:r>
          </a:p>
          <a:p>
            <a:r>
              <a:rPr lang="en-US" dirty="0" err="1" smtClean="0"/>
              <a:t>AngularJS</a:t>
            </a:r>
            <a:r>
              <a:rPr lang="en-US" dirty="0" smtClean="0"/>
              <a:t> </a:t>
            </a:r>
            <a:r>
              <a:rPr lang="en-US" dirty="0"/>
              <a:t>Gives Developers Controls</a:t>
            </a:r>
            <a:r>
              <a:rPr lang="en-US" dirty="0" smtClean="0"/>
              <a:t>.</a:t>
            </a:r>
          </a:p>
          <a:p>
            <a:r>
              <a:rPr lang="en-US" dirty="0" err="1" smtClean="0"/>
              <a:t>AngularJS</a:t>
            </a:r>
            <a:r>
              <a:rPr lang="en-US" dirty="0" smtClean="0"/>
              <a:t> </a:t>
            </a:r>
            <a:r>
              <a:rPr lang="en-US" dirty="0"/>
              <a:t>Enables Massively Parallel Development</a:t>
            </a:r>
            <a:r>
              <a:rPr lang="en-US" dirty="0" smtClean="0"/>
              <a:t>.</a:t>
            </a:r>
          </a:p>
          <a:p>
            <a:r>
              <a:rPr lang="en-US" dirty="0" err="1" smtClean="0"/>
              <a:t>AngularJS</a:t>
            </a:r>
            <a:r>
              <a:rPr lang="en-US" dirty="0" smtClean="0"/>
              <a:t> </a:t>
            </a:r>
            <a:r>
              <a:rPr lang="en-US" dirty="0"/>
              <a:t>Handles Dependencies</a:t>
            </a:r>
          </a:p>
          <a:p>
            <a:r>
              <a:rPr lang="en-US" dirty="0" smtClean="0"/>
              <a:t>Routing Mechanism.</a:t>
            </a:r>
          </a:p>
          <a:p>
            <a:endParaRPr lang="en-US" dirty="0" smtClean="0"/>
          </a:p>
          <a:p>
            <a:endParaRPr lang="en-US" dirty="0" smtClean="0"/>
          </a:p>
          <a:p>
            <a:endParaRPr lang="en-US" dirty="0"/>
          </a:p>
          <a:p>
            <a:endParaRPr lang="en-US" dirty="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Why Angular ?</a:t>
            </a:r>
            <a:endParaRPr lang="en-US" dirty="0"/>
          </a:p>
        </p:txBody>
      </p:sp>
    </p:spTree>
    <p:extLst>
      <p:ext uri="{BB962C8B-B14F-4D97-AF65-F5344CB8AC3E}">
        <p14:creationId xmlns:p14="http://schemas.microsoft.com/office/powerpoint/2010/main" val="3565288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See Demo Application</a:t>
            </a:r>
            <a:endParaRPr lang="en-US" dirty="0"/>
          </a:p>
        </p:txBody>
      </p:sp>
      <p:sp>
        <p:nvSpPr>
          <p:cNvPr id="2" name="Title 1"/>
          <p:cNvSpPr>
            <a:spLocks noGrp="1"/>
          </p:cNvSpPr>
          <p:nvPr>
            <p:ph type="title"/>
          </p:nvPr>
        </p:nvSpPr>
        <p:spPr/>
        <p:txBody>
          <a:bodyPr/>
          <a:lstStyle/>
          <a:p>
            <a:r>
              <a:rPr lang="en-US" dirty="0" smtClean="0"/>
              <a:t>Angular Architecture</a:t>
            </a:r>
            <a:endParaRPr lang="en-US" dirty="0"/>
          </a:p>
        </p:txBody>
      </p:sp>
    </p:spTree>
    <p:extLst>
      <p:ext uri="{BB962C8B-B14F-4D97-AF65-F5344CB8AC3E}">
        <p14:creationId xmlns:p14="http://schemas.microsoft.com/office/powerpoint/2010/main" val="3279113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327</TotalTime>
  <Words>713</Words>
  <Application>Microsoft Office PowerPoint</Application>
  <PresentationFormat>On-screen Show (4:3)</PresentationFormat>
  <Paragraphs>137</Paragraphs>
  <Slides>19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Waveform</vt:lpstr>
      <vt:lpstr>Packager Shell Object</vt:lpstr>
      <vt:lpstr>Agenda</vt:lpstr>
      <vt:lpstr>What should we know before using angular </vt:lpstr>
      <vt:lpstr>JavaScript framework</vt:lpstr>
      <vt:lpstr>PowerPoint Presentation</vt:lpstr>
      <vt:lpstr>What is Angular</vt:lpstr>
      <vt:lpstr>Angular features</vt:lpstr>
      <vt:lpstr>Utility Directives provided by Angular </vt:lpstr>
      <vt:lpstr>Why Angular ?</vt:lpstr>
      <vt:lpstr>Angular Architecture</vt:lpstr>
      <vt:lpstr>Pros and cons</vt:lpstr>
      <vt:lpstr>Pros and cons</vt:lpstr>
      <vt:lpstr>Angular JS is MVC</vt:lpstr>
      <vt:lpstr>M for Model</vt:lpstr>
      <vt:lpstr>V for View</vt:lpstr>
      <vt:lpstr>C for Controller</vt:lpstr>
      <vt:lpstr>PowerPoint Presentation</vt:lpstr>
      <vt:lpstr>Design Pattern</vt:lpstr>
      <vt:lpstr>Object oriented JS</vt:lpstr>
      <vt:lpstr>Angular JS</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Yadav, Brajesh (external - Project)</dc:creator>
  <cp:lastModifiedBy>Lenovo</cp:lastModifiedBy>
  <cp:revision>111</cp:revision>
  <dcterms:created xsi:type="dcterms:W3CDTF">2014-05-01T10:30:46Z</dcterms:created>
  <dcterms:modified xsi:type="dcterms:W3CDTF">2014-05-10T16:43:15Z</dcterms:modified>
</cp:coreProperties>
</file>