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6"/>
  </p:notesMasterIdLst>
  <p:sldIdLst>
    <p:sldId id="256" r:id="rId2"/>
    <p:sldId id="259" r:id="rId3"/>
    <p:sldId id="260" r:id="rId4"/>
    <p:sldId id="261" r:id="rId5"/>
    <p:sldId id="262" r:id="rId6"/>
    <p:sldId id="263" r:id="rId7"/>
    <p:sldId id="297" r:id="rId8"/>
    <p:sldId id="264" r:id="rId9"/>
    <p:sldId id="265" r:id="rId10"/>
    <p:sldId id="298" r:id="rId11"/>
    <p:sldId id="301" r:id="rId12"/>
    <p:sldId id="299" r:id="rId13"/>
    <p:sldId id="300" r:id="rId14"/>
    <p:sldId id="302" r:id="rId15"/>
  </p:sldIdLst>
  <p:sldSz cx="9144000" cy="5143500" type="screen16x9"/>
  <p:notesSz cx="6858000" cy="9144000"/>
  <p:embeddedFontLst>
    <p:embeddedFont>
      <p:font typeface="Fira Sans Condensed Medium" panose="020B0604020202020204" charset="0"/>
      <p:regular r:id="rId17"/>
      <p:bold r:id="rId18"/>
      <p:italic r:id="rId19"/>
      <p:boldItalic r:id="rId20"/>
    </p:embeddedFont>
    <p:embeddedFont>
      <p:font typeface="Fira Sans Extra Condensed Medium" panose="020B0604020202020204" charset="0"/>
      <p:regular r:id="rId21"/>
      <p:bold r:id="rId22"/>
      <p:italic r:id="rId23"/>
      <p:boldItalic r:id="rId24"/>
    </p:embeddedFont>
    <p:embeddedFont>
      <p:font typeface="Maven Pro" panose="020B0604020202020204" charset="0"/>
      <p:regular r:id="rId25"/>
      <p:bold r:id="rId26"/>
    </p:embeddedFont>
    <p:embeddedFont>
      <p:font typeface="Share Tech" panose="020B0604020202020204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1990B4-EABD-44CB-A80A-5093D32887CA}">
  <a:tblStyle styleId="{211990B4-EABD-44CB-A80A-5093D32887C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6" d="100"/>
          <a:sy n="106" d="100"/>
        </p:scale>
        <p:origin x="3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55871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812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013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6c4305b01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6c4305b01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c4305b01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6c4305b01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>
            <a:spLocks noGrp="1"/>
          </p:cNvSpPr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5" r:id="rId6"/>
    <p:sldLayoutId id="2147483656" r:id="rId7"/>
    <p:sldLayoutId id="2147483663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spsonal68@gmail.com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-251265" y="101420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2">
                    <a:lumMod val="25000"/>
                    <a:lumOff val="75000"/>
                  </a:schemeClr>
                </a:solidFill>
              </a:rPr>
              <a:t>Softsensor.AI </a:t>
            </a:r>
            <a:endParaRPr b="1" dirty="0">
              <a:solidFill>
                <a:schemeClr val="bg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</a:t>
            </a:r>
            <a:r>
              <a:rPr lang="en" dirty="0">
                <a:solidFill>
                  <a:schemeClr val="accent2"/>
                </a:solidFill>
              </a:rPr>
              <a:t>SCIENCE</a:t>
            </a:r>
            <a:r>
              <a:rPr lang="en" dirty="0"/>
              <a:t> CONSULTING</a:t>
            </a:r>
            <a:endParaRPr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12706;p62">
            <a:extLst>
              <a:ext uri="{FF2B5EF4-FFF2-40B4-BE49-F238E27FC236}">
                <a16:creationId xmlns:a16="http://schemas.microsoft.com/office/drawing/2014/main" id="{D07CC635-E5F0-42AB-A3AF-CE6E3F0888A5}"/>
              </a:ext>
            </a:extLst>
          </p:cNvPr>
          <p:cNvSpPr/>
          <p:nvPr/>
        </p:nvSpPr>
        <p:spPr>
          <a:xfrm>
            <a:off x="2173910" y="170574"/>
            <a:ext cx="363563" cy="311657"/>
          </a:xfrm>
          <a:custGeom>
            <a:avLst/>
            <a:gdLst/>
            <a:ahLst/>
            <a:cxnLst/>
            <a:rect l="l" t="t" r="r" b="b"/>
            <a:pathLst>
              <a:path w="11431" h="9799" extrusionOk="0">
                <a:moveTo>
                  <a:pt x="4347" y="1"/>
                </a:moveTo>
                <a:cubicBezTo>
                  <a:pt x="3957" y="1"/>
                  <a:pt x="3588" y="148"/>
                  <a:pt x="3311" y="435"/>
                </a:cubicBezTo>
                <a:lnTo>
                  <a:pt x="3287" y="447"/>
                </a:lnTo>
                <a:lnTo>
                  <a:pt x="3275" y="447"/>
                </a:lnTo>
                <a:cubicBezTo>
                  <a:pt x="3189" y="435"/>
                  <a:pt x="3104" y="429"/>
                  <a:pt x="3019" y="429"/>
                </a:cubicBezTo>
                <a:cubicBezTo>
                  <a:pt x="2531" y="429"/>
                  <a:pt x="2074" y="633"/>
                  <a:pt x="1739" y="1019"/>
                </a:cubicBezTo>
                <a:cubicBezTo>
                  <a:pt x="1358" y="1459"/>
                  <a:pt x="1239" y="2055"/>
                  <a:pt x="1418" y="2602"/>
                </a:cubicBezTo>
                <a:lnTo>
                  <a:pt x="1418" y="2626"/>
                </a:lnTo>
                <a:lnTo>
                  <a:pt x="1406" y="2638"/>
                </a:lnTo>
                <a:cubicBezTo>
                  <a:pt x="549" y="3007"/>
                  <a:pt x="1" y="3841"/>
                  <a:pt x="1" y="4769"/>
                </a:cubicBezTo>
                <a:cubicBezTo>
                  <a:pt x="1" y="5507"/>
                  <a:pt x="346" y="6198"/>
                  <a:pt x="941" y="6627"/>
                </a:cubicBezTo>
                <a:lnTo>
                  <a:pt x="953" y="6638"/>
                </a:lnTo>
                <a:lnTo>
                  <a:pt x="941" y="6650"/>
                </a:lnTo>
                <a:cubicBezTo>
                  <a:pt x="608" y="7281"/>
                  <a:pt x="703" y="7996"/>
                  <a:pt x="1168" y="8532"/>
                </a:cubicBezTo>
                <a:cubicBezTo>
                  <a:pt x="1492" y="8915"/>
                  <a:pt x="1937" y="9116"/>
                  <a:pt x="2409" y="9116"/>
                </a:cubicBezTo>
                <a:cubicBezTo>
                  <a:pt x="2597" y="9116"/>
                  <a:pt x="2788" y="9084"/>
                  <a:pt x="2977" y="9020"/>
                </a:cubicBezTo>
                <a:lnTo>
                  <a:pt x="2989" y="9020"/>
                </a:lnTo>
                <a:lnTo>
                  <a:pt x="3013" y="9032"/>
                </a:lnTo>
                <a:cubicBezTo>
                  <a:pt x="3108" y="9210"/>
                  <a:pt x="3251" y="9377"/>
                  <a:pt x="3406" y="9496"/>
                </a:cubicBezTo>
                <a:cubicBezTo>
                  <a:pt x="3433" y="9523"/>
                  <a:pt x="3473" y="9536"/>
                  <a:pt x="3511" y="9536"/>
                </a:cubicBezTo>
                <a:cubicBezTo>
                  <a:pt x="3524" y="9536"/>
                  <a:pt x="3537" y="9535"/>
                  <a:pt x="3549" y="9532"/>
                </a:cubicBezTo>
                <a:cubicBezTo>
                  <a:pt x="3585" y="9532"/>
                  <a:pt x="3632" y="9496"/>
                  <a:pt x="3668" y="9472"/>
                </a:cubicBezTo>
                <a:cubicBezTo>
                  <a:pt x="3692" y="9436"/>
                  <a:pt x="3704" y="9377"/>
                  <a:pt x="3692" y="9329"/>
                </a:cubicBezTo>
                <a:cubicBezTo>
                  <a:pt x="3692" y="9294"/>
                  <a:pt x="3668" y="9246"/>
                  <a:pt x="3632" y="9210"/>
                </a:cubicBezTo>
                <a:cubicBezTo>
                  <a:pt x="3466" y="9079"/>
                  <a:pt x="3335" y="8913"/>
                  <a:pt x="3263" y="8710"/>
                </a:cubicBezTo>
                <a:cubicBezTo>
                  <a:pt x="3251" y="8663"/>
                  <a:pt x="3204" y="8639"/>
                  <a:pt x="3156" y="8603"/>
                </a:cubicBezTo>
                <a:cubicBezTo>
                  <a:pt x="3132" y="8597"/>
                  <a:pt x="3111" y="8594"/>
                  <a:pt x="3090" y="8594"/>
                </a:cubicBezTo>
                <a:cubicBezTo>
                  <a:pt x="3070" y="8594"/>
                  <a:pt x="3049" y="8597"/>
                  <a:pt x="3025" y="8603"/>
                </a:cubicBezTo>
                <a:cubicBezTo>
                  <a:pt x="2841" y="8695"/>
                  <a:pt x="2642" y="8741"/>
                  <a:pt x="2443" y="8741"/>
                </a:cubicBezTo>
                <a:cubicBezTo>
                  <a:pt x="2177" y="8741"/>
                  <a:pt x="1911" y="8659"/>
                  <a:pt x="1680" y="8496"/>
                </a:cubicBezTo>
                <a:cubicBezTo>
                  <a:pt x="1287" y="8222"/>
                  <a:pt x="1072" y="7758"/>
                  <a:pt x="1120" y="7281"/>
                </a:cubicBezTo>
                <a:cubicBezTo>
                  <a:pt x="1191" y="6615"/>
                  <a:pt x="1763" y="6091"/>
                  <a:pt x="2442" y="6091"/>
                </a:cubicBezTo>
                <a:cubicBezTo>
                  <a:pt x="2537" y="6091"/>
                  <a:pt x="2620" y="6019"/>
                  <a:pt x="2620" y="5912"/>
                </a:cubicBezTo>
                <a:cubicBezTo>
                  <a:pt x="2620" y="5817"/>
                  <a:pt x="2549" y="5734"/>
                  <a:pt x="2442" y="5734"/>
                </a:cubicBezTo>
                <a:cubicBezTo>
                  <a:pt x="1965" y="5734"/>
                  <a:pt x="1501" y="5936"/>
                  <a:pt x="1180" y="6317"/>
                </a:cubicBezTo>
                <a:lnTo>
                  <a:pt x="1168" y="6329"/>
                </a:lnTo>
                <a:lnTo>
                  <a:pt x="1144" y="6317"/>
                </a:lnTo>
                <a:cubicBezTo>
                  <a:pt x="644" y="5936"/>
                  <a:pt x="358" y="5365"/>
                  <a:pt x="358" y="4733"/>
                </a:cubicBezTo>
                <a:cubicBezTo>
                  <a:pt x="358" y="3948"/>
                  <a:pt x="822" y="3233"/>
                  <a:pt x="1549" y="2936"/>
                </a:cubicBezTo>
                <a:lnTo>
                  <a:pt x="1561" y="2912"/>
                </a:lnTo>
                <a:lnTo>
                  <a:pt x="1584" y="2936"/>
                </a:lnTo>
                <a:cubicBezTo>
                  <a:pt x="1882" y="3436"/>
                  <a:pt x="2430" y="3757"/>
                  <a:pt x="3025" y="3757"/>
                </a:cubicBezTo>
                <a:cubicBezTo>
                  <a:pt x="3108" y="3757"/>
                  <a:pt x="3204" y="3674"/>
                  <a:pt x="3204" y="3567"/>
                </a:cubicBezTo>
                <a:cubicBezTo>
                  <a:pt x="3204" y="3471"/>
                  <a:pt x="3132" y="3388"/>
                  <a:pt x="3025" y="3388"/>
                </a:cubicBezTo>
                <a:cubicBezTo>
                  <a:pt x="2501" y="3388"/>
                  <a:pt x="2025" y="3079"/>
                  <a:pt x="1822" y="2614"/>
                </a:cubicBezTo>
                <a:cubicBezTo>
                  <a:pt x="1620" y="2186"/>
                  <a:pt x="1668" y="1709"/>
                  <a:pt x="1942" y="1328"/>
                </a:cubicBezTo>
                <a:cubicBezTo>
                  <a:pt x="2196" y="946"/>
                  <a:pt x="2608" y="744"/>
                  <a:pt x="3058" y="744"/>
                </a:cubicBezTo>
                <a:cubicBezTo>
                  <a:pt x="3071" y="744"/>
                  <a:pt x="3084" y="745"/>
                  <a:pt x="3096" y="745"/>
                </a:cubicBezTo>
                <a:cubicBezTo>
                  <a:pt x="3549" y="769"/>
                  <a:pt x="3930" y="995"/>
                  <a:pt x="4156" y="1388"/>
                </a:cubicBezTo>
                <a:cubicBezTo>
                  <a:pt x="4189" y="1437"/>
                  <a:pt x="4245" y="1464"/>
                  <a:pt x="4307" y="1464"/>
                </a:cubicBezTo>
                <a:cubicBezTo>
                  <a:pt x="4335" y="1464"/>
                  <a:pt x="4365" y="1458"/>
                  <a:pt x="4394" y="1447"/>
                </a:cubicBezTo>
                <a:cubicBezTo>
                  <a:pt x="4466" y="1400"/>
                  <a:pt x="4501" y="1293"/>
                  <a:pt x="4454" y="1209"/>
                </a:cubicBezTo>
                <a:cubicBezTo>
                  <a:pt x="4275" y="923"/>
                  <a:pt x="4037" y="697"/>
                  <a:pt x="3727" y="554"/>
                </a:cubicBezTo>
                <a:lnTo>
                  <a:pt x="3692" y="531"/>
                </a:lnTo>
                <a:lnTo>
                  <a:pt x="3727" y="519"/>
                </a:lnTo>
                <a:cubicBezTo>
                  <a:pt x="3925" y="392"/>
                  <a:pt x="4142" y="329"/>
                  <a:pt x="4362" y="329"/>
                </a:cubicBezTo>
                <a:cubicBezTo>
                  <a:pt x="4553" y="329"/>
                  <a:pt x="4747" y="377"/>
                  <a:pt x="4930" y="471"/>
                </a:cubicBezTo>
                <a:cubicBezTo>
                  <a:pt x="5311" y="685"/>
                  <a:pt x="5537" y="1066"/>
                  <a:pt x="5537" y="1519"/>
                </a:cubicBezTo>
                <a:lnTo>
                  <a:pt x="5537" y="4031"/>
                </a:lnTo>
                <a:lnTo>
                  <a:pt x="5513" y="4031"/>
                </a:lnTo>
                <a:cubicBezTo>
                  <a:pt x="5156" y="4019"/>
                  <a:pt x="4918" y="3888"/>
                  <a:pt x="4751" y="3626"/>
                </a:cubicBezTo>
                <a:cubicBezTo>
                  <a:pt x="4719" y="3577"/>
                  <a:pt x="4652" y="3550"/>
                  <a:pt x="4590" y="3550"/>
                </a:cubicBezTo>
                <a:cubicBezTo>
                  <a:pt x="4562" y="3550"/>
                  <a:pt x="4535" y="3556"/>
                  <a:pt x="4513" y="3567"/>
                </a:cubicBezTo>
                <a:cubicBezTo>
                  <a:pt x="4442" y="3614"/>
                  <a:pt x="4406" y="3733"/>
                  <a:pt x="4454" y="3805"/>
                </a:cubicBezTo>
                <a:cubicBezTo>
                  <a:pt x="4680" y="4162"/>
                  <a:pt x="5037" y="4364"/>
                  <a:pt x="5490" y="4376"/>
                </a:cubicBezTo>
                <a:lnTo>
                  <a:pt x="5513" y="4376"/>
                </a:lnTo>
                <a:lnTo>
                  <a:pt x="5513" y="7008"/>
                </a:lnTo>
                <a:lnTo>
                  <a:pt x="5466" y="6984"/>
                </a:lnTo>
                <a:cubicBezTo>
                  <a:pt x="5240" y="6758"/>
                  <a:pt x="4930" y="6638"/>
                  <a:pt x="4620" y="6638"/>
                </a:cubicBezTo>
                <a:lnTo>
                  <a:pt x="3549" y="6638"/>
                </a:lnTo>
                <a:cubicBezTo>
                  <a:pt x="3454" y="6638"/>
                  <a:pt x="3370" y="6710"/>
                  <a:pt x="3370" y="6817"/>
                </a:cubicBezTo>
                <a:cubicBezTo>
                  <a:pt x="3370" y="6900"/>
                  <a:pt x="3442" y="6996"/>
                  <a:pt x="3549" y="6996"/>
                </a:cubicBezTo>
                <a:lnTo>
                  <a:pt x="4620" y="6996"/>
                </a:lnTo>
                <a:cubicBezTo>
                  <a:pt x="5109" y="6996"/>
                  <a:pt x="5490" y="7400"/>
                  <a:pt x="5490" y="7877"/>
                </a:cubicBezTo>
                <a:lnTo>
                  <a:pt x="5490" y="8258"/>
                </a:lnTo>
                <a:cubicBezTo>
                  <a:pt x="5490" y="8603"/>
                  <a:pt x="5347" y="8924"/>
                  <a:pt x="5073" y="9163"/>
                </a:cubicBezTo>
                <a:cubicBezTo>
                  <a:pt x="4859" y="9347"/>
                  <a:pt x="4589" y="9453"/>
                  <a:pt x="4310" y="9453"/>
                </a:cubicBezTo>
                <a:cubicBezTo>
                  <a:pt x="4247" y="9453"/>
                  <a:pt x="4184" y="9447"/>
                  <a:pt x="4120" y="9436"/>
                </a:cubicBezTo>
                <a:lnTo>
                  <a:pt x="4097" y="9436"/>
                </a:lnTo>
                <a:cubicBezTo>
                  <a:pt x="4061" y="9436"/>
                  <a:pt x="4025" y="9448"/>
                  <a:pt x="3989" y="9460"/>
                </a:cubicBezTo>
                <a:cubicBezTo>
                  <a:pt x="3942" y="9496"/>
                  <a:pt x="3930" y="9544"/>
                  <a:pt x="3918" y="9579"/>
                </a:cubicBezTo>
                <a:cubicBezTo>
                  <a:pt x="3906" y="9675"/>
                  <a:pt x="3966" y="9758"/>
                  <a:pt x="4061" y="9782"/>
                </a:cubicBezTo>
                <a:cubicBezTo>
                  <a:pt x="4137" y="9793"/>
                  <a:pt x="4213" y="9799"/>
                  <a:pt x="4289" y="9799"/>
                </a:cubicBezTo>
                <a:cubicBezTo>
                  <a:pt x="4842" y="9799"/>
                  <a:pt x="5372" y="9500"/>
                  <a:pt x="5644" y="9008"/>
                </a:cubicBezTo>
                <a:lnTo>
                  <a:pt x="5656" y="8972"/>
                </a:lnTo>
                <a:lnTo>
                  <a:pt x="5668" y="9008"/>
                </a:lnTo>
                <a:cubicBezTo>
                  <a:pt x="5951" y="9500"/>
                  <a:pt x="6473" y="9799"/>
                  <a:pt x="7024" y="9799"/>
                </a:cubicBezTo>
                <a:cubicBezTo>
                  <a:pt x="7100" y="9799"/>
                  <a:pt x="7176" y="9793"/>
                  <a:pt x="7252" y="9782"/>
                </a:cubicBezTo>
                <a:cubicBezTo>
                  <a:pt x="7335" y="9758"/>
                  <a:pt x="7418" y="9675"/>
                  <a:pt x="7395" y="9579"/>
                </a:cubicBezTo>
                <a:cubicBezTo>
                  <a:pt x="7395" y="9544"/>
                  <a:pt x="7371" y="9496"/>
                  <a:pt x="7323" y="9460"/>
                </a:cubicBezTo>
                <a:cubicBezTo>
                  <a:pt x="7288" y="9443"/>
                  <a:pt x="7260" y="9432"/>
                  <a:pt x="7228" y="9432"/>
                </a:cubicBezTo>
                <a:cubicBezTo>
                  <a:pt x="7217" y="9432"/>
                  <a:pt x="7205" y="9433"/>
                  <a:pt x="7192" y="9436"/>
                </a:cubicBezTo>
                <a:cubicBezTo>
                  <a:pt x="7129" y="9447"/>
                  <a:pt x="7066" y="9453"/>
                  <a:pt x="7003" y="9453"/>
                </a:cubicBezTo>
                <a:cubicBezTo>
                  <a:pt x="6723" y="9453"/>
                  <a:pt x="6454" y="9347"/>
                  <a:pt x="6240" y="9163"/>
                </a:cubicBezTo>
                <a:cubicBezTo>
                  <a:pt x="5978" y="8948"/>
                  <a:pt x="5823" y="8615"/>
                  <a:pt x="5823" y="8258"/>
                </a:cubicBezTo>
                <a:lnTo>
                  <a:pt x="5823" y="6746"/>
                </a:lnTo>
                <a:cubicBezTo>
                  <a:pt x="5823" y="6246"/>
                  <a:pt x="6228" y="5865"/>
                  <a:pt x="6704" y="5865"/>
                </a:cubicBezTo>
                <a:lnTo>
                  <a:pt x="8252" y="5865"/>
                </a:lnTo>
                <a:cubicBezTo>
                  <a:pt x="8335" y="5865"/>
                  <a:pt x="8430" y="5793"/>
                  <a:pt x="8430" y="5686"/>
                </a:cubicBezTo>
                <a:cubicBezTo>
                  <a:pt x="8430" y="5579"/>
                  <a:pt x="8359" y="5507"/>
                  <a:pt x="8252" y="5507"/>
                </a:cubicBezTo>
                <a:lnTo>
                  <a:pt x="6704" y="5507"/>
                </a:lnTo>
                <a:cubicBezTo>
                  <a:pt x="6383" y="5507"/>
                  <a:pt x="6085" y="5626"/>
                  <a:pt x="5847" y="5853"/>
                </a:cubicBezTo>
                <a:lnTo>
                  <a:pt x="5811" y="5876"/>
                </a:lnTo>
                <a:lnTo>
                  <a:pt x="5811" y="5210"/>
                </a:lnTo>
                <a:lnTo>
                  <a:pt x="5823" y="5210"/>
                </a:lnTo>
                <a:cubicBezTo>
                  <a:pt x="6549" y="5186"/>
                  <a:pt x="7133" y="4591"/>
                  <a:pt x="7133" y="3841"/>
                </a:cubicBezTo>
                <a:cubicBezTo>
                  <a:pt x="7133" y="3757"/>
                  <a:pt x="7061" y="3662"/>
                  <a:pt x="6954" y="3662"/>
                </a:cubicBezTo>
                <a:cubicBezTo>
                  <a:pt x="6859" y="3662"/>
                  <a:pt x="6775" y="3733"/>
                  <a:pt x="6775" y="3841"/>
                </a:cubicBezTo>
                <a:cubicBezTo>
                  <a:pt x="6775" y="4376"/>
                  <a:pt x="6359" y="4829"/>
                  <a:pt x="5823" y="4853"/>
                </a:cubicBezTo>
                <a:lnTo>
                  <a:pt x="5787" y="4853"/>
                </a:lnTo>
                <a:lnTo>
                  <a:pt x="5787" y="1543"/>
                </a:lnTo>
                <a:cubicBezTo>
                  <a:pt x="5787" y="1114"/>
                  <a:pt x="6013" y="709"/>
                  <a:pt x="6406" y="507"/>
                </a:cubicBezTo>
                <a:cubicBezTo>
                  <a:pt x="6582" y="408"/>
                  <a:pt x="6773" y="360"/>
                  <a:pt x="6963" y="360"/>
                </a:cubicBezTo>
                <a:cubicBezTo>
                  <a:pt x="7186" y="360"/>
                  <a:pt x="7410" y="426"/>
                  <a:pt x="7609" y="554"/>
                </a:cubicBezTo>
                <a:lnTo>
                  <a:pt x="7633" y="566"/>
                </a:lnTo>
                <a:lnTo>
                  <a:pt x="7728" y="602"/>
                </a:lnTo>
                <a:cubicBezTo>
                  <a:pt x="7430" y="733"/>
                  <a:pt x="7180" y="971"/>
                  <a:pt x="7002" y="1257"/>
                </a:cubicBezTo>
                <a:cubicBezTo>
                  <a:pt x="6954" y="1328"/>
                  <a:pt x="6966" y="1447"/>
                  <a:pt x="7061" y="1495"/>
                </a:cubicBezTo>
                <a:cubicBezTo>
                  <a:pt x="7086" y="1507"/>
                  <a:pt x="7116" y="1514"/>
                  <a:pt x="7147" y="1514"/>
                </a:cubicBezTo>
                <a:cubicBezTo>
                  <a:pt x="7206" y="1514"/>
                  <a:pt x="7268" y="1490"/>
                  <a:pt x="7299" y="1435"/>
                </a:cubicBezTo>
                <a:cubicBezTo>
                  <a:pt x="7526" y="1054"/>
                  <a:pt x="7918" y="816"/>
                  <a:pt x="8371" y="793"/>
                </a:cubicBezTo>
                <a:cubicBezTo>
                  <a:pt x="8405" y="790"/>
                  <a:pt x="8438" y="789"/>
                  <a:pt x="8471" y="789"/>
                </a:cubicBezTo>
                <a:cubicBezTo>
                  <a:pt x="8895" y="789"/>
                  <a:pt x="9271" y="998"/>
                  <a:pt x="9514" y="1340"/>
                </a:cubicBezTo>
                <a:cubicBezTo>
                  <a:pt x="9788" y="1709"/>
                  <a:pt x="9847" y="2186"/>
                  <a:pt x="9669" y="2602"/>
                </a:cubicBezTo>
                <a:cubicBezTo>
                  <a:pt x="9454" y="3114"/>
                  <a:pt x="8978" y="3436"/>
                  <a:pt x="8430" y="3436"/>
                </a:cubicBezTo>
                <a:cubicBezTo>
                  <a:pt x="8335" y="3436"/>
                  <a:pt x="8252" y="3519"/>
                  <a:pt x="8252" y="3614"/>
                </a:cubicBezTo>
                <a:cubicBezTo>
                  <a:pt x="8252" y="3721"/>
                  <a:pt x="8323" y="3793"/>
                  <a:pt x="8430" y="3793"/>
                </a:cubicBezTo>
                <a:cubicBezTo>
                  <a:pt x="9014" y="3793"/>
                  <a:pt x="9573" y="3483"/>
                  <a:pt x="9871" y="2983"/>
                </a:cubicBezTo>
                <a:lnTo>
                  <a:pt x="9883" y="2959"/>
                </a:lnTo>
                <a:lnTo>
                  <a:pt x="9907" y="2983"/>
                </a:lnTo>
                <a:cubicBezTo>
                  <a:pt x="10562" y="3257"/>
                  <a:pt x="10990" y="3841"/>
                  <a:pt x="11074" y="4555"/>
                </a:cubicBezTo>
                <a:cubicBezTo>
                  <a:pt x="11169" y="5269"/>
                  <a:pt x="10871" y="5936"/>
                  <a:pt x="10300" y="6353"/>
                </a:cubicBezTo>
                <a:lnTo>
                  <a:pt x="10288" y="6377"/>
                </a:lnTo>
                <a:lnTo>
                  <a:pt x="10276" y="6353"/>
                </a:lnTo>
                <a:cubicBezTo>
                  <a:pt x="9966" y="5984"/>
                  <a:pt x="9502" y="5781"/>
                  <a:pt x="9014" y="5781"/>
                </a:cubicBezTo>
                <a:cubicBezTo>
                  <a:pt x="8919" y="5781"/>
                  <a:pt x="8835" y="5853"/>
                  <a:pt x="8835" y="5960"/>
                </a:cubicBezTo>
                <a:cubicBezTo>
                  <a:pt x="8835" y="6055"/>
                  <a:pt x="8907" y="6138"/>
                  <a:pt x="9014" y="6138"/>
                </a:cubicBezTo>
                <a:cubicBezTo>
                  <a:pt x="9633" y="6138"/>
                  <a:pt x="10181" y="6579"/>
                  <a:pt x="10300" y="7186"/>
                </a:cubicBezTo>
                <a:cubicBezTo>
                  <a:pt x="10407" y="7698"/>
                  <a:pt x="10228" y="8186"/>
                  <a:pt x="9812" y="8496"/>
                </a:cubicBezTo>
                <a:cubicBezTo>
                  <a:pt x="9570" y="8688"/>
                  <a:pt x="9281" y="8786"/>
                  <a:pt x="8992" y="8786"/>
                </a:cubicBezTo>
                <a:cubicBezTo>
                  <a:pt x="8796" y="8786"/>
                  <a:pt x="8601" y="8742"/>
                  <a:pt x="8419" y="8651"/>
                </a:cubicBezTo>
                <a:cubicBezTo>
                  <a:pt x="8390" y="8643"/>
                  <a:pt x="8361" y="8632"/>
                  <a:pt x="8332" y="8632"/>
                </a:cubicBezTo>
                <a:cubicBezTo>
                  <a:pt x="8313" y="8632"/>
                  <a:pt x="8294" y="8637"/>
                  <a:pt x="8276" y="8651"/>
                </a:cubicBezTo>
                <a:cubicBezTo>
                  <a:pt x="8240" y="8663"/>
                  <a:pt x="8204" y="8698"/>
                  <a:pt x="8180" y="8758"/>
                </a:cubicBezTo>
                <a:cubicBezTo>
                  <a:pt x="8097" y="8948"/>
                  <a:pt x="7966" y="9127"/>
                  <a:pt x="7799" y="9258"/>
                </a:cubicBezTo>
                <a:cubicBezTo>
                  <a:pt x="7776" y="9294"/>
                  <a:pt x="7740" y="9329"/>
                  <a:pt x="7740" y="9377"/>
                </a:cubicBezTo>
                <a:cubicBezTo>
                  <a:pt x="7740" y="9425"/>
                  <a:pt x="7740" y="9472"/>
                  <a:pt x="7776" y="9508"/>
                </a:cubicBezTo>
                <a:cubicBezTo>
                  <a:pt x="7810" y="9556"/>
                  <a:pt x="7861" y="9581"/>
                  <a:pt x="7912" y="9581"/>
                </a:cubicBezTo>
                <a:cubicBezTo>
                  <a:pt x="7948" y="9581"/>
                  <a:pt x="7984" y="9568"/>
                  <a:pt x="8014" y="9544"/>
                </a:cubicBezTo>
                <a:cubicBezTo>
                  <a:pt x="8180" y="9413"/>
                  <a:pt x="8311" y="9258"/>
                  <a:pt x="8419" y="9079"/>
                </a:cubicBezTo>
                <a:lnTo>
                  <a:pt x="8430" y="9067"/>
                </a:lnTo>
                <a:lnTo>
                  <a:pt x="8442" y="9067"/>
                </a:lnTo>
                <a:cubicBezTo>
                  <a:pt x="8618" y="9127"/>
                  <a:pt x="8801" y="9156"/>
                  <a:pt x="8983" y="9156"/>
                </a:cubicBezTo>
                <a:cubicBezTo>
                  <a:pt x="9343" y="9156"/>
                  <a:pt x="9702" y="9043"/>
                  <a:pt x="10002" y="8829"/>
                </a:cubicBezTo>
                <a:cubicBezTo>
                  <a:pt x="10466" y="8484"/>
                  <a:pt x="10705" y="7960"/>
                  <a:pt x="10681" y="7400"/>
                </a:cubicBezTo>
                <a:cubicBezTo>
                  <a:pt x="10657" y="7162"/>
                  <a:pt x="10597" y="6924"/>
                  <a:pt x="10478" y="6710"/>
                </a:cubicBezTo>
                <a:lnTo>
                  <a:pt x="10466" y="6698"/>
                </a:lnTo>
                <a:lnTo>
                  <a:pt x="10478" y="6686"/>
                </a:lnTo>
                <a:cubicBezTo>
                  <a:pt x="11097" y="6198"/>
                  <a:pt x="11431" y="5507"/>
                  <a:pt x="11431" y="4769"/>
                </a:cubicBezTo>
                <a:cubicBezTo>
                  <a:pt x="11431" y="3841"/>
                  <a:pt x="10883" y="3007"/>
                  <a:pt x="10038" y="2638"/>
                </a:cubicBezTo>
                <a:lnTo>
                  <a:pt x="10026" y="2626"/>
                </a:lnTo>
                <a:lnTo>
                  <a:pt x="10026" y="2602"/>
                </a:lnTo>
                <a:cubicBezTo>
                  <a:pt x="10204" y="2055"/>
                  <a:pt x="10062" y="1459"/>
                  <a:pt x="9693" y="1019"/>
                </a:cubicBezTo>
                <a:cubicBezTo>
                  <a:pt x="9378" y="633"/>
                  <a:pt x="8907" y="429"/>
                  <a:pt x="8421" y="429"/>
                </a:cubicBezTo>
                <a:cubicBezTo>
                  <a:pt x="8337" y="429"/>
                  <a:pt x="8253" y="435"/>
                  <a:pt x="8169" y="447"/>
                </a:cubicBezTo>
                <a:lnTo>
                  <a:pt x="8157" y="447"/>
                </a:lnTo>
                <a:lnTo>
                  <a:pt x="8145" y="435"/>
                </a:lnTo>
                <a:cubicBezTo>
                  <a:pt x="7855" y="156"/>
                  <a:pt x="7473" y="2"/>
                  <a:pt x="7076" y="2"/>
                </a:cubicBezTo>
                <a:cubicBezTo>
                  <a:pt x="7000" y="2"/>
                  <a:pt x="6923" y="7"/>
                  <a:pt x="6847" y="19"/>
                </a:cubicBezTo>
                <a:cubicBezTo>
                  <a:pt x="6371" y="90"/>
                  <a:pt x="5966" y="376"/>
                  <a:pt x="5728" y="793"/>
                </a:cubicBezTo>
                <a:lnTo>
                  <a:pt x="5716" y="816"/>
                </a:lnTo>
                <a:lnTo>
                  <a:pt x="5704" y="793"/>
                </a:lnTo>
                <a:cubicBezTo>
                  <a:pt x="5466" y="376"/>
                  <a:pt x="5061" y="90"/>
                  <a:pt x="4585" y="19"/>
                </a:cubicBezTo>
                <a:cubicBezTo>
                  <a:pt x="4505" y="7"/>
                  <a:pt x="4426" y="1"/>
                  <a:pt x="434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B8581BF-6382-45D1-BB04-CAE45342989C}"/>
              </a:ext>
            </a:extLst>
          </p:cNvPr>
          <p:cNvSpPr txBox="1"/>
          <p:nvPr/>
        </p:nvSpPr>
        <p:spPr>
          <a:xfrm>
            <a:off x="320987" y="316893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CHECKING PERFORMANCE METRICS FOR KMEANS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4B856F-D378-4F4C-8589-68562BBA1D13}"/>
              </a:ext>
            </a:extLst>
          </p:cNvPr>
          <p:cNvSpPr txBox="1"/>
          <p:nvPr/>
        </p:nvSpPr>
        <p:spPr>
          <a:xfrm>
            <a:off x="320987" y="2651814"/>
            <a:ext cx="329134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Performance metrics suggest that K-means with 4 cluster is able to show distinguished characteristics of each cluster.</a:t>
            </a:r>
            <a:endParaRPr lang="en-US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2B212E21-285A-4F6C-9157-ECF010DF6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669" y="0"/>
            <a:ext cx="369570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F4E6CFD7-93C5-493E-A730-616E31D9A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669" y="2571750"/>
            <a:ext cx="3724275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A2D759-1372-4CD3-A63D-BF585885EE30}"/>
              </a:ext>
            </a:extLst>
          </p:cNvPr>
          <p:cNvSpPr txBox="1"/>
          <p:nvPr/>
        </p:nvSpPr>
        <p:spPr>
          <a:xfrm>
            <a:off x="320987" y="1051142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I am validating performance with 2 metrics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Maven Pro" panose="020B0604020202020204" charset="0"/>
              </a:rPr>
              <a:t>Calinski</a:t>
            </a:r>
            <a:r>
              <a:rPr lang="en-US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Maven Pro" panose="020B0604020202020204" charset="0"/>
              </a:rPr>
              <a:t>harabasz</a:t>
            </a:r>
            <a:r>
              <a:rPr lang="en-US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 and Silhouette score</a:t>
            </a:r>
          </a:p>
        </p:txBody>
      </p:sp>
    </p:spTree>
    <p:extLst>
      <p:ext uri="{BB962C8B-B14F-4D97-AF65-F5344CB8AC3E}">
        <p14:creationId xmlns:p14="http://schemas.microsoft.com/office/powerpoint/2010/main" val="2481840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2927396F-4EFC-4F2E-8B01-282253AB1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627" y="285704"/>
            <a:ext cx="3810000" cy="2562225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51D07162-ADE5-40B4-A89A-DD0547E9E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30" y="1859638"/>
            <a:ext cx="4076700" cy="3283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54C35C-A304-4B28-A827-D8B4617768D2}"/>
              </a:ext>
            </a:extLst>
          </p:cNvPr>
          <p:cNvSpPr txBox="1"/>
          <p:nvPr/>
        </p:nvSpPr>
        <p:spPr>
          <a:xfrm>
            <a:off x="239916" y="131815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chemeClr val="bg1"/>
                </a:solidFill>
                <a:latin typeface="Maven Pro" panose="020B0604020202020204" charset="0"/>
              </a:rPr>
              <a:t>CLUSTERING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86D5A4-4C13-4494-9CCC-216598785A18}"/>
              </a:ext>
            </a:extLst>
          </p:cNvPr>
          <p:cNvSpPr txBox="1"/>
          <p:nvPr/>
        </p:nvSpPr>
        <p:spPr>
          <a:xfrm>
            <a:off x="4237024" y="3777155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It is very difficult to draw individual plot for cluster, so we will use pair plot which will provide us all graph in one shot. </a:t>
            </a:r>
            <a:endParaRPr lang="en-US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215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102B1E-3CD6-4E1F-AD39-D390042EEC8B}"/>
              </a:ext>
            </a:extLst>
          </p:cNvPr>
          <p:cNvSpPr txBox="1"/>
          <p:nvPr/>
        </p:nvSpPr>
        <p:spPr>
          <a:xfrm>
            <a:off x="176543" y="45287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chemeClr val="bg1"/>
                </a:solidFill>
                <a:latin typeface="Maven Pro" panose="020B0604020202020204" charset="0"/>
              </a:rPr>
              <a:t>CLUSTERING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B5D913-1D25-4F22-9186-297614CD486B}"/>
              </a:ext>
            </a:extLst>
          </p:cNvPr>
          <p:cNvSpPr txBox="1"/>
          <p:nvPr/>
        </p:nvSpPr>
        <p:spPr>
          <a:xfrm>
            <a:off x="117695" y="506953"/>
            <a:ext cx="4572000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aven Pro" panose="020B0604020202020204" charset="0"/>
              </a:rPr>
              <a:t>Insights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aven Pro" panose="020B060402020202020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aven Pro" panose="020B0604020202020204" charset="0"/>
              </a:rPr>
              <a:t>Clusters are clearly distinguishing behavior within customers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aven Pro" panose="020B060402020202020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aven Pro" panose="020B0604020202020204" charset="0"/>
              </a:rPr>
              <a:t>Cluster 0 is the group of customers who have high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Maven Pro" panose="020B0604020202020204" charset="0"/>
              </a:rPr>
              <a:t>Monthly_avg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aven Pro" panose="020B0604020202020204" charset="0"/>
              </a:rPr>
              <a:t> purchases and installment, have comparatively good credit score. 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1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aven Pro" panose="020B0604020202020204" charset="0"/>
              </a:rPr>
              <a:t>This group is about 31% of the total customer base</a:t>
            </a:r>
            <a:br>
              <a:rPr kumimoji="0" lang="en-US" altLang="en-US" sz="11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aven Pro" panose="020B0604020202020204" charset="0"/>
              </a:rPr>
            </a:b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aven Pro" panose="020B060402020202020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100" dirty="0">
                <a:solidFill>
                  <a:schemeClr val="bg1"/>
                </a:solidFill>
                <a:latin typeface="Maven Pro" panose="020B0604020202020204" charset="0"/>
              </a:rPr>
              <a:t>C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aven Pro" panose="020B0604020202020204" charset="0"/>
              </a:rPr>
              <a:t>luster 1 is taking maximum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Maven Pro" panose="020B0604020202020204" charset="0"/>
              </a:rPr>
              <a:t>advance_cash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aven Pro" panose="020B0604020202020204" charset="0"/>
              </a:rPr>
              <a:t> and is paying comparatively less minimum payment &amp; doing no purchase transaction. 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aven Pro" panose="020B0604020202020204" charset="0"/>
              </a:rPr>
            </a:br>
            <a:r>
              <a:rPr kumimoji="0" lang="en-US" altLang="en-US" sz="11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aven Pro" panose="020B0604020202020204" charset="0"/>
              </a:rPr>
              <a:t>This group is about 23% of the total customer base</a:t>
            </a:r>
            <a:br>
              <a:rPr kumimoji="0" lang="en-US" altLang="en-US" sz="11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aven Pro" panose="020B0604020202020204" charset="0"/>
              </a:rPr>
            </a:b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aven Pro" panose="020B060402020202020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aven Pro" panose="020B0604020202020204" charset="0"/>
              </a:rPr>
              <a:t>Cluster </a:t>
            </a:r>
            <a:r>
              <a:rPr lang="en-US" altLang="en-US" sz="1100" dirty="0">
                <a:solidFill>
                  <a:schemeClr val="bg1"/>
                </a:solidFill>
                <a:latin typeface="Maven Pro" panose="020B0604020202020204" charset="0"/>
              </a:rPr>
              <a:t>2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aven Pro" panose="020B0604020202020204" charset="0"/>
              </a:rPr>
              <a:t> customers have good credit score and are paying dues. 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aven Pro" panose="020B0604020202020204" charset="0"/>
              </a:rPr>
            </a:br>
            <a:r>
              <a:rPr kumimoji="0" lang="en-US" altLang="en-US" sz="11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aven Pro" panose="020B0604020202020204" charset="0"/>
              </a:rPr>
              <a:t>This group is about 25% of the total customer base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1100" b="1" i="1" dirty="0">
              <a:solidFill>
                <a:schemeClr val="bg1"/>
              </a:solidFill>
              <a:latin typeface="Maven Pro" panose="020B060402020202020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aven Pro" panose="020B0604020202020204" charset="0"/>
              </a:rPr>
              <a:t>Cluster 3 customers are doing maximum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Maven Pro" panose="020B0604020202020204" charset="0"/>
              </a:rPr>
              <a:t>One_Off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aven Pro" panose="020B0604020202020204" charset="0"/>
              </a:rPr>
              <a:t> transactions and least payment ratio. 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1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aven Pro" panose="020B0604020202020204" charset="0"/>
              </a:rPr>
              <a:t>This group is about 21% of the total customer base</a:t>
            </a:r>
            <a:br>
              <a:rPr kumimoji="0" lang="en-US" altLang="en-US" sz="11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aven Pro" panose="020B0604020202020204" charset="0"/>
              </a:rPr>
            </a:b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aven Pro" panose="020B060402020202020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100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D3B8ED91-1300-460A-89AE-41DEDA193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390" y="199176"/>
            <a:ext cx="4218915" cy="4725909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867303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AAD0D6-3660-49E9-97FD-D47CC4B58F59}"/>
              </a:ext>
            </a:extLst>
          </p:cNvPr>
          <p:cNvSpPr txBox="1"/>
          <p:nvPr/>
        </p:nvSpPr>
        <p:spPr>
          <a:xfrm>
            <a:off x="230864" y="144876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chemeClr val="bg1"/>
                </a:solidFill>
                <a:latin typeface="Maven Pro" panose="020B0604020202020204" charset="0"/>
              </a:rPr>
              <a:t>MARKETING STRATEGY SUGGESTED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2A99D7-464F-405C-8108-98B1833FEB60}"/>
              </a:ext>
            </a:extLst>
          </p:cNvPr>
          <p:cNvSpPr txBox="1"/>
          <p:nvPr/>
        </p:nvSpPr>
        <p:spPr>
          <a:xfrm>
            <a:off x="158435" y="914379"/>
            <a:ext cx="8827129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b="1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a. Group 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They are potential target customers who are paying dues and doing purchases and maintaining comparatively good credit score ) -- we can increase credit limit or can lower down interest rate -- Can  give premium card /loyalty cards to increase transactions</a:t>
            </a:r>
          </a:p>
          <a:p>
            <a:pPr marL="0" indent="0" algn="l">
              <a:buNone/>
            </a:pPr>
            <a:endParaRPr lang="en-US" b="0" i="0" dirty="0">
              <a:solidFill>
                <a:schemeClr val="bg1"/>
              </a:solidFill>
              <a:effectLst/>
              <a:latin typeface="Maven Pro" panose="020B0604020202020204" charset="0"/>
            </a:endParaRPr>
          </a:p>
          <a:p>
            <a:pPr marL="0" indent="0" algn="l">
              <a:buNone/>
            </a:pPr>
            <a:r>
              <a:rPr lang="en-US" b="1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b. Group 1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This group is taking maximum advance cash and doing no purchases. We can target them by providing less interest rate on purchase transaction</a:t>
            </a:r>
          </a:p>
          <a:p>
            <a:pPr marL="0" indent="0" algn="l">
              <a:buNone/>
            </a:pPr>
            <a:endParaRPr lang="en-US" b="0" i="0" dirty="0">
              <a:solidFill>
                <a:schemeClr val="bg1"/>
              </a:solidFill>
              <a:effectLst/>
              <a:latin typeface="Maven Pro" panose="020B0604020202020204" charset="0"/>
            </a:endParaRPr>
          </a:p>
          <a:p>
            <a:pPr marL="0" indent="0" algn="l">
              <a:buNone/>
            </a:pPr>
            <a:r>
              <a:rPr lang="en-US" b="1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d. Group 2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This group is performing best among all as customers are maintaining good credit score and paying dues on time. -- Giving rewards point will make them perform more purchases.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Maven Pro" panose="020B0604020202020204" charset="0"/>
            </a:endParaRPr>
          </a:p>
          <a:p>
            <a:pPr marL="0" indent="0" algn="l">
              <a:buNone/>
            </a:pPr>
            <a:r>
              <a:rPr lang="en-US" b="1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c. Group 3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This group is has minimum paying ratio and using card for just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Maven Pro" panose="020B0604020202020204" charset="0"/>
              </a:rPr>
              <a:t>oneoff</a:t>
            </a:r>
            <a:r>
              <a:rPr lang="en-US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 transactions (may be for utility bills only). This group seems to be risky group.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bg1"/>
              </a:solidFill>
              <a:effectLst/>
              <a:latin typeface="Maven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338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775E1-4769-424C-B588-2BD69108D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750" y="1617166"/>
            <a:ext cx="4126500" cy="1321200"/>
          </a:xfrm>
        </p:spPr>
        <p:txBody>
          <a:bodyPr/>
          <a:lstStyle/>
          <a:p>
            <a:pPr algn="ctr"/>
            <a:r>
              <a:rPr lang="en-US" sz="2800" dirty="0">
                <a:latin typeface="Maven Pro" panose="020B0604020202020204" charset="0"/>
                <a:hlinkClick r:id="rId2"/>
              </a:rPr>
              <a:t>spsonal68@gmail.com</a:t>
            </a:r>
            <a:br>
              <a:rPr lang="en-US" sz="2800" dirty="0">
                <a:latin typeface="Maven Pro" panose="020B0604020202020204" charset="0"/>
              </a:rPr>
            </a:br>
            <a:r>
              <a:rPr lang="en-US" sz="2800" dirty="0">
                <a:latin typeface="Maven Pro" panose="020B0604020202020204" charset="0"/>
              </a:rPr>
              <a:t>  91- 8802259509</a:t>
            </a:r>
            <a:br>
              <a:rPr lang="en-US" sz="2800" dirty="0">
                <a:latin typeface="Maven Pro" panose="020B0604020202020204" charset="0"/>
              </a:rPr>
            </a:br>
            <a:br>
              <a:rPr lang="en-US" sz="2800" dirty="0">
                <a:latin typeface="Maven Pro" panose="020B0604020202020204" charset="0"/>
              </a:rPr>
            </a:br>
            <a:r>
              <a:rPr lang="en-US" sz="3600" dirty="0">
                <a:latin typeface="Maven Pro" panose="020B0604020202020204" charset="0"/>
              </a:rPr>
              <a:t>THANKYOU </a:t>
            </a:r>
          </a:p>
        </p:txBody>
      </p:sp>
    </p:spTree>
    <p:extLst>
      <p:ext uri="{BB962C8B-B14F-4D97-AF65-F5344CB8AC3E}">
        <p14:creationId xmlns:p14="http://schemas.microsoft.com/office/powerpoint/2010/main" val="3481703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618825" y="1679174"/>
            <a:ext cx="3534300" cy="23134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0" dirty="0">
                <a:effectLst/>
                <a:latin typeface="Maven Pro" panose="020B0604020202020204" charset="0"/>
              </a:rPr>
              <a:t>This case requires to develop a customer segmentation to define marketing strategy. The sample Dataset summarizes the usage behavior of about 9000 active credit card holders during the last 6 months. The file is at a customer level with 18 behavioral variables</a:t>
            </a:r>
            <a:r>
              <a:rPr lang="en-US" b="1" i="0" dirty="0">
                <a:effectLst/>
                <a:latin typeface="Inter"/>
              </a:rPr>
              <a:t>.</a:t>
            </a:r>
            <a:endParaRPr dirty="0"/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Maven Pro" panose="020B0604020202020204" charset="0"/>
              </a:rPr>
              <a:t>INTRODUCTION</a:t>
            </a:r>
            <a:endParaRPr sz="1600" b="1" dirty="0">
              <a:latin typeface="Maven Pro" panose="020B0604020202020204" charset="0"/>
            </a:endParaRPr>
          </a:p>
        </p:txBody>
      </p: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28"/>
          <p:cNvGrpSpPr/>
          <p:nvPr/>
        </p:nvGrpSpPr>
        <p:grpSpPr>
          <a:xfrm>
            <a:off x="5599242" y="1368971"/>
            <a:ext cx="1541751" cy="2455003"/>
            <a:chOff x="2160750" y="237575"/>
            <a:chExt cx="3253325" cy="5180425"/>
          </a:xfrm>
        </p:grpSpPr>
        <p:sp>
          <p:nvSpPr>
            <p:cNvPr id="535" name="Google Shape;535;p28"/>
            <p:cNvSpPr/>
            <p:nvPr/>
          </p:nvSpPr>
          <p:spPr>
            <a:xfrm>
              <a:off x="3341025" y="1584075"/>
              <a:ext cx="870850" cy="1801975"/>
            </a:xfrm>
            <a:custGeom>
              <a:avLst/>
              <a:gdLst/>
              <a:ahLst/>
              <a:cxnLst/>
              <a:rect l="l" t="t" r="r" b="b"/>
              <a:pathLst>
                <a:path w="34834" h="72079" extrusionOk="0">
                  <a:moveTo>
                    <a:pt x="17417" y="1"/>
                  </a:moveTo>
                  <a:cubicBezTo>
                    <a:pt x="7942" y="1"/>
                    <a:pt x="219" y="7559"/>
                    <a:pt x="0" y="17089"/>
                  </a:cubicBezTo>
                  <a:lnTo>
                    <a:pt x="0" y="71202"/>
                  </a:lnTo>
                  <a:cubicBezTo>
                    <a:pt x="0" y="71777"/>
                    <a:pt x="439" y="72065"/>
                    <a:pt x="877" y="72065"/>
                  </a:cubicBezTo>
                  <a:cubicBezTo>
                    <a:pt x="1315" y="72065"/>
                    <a:pt x="1753" y="71777"/>
                    <a:pt x="1753" y="71202"/>
                  </a:cubicBezTo>
                  <a:lnTo>
                    <a:pt x="1753" y="17089"/>
                  </a:lnTo>
                  <a:cubicBezTo>
                    <a:pt x="1589" y="8271"/>
                    <a:pt x="8654" y="1096"/>
                    <a:pt x="17417" y="1096"/>
                  </a:cubicBezTo>
                  <a:cubicBezTo>
                    <a:pt x="26180" y="1096"/>
                    <a:pt x="33246" y="8271"/>
                    <a:pt x="33081" y="17089"/>
                  </a:cubicBezTo>
                  <a:lnTo>
                    <a:pt x="33081" y="71202"/>
                  </a:lnTo>
                  <a:cubicBezTo>
                    <a:pt x="33081" y="71695"/>
                    <a:pt x="33465" y="72078"/>
                    <a:pt x="33958" y="72078"/>
                  </a:cubicBezTo>
                  <a:cubicBezTo>
                    <a:pt x="34451" y="72078"/>
                    <a:pt x="34834" y="71695"/>
                    <a:pt x="34834" y="71202"/>
                  </a:cubicBezTo>
                  <a:lnTo>
                    <a:pt x="34834" y="17089"/>
                  </a:lnTo>
                  <a:cubicBezTo>
                    <a:pt x="34670" y="7559"/>
                    <a:pt x="26892" y="1"/>
                    <a:pt x="17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3760000" y="2060575"/>
              <a:ext cx="47950" cy="948925"/>
            </a:xfrm>
            <a:custGeom>
              <a:avLst/>
              <a:gdLst/>
              <a:ahLst/>
              <a:cxnLst/>
              <a:rect l="l" t="t" r="r" b="b"/>
              <a:pathLst>
                <a:path w="1918" h="37957" extrusionOk="0">
                  <a:moveTo>
                    <a:pt x="959" y="1"/>
                  </a:moveTo>
                  <a:cubicBezTo>
                    <a:pt x="480" y="1"/>
                    <a:pt x="1" y="329"/>
                    <a:pt x="56" y="987"/>
                  </a:cubicBezTo>
                  <a:lnTo>
                    <a:pt x="56" y="37025"/>
                  </a:lnTo>
                  <a:cubicBezTo>
                    <a:pt x="56" y="37518"/>
                    <a:pt x="494" y="37956"/>
                    <a:pt x="987" y="37956"/>
                  </a:cubicBezTo>
                  <a:cubicBezTo>
                    <a:pt x="1480" y="37956"/>
                    <a:pt x="1863" y="37518"/>
                    <a:pt x="1863" y="37025"/>
                  </a:cubicBezTo>
                  <a:lnTo>
                    <a:pt x="1863" y="987"/>
                  </a:lnTo>
                  <a:cubicBezTo>
                    <a:pt x="1918" y="329"/>
                    <a:pt x="1439" y="1"/>
                    <a:pt x="9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3150700" y="1358150"/>
              <a:ext cx="1273425" cy="2019675"/>
            </a:xfrm>
            <a:custGeom>
              <a:avLst/>
              <a:gdLst/>
              <a:ahLst/>
              <a:cxnLst/>
              <a:rect l="l" t="t" r="r" b="b"/>
              <a:pathLst>
                <a:path w="50937" h="80787" extrusionOk="0">
                  <a:moveTo>
                    <a:pt x="25468" y="1"/>
                  </a:moveTo>
                  <a:cubicBezTo>
                    <a:pt x="11393" y="1"/>
                    <a:pt x="0" y="11557"/>
                    <a:pt x="220" y="25633"/>
                  </a:cubicBezTo>
                  <a:cubicBezTo>
                    <a:pt x="274" y="26181"/>
                    <a:pt x="685" y="26455"/>
                    <a:pt x="1096" y="26455"/>
                  </a:cubicBezTo>
                  <a:cubicBezTo>
                    <a:pt x="1507" y="26455"/>
                    <a:pt x="1917" y="26181"/>
                    <a:pt x="1972" y="25633"/>
                  </a:cubicBezTo>
                  <a:cubicBezTo>
                    <a:pt x="1753" y="12543"/>
                    <a:pt x="12324" y="1753"/>
                    <a:pt x="25468" y="1753"/>
                  </a:cubicBezTo>
                  <a:cubicBezTo>
                    <a:pt x="38613" y="1753"/>
                    <a:pt x="49184" y="12543"/>
                    <a:pt x="48964" y="25633"/>
                  </a:cubicBezTo>
                  <a:lnTo>
                    <a:pt x="48964" y="79910"/>
                  </a:lnTo>
                  <a:cubicBezTo>
                    <a:pt x="48964" y="80403"/>
                    <a:pt x="49348" y="80787"/>
                    <a:pt x="49841" y="80787"/>
                  </a:cubicBezTo>
                  <a:cubicBezTo>
                    <a:pt x="50334" y="80787"/>
                    <a:pt x="50717" y="80403"/>
                    <a:pt x="50717" y="79910"/>
                  </a:cubicBezTo>
                  <a:lnTo>
                    <a:pt x="50717" y="25633"/>
                  </a:lnTo>
                  <a:cubicBezTo>
                    <a:pt x="50936" y="11557"/>
                    <a:pt x="39544" y="1"/>
                    <a:pt x="25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2352425" y="1196575"/>
              <a:ext cx="2282550" cy="3382075"/>
            </a:xfrm>
            <a:custGeom>
              <a:avLst/>
              <a:gdLst/>
              <a:ahLst/>
              <a:cxnLst/>
              <a:rect l="l" t="t" r="r" b="b"/>
              <a:pathLst>
                <a:path w="91302" h="135283" extrusionOk="0">
                  <a:moveTo>
                    <a:pt x="57345" y="1"/>
                  </a:moveTo>
                  <a:cubicBezTo>
                    <a:pt x="38887" y="1"/>
                    <a:pt x="23771" y="14898"/>
                    <a:pt x="23552" y="33411"/>
                  </a:cubicBezTo>
                  <a:lnTo>
                    <a:pt x="23552" y="58660"/>
                  </a:lnTo>
                  <a:cubicBezTo>
                    <a:pt x="23497" y="58714"/>
                    <a:pt x="23497" y="58824"/>
                    <a:pt x="23552" y="58879"/>
                  </a:cubicBezTo>
                  <a:lnTo>
                    <a:pt x="23552" y="84894"/>
                  </a:lnTo>
                  <a:cubicBezTo>
                    <a:pt x="23552" y="101654"/>
                    <a:pt x="16925" y="117756"/>
                    <a:pt x="5040" y="129532"/>
                  </a:cubicBezTo>
                  <a:cubicBezTo>
                    <a:pt x="3561" y="131011"/>
                    <a:pt x="2027" y="132380"/>
                    <a:pt x="439" y="133695"/>
                  </a:cubicBezTo>
                  <a:cubicBezTo>
                    <a:pt x="56" y="134023"/>
                    <a:pt x="1" y="134571"/>
                    <a:pt x="329" y="134954"/>
                  </a:cubicBezTo>
                  <a:cubicBezTo>
                    <a:pt x="494" y="135173"/>
                    <a:pt x="768" y="135283"/>
                    <a:pt x="987" y="135283"/>
                  </a:cubicBezTo>
                  <a:cubicBezTo>
                    <a:pt x="1206" y="135283"/>
                    <a:pt x="1425" y="135228"/>
                    <a:pt x="1589" y="135064"/>
                  </a:cubicBezTo>
                  <a:cubicBezTo>
                    <a:pt x="3177" y="133749"/>
                    <a:pt x="4766" y="132325"/>
                    <a:pt x="6244" y="130847"/>
                  </a:cubicBezTo>
                  <a:cubicBezTo>
                    <a:pt x="18184" y="118961"/>
                    <a:pt x="25030" y="102969"/>
                    <a:pt x="25304" y="86154"/>
                  </a:cubicBezTo>
                  <a:cubicBezTo>
                    <a:pt x="25304" y="85716"/>
                    <a:pt x="25304" y="85278"/>
                    <a:pt x="25304" y="84840"/>
                  </a:cubicBezTo>
                  <a:lnTo>
                    <a:pt x="25304" y="58824"/>
                  </a:lnTo>
                  <a:cubicBezTo>
                    <a:pt x="25359" y="58769"/>
                    <a:pt x="25304" y="58660"/>
                    <a:pt x="25304" y="58605"/>
                  </a:cubicBezTo>
                  <a:lnTo>
                    <a:pt x="25304" y="33411"/>
                  </a:lnTo>
                  <a:cubicBezTo>
                    <a:pt x="25304" y="15665"/>
                    <a:pt x="39654" y="1315"/>
                    <a:pt x="57399" y="1315"/>
                  </a:cubicBezTo>
                  <a:cubicBezTo>
                    <a:pt x="75145" y="1315"/>
                    <a:pt x="89494" y="15665"/>
                    <a:pt x="89494" y="33411"/>
                  </a:cubicBezTo>
                  <a:lnTo>
                    <a:pt x="89494" y="86209"/>
                  </a:lnTo>
                  <a:cubicBezTo>
                    <a:pt x="89440" y="86839"/>
                    <a:pt x="89905" y="87154"/>
                    <a:pt x="90371" y="87154"/>
                  </a:cubicBezTo>
                  <a:cubicBezTo>
                    <a:pt x="90836" y="87154"/>
                    <a:pt x="91302" y="86839"/>
                    <a:pt x="91247" y="86209"/>
                  </a:cubicBezTo>
                  <a:lnTo>
                    <a:pt x="91247" y="33411"/>
                  </a:lnTo>
                  <a:lnTo>
                    <a:pt x="91192" y="33411"/>
                  </a:lnTo>
                  <a:cubicBezTo>
                    <a:pt x="90918" y="14898"/>
                    <a:pt x="75857" y="1"/>
                    <a:pt x="573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4775975" y="2232425"/>
              <a:ext cx="43850" cy="1304225"/>
            </a:xfrm>
            <a:custGeom>
              <a:avLst/>
              <a:gdLst/>
              <a:ahLst/>
              <a:cxnLst/>
              <a:rect l="l" t="t" r="r" b="b"/>
              <a:pathLst>
                <a:path w="1754" h="52169" extrusionOk="0">
                  <a:moveTo>
                    <a:pt x="877" y="1"/>
                  </a:moveTo>
                  <a:cubicBezTo>
                    <a:pt x="439" y="1"/>
                    <a:pt x="1" y="302"/>
                    <a:pt x="1" y="904"/>
                  </a:cubicBezTo>
                  <a:lnTo>
                    <a:pt x="1" y="51293"/>
                  </a:lnTo>
                  <a:cubicBezTo>
                    <a:pt x="1" y="51786"/>
                    <a:pt x="384" y="52169"/>
                    <a:pt x="877" y="52169"/>
                  </a:cubicBezTo>
                  <a:cubicBezTo>
                    <a:pt x="1370" y="52169"/>
                    <a:pt x="1754" y="51786"/>
                    <a:pt x="1754" y="51293"/>
                  </a:cubicBezTo>
                  <a:lnTo>
                    <a:pt x="1754" y="904"/>
                  </a:lnTo>
                  <a:cubicBezTo>
                    <a:pt x="1754" y="302"/>
                    <a:pt x="1315" y="1"/>
                    <a:pt x="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3123775" y="942025"/>
              <a:ext cx="1615275" cy="648925"/>
            </a:xfrm>
            <a:custGeom>
              <a:avLst/>
              <a:gdLst/>
              <a:ahLst/>
              <a:cxnLst/>
              <a:rect l="l" t="t" r="r" b="b"/>
              <a:pathLst>
                <a:path w="64611" h="25957" extrusionOk="0">
                  <a:moveTo>
                    <a:pt x="26510" y="1"/>
                  </a:moveTo>
                  <a:cubicBezTo>
                    <a:pt x="17548" y="1"/>
                    <a:pt x="8463" y="2908"/>
                    <a:pt x="749" y="9088"/>
                  </a:cubicBezTo>
                  <a:cubicBezTo>
                    <a:pt x="1" y="9660"/>
                    <a:pt x="561" y="10656"/>
                    <a:pt x="1293" y="10656"/>
                  </a:cubicBezTo>
                  <a:cubicBezTo>
                    <a:pt x="1472" y="10656"/>
                    <a:pt x="1661" y="10597"/>
                    <a:pt x="1844" y="10457"/>
                  </a:cubicBezTo>
                  <a:cubicBezTo>
                    <a:pt x="9220" y="4536"/>
                    <a:pt x="17910" y="1750"/>
                    <a:pt x="26484" y="1750"/>
                  </a:cubicBezTo>
                  <a:cubicBezTo>
                    <a:pt x="41466" y="1750"/>
                    <a:pt x="56095" y="10256"/>
                    <a:pt x="62748" y="25409"/>
                  </a:cubicBezTo>
                  <a:cubicBezTo>
                    <a:pt x="62912" y="25738"/>
                    <a:pt x="63241" y="25902"/>
                    <a:pt x="63570" y="25957"/>
                  </a:cubicBezTo>
                  <a:cubicBezTo>
                    <a:pt x="63679" y="25957"/>
                    <a:pt x="63843" y="25902"/>
                    <a:pt x="63953" y="25847"/>
                  </a:cubicBezTo>
                  <a:cubicBezTo>
                    <a:pt x="64391" y="25683"/>
                    <a:pt x="64610" y="25135"/>
                    <a:pt x="64391" y="24697"/>
                  </a:cubicBezTo>
                  <a:cubicBezTo>
                    <a:pt x="57459" y="8881"/>
                    <a:pt x="42173" y="1"/>
                    <a:pt x="265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2753625" y="1951050"/>
              <a:ext cx="46575" cy="1088575"/>
            </a:xfrm>
            <a:custGeom>
              <a:avLst/>
              <a:gdLst/>
              <a:ahLst/>
              <a:cxnLst/>
              <a:rect l="l" t="t" r="r" b="b"/>
              <a:pathLst>
                <a:path w="1863" h="43543" extrusionOk="0">
                  <a:moveTo>
                    <a:pt x="931" y="0"/>
                  </a:moveTo>
                  <a:cubicBezTo>
                    <a:pt x="466" y="0"/>
                    <a:pt x="0" y="329"/>
                    <a:pt x="55" y="986"/>
                  </a:cubicBezTo>
                  <a:lnTo>
                    <a:pt x="55" y="42666"/>
                  </a:lnTo>
                  <a:cubicBezTo>
                    <a:pt x="55" y="43159"/>
                    <a:pt x="438" y="43542"/>
                    <a:pt x="931" y="43542"/>
                  </a:cubicBezTo>
                  <a:cubicBezTo>
                    <a:pt x="1424" y="43542"/>
                    <a:pt x="1808" y="43159"/>
                    <a:pt x="1808" y="42666"/>
                  </a:cubicBezTo>
                  <a:lnTo>
                    <a:pt x="1808" y="986"/>
                  </a:lnTo>
                  <a:cubicBezTo>
                    <a:pt x="1862" y="329"/>
                    <a:pt x="1397" y="0"/>
                    <a:pt x="9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2688525" y="477325"/>
              <a:ext cx="2531125" cy="3715200"/>
            </a:xfrm>
            <a:custGeom>
              <a:avLst/>
              <a:gdLst/>
              <a:ahLst/>
              <a:cxnLst/>
              <a:rect l="l" t="t" r="r" b="b"/>
              <a:pathLst>
                <a:path w="101245" h="148608" extrusionOk="0">
                  <a:moveTo>
                    <a:pt x="43983" y="0"/>
                  </a:moveTo>
                  <a:cubicBezTo>
                    <a:pt x="27622" y="0"/>
                    <a:pt x="11667" y="7019"/>
                    <a:pt x="578" y="19898"/>
                  </a:cubicBezTo>
                  <a:cubicBezTo>
                    <a:pt x="1" y="20599"/>
                    <a:pt x="602" y="21392"/>
                    <a:pt x="1285" y="21392"/>
                  </a:cubicBezTo>
                  <a:cubicBezTo>
                    <a:pt x="1510" y="21392"/>
                    <a:pt x="1744" y="21307"/>
                    <a:pt x="1947" y="21103"/>
                  </a:cubicBezTo>
                  <a:cubicBezTo>
                    <a:pt x="12685" y="8615"/>
                    <a:pt x="28147" y="1792"/>
                    <a:pt x="43998" y="1792"/>
                  </a:cubicBezTo>
                  <a:cubicBezTo>
                    <a:pt x="50462" y="1792"/>
                    <a:pt x="56990" y="2927"/>
                    <a:pt x="63289" y="5275"/>
                  </a:cubicBezTo>
                  <a:cubicBezTo>
                    <a:pt x="85033" y="13326"/>
                    <a:pt x="99437" y="34084"/>
                    <a:pt x="99437" y="57306"/>
                  </a:cubicBezTo>
                  <a:lnTo>
                    <a:pt x="99437" y="147677"/>
                  </a:lnTo>
                  <a:cubicBezTo>
                    <a:pt x="99437" y="148170"/>
                    <a:pt x="99820" y="148608"/>
                    <a:pt x="100313" y="148608"/>
                  </a:cubicBezTo>
                  <a:cubicBezTo>
                    <a:pt x="100806" y="148608"/>
                    <a:pt x="101244" y="148170"/>
                    <a:pt x="101244" y="147677"/>
                  </a:cubicBezTo>
                  <a:lnTo>
                    <a:pt x="101244" y="57306"/>
                  </a:lnTo>
                  <a:cubicBezTo>
                    <a:pt x="101244" y="33372"/>
                    <a:pt x="86347" y="11957"/>
                    <a:pt x="63891" y="3577"/>
                  </a:cubicBezTo>
                  <a:cubicBezTo>
                    <a:pt x="57389" y="1166"/>
                    <a:pt x="50652" y="0"/>
                    <a:pt x="43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2355175" y="1889425"/>
              <a:ext cx="45200" cy="2303100"/>
            </a:xfrm>
            <a:custGeom>
              <a:avLst/>
              <a:gdLst/>
              <a:ahLst/>
              <a:cxnLst/>
              <a:rect l="l" t="t" r="r" b="b"/>
              <a:pathLst>
                <a:path w="1808" h="92124" extrusionOk="0">
                  <a:moveTo>
                    <a:pt x="904" y="1"/>
                  </a:moveTo>
                  <a:cubicBezTo>
                    <a:pt x="480" y="1"/>
                    <a:pt x="55" y="274"/>
                    <a:pt x="0" y="822"/>
                  </a:cubicBezTo>
                  <a:lnTo>
                    <a:pt x="0" y="91193"/>
                  </a:lnTo>
                  <a:cubicBezTo>
                    <a:pt x="0" y="91686"/>
                    <a:pt x="438" y="92069"/>
                    <a:pt x="931" y="92124"/>
                  </a:cubicBezTo>
                  <a:cubicBezTo>
                    <a:pt x="1424" y="92124"/>
                    <a:pt x="1808" y="91686"/>
                    <a:pt x="1808" y="91193"/>
                  </a:cubicBezTo>
                  <a:lnTo>
                    <a:pt x="1808" y="822"/>
                  </a:lnTo>
                  <a:cubicBezTo>
                    <a:pt x="1753" y="274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2160750" y="1843225"/>
              <a:ext cx="45200" cy="1942650"/>
            </a:xfrm>
            <a:custGeom>
              <a:avLst/>
              <a:gdLst/>
              <a:ahLst/>
              <a:cxnLst/>
              <a:rect l="l" t="t" r="r" b="b"/>
              <a:pathLst>
                <a:path w="1808" h="77706" extrusionOk="0">
                  <a:moveTo>
                    <a:pt x="904" y="0"/>
                  </a:moveTo>
                  <a:cubicBezTo>
                    <a:pt x="479" y="0"/>
                    <a:pt x="55" y="288"/>
                    <a:pt x="0" y="863"/>
                  </a:cubicBezTo>
                  <a:lnTo>
                    <a:pt x="0" y="76829"/>
                  </a:lnTo>
                  <a:cubicBezTo>
                    <a:pt x="0" y="77322"/>
                    <a:pt x="383" y="77705"/>
                    <a:pt x="931" y="77705"/>
                  </a:cubicBezTo>
                  <a:cubicBezTo>
                    <a:pt x="1369" y="77705"/>
                    <a:pt x="1807" y="77322"/>
                    <a:pt x="1807" y="76829"/>
                  </a:cubicBezTo>
                  <a:lnTo>
                    <a:pt x="1807" y="863"/>
                  </a:lnTo>
                  <a:cubicBezTo>
                    <a:pt x="1753" y="288"/>
                    <a:pt x="1328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2531800" y="237575"/>
              <a:ext cx="2238125" cy="619475"/>
            </a:xfrm>
            <a:custGeom>
              <a:avLst/>
              <a:gdLst/>
              <a:ahLst/>
              <a:cxnLst/>
              <a:rect l="l" t="t" r="r" b="b"/>
              <a:pathLst>
                <a:path w="89525" h="24779" extrusionOk="0">
                  <a:moveTo>
                    <a:pt x="50205" y="0"/>
                  </a:moveTo>
                  <a:cubicBezTo>
                    <a:pt x="31571" y="0"/>
                    <a:pt x="13128" y="7985"/>
                    <a:pt x="329" y="23299"/>
                  </a:cubicBezTo>
                  <a:cubicBezTo>
                    <a:pt x="1" y="23683"/>
                    <a:pt x="55" y="24285"/>
                    <a:pt x="439" y="24559"/>
                  </a:cubicBezTo>
                  <a:cubicBezTo>
                    <a:pt x="603" y="24723"/>
                    <a:pt x="822" y="24778"/>
                    <a:pt x="1041" y="24778"/>
                  </a:cubicBezTo>
                  <a:cubicBezTo>
                    <a:pt x="1260" y="24778"/>
                    <a:pt x="1534" y="24668"/>
                    <a:pt x="1698" y="24504"/>
                  </a:cubicBezTo>
                  <a:cubicBezTo>
                    <a:pt x="14191" y="9590"/>
                    <a:pt x="32153" y="1815"/>
                    <a:pt x="50288" y="1815"/>
                  </a:cubicBezTo>
                  <a:cubicBezTo>
                    <a:pt x="63320" y="1815"/>
                    <a:pt x="76442" y="5830"/>
                    <a:pt x="87687" y="14098"/>
                  </a:cubicBezTo>
                  <a:cubicBezTo>
                    <a:pt x="87865" y="14234"/>
                    <a:pt x="88048" y="14292"/>
                    <a:pt x="88223" y="14292"/>
                  </a:cubicBezTo>
                  <a:cubicBezTo>
                    <a:pt x="88960" y="14292"/>
                    <a:pt x="89525" y="13250"/>
                    <a:pt x="88727" y="12674"/>
                  </a:cubicBezTo>
                  <a:cubicBezTo>
                    <a:pt x="77147" y="4143"/>
                    <a:pt x="63626" y="0"/>
                    <a:pt x="50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4704025" y="549550"/>
              <a:ext cx="241775" cy="203425"/>
            </a:xfrm>
            <a:custGeom>
              <a:avLst/>
              <a:gdLst/>
              <a:ahLst/>
              <a:cxnLst/>
              <a:rect l="l" t="t" r="r" b="b"/>
              <a:pathLst>
                <a:path w="9671" h="8137" extrusionOk="0">
                  <a:moveTo>
                    <a:pt x="1303" y="1"/>
                  </a:moveTo>
                  <a:cubicBezTo>
                    <a:pt x="565" y="1"/>
                    <a:pt x="0" y="1043"/>
                    <a:pt x="798" y="1619"/>
                  </a:cubicBezTo>
                  <a:cubicBezTo>
                    <a:pt x="3372" y="3536"/>
                    <a:pt x="5782" y="5617"/>
                    <a:pt x="8082" y="7863"/>
                  </a:cubicBezTo>
                  <a:cubicBezTo>
                    <a:pt x="8246" y="8027"/>
                    <a:pt x="8465" y="8137"/>
                    <a:pt x="8685" y="8137"/>
                  </a:cubicBezTo>
                  <a:cubicBezTo>
                    <a:pt x="8958" y="8137"/>
                    <a:pt x="9177" y="8027"/>
                    <a:pt x="9342" y="7863"/>
                  </a:cubicBezTo>
                  <a:cubicBezTo>
                    <a:pt x="9670" y="7534"/>
                    <a:pt x="9670" y="6932"/>
                    <a:pt x="9342" y="6603"/>
                  </a:cubicBezTo>
                  <a:cubicBezTo>
                    <a:pt x="6987" y="4303"/>
                    <a:pt x="4522" y="2112"/>
                    <a:pt x="1838" y="195"/>
                  </a:cubicBezTo>
                  <a:cubicBezTo>
                    <a:pt x="1661" y="59"/>
                    <a:pt x="1477" y="1"/>
                    <a:pt x="13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5171700" y="1077775"/>
              <a:ext cx="242375" cy="1574350"/>
            </a:xfrm>
            <a:custGeom>
              <a:avLst/>
              <a:gdLst/>
              <a:ahLst/>
              <a:cxnLst/>
              <a:rect l="l" t="t" r="r" b="b"/>
              <a:pathLst>
                <a:path w="9695" h="62974" extrusionOk="0">
                  <a:moveTo>
                    <a:pt x="1014" y="1"/>
                  </a:moveTo>
                  <a:cubicBezTo>
                    <a:pt x="874" y="1"/>
                    <a:pt x="734" y="32"/>
                    <a:pt x="603" y="98"/>
                  </a:cubicBezTo>
                  <a:cubicBezTo>
                    <a:pt x="165" y="371"/>
                    <a:pt x="0" y="864"/>
                    <a:pt x="274" y="1357"/>
                  </a:cubicBezTo>
                  <a:cubicBezTo>
                    <a:pt x="5258" y="10559"/>
                    <a:pt x="7887" y="20910"/>
                    <a:pt x="7887" y="31481"/>
                  </a:cubicBezTo>
                  <a:lnTo>
                    <a:pt x="7887" y="62042"/>
                  </a:lnTo>
                  <a:cubicBezTo>
                    <a:pt x="7887" y="62535"/>
                    <a:pt x="8271" y="62974"/>
                    <a:pt x="8818" y="62974"/>
                  </a:cubicBezTo>
                  <a:cubicBezTo>
                    <a:pt x="9311" y="62974"/>
                    <a:pt x="9695" y="62535"/>
                    <a:pt x="9695" y="61988"/>
                  </a:cubicBezTo>
                  <a:lnTo>
                    <a:pt x="9695" y="31481"/>
                  </a:lnTo>
                  <a:cubicBezTo>
                    <a:pt x="9695" y="20636"/>
                    <a:pt x="7011" y="10011"/>
                    <a:pt x="1863" y="481"/>
                  </a:cubicBezTo>
                  <a:cubicBezTo>
                    <a:pt x="1670" y="174"/>
                    <a:pt x="1344" y="1"/>
                    <a:pt x="10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5168950" y="3860950"/>
              <a:ext cx="244500" cy="719075"/>
            </a:xfrm>
            <a:custGeom>
              <a:avLst/>
              <a:gdLst/>
              <a:ahLst/>
              <a:cxnLst/>
              <a:rect l="l" t="t" r="r" b="b"/>
              <a:pathLst>
                <a:path w="9780" h="28763" extrusionOk="0">
                  <a:moveTo>
                    <a:pt x="8808" y="1"/>
                  </a:moveTo>
                  <a:cubicBezTo>
                    <a:pt x="8350" y="1"/>
                    <a:pt x="7888" y="303"/>
                    <a:pt x="7888" y="940"/>
                  </a:cubicBezTo>
                  <a:cubicBezTo>
                    <a:pt x="7395" y="10196"/>
                    <a:pt x="4821" y="19287"/>
                    <a:pt x="329" y="27448"/>
                  </a:cubicBezTo>
                  <a:cubicBezTo>
                    <a:pt x="1" y="28051"/>
                    <a:pt x="439" y="28763"/>
                    <a:pt x="1096" y="28763"/>
                  </a:cubicBezTo>
                  <a:cubicBezTo>
                    <a:pt x="1425" y="28763"/>
                    <a:pt x="1753" y="28598"/>
                    <a:pt x="1918" y="28325"/>
                  </a:cubicBezTo>
                  <a:cubicBezTo>
                    <a:pt x="6518" y="19890"/>
                    <a:pt x="9147" y="10579"/>
                    <a:pt x="9695" y="994"/>
                  </a:cubicBezTo>
                  <a:cubicBezTo>
                    <a:pt x="9780" y="344"/>
                    <a:pt x="9296" y="1"/>
                    <a:pt x="88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3215550" y="5085250"/>
              <a:ext cx="1519175" cy="332750"/>
            </a:xfrm>
            <a:custGeom>
              <a:avLst/>
              <a:gdLst/>
              <a:ahLst/>
              <a:cxnLst/>
              <a:rect l="l" t="t" r="r" b="b"/>
              <a:pathLst>
                <a:path w="60767" h="13310" extrusionOk="0">
                  <a:moveTo>
                    <a:pt x="59424" y="0"/>
                  </a:moveTo>
                  <a:cubicBezTo>
                    <a:pt x="59260" y="0"/>
                    <a:pt x="59085" y="50"/>
                    <a:pt x="58913" y="165"/>
                  </a:cubicBezTo>
                  <a:cubicBezTo>
                    <a:pt x="48999" y="7121"/>
                    <a:pt x="37224" y="11064"/>
                    <a:pt x="25120" y="11448"/>
                  </a:cubicBezTo>
                  <a:cubicBezTo>
                    <a:pt x="24263" y="11484"/>
                    <a:pt x="23405" y="11503"/>
                    <a:pt x="22549" y="11503"/>
                  </a:cubicBezTo>
                  <a:cubicBezTo>
                    <a:pt x="15743" y="11503"/>
                    <a:pt x="8976" y="10351"/>
                    <a:pt x="2555" y="8162"/>
                  </a:cubicBezTo>
                  <a:lnTo>
                    <a:pt x="1569" y="7888"/>
                  </a:lnTo>
                  <a:cubicBezTo>
                    <a:pt x="1446" y="7838"/>
                    <a:pt x="1328" y="7816"/>
                    <a:pt x="1219" y="7816"/>
                  </a:cubicBezTo>
                  <a:cubicBezTo>
                    <a:pt x="360" y="7816"/>
                    <a:pt x="1" y="9197"/>
                    <a:pt x="1021" y="9586"/>
                  </a:cubicBezTo>
                  <a:lnTo>
                    <a:pt x="1952" y="9914"/>
                  </a:lnTo>
                  <a:cubicBezTo>
                    <a:pt x="5512" y="11119"/>
                    <a:pt x="9182" y="11995"/>
                    <a:pt x="12906" y="12543"/>
                  </a:cubicBezTo>
                  <a:cubicBezTo>
                    <a:pt x="16192" y="13036"/>
                    <a:pt x="19533" y="13310"/>
                    <a:pt x="22874" y="13310"/>
                  </a:cubicBezTo>
                  <a:cubicBezTo>
                    <a:pt x="23696" y="13310"/>
                    <a:pt x="24463" y="13310"/>
                    <a:pt x="25175" y="13255"/>
                  </a:cubicBezTo>
                  <a:cubicBezTo>
                    <a:pt x="37662" y="12817"/>
                    <a:pt x="49711" y="8819"/>
                    <a:pt x="59953" y="1644"/>
                  </a:cubicBezTo>
                  <a:cubicBezTo>
                    <a:pt x="60767" y="1102"/>
                    <a:pt x="60201" y="0"/>
                    <a:pt x="59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2160750" y="3119350"/>
              <a:ext cx="71225" cy="966375"/>
            </a:xfrm>
            <a:custGeom>
              <a:avLst/>
              <a:gdLst/>
              <a:ahLst/>
              <a:cxnLst/>
              <a:rect l="l" t="t" r="r" b="b"/>
              <a:pathLst>
                <a:path w="2849" h="38655" extrusionOk="0">
                  <a:moveTo>
                    <a:pt x="904" y="1"/>
                  </a:moveTo>
                  <a:cubicBezTo>
                    <a:pt x="479" y="1"/>
                    <a:pt x="55" y="288"/>
                    <a:pt x="0" y="863"/>
                  </a:cubicBezTo>
                  <a:lnTo>
                    <a:pt x="0" y="26879"/>
                  </a:lnTo>
                  <a:cubicBezTo>
                    <a:pt x="0" y="30604"/>
                    <a:pt x="329" y="34273"/>
                    <a:pt x="931" y="37943"/>
                  </a:cubicBezTo>
                  <a:cubicBezTo>
                    <a:pt x="986" y="38381"/>
                    <a:pt x="1369" y="38655"/>
                    <a:pt x="1807" y="38655"/>
                  </a:cubicBezTo>
                  <a:lnTo>
                    <a:pt x="2026" y="38655"/>
                  </a:lnTo>
                  <a:cubicBezTo>
                    <a:pt x="2519" y="38600"/>
                    <a:pt x="2848" y="38107"/>
                    <a:pt x="2738" y="37614"/>
                  </a:cubicBezTo>
                  <a:cubicBezTo>
                    <a:pt x="2136" y="34054"/>
                    <a:pt x="1807" y="30494"/>
                    <a:pt x="1807" y="26879"/>
                  </a:cubicBezTo>
                  <a:lnTo>
                    <a:pt x="1807" y="863"/>
                  </a:lnTo>
                  <a:cubicBezTo>
                    <a:pt x="1753" y="288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3034325" y="3862850"/>
              <a:ext cx="776375" cy="1384000"/>
            </a:xfrm>
            <a:custGeom>
              <a:avLst/>
              <a:gdLst/>
              <a:ahLst/>
              <a:cxnLst/>
              <a:rect l="l" t="t" r="r" b="b"/>
              <a:pathLst>
                <a:path w="31055" h="55360" extrusionOk="0">
                  <a:moveTo>
                    <a:pt x="30123" y="1"/>
                  </a:moveTo>
                  <a:cubicBezTo>
                    <a:pt x="29699" y="1"/>
                    <a:pt x="29274" y="288"/>
                    <a:pt x="29247" y="864"/>
                  </a:cubicBezTo>
                  <a:cubicBezTo>
                    <a:pt x="29247" y="17623"/>
                    <a:pt x="22620" y="33726"/>
                    <a:pt x="10680" y="45611"/>
                  </a:cubicBezTo>
                  <a:cubicBezTo>
                    <a:pt x="7668" y="48623"/>
                    <a:pt x="4327" y="51361"/>
                    <a:pt x="767" y="53717"/>
                  </a:cubicBezTo>
                  <a:cubicBezTo>
                    <a:pt x="0" y="54209"/>
                    <a:pt x="329" y="55360"/>
                    <a:pt x="1260" y="55360"/>
                  </a:cubicBezTo>
                  <a:cubicBezTo>
                    <a:pt x="1424" y="55360"/>
                    <a:pt x="1588" y="55305"/>
                    <a:pt x="1753" y="55195"/>
                  </a:cubicBezTo>
                  <a:cubicBezTo>
                    <a:pt x="5422" y="52785"/>
                    <a:pt x="8818" y="49937"/>
                    <a:pt x="11940" y="46870"/>
                  </a:cubicBezTo>
                  <a:cubicBezTo>
                    <a:pt x="24208" y="34657"/>
                    <a:pt x="31054" y="18116"/>
                    <a:pt x="31000" y="864"/>
                  </a:cubicBezTo>
                  <a:cubicBezTo>
                    <a:pt x="30972" y="288"/>
                    <a:pt x="30548" y="1"/>
                    <a:pt x="30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3034325" y="3212475"/>
              <a:ext cx="776375" cy="2034375"/>
            </a:xfrm>
            <a:custGeom>
              <a:avLst/>
              <a:gdLst/>
              <a:ahLst/>
              <a:cxnLst/>
              <a:rect l="l" t="t" r="r" b="b"/>
              <a:pathLst>
                <a:path w="31055" h="81375" extrusionOk="0">
                  <a:moveTo>
                    <a:pt x="30123" y="0"/>
                  </a:moveTo>
                  <a:cubicBezTo>
                    <a:pt x="29699" y="0"/>
                    <a:pt x="29274" y="288"/>
                    <a:pt x="29247" y="863"/>
                  </a:cubicBezTo>
                  <a:lnTo>
                    <a:pt x="29247" y="26879"/>
                  </a:lnTo>
                  <a:cubicBezTo>
                    <a:pt x="29247" y="43638"/>
                    <a:pt x="22620" y="59741"/>
                    <a:pt x="10680" y="71626"/>
                  </a:cubicBezTo>
                  <a:cubicBezTo>
                    <a:pt x="7668" y="74638"/>
                    <a:pt x="4327" y="77376"/>
                    <a:pt x="767" y="79732"/>
                  </a:cubicBezTo>
                  <a:cubicBezTo>
                    <a:pt x="0" y="80224"/>
                    <a:pt x="329" y="81375"/>
                    <a:pt x="1260" y="81375"/>
                  </a:cubicBezTo>
                  <a:cubicBezTo>
                    <a:pt x="1424" y="81375"/>
                    <a:pt x="1588" y="81320"/>
                    <a:pt x="1753" y="81210"/>
                  </a:cubicBezTo>
                  <a:cubicBezTo>
                    <a:pt x="5422" y="78800"/>
                    <a:pt x="8818" y="75952"/>
                    <a:pt x="11940" y="72885"/>
                  </a:cubicBezTo>
                  <a:cubicBezTo>
                    <a:pt x="24208" y="60672"/>
                    <a:pt x="31054" y="44131"/>
                    <a:pt x="31000" y="26879"/>
                  </a:cubicBezTo>
                  <a:lnTo>
                    <a:pt x="31000" y="863"/>
                  </a:lnTo>
                  <a:cubicBezTo>
                    <a:pt x="30972" y="288"/>
                    <a:pt x="30548" y="0"/>
                    <a:pt x="30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3220525" y="3945025"/>
              <a:ext cx="780500" cy="1389450"/>
            </a:xfrm>
            <a:custGeom>
              <a:avLst/>
              <a:gdLst/>
              <a:ahLst/>
              <a:cxnLst/>
              <a:rect l="l" t="t" r="r" b="b"/>
              <a:pathLst>
                <a:path w="31220" h="55578" extrusionOk="0">
                  <a:moveTo>
                    <a:pt x="30261" y="0"/>
                  </a:moveTo>
                  <a:cubicBezTo>
                    <a:pt x="29836" y="0"/>
                    <a:pt x="29412" y="288"/>
                    <a:pt x="29357" y="863"/>
                  </a:cubicBezTo>
                  <a:cubicBezTo>
                    <a:pt x="29412" y="17622"/>
                    <a:pt x="22730" y="33725"/>
                    <a:pt x="10845" y="45555"/>
                  </a:cubicBezTo>
                  <a:cubicBezTo>
                    <a:pt x="7668" y="48677"/>
                    <a:pt x="4273" y="51470"/>
                    <a:pt x="548" y="53880"/>
                  </a:cubicBezTo>
                  <a:cubicBezTo>
                    <a:pt x="110" y="54154"/>
                    <a:pt x="1" y="54756"/>
                    <a:pt x="275" y="55140"/>
                  </a:cubicBezTo>
                  <a:cubicBezTo>
                    <a:pt x="439" y="55414"/>
                    <a:pt x="713" y="55578"/>
                    <a:pt x="1041" y="55578"/>
                  </a:cubicBezTo>
                  <a:cubicBezTo>
                    <a:pt x="1206" y="55578"/>
                    <a:pt x="1370" y="55523"/>
                    <a:pt x="1534" y="55414"/>
                  </a:cubicBezTo>
                  <a:cubicBezTo>
                    <a:pt x="5313" y="52949"/>
                    <a:pt x="8873" y="50046"/>
                    <a:pt x="12105" y="46869"/>
                  </a:cubicBezTo>
                  <a:cubicBezTo>
                    <a:pt x="24318" y="34656"/>
                    <a:pt x="31219" y="18115"/>
                    <a:pt x="31165" y="863"/>
                  </a:cubicBezTo>
                  <a:cubicBezTo>
                    <a:pt x="31110" y="288"/>
                    <a:pt x="30685" y="0"/>
                    <a:pt x="302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3918850" y="3310700"/>
              <a:ext cx="293025" cy="1655450"/>
            </a:xfrm>
            <a:custGeom>
              <a:avLst/>
              <a:gdLst/>
              <a:ahLst/>
              <a:cxnLst/>
              <a:rect l="l" t="t" r="r" b="b"/>
              <a:pathLst>
                <a:path w="11721" h="66218" extrusionOk="0">
                  <a:moveTo>
                    <a:pt x="10845" y="1"/>
                  </a:moveTo>
                  <a:cubicBezTo>
                    <a:pt x="10420" y="1"/>
                    <a:pt x="9996" y="275"/>
                    <a:pt x="9968" y="822"/>
                  </a:cubicBezTo>
                  <a:lnTo>
                    <a:pt x="9968" y="26893"/>
                  </a:lnTo>
                  <a:cubicBezTo>
                    <a:pt x="9968" y="42283"/>
                    <a:pt x="6846" y="54333"/>
                    <a:pt x="219" y="64849"/>
                  </a:cubicBezTo>
                  <a:cubicBezTo>
                    <a:pt x="0" y="65232"/>
                    <a:pt x="110" y="65780"/>
                    <a:pt x="548" y="66053"/>
                  </a:cubicBezTo>
                  <a:cubicBezTo>
                    <a:pt x="657" y="66163"/>
                    <a:pt x="822" y="66218"/>
                    <a:pt x="986" y="66218"/>
                  </a:cubicBezTo>
                  <a:cubicBezTo>
                    <a:pt x="1315" y="66218"/>
                    <a:pt x="1589" y="66053"/>
                    <a:pt x="1753" y="65780"/>
                  </a:cubicBezTo>
                  <a:cubicBezTo>
                    <a:pt x="8599" y="54990"/>
                    <a:pt x="11721" y="42612"/>
                    <a:pt x="11721" y="26893"/>
                  </a:cubicBezTo>
                  <a:lnTo>
                    <a:pt x="11721" y="822"/>
                  </a:lnTo>
                  <a:cubicBezTo>
                    <a:pt x="11694" y="275"/>
                    <a:pt x="11269" y="1"/>
                    <a:pt x="10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8"/>
            <p:cNvSpPr/>
            <p:nvPr/>
          </p:nvSpPr>
          <p:spPr>
            <a:xfrm>
              <a:off x="3816150" y="3513350"/>
              <a:ext cx="603850" cy="1903300"/>
            </a:xfrm>
            <a:custGeom>
              <a:avLst/>
              <a:gdLst/>
              <a:ahLst/>
              <a:cxnLst/>
              <a:rect l="l" t="t" r="r" b="b"/>
              <a:pathLst>
                <a:path w="24154" h="76132" extrusionOk="0">
                  <a:moveTo>
                    <a:pt x="23195" y="1"/>
                  </a:moveTo>
                  <a:cubicBezTo>
                    <a:pt x="22771" y="1"/>
                    <a:pt x="22346" y="275"/>
                    <a:pt x="22292" y="822"/>
                  </a:cubicBezTo>
                  <a:lnTo>
                    <a:pt x="22292" y="26893"/>
                  </a:lnTo>
                  <a:cubicBezTo>
                    <a:pt x="22346" y="43653"/>
                    <a:pt x="15665" y="59755"/>
                    <a:pt x="3780" y="71585"/>
                  </a:cubicBezTo>
                  <a:cubicBezTo>
                    <a:pt x="2739" y="72626"/>
                    <a:pt x="1698" y="73612"/>
                    <a:pt x="603" y="74543"/>
                  </a:cubicBezTo>
                  <a:cubicBezTo>
                    <a:pt x="0" y="75090"/>
                    <a:pt x="384" y="76131"/>
                    <a:pt x="1205" y="76131"/>
                  </a:cubicBezTo>
                  <a:cubicBezTo>
                    <a:pt x="1424" y="76131"/>
                    <a:pt x="1644" y="76076"/>
                    <a:pt x="1808" y="75912"/>
                  </a:cubicBezTo>
                  <a:cubicBezTo>
                    <a:pt x="2903" y="74926"/>
                    <a:pt x="3999" y="73940"/>
                    <a:pt x="5039" y="72900"/>
                  </a:cubicBezTo>
                  <a:cubicBezTo>
                    <a:pt x="17308" y="60686"/>
                    <a:pt x="24154" y="44145"/>
                    <a:pt x="24099" y="26893"/>
                  </a:cubicBezTo>
                  <a:lnTo>
                    <a:pt x="24099" y="822"/>
                  </a:lnTo>
                  <a:cubicBezTo>
                    <a:pt x="24044" y="275"/>
                    <a:pt x="23620" y="1"/>
                    <a:pt x="231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8"/>
            <p:cNvSpPr/>
            <p:nvPr/>
          </p:nvSpPr>
          <p:spPr>
            <a:xfrm>
              <a:off x="4233775" y="3651650"/>
              <a:ext cx="399825" cy="1695150"/>
            </a:xfrm>
            <a:custGeom>
              <a:avLst/>
              <a:gdLst/>
              <a:ahLst/>
              <a:cxnLst/>
              <a:rect l="l" t="t" r="r" b="b"/>
              <a:pathLst>
                <a:path w="15993" h="67806" extrusionOk="0">
                  <a:moveTo>
                    <a:pt x="15089" y="1"/>
                  </a:moveTo>
                  <a:cubicBezTo>
                    <a:pt x="14665" y="1"/>
                    <a:pt x="14240" y="274"/>
                    <a:pt x="14186" y="822"/>
                  </a:cubicBezTo>
                  <a:lnTo>
                    <a:pt x="14186" y="26838"/>
                  </a:lnTo>
                  <a:cubicBezTo>
                    <a:pt x="14186" y="41188"/>
                    <a:pt x="9311" y="55154"/>
                    <a:pt x="329" y="66382"/>
                  </a:cubicBezTo>
                  <a:cubicBezTo>
                    <a:pt x="0" y="66765"/>
                    <a:pt x="110" y="67313"/>
                    <a:pt x="493" y="67642"/>
                  </a:cubicBezTo>
                  <a:cubicBezTo>
                    <a:pt x="657" y="67751"/>
                    <a:pt x="822" y="67806"/>
                    <a:pt x="1041" y="67806"/>
                  </a:cubicBezTo>
                  <a:cubicBezTo>
                    <a:pt x="1315" y="67806"/>
                    <a:pt x="1589" y="67696"/>
                    <a:pt x="1753" y="67477"/>
                  </a:cubicBezTo>
                  <a:cubicBezTo>
                    <a:pt x="10954" y="55921"/>
                    <a:pt x="15993" y="41626"/>
                    <a:pt x="15993" y="26838"/>
                  </a:cubicBezTo>
                  <a:lnTo>
                    <a:pt x="15993" y="822"/>
                  </a:lnTo>
                  <a:cubicBezTo>
                    <a:pt x="15938" y="274"/>
                    <a:pt x="15514" y="1"/>
                    <a:pt x="150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4686975" y="3624275"/>
              <a:ext cx="134225" cy="1506200"/>
            </a:xfrm>
            <a:custGeom>
              <a:avLst/>
              <a:gdLst/>
              <a:ahLst/>
              <a:cxnLst/>
              <a:rect l="l" t="t" r="r" b="b"/>
              <a:pathLst>
                <a:path w="5369" h="60248" extrusionOk="0">
                  <a:moveTo>
                    <a:pt x="4444" y="0"/>
                  </a:moveTo>
                  <a:cubicBezTo>
                    <a:pt x="4013" y="0"/>
                    <a:pt x="3588" y="274"/>
                    <a:pt x="3561" y="822"/>
                  </a:cubicBezTo>
                  <a:lnTo>
                    <a:pt x="3561" y="38668"/>
                  </a:lnTo>
                  <a:cubicBezTo>
                    <a:pt x="3561" y="45624"/>
                    <a:pt x="2411" y="52525"/>
                    <a:pt x="165" y="59097"/>
                  </a:cubicBezTo>
                  <a:cubicBezTo>
                    <a:pt x="1" y="59535"/>
                    <a:pt x="275" y="60083"/>
                    <a:pt x="768" y="60247"/>
                  </a:cubicBezTo>
                  <a:lnTo>
                    <a:pt x="1042" y="60247"/>
                  </a:lnTo>
                  <a:cubicBezTo>
                    <a:pt x="1425" y="60247"/>
                    <a:pt x="1754" y="60028"/>
                    <a:pt x="1863" y="59699"/>
                  </a:cubicBezTo>
                  <a:cubicBezTo>
                    <a:pt x="4163" y="52908"/>
                    <a:pt x="5368" y="45788"/>
                    <a:pt x="5368" y="38668"/>
                  </a:cubicBezTo>
                  <a:lnTo>
                    <a:pt x="5368" y="822"/>
                  </a:lnTo>
                  <a:cubicBezTo>
                    <a:pt x="5314" y="274"/>
                    <a:pt x="4875" y="0"/>
                    <a:pt x="44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2574250" y="706400"/>
              <a:ext cx="2427675" cy="4213200"/>
            </a:xfrm>
            <a:custGeom>
              <a:avLst/>
              <a:gdLst/>
              <a:ahLst/>
              <a:cxnLst/>
              <a:rect l="l" t="t" r="r" b="b"/>
              <a:pathLst>
                <a:path w="97107" h="168528" extrusionOk="0">
                  <a:moveTo>
                    <a:pt x="48526" y="0"/>
                  </a:moveTo>
                  <a:cubicBezTo>
                    <a:pt x="21744" y="0"/>
                    <a:pt x="0" y="21744"/>
                    <a:pt x="0" y="48581"/>
                  </a:cubicBezTo>
                  <a:lnTo>
                    <a:pt x="0" y="124931"/>
                  </a:lnTo>
                  <a:cubicBezTo>
                    <a:pt x="0" y="125533"/>
                    <a:pt x="452" y="125834"/>
                    <a:pt x="904" y="125834"/>
                  </a:cubicBezTo>
                  <a:cubicBezTo>
                    <a:pt x="1356" y="125834"/>
                    <a:pt x="1808" y="125533"/>
                    <a:pt x="1808" y="124931"/>
                  </a:cubicBezTo>
                  <a:lnTo>
                    <a:pt x="1808" y="48581"/>
                  </a:lnTo>
                  <a:cubicBezTo>
                    <a:pt x="1808" y="22730"/>
                    <a:pt x="22730" y="1808"/>
                    <a:pt x="48526" y="1808"/>
                  </a:cubicBezTo>
                  <a:cubicBezTo>
                    <a:pt x="74378" y="1808"/>
                    <a:pt x="95300" y="22730"/>
                    <a:pt x="95300" y="48581"/>
                  </a:cubicBezTo>
                  <a:lnTo>
                    <a:pt x="95300" y="155383"/>
                  </a:lnTo>
                  <a:cubicBezTo>
                    <a:pt x="95300" y="159436"/>
                    <a:pt x="94916" y="163489"/>
                    <a:pt x="94149" y="167487"/>
                  </a:cubicBezTo>
                  <a:cubicBezTo>
                    <a:pt x="94040" y="167980"/>
                    <a:pt x="94368" y="168418"/>
                    <a:pt x="94807" y="168528"/>
                  </a:cubicBezTo>
                  <a:lnTo>
                    <a:pt x="94971" y="168528"/>
                  </a:lnTo>
                  <a:cubicBezTo>
                    <a:pt x="95464" y="168528"/>
                    <a:pt x="95847" y="168254"/>
                    <a:pt x="95902" y="167816"/>
                  </a:cubicBezTo>
                  <a:cubicBezTo>
                    <a:pt x="96724" y="163708"/>
                    <a:pt x="97107" y="159545"/>
                    <a:pt x="97107" y="155383"/>
                  </a:cubicBezTo>
                  <a:lnTo>
                    <a:pt x="97107" y="48581"/>
                  </a:lnTo>
                  <a:cubicBezTo>
                    <a:pt x="97107" y="21744"/>
                    <a:pt x="75363" y="0"/>
                    <a:pt x="48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8"/>
            <p:cNvSpPr/>
            <p:nvPr/>
          </p:nvSpPr>
          <p:spPr>
            <a:xfrm>
              <a:off x="2812500" y="4858700"/>
              <a:ext cx="317500" cy="252600"/>
            </a:xfrm>
            <a:custGeom>
              <a:avLst/>
              <a:gdLst/>
              <a:ahLst/>
              <a:cxnLst/>
              <a:rect l="l" t="t" r="r" b="b"/>
              <a:pathLst>
                <a:path w="12700" h="10104" extrusionOk="0">
                  <a:moveTo>
                    <a:pt x="11427" y="0"/>
                  </a:moveTo>
                  <a:cubicBezTo>
                    <a:pt x="11231" y="0"/>
                    <a:pt x="11028" y="73"/>
                    <a:pt x="10845" y="245"/>
                  </a:cubicBezTo>
                  <a:cubicBezTo>
                    <a:pt x="7778" y="3312"/>
                    <a:pt x="4437" y="6050"/>
                    <a:pt x="822" y="8406"/>
                  </a:cubicBezTo>
                  <a:cubicBezTo>
                    <a:pt x="0" y="8844"/>
                    <a:pt x="329" y="10103"/>
                    <a:pt x="1260" y="10103"/>
                  </a:cubicBezTo>
                  <a:cubicBezTo>
                    <a:pt x="1424" y="10103"/>
                    <a:pt x="1589" y="10049"/>
                    <a:pt x="1753" y="9939"/>
                  </a:cubicBezTo>
                  <a:cubicBezTo>
                    <a:pt x="5477" y="7529"/>
                    <a:pt x="8928" y="4681"/>
                    <a:pt x="12104" y="1559"/>
                  </a:cubicBezTo>
                  <a:cubicBezTo>
                    <a:pt x="12700" y="879"/>
                    <a:pt x="12107" y="0"/>
                    <a:pt x="11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8"/>
            <p:cNvSpPr/>
            <p:nvPr/>
          </p:nvSpPr>
          <p:spPr>
            <a:xfrm>
              <a:off x="3534075" y="3075550"/>
              <a:ext cx="57550" cy="886950"/>
            </a:xfrm>
            <a:custGeom>
              <a:avLst/>
              <a:gdLst/>
              <a:ahLst/>
              <a:cxnLst/>
              <a:rect l="l" t="t" r="r" b="b"/>
              <a:pathLst>
                <a:path w="2302" h="35478" extrusionOk="0">
                  <a:moveTo>
                    <a:pt x="1425" y="0"/>
                  </a:moveTo>
                  <a:cubicBezTo>
                    <a:pt x="1000" y="0"/>
                    <a:pt x="576" y="288"/>
                    <a:pt x="549" y="863"/>
                  </a:cubicBezTo>
                  <a:lnTo>
                    <a:pt x="549" y="26879"/>
                  </a:lnTo>
                  <a:cubicBezTo>
                    <a:pt x="494" y="29398"/>
                    <a:pt x="330" y="31917"/>
                    <a:pt x="56" y="34492"/>
                  </a:cubicBezTo>
                  <a:cubicBezTo>
                    <a:pt x="1" y="34930"/>
                    <a:pt x="330" y="35423"/>
                    <a:pt x="822" y="35477"/>
                  </a:cubicBezTo>
                  <a:lnTo>
                    <a:pt x="932" y="35477"/>
                  </a:lnTo>
                  <a:cubicBezTo>
                    <a:pt x="1425" y="35477"/>
                    <a:pt x="1808" y="35149"/>
                    <a:pt x="1863" y="34656"/>
                  </a:cubicBezTo>
                  <a:cubicBezTo>
                    <a:pt x="2192" y="32082"/>
                    <a:pt x="2301" y="29453"/>
                    <a:pt x="2301" y="26879"/>
                  </a:cubicBezTo>
                  <a:lnTo>
                    <a:pt x="2301" y="863"/>
                  </a:lnTo>
                  <a:cubicBezTo>
                    <a:pt x="2274" y="288"/>
                    <a:pt x="1849" y="0"/>
                    <a:pt x="14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8"/>
            <p:cNvSpPr/>
            <p:nvPr/>
          </p:nvSpPr>
          <p:spPr>
            <a:xfrm>
              <a:off x="2639975" y="2951975"/>
              <a:ext cx="746250" cy="2014175"/>
            </a:xfrm>
            <a:custGeom>
              <a:avLst/>
              <a:gdLst/>
              <a:ahLst/>
              <a:cxnLst/>
              <a:rect l="l" t="t" r="r" b="b"/>
              <a:pathLst>
                <a:path w="29850" h="80567" extrusionOk="0">
                  <a:moveTo>
                    <a:pt x="28926" y="0"/>
                  </a:moveTo>
                  <a:cubicBezTo>
                    <a:pt x="28494" y="0"/>
                    <a:pt x="28070" y="274"/>
                    <a:pt x="28042" y="822"/>
                  </a:cubicBezTo>
                  <a:lnTo>
                    <a:pt x="28042" y="26892"/>
                  </a:lnTo>
                  <a:cubicBezTo>
                    <a:pt x="28042" y="43652"/>
                    <a:pt x="21415" y="59754"/>
                    <a:pt x="9476" y="71585"/>
                  </a:cubicBezTo>
                  <a:cubicBezTo>
                    <a:pt x="6792" y="74268"/>
                    <a:pt x="3834" y="76733"/>
                    <a:pt x="712" y="78924"/>
                  </a:cubicBezTo>
                  <a:cubicBezTo>
                    <a:pt x="0" y="79417"/>
                    <a:pt x="329" y="80567"/>
                    <a:pt x="1260" y="80567"/>
                  </a:cubicBezTo>
                  <a:cubicBezTo>
                    <a:pt x="1424" y="80567"/>
                    <a:pt x="1589" y="80512"/>
                    <a:pt x="1753" y="80402"/>
                  </a:cubicBezTo>
                  <a:cubicBezTo>
                    <a:pt x="4984" y="78157"/>
                    <a:pt x="7997" y="75638"/>
                    <a:pt x="10790" y="72899"/>
                  </a:cubicBezTo>
                  <a:cubicBezTo>
                    <a:pt x="23004" y="60685"/>
                    <a:pt x="29850" y="44145"/>
                    <a:pt x="29850" y="26892"/>
                  </a:cubicBezTo>
                  <a:lnTo>
                    <a:pt x="29850" y="822"/>
                  </a:lnTo>
                  <a:cubicBezTo>
                    <a:pt x="29795" y="274"/>
                    <a:pt x="29357" y="0"/>
                    <a:pt x="28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8"/>
            <p:cNvSpPr/>
            <p:nvPr/>
          </p:nvSpPr>
          <p:spPr>
            <a:xfrm>
              <a:off x="2479775" y="3406550"/>
              <a:ext cx="722975" cy="1377500"/>
            </a:xfrm>
            <a:custGeom>
              <a:avLst/>
              <a:gdLst/>
              <a:ahLst/>
              <a:cxnLst/>
              <a:rect l="l" t="t" r="r" b="b"/>
              <a:pathLst>
                <a:path w="28919" h="55100" extrusionOk="0">
                  <a:moveTo>
                    <a:pt x="27960" y="1"/>
                  </a:moveTo>
                  <a:cubicBezTo>
                    <a:pt x="27481" y="1"/>
                    <a:pt x="27002" y="329"/>
                    <a:pt x="27057" y="987"/>
                  </a:cubicBezTo>
                  <a:lnTo>
                    <a:pt x="27057" y="2137"/>
                  </a:lnTo>
                  <a:cubicBezTo>
                    <a:pt x="27111" y="18896"/>
                    <a:pt x="20429" y="34999"/>
                    <a:pt x="8490" y="46829"/>
                  </a:cubicBezTo>
                  <a:cubicBezTo>
                    <a:pt x="6080" y="49239"/>
                    <a:pt x="3451" y="51485"/>
                    <a:pt x="712" y="53511"/>
                  </a:cubicBezTo>
                  <a:cubicBezTo>
                    <a:pt x="0" y="54004"/>
                    <a:pt x="329" y="55099"/>
                    <a:pt x="1205" y="55099"/>
                  </a:cubicBezTo>
                  <a:cubicBezTo>
                    <a:pt x="1424" y="55099"/>
                    <a:pt x="1589" y="55045"/>
                    <a:pt x="1753" y="54935"/>
                  </a:cubicBezTo>
                  <a:cubicBezTo>
                    <a:pt x="4601" y="52909"/>
                    <a:pt x="7285" y="50608"/>
                    <a:pt x="9804" y="48089"/>
                  </a:cubicBezTo>
                  <a:cubicBezTo>
                    <a:pt x="22018" y="35930"/>
                    <a:pt x="28864" y="19389"/>
                    <a:pt x="28864" y="2137"/>
                  </a:cubicBezTo>
                  <a:lnTo>
                    <a:pt x="28864" y="987"/>
                  </a:lnTo>
                  <a:cubicBezTo>
                    <a:pt x="28919" y="329"/>
                    <a:pt x="28439" y="1"/>
                    <a:pt x="279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Credit Card Customers Case Study | MySQL | Data Analysis | Md Hassan Iqbal  | IvyProSchool - YouTube">
            <a:extLst>
              <a:ext uri="{FF2B5EF4-FFF2-40B4-BE49-F238E27FC236}">
                <a16:creationId xmlns:a16="http://schemas.microsoft.com/office/drawing/2014/main" id="{9BCE6060-B547-4F06-A63C-2E754A8AD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795" y="1183951"/>
            <a:ext cx="3782619" cy="2634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596DA1E-9E31-47D9-8BF9-996353B0B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824" y="989475"/>
            <a:ext cx="8172439" cy="437923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Maven Pro" panose="020B0604020202020204" charset="0"/>
              </a:rPr>
              <a:t>CUSTID</a:t>
            </a:r>
            <a:r>
              <a:rPr lang="en-US" sz="1400" b="0" i="0" dirty="0">
                <a:effectLst/>
                <a:latin typeface="Maven Pro" panose="020B0604020202020204" charset="0"/>
              </a:rPr>
              <a:t> : Identification of Credit Card holder (Categorical)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Maven Pro" panose="020B0604020202020204" charset="0"/>
              </a:rPr>
              <a:t>BALANCE</a:t>
            </a:r>
            <a:r>
              <a:rPr lang="en-US" sz="1400" b="0" i="0" dirty="0">
                <a:effectLst/>
                <a:latin typeface="Maven Pro" panose="020B0604020202020204" charset="0"/>
              </a:rPr>
              <a:t>: Balance amount left in their account to make purchases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Maven Pro" panose="020B0604020202020204" charset="0"/>
              </a:rPr>
              <a:t>BALANCEF_REQUENCY</a:t>
            </a:r>
            <a:r>
              <a:rPr lang="en-US" sz="1400" b="0" i="0" dirty="0">
                <a:effectLst/>
                <a:latin typeface="Maven Pro" panose="020B0604020202020204" charset="0"/>
              </a:rPr>
              <a:t> : How frequently the Balance is update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Maven Pro" panose="020B0604020202020204" charset="0"/>
              </a:rPr>
              <a:t>PURCHASES</a:t>
            </a:r>
            <a:r>
              <a:rPr lang="en-US" sz="1400" b="0" i="0" dirty="0">
                <a:effectLst/>
                <a:latin typeface="Maven Pro" panose="020B0604020202020204" charset="0"/>
              </a:rPr>
              <a:t> : Amount of purchases made from account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Maven Pro" panose="020B0604020202020204" charset="0"/>
              </a:rPr>
              <a:t>ONEOFF_PURCHASES</a:t>
            </a:r>
            <a:r>
              <a:rPr lang="en-US" sz="1400" b="0" i="0" dirty="0">
                <a:effectLst/>
                <a:latin typeface="Maven Pro" panose="020B0604020202020204" charset="0"/>
              </a:rPr>
              <a:t>: Maximum purchase amount done in one-go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Maven Pro" panose="020B0604020202020204" charset="0"/>
              </a:rPr>
              <a:t>INSTALLMENTS_PURCHASES</a:t>
            </a:r>
            <a:r>
              <a:rPr lang="en-US" sz="1400" b="0" i="0" dirty="0">
                <a:effectLst/>
                <a:latin typeface="Maven Pro" panose="020B0604020202020204" charset="0"/>
              </a:rPr>
              <a:t> : Amount of purchase done in installment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Maven Pro" panose="020B0604020202020204" charset="0"/>
              </a:rPr>
              <a:t>CASH_ADVANCE</a:t>
            </a:r>
            <a:r>
              <a:rPr lang="en-US" sz="1400" b="0" i="0" dirty="0">
                <a:effectLst/>
                <a:latin typeface="Maven Pro" panose="020B0604020202020204" charset="0"/>
              </a:rPr>
              <a:t>: Cash in advance given by the user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Maven Pro" panose="020B0604020202020204" charset="0"/>
              </a:rPr>
              <a:t>PURCHASES_FREQUENCY</a:t>
            </a:r>
            <a:r>
              <a:rPr lang="en-US" sz="1400" b="0" i="0" dirty="0">
                <a:effectLst/>
                <a:latin typeface="Maven Pro" panose="020B0604020202020204" charset="0"/>
              </a:rPr>
              <a:t> : How frequently the Purchases are being mad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Maven Pro" panose="020B0604020202020204" charset="0"/>
              </a:rPr>
              <a:t>ONEOFF_PURCHASES_FREQUENCY</a:t>
            </a:r>
            <a:r>
              <a:rPr lang="en-US" sz="1400" b="0" i="0" dirty="0">
                <a:effectLst/>
                <a:latin typeface="Maven Pro" panose="020B0604020202020204" charset="0"/>
              </a:rPr>
              <a:t>: How frequently Purchases are happening in one-go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Maven Pro" panose="020B0604020202020204" charset="0"/>
              </a:rPr>
              <a:t>CASH_ADVANCE_FREQUENCY</a:t>
            </a:r>
            <a:r>
              <a:rPr lang="en-US" sz="1400" b="0" i="0" dirty="0">
                <a:effectLst/>
                <a:latin typeface="Maven Pro" panose="020B0604020202020204" charset="0"/>
              </a:rPr>
              <a:t> : How frequently the cash in advance being paid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Maven Pro" panose="020B0604020202020204" charset="0"/>
              </a:rPr>
              <a:t>CASH_ADVANCE_TRX</a:t>
            </a:r>
            <a:r>
              <a:rPr lang="en-US" sz="1400" b="0" i="0" dirty="0">
                <a:effectLst/>
                <a:latin typeface="Maven Pro" panose="020B0604020202020204" charset="0"/>
              </a:rPr>
              <a:t> : Number of Transactions made with "Cash in Advanced"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Maven Pro" panose="020B0604020202020204" charset="0"/>
              </a:rPr>
              <a:t>PURCHASES_TRX</a:t>
            </a:r>
            <a:r>
              <a:rPr lang="en-US" sz="1400" b="0" i="0" dirty="0">
                <a:effectLst/>
                <a:latin typeface="Maven Pro" panose="020B0604020202020204" charset="0"/>
              </a:rPr>
              <a:t>: Number of purchase transactions made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Maven Pro" panose="020B0604020202020204" charset="0"/>
              </a:rPr>
              <a:t>CREDIT_LIMIT</a:t>
            </a:r>
            <a:r>
              <a:rPr lang="en-US" sz="1400" b="0" i="0" dirty="0">
                <a:effectLst/>
                <a:latin typeface="Maven Pro" panose="020B0604020202020204" charset="0"/>
              </a:rPr>
              <a:t>: Limit of Credit Card for user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Maven Pro" panose="020B0604020202020204" charset="0"/>
              </a:rPr>
              <a:t>PAYMENTS</a:t>
            </a:r>
            <a:r>
              <a:rPr lang="en-US" sz="1400" b="0" i="0" dirty="0">
                <a:effectLst/>
                <a:latin typeface="Maven Pro" panose="020B0604020202020204" charset="0"/>
              </a:rPr>
              <a:t> : Amount of Payment done by user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Maven Pro" panose="020B0604020202020204" charset="0"/>
              </a:rPr>
              <a:t>MINIMUM_PAYMENTS</a:t>
            </a:r>
            <a:r>
              <a:rPr lang="en-US" sz="1400" b="0" i="0" dirty="0">
                <a:effectLst/>
                <a:latin typeface="Maven Pro" panose="020B0604020202020204" charset="0"/>
              </a:rPr>
              <a:t> : Minimum amount of payments made by user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Maven Pro" panose="020B0604020202020204" charset="0"/>
              </a:rPr>
              <a:t>PRC_FULL_PAYMENT</a:t>
            </a:r>
            <a:r>
              <a:rPr lang="en-US" sz="1400" b="0" i="0" dirty="0">
                <a:effectLst/>
                <a:latin typeface="Maven Pro" panose="020B0604020202020204" charset="0"/>
              </a:rPr>
              <a:t> : Percent of full payment paid by user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Maven Pro" panose="020B0604020202020204" charset="0"/>
              </a:rPr>
              <a:t>TENURE</a:t>
            </a:r>
            <a:r>
              <a:rPr lang="en-US" sz="1400" b="0" i="0" dirty="0">
                <a:effectLst/>
                <a:latin typeface="Maven Pro" panose="020B0604020202020204" charset="0"/>
              </a:rPr>
              <a:t> : Tenure of credit card service for user</a:t>
            </a:r>
          </a:p>
          <a:p>
            <a:endParaRPr lang="en-US" dirty="0"/>
          </a:p>
        </p:txBody>
      </p:sp>
      <p:sp>
        <p:nvSpPr>
          <p:cNvPr id="571" name="Google Shape;571;p29"/>
          <p:cNvSpPr txBox="1">
            <a:spLocks noGrp="1"/>
          </p:cNvSpPr>
          <p:nvPr>
            <p:ph type="ctrTitle"/>
          </p:nvPr>
        </p:nvSpPr>
        <p:spPr>
          <a:xfrm>
            <a:off x="618824" y="140071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Maven Pro" panose="020B0604020202020204" charset="0"/>
              </a:rPr>
              <a:t>DATA DICTIONARY</a:t>
            </a:r>
            <a:endParaRPr sz="1600" b="1" dirty="0">
              <a:latin typeface="Maven Pro" panose="020B0604020202020204" charset="0"/>
            </a:endParaRPr>
          </a:p>
        </p:txBody>
      </p:sp>
      <p:sp>
        <p:nvSpPr>
          <p:cNvPr id="594" name="Google Shape;594;p29"/>
          <p:cNvSpPr/>
          <p:nvPr/>
        </p:nvSpPr>
        <p:spPr>
          <a:xfrm>
            <a:off x="923634" y="3637035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9"/>
          <p:cNvSpPr/>
          <p:nvPr/>
        </p:nvSpPr>
        <p:spPr>
          <a:xfrm>
            <a:off x="8282034" y="2960760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45665F5-A1A7-4AAC-8A4C-24DF49785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2831" y="4762307"/>
            <a:ext cx="3534300" cy="238423"/>
          </a:xfrm>
        </p:spPr>
        <p:txBody>
          <a:bodyPr/>
          <a:lstStyle/>
          <a:p>
            <a:pPr marL="114300" indent="0">
              <a:buNone/>
            </a:pPr>
            <a:r>
              <a:rPr lang="en-US" sz="1400" dirty="0"/>
              <a:t>Variable Distribution</a:t>
            </a:r>
          </a:p>
        </p:txBody>
      </p:sp>
      <p:sp>
        <p:nvSpPr>
          <p:cNvPr id="600" name="Google Shape;600;p30"/>
          <p:cNvSpPr txBox="1">
            <a:spLocks noGrp="1"/>
          </p:cNvSpPr>
          <p:nvPr>
            <p:ph type="ctrTitle"/>
          </p:nvPr>
        </p:nvSpPr>
        <p:spPr>
          <a:xfrm>
            <a:off x="72427" y="136367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Maven Pro" panose="020B0604020202020204" charset="0"/>
              </a:rPr>
              <a:t>TREATING MISSING VALUES</a:t>
            </a:r>
            <a:endParaRPr sz="1600" b="1" dirty="0">
              <a:latin typeface="Maven Pro" panose="020B0604020202020204" charset="0"/>
            </a:endParaRP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0AF677BE-2339-4170-BE54-A2F097D3B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937" y="136367"/>
            <a:ext cx="4964358" cy="2145105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</p:pic>
      <p:pic>
        <p:nvPicPr>
          <p:cNvPr id="2055" name="Picture 7">
            <a:extLst>
              <a:ext uri="{FF2B5EF4-FFF2-40B4-BE49-F238E27FC236}">
                <a16:creationId xmlns:a16="http://schemas.microsoft.com/office/drawing/2014/main" id="{72CA3323-D5E6-4E9D-BE5B-99089F132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118" y="2522331"/>
            <a:ext cx="4784177" cy="2145105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4B9B6F02-BB3A-48AD-ADCB-CD2378B43FEB}"/>
              </a:ext>
            </a:extLst>
          </p:cNvPr>
          <p:cNvSpPr txBox="1"/>
          <p:nvPr/>
        </p:nvSpPr>
        <p:spPr>
          <a:xfrm>
            <a:off x="0" y="1127437"/>
            <a:ext cx="374813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After discovered the data with missing value and knowing its distribution, the best way to fill missing values is median</a:t>
            </a:r>
            <a:endParaRPr lang="en-US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"/>
          <p:cNvSpPr txBox="1">
            <a:spLocks noGrp="1"/>
          </p:cNvSpPr>
          <p:nvPr>
            <p:ph type="ctrTitle"/>
          </p:nvPr>
        </p:nvSpPr>
        <p:spPr>
          <a:xfrm>
            <a:off x="452817" y="58843"/>
            <a:ext cx="4119183" cy="52960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Maven Pro" panose="020B0604020202020204" charset="0"/>
              </a:rPr>
              <a:t>EXPLORATORY DATA ANALYSIS</a:t>
            </a:r>
            <a:endParaRPr sz="1600" b="1" dirty="0">
              <a:latin typeface="Maven Pro" panose="020B060402020202020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CA1060D-1FBC-4C5A-8E90-67E4B5692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263" y="201345"/>
            <a:ext cx="3791648" cy="2089182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AB1CED05-9B6A-45BB-BCE7-ACC652E60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846" y="2705997"/>
            <a:ext cx="7143185" cy="2089182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045E362-4585-4925-821B-DFFB6889EB4D}"/>
              </a:ext>
            </a:extLst>
          </p:cNvPr>
          <p:cNvSpPr txBox="1"/>
          <p:nvPr/>
        </p:nvSpPr>
        <p:spPr>
          <a:xfrm>
            <a:off x="452817" y="939814"/>
            <a:ext cx="464442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Now we can confirm that with the increase in the period of use of the card, the purchase price increases, especially for a year, because there is a big difference between it and the rest</a:t>
            </a:r>
            <a:endParaRPr lang="en-US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B8581BF-6382-45D1-BB04-CAE45342989C}"/>
              </a:ext>
            </a:extLst>
          </p:cNvPr>
          <p:cNvSpPr txBox="1"/>
          <p:nvPr/>
        </p:nvSpPr>
        <p:spPr>
          <a:xfrm>
            <a:off x="320987" y="316893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chemeClr val="bg1"/>
                </a:solidFill>
                <a:latin typeface="Maven Pro" panose="020B0604020202020204" charset="0"/>
              </a:rPr>
              <a:t>EXPLORATORY DATA ANALYSIS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243C1BC-F581-4259-A019-0AFE6D0D4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298" y="3219631"/>
            <a:ext cx="3476531" cy="809162"/>
          </a:xfrm>
        </p:spPr>
        <p:txBody>
          <a:bodyPr/>
          <a:lstStyle/>
          <a:p>
            <a:r>
              <a:rPr lang="en-US" sz="110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As per above detail we found out that there are 4 types of purchase behavior in the data set. So we need to derive a categorical variable based on their behavior</a:t>
            </a:r>
            <a:endParaRPr lang="en-US" sz="1400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4B856F-D378-4F4C-8589-68562BBA1D13}"/>
              </a:ext>
            </a:extLst>
          </p:cNvPr>
          <p:cNvSpPr txBox="1"/>
          <p:nvPr/>
        </p:nvSpPr>
        <p:spPr>
          <a:xfrm>
            <a:off x="320987" y="1139886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Customers with installment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Purchases are paying dues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39850BF-E69C-45D3-B85B-44A1F871A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752" y="430049"/>
            <a:ext cx="4619625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B8581BF-6382-45D1-BB04-CAE45342989C}"/>
              </a:ext>
            </a:extLst>
          </p:cNvPr>
          <p:cNvSpPr txBox="1"/>
          <p:nvPr/>
        </p:nvSpPr>
        <p:spPr>
          <a:xfrm>
            <a:off x="320987" y="316893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600" b="1" dirty="0">
                <a:solidFill>
                  <a:schemeClr val="bg1"/>
                </a:solidFill>
                <a:latin typeface="Maven Pro" panose="020B0604020202020204" charset="0"/>
              </a:rPr>
              <a:t>EXPLORATORY DATA ANALYSIS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4B856F-D378-4F4C-8589-68562BBA1D13}"/>
              </a:ext>
            </a:extLst>
          </p:cNvPr>
          <p:cNvSpPr txBox="1"/>
          <p:nvPr/>
        </p:nvSpPr>
        <p:spPr>
          <a:xfrm>
            <a:off x="320987" y="859228"/>
            <a:ext cx="303784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Customers who don't do either one-off or installment purchases take more cash on advance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F0B26E8-131A-46AD-8429-3A81BF73C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760" y="401043"/>
            <a:ext cx="5459240" cy="3247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5710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F456F46E-548E-4928-A44D-71111531D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358" y="200024"/>
            <a:ext cx="4336610" cy="380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A4D0FE7-6F6A-4D08-8AFE-FF29E4D9E3DC}"/>
              </a:ext>
            </a:extLst>
          </p:cNvPr>
          <p:cNvSpPr txBox="1"/>
          <p:nvPr/>
        </p:nvSpPr>
        <p:spPr>
          <a:xfrm>
            <a:off x="0" y="920786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Heat map shows that many features are co-related so applying dimensionality reduction will help negating multi </a:t>
            </a:r>
            <a:r>
              <a:rPr lang="en-US" sz="1400" i="0" dirty="0" err="1">
                <a:solidFill>
                  <a:schemeClr val="bg1"/>
                </a:solidFill>
                <a:effectLst/>
                <a:latin typeface="Maven Pro" panose="020B0604020202020204" charset="0"/>
              </a:rPr>
              <a:t>colinearity</a:t>
            </a:r>
            <a:r>
              <a:rPr lang="en-US" sz="140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 in data</a:t>
            </a:r>
            <a:endParaRPr lang="en-US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835E91A7-03B4-4055-8963-3B235E273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338" y="597765"/>
            <a:ext cx="3741486" cy="254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8" name="TextBox 297">
            <a:extLst>
              <a:ext uri="{FF2B5EF4-FFF2-40B4-BE49-F238E27FC236}">
                <a16:creationId xmlns:a16="http://schemas.microsoft.com/office/drawing/2014/main" id="{1D90341C-FB4A-435C-B5B3-1871C35FE994}"/>
              </a:ext>
            </a:extLst>
          </p:cNvPr>
          <p:cNvSpPr txBox="1"/>
          <p:nvPr/>
        </p:nvSpPr>
        <p:spPr>
          <a:xfrm>
            <a:off x="384772" y="1164310"/>
            <a:ext cx="46444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Since 5 components are explaining about 87% variance so we select 5 components</a:t>
            </a:r>
            <a:endParaRPr lang="en-US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49236398-70CA-49B5-A247-9FFD369904A3}"/>
              </a:ext>
            </a:extLst>
          </p:cNvPr>
          <p:cNvSpPr txBox="1"/>
          <p:nvPr/>
        </p:nvSpPr>
        <p:spPr>
          <a:xfrm>
            <a:off x="384772" y="1891321"/>
            <a:ext cx="46444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So initially we had 17 variables now its 5 so our variable go reduced</a:t>
            </a:r>
            <a:endParaRPr lang="en-US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762</Words>
  <Application>Microsoft Office PowerPoint</Application>
  <PresentationFormat>On-screen Show (16:9)</PresentationFormat>
  <Paragraphs>67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Fira Sans Condensed Medium</vt:lpstr>
      <vt:lpstr>Arial</vt:lpstr>
      <vt:lpstr>Inter</vt:lpstr>
      <vt:lpstr>Maven Pro</vt:lpstr>
      <vt:lpstr>Share Tech</vt:lpstr>
      <vt:lpstr>Fira Sans Extra Condensed Medium</vt:lpstr>
      <vt:lpstr>Data Science Consulting by Slidesgo</vt:lpstr>
      <vt:lpstr>DATA SCIENCE CONSULTING</vt:lpstr>
      <vt:lpstr>INTRODUCTION</vt:lpstr>
      <vt:lpstr>DATA DICTIONARY</vt:lpstr>
      <vt:lpstr>TREATING MISSING VALUES</vt:lpstr>
      <vt:lpstr>EXPLORATORY DATA ANALYSIS</vt:lpstr>
      <vt:lpstr>As per above detail we found out that there are 4 types of purchase behavior in the data set. So we need to derive a categorical variable based on their behavior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spsonal68@gmail.com   91- 8802259509  THANKYOU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CONSULTING</dc:title>
  <dc:creator>sonal pandey</dc:creator>
  <cp:lastModifiedBy>sonal pandey</cp:lastModifiedBy>
  <cp:revision>21</cp:revision>
  <dcterms:modified xsi:type="dcterms:W3CDTF">2020-12-28T10:20:06Z</dcterms:modified>
</cp:coreProperties>
</file>