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85" r:id="rId5"/>
    <p:sldId id="272" r:id="rId6"/>
    <p:sldId id="273" r:id="rId7"/>
    <p:sldId id="274" r:id="rId8"/>
    <p:sldId id="287" r:id="rId9"/>
    <p:sldId id="275" r:id="rId10"/>
    <p:sldId id="281" r:id="rId11"/>
    <p:sldId id="279" r:id="rId12"/>
    <p:sldId id="276" r:id="rId13"/>
    <p:sldId id="277" r:id="rId14"/>
    <p:sldId id="278" r:id="rId15"/>
    <p:sldId id="280" r:id="rId16"/>
    <p:sldId id="282" r:id="rId17"/>
    <p:sldId id="283" r:id="rId18"/>
    <p:sldId id="286"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020CD-1D48-498C-B520-09CC92424DA9}" v="44" dt="2024-09-29T14:58:06.649"/>
    <p1510:client id="{DC068719-3575-445E-93C3-D854BC38DBC0}" v="9" dt="2024-09-29T10:32:32.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1" d="100"/>
          <a:sy n="101" d="100"/>
        </p:scale>
        <p:origin x="69" y="4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code effectively handles:</a:t>
            </a:r>
          </a:p>
          <a:p>
            <a:pPr marL="285750" indent="-285750">
              <a:buFont typeface="Arial"/>
              <a:buChar char="•"/>
            </a:pPr>
            <a:r>
              <a:rPr lang="en-US" b="1"/>
              <a:t>Labeling connected regions</a:t>
            </a:r>
            <a:r>
              <a:rPr lang="en-US"/>
              <a:t> in a grid.</a:t>
            </a:r>
          </a:p>
          <a:p>
            <a:pPr marL="285750" indent="-285750">
              <a:buFont typeface="Arial"/>
              <a:buChar char="•"/>
            </a:pPr>
            <a:r>
              <a:rPr lang="en-US" b="1"/>
              <a:t>Building a tree structure</a:t>
            </a:r>
            <a:r>
              <a:rPr lang="en-US"/>
              <a:t> for efficient query processing.</a:t>
            </a:r>
          </a:p>
          <a:p>
            <a:pPr marL="285750" indent="-285750">
              <a:buFont typeface="Arial"/>
              <a:buChar char="•"/>
            </a:pPr>
            <a:r>
              <a:rPr lang="en-US" b="1"/>
              <a:t>Calculating distances</a:t>
            </a:r>
            <a:r>
              <a:rPr lang="en-US"/>
              <a:t> using the </a:t>
            </a:r>
            <a:r>
              <a:rPr lang="en-US" b="1"/>
              <a:t>Lowest Common Ancestor (LCA)</a:t>
            </a:r>
            <a:r>
              <a:rPr lang="en-US"/>
              <a:t>.</a:t>
            </a: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040969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www.pngall.com/question-mark-png/download/29810" TargetMode="External"/><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BC02-0ED4-D9B0-FD59-ED8E00F0A093}"/>
              </a:ext>
            </a:extLst>
          </p:cNvPr>
          <p:cNvSpPr>
            <a:spLocks noGrp="1"/>
          </p:cNvSpPr>
          <p:nvPr>
            <p:ph type="ctrTitle"/>
          </p:nvPr>
        </p:nvSpPr>
        <p:spPr>
          <a:xfrm>
            <a:off x="6364753" y="3242980"/>
            <a:ext cx="4941771" cy="1280932"/>
          </a:xfrm>
        </p:spPr>
        <p:txBody>
          <a:bodyPr/>
          <a:lstStyle/>
          <a:p>
            <a:r>
              <a:rPr lang="en-US" dirty="0"/>
              <a:t>Pirates </a:t>
            </a:r>
            <a:r>
              <a:rPr lang="en-US" dirty="0" err="1"/>
              <a:t>IEEEXtreme</a:t>
            </a:r>
            <a:r>
              <a:rPr lang="en-US" dirty="0"/>
              <a:t> 10.0</a:t>
            </a:r>
          </a:p>
        </p:txBody>
      </p:sp>
      <p:sp>
        <p:nvSpPr>
          <p:cNvPr id="4" name="Slide Number Placeholder 3">
            <a:extLst>
              <a:ext uri="{FF2B5EF4-FFF2-40B4-BE49-F238E27FC236}">
                <a16:creationId xmlns:a16="http://schemas.microsoft.com/office/drawing/2014/main" id="{D3AFDC30-8A88-46F5-FE58-52DEC8A22DFB}"/>
              </a:ext>
            </a:extLst>
          </p:cNvPr>
          <p:cNvSpPr>
            <a:spLocks noGrp="1"/>
          </p:cNvSpPr>
          <p:nvPr>
            <p:ph type="sldNum" sz="quarter" idx="4294967295"/>
          </p:nvPr>
        </p:nvSpPr>
        <p:spPr>
          <a:xfrm>
            <a:off x="10417175" y="6356350"/>
            <a:ext cx="1774825" cy="365125"/>
          </a:xfrm>
        </p:spPr>
        <p:txBody>
          <a:bodyPr/>
          <a:lstStyle/>
          <a:p>
            <a:fld id="{A49DFD55-3C28-40EF-9E31-A92D2E4017FF}" type="slidenum">
              <a:rPr lang="en-US" smtClean="0"/>
              <a:pPr/>
              <a:t>1</a:t>
            </a:fld>
            <a:endParaRPr lang="en-US" dirty="0"/>
          </a:p>
        </p:txBody>
      </p:sp>
      <p:sp>
        <p:nvSpPr>
          <p:cNvPr id="6" name="Title 1">
            <a:extLst>
              <a:ext uri="{FF2B5EF4-FFF2-40B4-BE49-F238E27FC236}">
                <a16:creationId xmlns:a16="http://schemas.microsoft.com/office/drawing/2014/main" id="{6B38CBFC-6AE7-69E6-EEA8-32BB6FACA88C}"/>
              </a:ext>
            </a:extLst>
          </p:cNvPr>
          <p:cNvSpPr txBox="1">
            <a:spLocks/>
          </p:cNvSpPr>
          <p:nvPr/>
        </p:nvSpPr>
        <p:spPr>
          <a:xfrm>
            <a:off x="5822672" y="5440241"/>
            <a:ext cx="4941771" cy="12809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r>
              <a:rPr lang="en-US" sz="2000" err="1"/>
              <a:t>PAnagiotis</a:t>
            </a:r>
            <a:r>
              <a:rPr lang="en-US" sz="2000" dirty="0"/>
              <a:t> </a:t>
            </a:r>
            <a:r>
              <a:rPr lang="en-US" sz="2000" err="1"/>
              <a:t>toloudis</a:t>
            </a:r>
            <a:r>
              <a:rPr lang="en-US" sz="2000" dirty="0"/>
              <a:t> </a:t>
            </a:r>
            <a:endParaRPr lang="en-US"/>
          </a:p>
          <a:p>
            <a:pPr algn="r"/>
            <a:r>
              <a:rPr lang="en-US" sz="2000" dirty="0" err="1"/>
              <a:t>Ieee</a:t>
            </a:r>
            <a:r>
              <a:rPr lang="en-US" sz="2000" dirty="0"/>
              <a:t> sb Volos</a:t>
            </a:r>
            <a:r>
              <a:rPr lang="en-US" dirty="0"/>
              <a:t> </a:t>
            </a:r>
            <a:endParaRPr lang="en-US"/>
          </a:p>
        </p:txBody>
      </p:sp>
      <p:pic>
        <p:nvPicPr>
          <p:cNvPr id="7" name="Picture 6" descr="A blue diamond shaped sign with a person riding a centaur&#10;&#10;Description automatically generated">
            <a:extLst>
              <a:ext uri="{FF2B5EF4-FFF2-40B4-BE49-F238E27FC236}">
                <a16:creationId xmlns:a16="http://schemas.microsoft.com/office/drawing/2014/main" id="{6BBAC593-6551-88C5-3318-36BC8BD6F888}"/>
              </a:ext>
            </a:extLst>
          </p:cNvPr>
          <p:cNvPicPr>
            <a:picLocks noChangeAspect="1"/>
          </p:cNvPicPr>
          <p:nvPr/>
        </p:nvPicPr>
        <p:blipFill>
          <a:blip r:embed="rId2"/>
          <a:stretch>
            <a:fillRect/>
          </a:stretch>
        </p:blipFill>
        <p:spPr>
          <a:xfrm>
            <a:off x="10762697" y="5509549"/>
            <a:ext cx="1093470" cy="1028220"/>
          </a:xfrm>
          <a:prstGeom prst="rect">
            <a:avLst/>
          </a:prstGeom>
        </p:spPr>
      </p:pic>
    </p:spTree>
    <p:extLst>
      <p:ext uri="{BB962C8B-B14F-4D97-AF65-F5344CB8AC3E}">
        <p14:creationId xmlns:p14="http://schemas.microsoft.com/office/powerpoint/2010/main" val="213538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3CF-9502-F9C1-F186-5589B523611A}"/>
              </a:ext>
            </a:extLst>
          </p:cNvPr>
          <p:cNvSpPr>
            <a:spLocks noGrp="1"/>
          </p:cNvSpPr>
          <p:nvPr>
            <p:ph type="title"/>
          </p:nvPr>
        </p:nvSpPr>
        <p:spPr/>
        <p:txBody>
          <a:bodyPr/>
          <a:lstStyle/>
          <a:p>
            <a:r>
              <a:rPr lang="en-US">
                <a:ea typeface="+mj-lt"/>
                <a:cs typeface="+mj-lt"/>
              </a:rPr>
              <a:t>Step 2 - Building Connections</a:t>
            </a:r>
            <a:endParaRPr lang="en-US"/>
          </a:p>
        </p:txBody>
      </p:sp>
      <p:sp>
        <p:nvSpPr>
          <p:cNvPr id="3" name="Content Placeholder 2">
            <a:extLst>
              <a:ext uri="{FF2B5EF4-FFF2-40B4-BE49-F238E27FC236}">
                <a16:creationId xmlns:a16="http://schemas.microsoft.com/office/drawing/2014/main" id="{A6DD8E50-5623-8881-74E1-9E228173C86B}"/>
              </a:ext>
            </a:extLst>
          </p:cNvPr>
          <p:cNvSpPr>
            <a:spLocks noGrp="1"/>
          </p:cNvSpPr>
          <p:nvPr>
            <p:ph sz="half" idx="16"/>
          </p:nvPr>
        </p:nvSpPr>
        <p:spPr/>
        <p:txBody>
          <a:bodyPr vert="horz" lIns="91440" tIns="0" rIns="91440" bIns="45720" rtlCol="0" anchor="t">
            <a:normAutofit/>
          </a:bodyPr>
          <a:lstStyle/>
          <a:p>
            <a:r>
              <a:rPr lang="en-US" dirty="0">
                <a:ea typeface="+mn-lt"/>
                <a:cs typeface="+mn-lt"/>
              </a:rPr>
              <a:t>The </a:t>
            </a:r>
            <a:r>
              <a:rPr lang="en-US" dirty="0">
                <a:latin typeface="Consolas"/>
              </a:rPr>
              <a:t>expand</a:t>
            </a:r>
            <a:r>
              <a:rPr lang="en-US" dirty="0">
                <a:ea typeface="+mn-lt"/>
                <a:cs typeface="+mn-lt"/>
              </a:rPr>
              <a:t> function:</a:t>
            </a:r>
            <a:endParaRPr lang="en-US" dirty="0"/>
          </a:p>
          <a:p>
            <a:pPr>
              <a:buFont typeface="Arial"/>
              <a:buChar char="•"/>
            </a:pPr>
            <a:r>
              <a:rPr lang="en-US" b="1" dirty="0">
                <a:ea typeface="+mn-lt"/>
                <a:cs typeface="+mn-lt"/>
              </a:rPr>
              <a:t>Connections:</a:t>
            </a:r>
            <a:r>
              <a:rPr lang="en-US" dirty="0">
                <a:ea typeface="+mn-lt"/>
                <a:cs typeface="+mn-lt"/>
              </a:rPr>
              <a:t> Adjacent regions with different labels are connected.</a:t>
            </a:r>
          </a:p>
          <a:p>
            <a:pPr>
              <a:buFont typeface="Arial"/>
              <a:buChar char="•"/>
            </a:pPr>
            <a:r>
              <a:rPr lang="en-US" dirty="0">
                <a:ea typeface="+mn-lt"/>
                <a:cs typeface="+mn-lt"/>
              </a:rPr>
              <a:t>The </a:t>
            </a:r>
            <a:r>
              <a:rPr lang="en-US" dirty="0" err="1">
                <a:latin typeface="Consolas"/>
                <a:ea typeface="+mn-lt"/>
                <a:cs typeface="+mn-lt"/>
              </a:rPr>
              <a:t>buildMap</a:t>
            </a:r>
            <a:r>
              <a:rPr lang="en-US" dirty="0">
                <a:ea typeface="+mn-lt"/>
                <a:cs typeface="+mn-lt"/>
              </a:rPr>
              <a:t> function adds these connections between adjacent cells.</a:t>
            </a:r>
          </a:p>
        </p:txBody>
      </p:sp>
      <p:sp>
        <p:nvSpPr>
          <p:cNvPr id="4" name="Slide Number Placeholder 3">
            <a:extLst>
              <a:ext uri="{FF2B5EF4-FFF2-40B4-BE49-F238E27FC236}">
                <a16:creationId xmlns:a16="http://schemas.microsoft.com/office/drawing/2014/main" id="{A0988DD5-1ADA-6B44-FC83-8CB81E74A247}"/>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6" name="Picture 5" descr="A screen shot of a computer code&#10;&#10;Description automatically generated">
            <a:extLst>
              <a:ext uri="{FF2B5EF4-FFF2-40B4-BE49-F238E27FC236}">
                <a16:creationId xmlns:a16="http://schemas.microsoft.com/office/drawing/2014/main" id="{F158A98A-17CF-BA3C-5DF9-BA4C29E4FBFD}"/>
              </a:ext>
            </a:extLst>
          </p:cNvPr>
          <p:cNvPicPr>
            <a:picLocks noChangeAspect="1"/>
          </p:cNvPicPr>
          <p:nvPr/>
        </p:nvPicPr>
        <p:blipFill>
          <a:blip r:embed="rId2"/>
          <a:stretch>
            <a:fillRect/>
          </a:stretch>
        </p:blipFill>
        <p:spPr>
          <a:xfrm>
            <a:off x="4567767" y="743891"/>
            <a:ext cx="6480763" cy="5304367"/>
          </a:xfrm>
          <a:prstGeom prst="rect">
            <a:avLst/>
          </a:prstGeom>
        </p:spPr>
      </p:pic>
    </p:spTree>
    <p:extLst>
      <p:ext uri="{BB962C8B-B14F-4D97-AF65-F5344CB8AC3E}">
        <p14:creationId xmlns:p14="http://schemas.microsoft.com/office/powerpoint/2010/main" val="163079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3CF-9502-F9C1-F186-5589B523611A}"/>
              </a:ext>
            </a:extLst>
          </p:cNvPr>
          <p:cNvSpPr>
            <a:spLocks noGrp="1"/>
          </p:cNvSpPr>
          <p:nvPr>
            <p:ph type="title"/>
          </p:nvPr>
        </p:nvSpPr>
        <p:spPr/>
        <p:txBody>
          <a:bodyPr/>
          <a:lstStyle/>
          <a:p>
            <a:r>
              <a:rPr lang="en-US">
                <a:ea typeface="+mj-lt"/>
                <a:cs typeface="+mj-lt"/>
              </a:rPr>
              <a:t>Step 3 </a:t>
            </a:r>
            <a:r>
              <a:rPr lang="en-US" dirty="0">
                <a:ea typeface="+mj-lt"/>
                <a:cs typeface="+mj-lt"/>
              </a:rPr>
              <a:t>- </a:t>
            </a:r>
            <a:r>
              <a:rPr lang="en-US">
                <a:ea typeface="+mj-lt"/>
                <a:cs typeface="+mj-lt"/>
              </a:rPr>
              <a:t>Tree Construction</a:t>
            </a:r>
            <a:endParaRPr lang="en-US"/>
          </a:p>
        </p:txBody>
      </p:sp>
      <p:sp>
        <p:nvSpPr>
          <p:cNvPr id="3" name="Content Placeholder 2">
            <a:extLst>
              <a:ext uri="{FF2B5EF4-FFF2-40B4-BE49-F238E27FC236}">
                <a16:creationId xmlns:a16="http://schemas.microsoft.com/office/drawing/2014/main" id="{A6DD8E50-5623-8881-74E1-9E228173C86B}"/>
              </a:ext>
            </a:extLst>
          </p:cNvPr>
          <p:cNvSpPr>
            <a:spLocks noGrp="1"/>
          </p:cNvSpPr>
          <p:nvPr>
            <p:ph sz="half" idx="16"/>
          </p:nvPr>
        </p:nvSpPr>
        <p:spPr>
          <a:xfrm>
            <a:off x="838200" y="2813049"/>
            <a:ext cx="3765068" cy="3238499"/>
          </a:xfrm>
        </p:spPr>
        <p:txBody>
          <a:bodyPr vert="horz" lIns="91440" tIns="0" rIns="91440" bIns="45720" rtlCol="0" anchor="t">
            <a:normAutofit/>
          </a:bodyPr>
          <a:lstStyle/>
          <a:p>
            <a:r>
              <a:rPr lang="en-US" dirty="0">
                <a:ea typeface="+mn-lt"/>
                <a:cs typeface="+mn-lt"/>
              </a:rPr>
              <a:t>The </a:t>
            </a:r>
            <a:r>
              <a:rPr lang="en-US" dirty="0">
                <a:latin typeface="Consolas"/>
              </a:rPr>
              <a:t>expand</a:t>
            </a:r>
            <a:r>
              <a:rPr lang="en-US" dirty="0">
                <a:ea typeface="+mn-lt"/>
                <a:cs typeface="+mn-lt"/>
              </a:rPr>
              <a:t> function:</a:t>
            </a:r>
            <a:endParaRPr lang="en-US" dirty="0"/>
          </a:p>
          <a:p>
            <a:pPr>
              <a:buFont typeface="Arial"/>
              <a:buChar char="•"/>
            </a:pPr>
            <a:r>
              <a:rPr lang="en-US" dirty="0">
                <a:ea typeface="+mn-lt"/>
                <a:cs typeface="+mn-lt"/>
              </a:rPr>
              <a:t>The </a:t>
            </a:r>
            <a:r>
              <a:rPr lang="en-US" b="1" dirty="0">
                <a:ea typeface="+mn-lt"/>
                <a:cs typeface="+mn-lt"/>
              </a:rPr>
              <a:t>regions</a:t>
            </a:r>
            <a:r>
              <a:rPr lang="en-US" dirty="0">
                <a:ea typeface="+mn-lt"/>
                <a:cs typeface="+mn-lt"/>
              </a:rPr>
              <a:t> from the grid are treated as nodes, and connections between them form a </a:t>
            </a:r>
            <a:r>
              <a:rPr lang="en-US" b="1" dirty="0">
                <a:ea typeface="+mn-lt"/>
                <a:cs typeface="+mn-lt"/>
              </a:rPr>
              <a:t>tree</a:t>
            </a:r>
            <a:r>
              <a:rPr lang="en-US" dirty="0">
                <a:ea typeface="+mn-lt"/>
                <a:cs typeface="+mn-lt"/>
              </a:rPr>
              <a:t>.</a:t>
            </a:r>
          </a:p>
          <a:p>
            <a:pPr>
              <a:buFont typeface="Arial"/>
              <a:buChar char="•"/>
            </a:pPr>
            <a:r>
              <a:rPr lang="en-US" b="1" dirty="0">
                <a:ea typeface="+mn-lt"/>
                <a:cs typeface="+mn-lt"/>
              </a:rPr>
              <a:t>Tree Construction:</a:t>
            </a:r>
            <a:r>
              <a:rPr lang="en-US" dirty="0">
                <a:ea typeface="+mn-lt"/>
                <a:cs typeface="+mn-lt"/>
              </a:rPr>
              <a:t> The </a:t>
            </a:r>
            <a:r>
              <a:rPr lang="en-US" dirty="0" err="1">
                <a:latin typeface="Consolas"/>
                <a:ea typeface="+mn-lt"/>
                <a:cs typeface="+mn-lt"/>
              </a:rPr>
              <a:t>buildTree</a:t>
            </a:r>
            <a:r>
              <a:rPr lang="en-US" dirty="0">
                <a:ea typeface="+mn-lt"/>
                <a:cs typeface="+mn-lt"/>
              </a:rPr>
              <a:t> function constructs the tree, establishing parent-child relationships based on adjacency.</a:t>
            </a:r>
          </a:p>
          <a:p>
            <a:pPr>
              <a:buFont typeface="Arial"/>
              <a:buChar char="•"/>
            </a:pPr>
            <a:endParaRPr lang="en-US" dirty="0">
              <a:ea typeface="+mn-lt"/>
              <a:cs typeface="+mn-lt"/>
            </a:endParaRPr>
          </a:p>
        </p:txBody>
      </p:sp>
      <p:sp>
        <p:nvSpPr>
          <p:cNvPr id="4" name="Slide Number Placeholder 3">
            <a:extLst>
              <a:ext uri="{FF2B5EF4-FFF2-40B4-BE49-F238E27FC236}">
                <a16:creationId xmlns:a16="http://schemas.microsoft.com/office/drawing/2014/main" id="{A0988DD5-1ADA-6B44-FC83-8CB81E74A247}"/>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Picture 6" descr="A computer screen shot of a code&#10;&#10;Description automatically generated">
            <a:extLst>
              <a:ext uri="{FF2B5EF4-FFF2-40B4-BE49-F238E27FC236}">
                <a16:creationId xmlns:a16="http://schemas.microsoft.com/office/drawing/2014/main" id="{303C55DD-4EEF-58AB-AA34-4F8DC43E7EEA}"/>
              </a:ext>
            </a:extLst>
          </p:cNvPr>
          <p:cNvPicPr>
            <a:picLocks noChangeAspect="1"/>
          </p:cNvPicPr>
          <p:nvPr/>
        </p:nvPicPr>
        <p:blipFill>
          <a:blip r:embed="rId2"/>
          <a:stretch>
            <a:fillRect/>
          </a:stretch>
        </p:blipFill>
        <p:spPr>
          <a:xfrm>
            <a:off x="4976960" y="1006593"/>
            <a:ext cx="6292672" cy="4844815"/>
          </a:xfrm>
          <a:prstGeom prst="rect">
            <a:avLst/>
          </a:prstGeom>
        </p:spPr>
      </p:pic>
    </p:spTree>
    <p:extLst>
      <p:ext uri="{BB962C8B-B14F-4D97-AF65-F5344CB8AC3E}">
        <p14:creationId xmlns:p14="http://schemas.microsoft.com/office/powerpoint/2010/main" val="274047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3CF-9502-F9C1-F186-5589B523611A}"/>
              </a:ext>
            </a:extLst>
          </p:cNvPr>
          <p:cNvSpPr>
            <a:spLocks noGrp="1"/>
          </p:cNvSpPr>
          <p:nvPr>
            <p:ph type="title"/>
          </p:nvPr>
        </p:nvSpPr>
        <p:spPr/>
        <p:txBody>
          <a:bodyPr/>
          <a:lstStyle/>
          <a:p>
            <a:r>
              <a:rPr lang="en-US" dirty="0">
                <a:ea typeface="+mj-lt"/>
                <a:cs typeface="+mj-lt"/>
              </a:rPr>
              <a:t>Step </a:t>
            </a:r>
            <a:r>
              <a:rPr lang="en-US">
                <a:ea typeface="+mj-lt"/>
                <a:cs typeface="+mj-lt"/>
              </a:rPr>
              <a:t>4 - Lowest Common Ancestor (LCA)</a:t>
            </a:r>
            <a:endParaRPr lang="en-US"/>
          </a:p>
        </p:txBody>
      </p:sp>
      <p:sp>
        <p:nvSpPr>
          <p:cNvPr id="3" name="Content Placeholder 2">
            <a:extLst>
              <a:ext uri="{FF2B5EF4-FFF2-40B4-BE49-F238E27FC236}">
                <a16:creationId xmlns:a16="http://schemas.microsoft.com/office/drawing/2014/main" id="{A6DD8E50-5623-8881-74E1-9E228173C86B}"/>
              </a:ext>
            </a:extLst>
          </p:cNvPr>
          <p:cNvSpPr>
            <a:spLocks noGrp="1"/>
          </p:cNvSpPr>
          <p:nvPr>
            <p:ph sz="half" idx="16"/>
          </p:nvPr>
        </p:nvSpPr>
        <p:spPr>
          <a:xfrm>
            <a:off x="838200" y="2813049"/>
            <a:ext cx="3765068" cy="3238499"/>
          </a:xfrm>
        </p:spPr>
        <p:txBody>
          <a:bodyPr vert="horz" lIns="91440" tIns="0" rIns="91440" bIns="45720" rtlCol="0" anchor="t">
            <a:normAutofit/>
          </a:bodyPr>
          <a:lstStyle/>
          <a:p>
            <a:r>
              <a:rPr lang="en-US" dirty="0">
                <a:ea typeface="+mn-lt"/>
                <a:cs typeface="+mn-lt"/>
              </a:rPr>
              <a:t>The </a:t>
            </a:r>
            <a:r>
              <a:rPr lang="en-US" dirty="0">
                <a:latin typeface="Consolas"/>
              </a:rPr>
              <a:t>expand</a:t>
            </a:r>
            <a:r>
              <a:rPr lang="en-US" dirty="0">
                <a:ea typeface="+mn-lt"/>
                <a:cs typeface="+mn-lt"/>
              </a:rPr>
              <a:t> function:</a:t>
            </a:r>
            <a:endParaRPr lang="en-US" dirty="0"/>
          </a:p>
          <a:p>
            <a:pPr>
              <a:buFont typeface="Arial"/>
              <a:buChar char="•"/>
            </a:pPr>
            <a:r>
              <a:rPr lang="en-US" dirty="0">
                <a:ea typeface="+mn-lt"/>
                <a:cs typeface="+mn-lt"/>
              </a:rPr>
              <a:t>The </a:t>
            </a:r>
            <a:r>
              <a:rPr lang="en-US" b="1" dirty="0">
                <a:ea typeface="+mn-lt"/>
                <a:cs typeface="+mn-lt"/>
              </a:rPr>
              <a:t>LCA</a:t>
            </a:r>
            <a:r>
              <a:rPr lang="en-US" dirty="0">
                <a:ea typeface="+mn-lt"/>
                <a:cs typeface="+mn-lt"/>
              </a:rPr>
              <a:t> function determines the lowest (deepest) ancestor shared by two nodes in the tree.</a:t>
            </a:r>
          </a:p>
          <a:p>
            <a:pPr>
              <a:buFont typeface="Arial"/>
              <a:buChar char="•"/>
            </a:pPr>
            <a:r>
              <a:rPr lang="en-US" dirty="0">
                <a:ea typeface="+mn-lt"/>
                <a:cs typeface="+mn-lt"/>
              </a:rPr>
              <a:t>This allows us to calculate the </a:t>
            </a:r>
            <a:r>
              <a:rPr lang="en-US" b="1" dirty="0">
                <a:ea typeface="+mn-lt"/>
                <a:cs typeface="+mn-lt"/>
              </a:rPr>
              <a:t>distance</a:t>
            </a:r>
            <a:r>
              <a:rPr lang="en-US" dirty="0">
                <a:ea typeface="+mn-lt"/>
                <a:cs typeface="+mn-lt"/>
              </a:rPr>
              <a:t> between two nodes.</a:t>
            </a:r>
          </a:p>
          <a:p>
            <a:pPr>
              <a:buFont typeface="Arial"/>
              <a:buChar char="•"/>
            </a:pPr>
            <a:endParaRPr lang="en-US" dirty="0">
              <a:ea typeface="+mn-lt"/>
              <a:cs typeface="+mn-lt"/>
            </a:endParaRPr>
          </a:p>
          <a:p>
            <a:pPr>
              <a:buFont typeface="Arial"/>
              <a:buChar char="•"/>
            </a:pPr>
            <a:endParaRPr lang="en-US" dirty="0">
              <a:ea typeface="+mn-lt"/>
              <a:cs typeface="+mn-lt"/>
            </a:endParaRPr>
          </a:p>
        </p:txBody>
      </p:sp>
      <p:sp>
        <p:nvSpPr>
          <p:cNvPr id="4" name="Slide Number Placeholder 3">
            <a:extLst>
              <a:ext uri="{FF2B5EF4-FFF2-40B4-BE49-F238E27FC236}">
                <a16:creationId xmlns:a16="http://schemas.microsoft.com/office/drawing/2014/main" id="{A0988DD5-1ADA-6B44-FC83-8CB81E74A247}"/>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E337194B-49A6-87EE-F4FC-E4B1C711CA63}"/>
              </a:ext>
            </a:extLst>
          </p:cNvPr>
          <p:cNvPicPr>
            <a:picLocks noChangeAspect="1"/>
          </p:cNvPicPr>
          <p:nvPr/>
        </p:nvPicPr>
        <p:blipFill>
          <a:blip r:embed="rId2"/>
          <a:stretch>
            <a:fillRect/>
          </a:stretch>
        </p:blipFill>
        <p:spPr>
          <a:xfrm>
            <a:off x="6092637" y="254000"/>
            <a:ext cx="4682209" cy="5964297"/>
          </a:xfrm>
          <a:prstGeom prst="rect">
            <a:avLst/>
          </a:prstGeom>
        </p:spPr>
      </p:pic>
    </p:spTree>
    <p:extLst>
      <p:ext uri="{BB962C8B-B14F-4D97-AF65-F5344CB8AC3E}">
        <p14:creationId xmlns:p14="http://schemas.microsoft.com/office/powerpoint/2010/main" val="97128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3CF-9502-F9C1-F186-5589B523611A}"/>
              </a:ext>
            </a:extLst>
          </p:cNvPr>
          <p:cNvSpPr>
            <a:spLocks noGrp="1"/>
          </p:cNvSpPr>
          <p:nvPr>
            <p:ph type="title"/>
          </p:nvPr>
        </p:nvSpPr>
        <p:spPr/>
        <p:txBody>
          <a:bodyPr/>
          <a:lstStyle/>
          <a:p>
            <a:r>
              <a:rPr lang="en-US">
                <a:ea typeface="+mj-lt"/>
                <a:cs typeface="+mj-lt"/>
              </a:rPr>
              <a:t>Step 5 – Main program</a:t>
            </a:r>
            <a:endParaRPr lang="en-US" dirty="0"/>
          </a:p>
        </p:txBody>
      </p:sp>
      <p:sp>
        <p:nvSpPr>
          <p:cNvPr id="3" name="Content Placeholder 2">
            <a:extLst>
              <a:ext uri="{FF2B5EF4-FFF2-40B4-BE49-F238E27FC236}">
                <a16:creationId xmlns:a16="http://schemas.microsoft.com/office/drawing/2014/main" id="{A6DD8E50-5623-8881-74E1-9E228173C86B}"/>
              </a:ext>
            </a:extLst>
          </p:cNvPr>
          <p:cNvSpPr>
            <a:spLocks noGrp="1"/>
          </p:cNvSpPr>
          <p:nvPr>
            <p:ph sz="half" idx="2"/>
          </p:nvPr>
        </p:nvSpPr>
        <p:spPr/>
        <p:txBody>
          <a:bodyPr vert="horz" lIns="91440" tIns="0" rIns="91440" bIns="45720" rtlCol="0" anchor="t">
            <a:normAutofit/>
          </a:bodyPr>
          <a:lstStyle/>
          <a:p>
            <a:pPr marL="285750" indent="-285750">
              <a:buFont typeface="Arial"/>
              <a:buChar char="•"/>
            </a:pPr>
            <a:r>
              <a:rPr lang="en-US" b="0" dirty="0">
                <a:ea typeface="+mn-lt"/>
                <a:cs typeface="+mn-lt"/>
              </a:rPr>
              <a:t>1. Grid Input: Read the grid dimensions and character data.</a:t>
            </a:r>
          </a:p>
          <a:p>
            <a:pPr marL="285750" indent="-285750">
              <a:buFont typeface="Arial"/>
              <a:buChar char="•"/>
            </a:pPr>
            <a:r>
              <a:rPr lang="en-US" b="0" dirty="0">
                <a:ea typeface="+mn-lt"/>
                <a:cs typeface="+mn-lt"/>
              </a:rPr>
              <a:t>2. Labeling: Identify and label connected regions using </a:t>
            </a:r>
            <a:r>
              <a:rPr lang="en-US" b="0" dirty="0">
                <a:latin typeface="Consolas"/>
                <a:ea typeface="+mn-lt"/>
                <a:cs typeface="+mn-lt"/>
              </a:rPr>
              <a:t>expand</a:t>
            </a:r>
            <a:r>
              <a:rPr lang="en-US" b="0" dirty="0">
                <a:ea typeface="+mn-lt"/>
                <a:cs typeface="+mn-lt"/>
              </a:rPr>
              <a:t>.</a:t>
            </a:r>
          </a:p>
          <a:p>
            <a:pPr marL="285750" indent="-285750">
              <a:buFont typeface="Arial"/>
              <a:buChar char="•"/>
            </a:pPr>
            <a:r>
              <a:rPr lang="en-US" b="0" dirty="0">
                <a:ea typeface="+mn-lt"/>
                <a:cs typeface="+mn-lt"/>
              </a:rPr>
              <a:t>3. Tree Construction: Use </a:t>
            </a:r>
            <a:r>
              <a:rPr lang="en-US" b="0" dirty="0" err="1">
                <a:latin typeface="Consolas"/>
                <a:ea typeface="+mn-lt"/>
                <a:cs typeface="+mn-lt"/>
              </a:rPr>
              <a:t>buildMap</a:t>
            </a:r>
            <a:r>
              <a:rPr lang="en-US" b="0" dirty="0">
                <a:ea typeface="+mn-lt"/>
                <a:cs typeface="+mn-lt"/>
              </a:rPr>
              <a:t> and </a:t>
            </a:r>
            <a:r>
              <a:rPr lang="en-US" b="0" dirty="0" err="1">
                <a:latin typeface="Consolas"/>
                <a:ea typeface="+mn-lt"/>
                <a:cs typeface="+mn-lt"/>
              </a:rPr>
              <a:t>buildTree</a:t>
            </a:r>
            <a:r>
              <a:rPr lang="en-US" b="0" dirty="0">
                <a:ea typeface="+mn-lt"/>
                <a:cs typeface="+mn-lt"/>
              </a:rPr>
              <a:t> to connect regions and form the tree.</a:t>
            </a:r>
          </a:p>
          <a:p>
            <a:pPr marL="285750" indent="-285750">
              <a:buFont typeface="Arial"/>
              <a:buChar char="•"/>
            </a:pPr>
            <a:r>
              <a:rPr lang="en-US" b="0" dirty="0">
                <a:ea typeface="+mn-lt"/>
                <a:cs typeface="+mn-lt"/>
              </a:rPr>
              <a:t>4. Query Handling: For each query, find the LCA between two points and return the distance.</a:t>
            </a:r>
          </a:p>
          <a:p>
            <a:endParaRPr lang="en-US" b="0" dirty="0">
              <a:ea typeface="+mn-lt"/>
              <a:cs typeface="+mn-lt"/>
            </a:endParaRPr>
          </a:p>
          <a:p>
            <a:pPr>
              <a:buFont typeface="Arial"/>
              <a:buChar char="•"/>
            </a:pPr>
            <a:endParaRPr lang="en-US" b="0" dirty="0">
              <a:ea typeface="+mn-lt"/>
              <a:cs typeface="+mn-lt"/>
            </a:endParaRPr>
          </a:p>
          <a:p>
            <a:pPr>
              <a:buFont typeface="Arial"/>
              <a:buChar char="•"/>
            </a:pPr>
            <a:endParaRPr lang="en-US" b="0" dirty="0">
              <a:ea typeface="+mn-lt"/>
              <a:cs typeface="+mn-lt"/>
            </a:endParaRPr>
          </a:p>
        </p:txBody>
      </p:sp>
      <p:sp>
        <p:nvSpPr>
          <p:cNvPr id="4" name="Slide Number Placeholder 3">
            <a:extLst>
              <a:ext uri="{FF2B5EF4-FFF2-40B4-BE49-F238E27FC236}">
                <a16:creationId xmlns:a16="http://schemas.microsoft.com/office/drawing/2014/main" id="{A0988DD5-1ADA-6B44-FC83-8CB81E74A247}"/>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3360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FE3D-15F2-C005-8868-7A62C34FB8E1}"/>
              </a:ext>
            </a:extLst>
          </p:cNvPr>
          <p:cNvSpPr>
            <a:spLocks noGrp="1"/>
          </p:cNvSpPr>
          <p:nvPr>
            <p:ph type="title"/>
          </p:nvPr>
        </p:nvSpPr>
        <p:spPr>
          <a:xfrm>
            <a:off x="1322318" y="268360"/>
            <a:ext cx="7288282" cy="1067548"/>
          </a:xfrm>
        </p:spPr>
        <p:txBody>
          <a:bodyPr/>
          <a:lstStyle/>
          <a:p>
            <a:pPr algn="ctr"/>
            <a:r>
              <a:rPr lang="en-US"/>
              <a:t>The Result </a:t>
            </a:r>
          </a:p>
        </p:txBody>
      </p:sp>
      <p:sp>
        <p:nvSpPr>
          <p:cNvPr id="4" name="Slide Number Placeholder 3">
            <a:extLst>
              <a:ext uri="{FF2B5EF4-FFF2-40B4-BE49-F238E27FC236}">
                <a16:creationId xmlns:a16="http://schemas.microsoft.com/office/drawing/2014/main" id="{E472303D-A5AC-4973-CA6F-9673BD57172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1AD76581-B4BF-58CB-D94E-72CD99555D4B}"/>
              </a:ext>
            </a:extLst>
          </p:cNvPr>
          <p:cNvPicPr>
            <a:picLocks noGrp="1" noChangeAspect="1"/>
          </p:cNvPicPr>
          <p:nvPr>
            <p:ph sz="half" idx="2"/>
          </p:nvPr>
        </p:nvPicPr>
        <p:blipFill>
          <a:blip r:embed="rId2"/>
          <a:stretch>
            <a:fillRect/>
          </a:stretch>
        </p:blipFill>
        <p:spPr>
          <a:xfrm>
            <a:off x="588611" y="1938501"/>
            <a:ext cx="8755767" cy="3955539"/>
          </a:xfrm>
        </p:spPr>
      </p:pic>
    </p:spTree>
    <p:extLst>
      <p:ext uri="{BB962C8B-B14F-4D97-AF65-F5344CB8AC3E}">
        <p14:creationId xmlns:p14="http://schemas.microsoft.com/office/powerpoint/2010/main" val="115250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8A670D-40C4-D1F6-A366-846E2B1F7FD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Content Placeholder 7" descr="A yellow letter p on a black background&#10;&#10;Description automatically generated">
            <a:extLst>
              <a:ext uri="{FF2B5EF4-FFF2-40B4-BE49-F238E27FC236}">
                <a16:creationId xmlns:a16="http://schemas.microsoft.com/office/drawing/2014/main" id="{86933EE2-1222-1EBE-4047-0FDA8A8841EE}"/>
              </a:ext>
            </a:extLst>
          </p:cNvPr>
          <p:cNvPicPr>
            <a:picLocks noGrp="1" noChangeAspect="1"/>
          </p:cNvPicPr>
          <p:nvPr>
            <p:ph sz="half" idx="14"/>
          </p:nvPr>
        </p:nvPicPr>
        <p:blipFill>
          <a:blip r:embed="rId2">
            <a:extLst>
              <a:ext uri="{837473B0-CC2E-450A-ABE3-18F120FF3D39}">
                <a1611:picAttrSrcUrl xmlns:a1611="http://schemas.microsoft.com/office/drawing/2016/11/main" r:id="rId3"/>
              </a:ext>
            </a:extLst>
          </a:blip>
          <a:stretch>
            <a:fillRect/>
          </a:stretch>
        </p:blipFill>
        <p:spPr>
          <a:xfrm>
            <a:off x="7397876" y="3660775"/>
            <a:ext cx="2017460" cy="2536825"/>
          </a:xfrm>
        </p:spPr>
      </p:pic>
      <p:sp>
        <p:nvSpPr>
          <p:cNvPr id="7" name="Title 6">
            <a:extLst>
              <a:ext uri="{FF2B5EF4-FFF2-40B4-BE49-F238E27FC236}">
                <a16:creationId xmlns:a16="http://schemas.microsoft.com/office/drawing/2014/main" id="{86E6BB6F-1648-ADFB-90EB-4ABA5DC654D5}"/>
              </a:ext>
            </a:extLst>
          </p:cNvPr>
          <p:cNvSpPr>
            <a:spLocks noGrp="1"/>
          </p:cNvSpPr>
          <p:nvPr>
            <p:ph type="title"/>
          </p:nvPr>
        </p:nvSpPr>
        <p:spPr/>
        <p:txBody>
          <a:bodyPr>
            <a:normAutofit/>
          </a:bodyPr>
          <a:lstStyle/>
          <a:p>
            <a:r>
              <a:rPr lang="en-US" sz="4000"/>
              <a:t>ANY QUESTions?</a:t>
            </a:r>
          </a:p>
        </p:txBody>
      </p:sp>
    </p:spTree>
    <p:extLst>
      <p:ext uri="{BB962C8B-B14F-4D97-AF65-F5344CB8AC3E}">
        <p14:creationId xmlns:p14="http://schemas.microsoft.com/office/powerpoint/2010/main" val="194891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1AAB-8AA1-95CD-3AC3-D23E233D3BA6}"/>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62A37E65-484C-3DDD-A72D-C854ECE9612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4AC54A-EE48-FE05-6E54-27246C567F63}"/>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416347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25B2-B4B1-287C-C4EF-9A12E2E4BD75}"/>
              </a:ext>
            </a:extLst>
          </p:cNvPr>
          <p:cNvSpPr>
            <a:spLocks noGrp="1"/>
          </p:cNvSpPr>
          <p:nvPr>
            <p:ph type="title"/>
          </p:nvPr>
        </p:nvSpPr>
        <p:spPr/>
        <p:txBody>
          <a:bodyPr/>
          <a:lstStyle/>
          <a:p>
            <a:r>
              <a:rPr lang="en-US" sz="2400" dirty="0"/>
              <a:t>AGENDA</a:t>
            </a:r>
          </a:p>
        </p:txBody>
      </p:sp>
      <p:sp>
        <p:nvSpPr>
          <p:cNvPr id="3" name="Content Placeholder 2">
            <a:extLst>
              <a:ext uri="{FF2B5EF4-FFF2-40B4-BE49-F238E27FC236}">
                <a16:creationId xmlns:a16="http://schemas.microsoft.com/office/drawing/2014/main" id="{B896C2D4-1466-0835-674E-FCBB661D6A99}"/>
              </a:ext>
            </a:extLst>
          </p:cNvPr>
          <p:cNvSpPr>
            <a:spLocks noGrp="1"/>
          </p:cNvSpPr>
          <p:nvPr>
            <p:ph idx="1"/>
          </p:nvPr>
        </p:nvSpPr>
        <p:spPr/>
        <p:txBody>
          <a:bodyPr vert="horz" lIns="91440" tIns="45720" rIns="91440" bIns="45720" rtlCol="0" anchor="t">
            <a:normAutofit/>
          </a:bodyPr>
          <a:lstStyle/>
          <a:p>
            <a:pPr marL="342900" indent="-342900">
              <a:buFont typeface="Wingdings" panose="020B0604020202020204" pitchFamily="34" charset="0"/>
              <a:buChar char="q"/>
            </a:pPr>
            <a:r>
              <a:rPr lang="en-US" dirty="0">
                <a:ea typeface="+mn-lt"/>
                <a:cs typeface="+mn-lt"/>
              </a:rPr>
              <a:t>Introduction</a:t>
            </a:r>
            <a:endParaRPr lang="en-US"/>
          </a:p>
          <a:p>
            <a:pPr marL="342900" indent="-342900">
              <a:buFont typeface="Wingdings" panose="020B0604020202020204" pitchFamily="34" charset="0"/>
              <a:buChar char="q"/>
            </a:pPr>
            <a:r>
              <a:rPr lang="en-US" dirty="0">
                <a:ea typeface="+mn-lt"/>
                <a:cs typeface="+mn-lt"/>
              </a:rPr>
              <a:t>Input and Output</a:t>
            </a:r>
          </a:p>
          <a:p>
            <a:pPr marL="342900" indent="-342900">
              <a:buFont typeface="Wingdings" panose="020B0604020202020204" pitchFamily="34" charset="0"/>
              <a:buChar char="q"/>
            </a:pPr>
            <a:r>
              <a:rPr lang="en-US" dirty="0">
                <a:ea typeface="+mn-lt"/>
                <a:cs typeface="+mn-lt"/>
              </a:rPr>
              <a:t>Key Concepts</a:t>
            </a:r>
          </a:p>
          <a:p>
            <a:pPr marL="342900" indent="-342900">
              <a:buFont typeface="Wingdings" panose="020B0604020202020204" pitchFamily="34" charset="0"/>
              <a:buChar char="q"/>
            </a:pPr>
            <a:r>
              <a:rPr lang="en-US" dirty="0"/>
              <a:t>What is the LCA?</a:t>
            </a:r>
          </a:p>
          <a:p>
            <a:pPr marL="342900" indent="-342900">
              <a:buFont typeface="Wingdings" panose="020B0604020202020204" pitchFamily="34" charset="0"/>
              <a:buChar char="q"/>
            </a:pPr>
            <a:r>
              <a:rPr lang="en-US" dirty="0"/>
              <a:t>The Code </a:t>
            </a:r>
          </a:p>
          <a:p>
            <a:pPr marL="342900" indent="-342900">
              <a:buFont typeface="Wingdings" panose="020B0604020202020204" pitchFamily="34" charset="0"/>
              <a:buChar char="q"/>
            </a:pPr>
            <a:r>
              <a:rPr lang="en-US" dirty="0"/>
              <a:t>Result</a:t>
            </a:r>
          </a:p>
        </p:txBody>
      </p:sp>
      <p:sp>
        <p:nvSpPr>
          <p:cNvPr id="4" name="Slide Number Placeholder 3">
            <a:extLst>
              <a:ext uri="{FF2B5EF4-FFF2-40B4-BE49-F238E27FC236}">
                <a16:creationId xmlns:a16="http://schemas.microsoft.com/office/drawing/2014/main" id="{4538B70A-152C-F630-536C-21DA2AC258A7}"/>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64297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1CD-373E-2112-9314-C48DE379F385}"/>
              </a:ext>
            </a:extLst>
          </p:cNvPr>
          <p:cNvSpPr>
            <a:spLocks noGrp="1"/>
          </p:cNvSpPr>
          <p:nvPr>
            <p:ph type="title"/>
          </p:nvPr>
        </p:nvSpPr>
        <p:spPr>
          <a:xfrm>
            <a:off x="1322318" y="268360"/>
            <a:ext cx="7288282" cy="1255696"/>
          </a:xfrm>
        </p:spPr>
        <p:txBody>
          <a:bodyPr/>
          <a:lstStyle/>
          <a:p>
            <a:r>
              <a:rPr lang="en-US"/>
              <a:t>Introduction</a:t>
            </a:r>
          </a:p>
        </p:txBody>
      </p:sp>
      <p:sp>
        <p:nvSpPr>
          <p:cNvPr id="3" name="Content Placeholder 2">
            <a:extLst>
              <a:ext uri="{FF2B5EF4-FFF2-40B4-BE49-F238E27FC236}">
                <a16:creationId xmlns:a16="http://schemas.microsoft.com/office/drawing/2014/main" id="{069C8F28-43FC-8FDA-C187-56287AE37E89}"/>
              </a:ext>
            </a:extLst>
          </p:cNvPr>
          <p:cNvSpPr>
            <a:spLocks noGrp="1"/>
          </p:cNvSpPr>
          <p:nvPr>
            <p:ph sz="half" idx="2"/>
          </p:nvPr>
        </p:nvSpPr>
        <p:spPr>
          <a:xfrm>
            <a:off x="1322388" y="1897597"/>
            <a:ext cx="7288212" cy="2925984"/>
          </a:xfrm>
        </p:spPr>
        <p:txBody>
          <a:bodyPr vert="horz" lIns="91440" tIns="45720" rIns="91440" bIns="45720" rtlCol="0" anchor="t">
            <a:normAutofit fontScale="92500" lnSpcReduction="10000"/>
          </a:bodyPr>
          <a:lstStyle/>
          <a:p>
            <a:r>
              <a:rPr lang="en-US" b="0" dirty="0">
                <a:ea typeface="+mn-lt"/>
                <a:cs typeface="+mn-lt"/>
              </a:rPr>
              <a:t>The fierce pirates just arrived in the archipelago. They are searching for a hidden treasure and only have a map to help them. The map looks like a matrix with N rows and M columns with every cell containing one of the two symbols: </a:t>
            </a:r>
            <a:r>
              <a:rPr lang="en-US" b="0" dirty="0">
                <a:latin typeface="Consolas"/>
              </a:rPr>
              <a:t>O</a:t>
            </a:r>
            <a:r>
              <a:rPr lang="en-US" b="0" dirty="0">
                <a:ea typeface="+mn-lt"/>
                <a:cs typeface="+mn-lt"/>
              </a:rPr>
              <a:t> or </a:t>
            </a:r>
            <a:r>
              <a:rPr lang="en-US" b="0" dirty="0">
                <a:latin typeface="Consolas"/>
              </a:rPr>
              <a:t>~</a:t>
            </a:r>
            <a:r>
              <a:rPr lang="en-US" b="0" dirty="0">
                <a:ea typeface="+mn-lt"/>
                <a:cs typeface="+mn-lt"/>
              </a:rPr>
              <a:t>. A land cell is represented by the symbol </a:t>
            </a:r>
            <a:r>
              <a:rPr lang="en-US" b="0" dirty="0">
                <a:latin typeface="Consolas"/>
              </a:rPr>
              <a:t>O</a:t>
            </a:r>
            <a:r>
              <a:rPr lang="en-US" b="0" dirty="0">
                <a:ea typeface="+mn-lt"/>
                <a:cs typeface="+mn-lt"/>
              </a:rPr>
              <a:t> and a sea cell by </a:t>
            </a:r>
            <a:r>
              <a:rPr lang="en-US" b="0" dirty="0">
                <a:latin typeface="Consolas"/>
              </a:rPr>
              <a:t>~</a:t>
            </a:r>
            <a:r>
              <a:rPr lang="en-US" b="0" dirty="0">
                <a:ea typeface="+mn-lt"/>
                <a:cs typeface="+mn-lt"/>
              </a:rPr>
              <a:t>. Two land cells are part of the same island if there is a way from one to the other walking only on land cells, and from a cell one can walk in all 88 directions. The pirates are in cell (x1,y1) and the treasure is in cell (x2,y2), both of which are sea cells. To get to the treasure, the pirates may need to cross some islands. The police only watches over the land cells, and thus you have to help the pirates find a path to the treasure crossing a minimal number of islands. You need to help the pirates Q times. </a:t>
            </a:r>
            <a:endParaRPr lang="en-US" dirty="0"/>
          </a:p>
          <a:p>
            <a:endParaRPr lang="en-US" b="0" dirty="0"/>
          </a:p>
          <a:p>
            <a:endParaRPr lang="en-US" dirty="0"/>
          </a:p>
        </p:txBody>
      </p:sp>
      <p:sp>
        <p:nvSpPr>
          <p:cNvPr id="4" name="Slide Number Placeholder 3">
            <a:extLst>
              <a:ext uri="{FF2B5EF4-FFF2-40B4-BE49-F238E27FC236}">
                <a16:creationId xmlns:a16="http://schemas.microsoft.com/office/drawing/2014/main" id="{66B3F56A-5367-3625-3317-8173EEEA9F77}"/>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5" name="TextBox 4">
            <a:extLst>
              <a:ext uri="{FF2B5EF4-FFF2-40B4-BE49-F238E27FC236}">
                <a16:creationId xmlns:a16="http://schemas.microsoft.com/office/drawing/2014/main" id="{AACBF29D-7146-10EE-4AE4-C418C12584B5}"/>
              </a:ext>
            </a:extLst>
          </p:cNvPr>
          <p:cNvSpPr txBox="1"/>
          <p:nvPr/>
        </p:nvSpPr>
        <p:spPr>
          <a:xfrm>
            <a:off x="1419616" y="5020849"/>
            <a:ext cx="7189938" cy="1210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400" dirty="0"/>
              <a:t>Note: </a:t>
            </a:r>
          </a:p>
          <a:p>
            <a:pPr marL="285750" indent="-285750">
              <a:spcBef>
                <a:spcPts val="1000"/>
              </a:spcBef>
              <a:buFont typeface="Arial,Sans-Serif"/>
              <a:buChar char="•"/>
            </a:pPr>
            <a:r>
              <a:rPr lang="en-US" sz="1400" dirty="0"/>
              <a:t>The top left cell is designated as (1,1), and the bottom right cell is (N,M). </a:t>
            </a:r>
          </a:p>
          <a:p>
            <a:pPr marL="285750" indent="-285750">
              <a:spcBef>
                <a:spcPts val="1000"/>
              </a:spcBef>
              <a:buFont typeface="Arial,Sans-Serif"/>
              <a:buChar char="•"/>
            </a:pPr>
            <a:r>
              <a:rPr lang="en-US" sz="1400" dirty="0"/>
              <a:t>Crossing an island occurs whenever the pirates go from a sea cell to a land cell. If the pirates cross the same island multiple times, it should be counted that many times </a:t>
            </a:r>
          </a:p>
        </p:txBody>
      </p:sp>
    </p:spTree>
    <p:extLst>
      <p:ext uri="{BB962C8B-B14F-4D97-AF65-F5344CB8AC3E}">
        <p14:creationId xmlns:p14="http://schemas.microsoft.com/office/powerpoint/2010/main" val="146238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1E54-A12F-181C-9F41-A887AF5AC109}"/>
              </a:ext>
            </a:extLst>
          </p:cNvPr>
          <p:cNvSpPr>
            <a:spLocks noGrp="1"/>
          </p:cNvSpPr>
          <p:nvPr>
            <p:ph type="title"/>
          </p:nvPr>
        </p:nvSpPr>
        <p:spPr/>
        <p:txBody>
          <a:bodyPr>
            <a:normAutofit/>
          </a:bodyPr>
          <a:lstStyle/>
          <a:p>
            <a:r>
              <a:rPr lang="en-US" sz="3600">
                <a:solidFill>
                  <a:srgbClr val="FFFFFF"/>
                </a:solidFill>
              </a:rPr>
              <a:t>Input and Output</a:t>
            </a:r>
            <a:endParaRPr lang="en-US" sz="3600"/>
          </a:p>
        </p:txBody>
      </p:sp>
      <p:sp>
        <p:nvSpPr>
          <p:cNvPr id="5" name="Text Placeholder 4">
            <a:extLst>
              <a:ext uri="{FF2B5EF4-FFF2-40B4-BE49-F238E27FC236}">
                <a16:creationId xmlns:a16="http://schemas.microsoft.com/office/drawing/2014/main" id="{DB8DB2A9-8D67-CF56-4509-BEB1906F75EF}"/>
              </a:ext>
            </a:extLst>
          </p:cNvPr>
          <p:cNvSpPr>
            <a:spLocks noGrp="1"/>
          </p:cNvSpPr>
          <p:nvPr>
            <p:ph type="body" idx="1"/>
          </p:nvPr>
        </p:nvSpPr>
        <p:spPr/>
        <p:txBody>
          <a:bodyPr/>
          <a:lstStyle/>
          <a:p>
            <a:r>
              <a:rPr lang="en-US"/>
              <a:t>Standard input </a:t>
            </a:r>
          </a:p>
        </p:txBody>
      </p:sp>
      <p:sp>
        <p:nvSpPr>
          <p:cNvPr id="3" name="Content Placeholder 2">
            <a:extLst>
              <a:ext uri="{FF2B5EF4-FFF2-40B4-BE49-F238E27FC236}">
                <a16:creationId xmlns:a16="http://schemas.microsoft.com/office/drawing/2014/main" id="{BE2F1F0D-0607-E9AB-5FA0-1A2692A57DE5}"/>
              </a:ext>
            </a:extLst>
          </p:cNvPr>
          <p:cNvSpPr>
            <a:spLocks noGrp="1"/>
          </p:cNvSpPr>
          <p:nvPr>
            <p:ph sz="half" idx="13"/>
          </p:nvPr>
        </p:nvSpPr>
        <p:spPr/>
        <p:txBody>
          <a:bodyPr vert="horz" lIns="91440" tIns="0" rIns="91440" bIns="45720" rtlCol="0" anchor="t">
            <a:normAutofit/>
          </a:bodyPr>
          <a:lstStyle/>
          <a:p>
            <a:pPr marL="285750" indent="-285750">
              <a:buChar char="•"/>
            </a:pPr>
            <a:r>
              <a:rPr lang="en-US" dirty="0">
                <a:ea typeface="+mn-lt"/>
                <a:cs typeface="+mn-lt"/>
              </a:rPr>
              <a:t>The first line of input contains three space-separated integers, N, M and Q. </a:t>
            </a:r>
            <a:endParaRPr lang="en-US" dirty="0"/>
          </a:p>
          <a:p>
            <a:pPr marL="285750" indent="-285750">
              <a:buChar char="•"/>
            </a:pPr>
            <a:r>
              <a:rPr lang="en-US" dirty="0">
                <a:ea typeface="+mn-lt"/>
                <a:cs typeface="+mn-lt"/>
              </a:rPr>
              <a:t>The next N lines contain the description of the map. </a:t>
            </a:r>
            <a:endParaRPr lang="en-US" dirty="0"/>
          </a:p>
          <a:p>
            <a:pPr marL="285750" indent="-285750">
              <a:buChar char="•"/>
            </a:pPr>
            <a:r>
              <a:rPr lang="en-US" dirty="0">
                <a:ea typeface="+mn-lt"/>
                <a:cs typeface="+mn-lt"/>
              </a:rPr>
              <a:t>The last Q lines contain the queries, in the form of four space-separated integers, x1, y1, x2, and y2. </a:t>
            </a:r>
            <a:endParaRPr lang="en-US" dirty="0"/>
          </a:p>
        </p:txBody>
      </p:sp>
      <p:sp>
        <p:nvSpPr>
          <p:cNvPr id="7" name="Content Placeholder 6">
            <a:extLst>
              <a:ext uri="{FF2B5EF4-FFF2-40B4-BE49-F238E27FC236}">
                <a16:creationId xmlns:a16="http://schemas.microsoft.com/office/drawing/2014/main" id="{357D138B-9F91-69EB-F47A-CBAE9C8AD4A9}"/>
              </a:ext>
            </a:extLst>
          </p:cNvPr>
          <p:cNvSpPr>
            <a:spLocks noGrp="1"/>
          </p:cNvSpPr>
          <p:nvPr>
            <p:ph sz="half" idx="14"/>
          </p:nvPr>
        </p:nvSpPr>
        <p:spPr/>
        <p:txBody>
          <a:bodyPr vert="horz" lIns="91440" tIns="0" rIns="91440" bIns="45720" rtlCol="0" anchor="t">
            <a:normAutofit/>
          </a:bodyPr>
          <a:lstStyle/>
          <a:p>
            <a:r>
              <a:rPr lang="en-US" dirty="0">
                <a:latin typeface="Consolas"/>
                <a:ea typeface="+mn-lt"/>
                <a:cs typeface="+mn-lt"/>
              </a:rPr>
              <a:t>4 12 2
OOOOO~~OOOOO
O~~OO~OO~~~O
OO~OO~~O~O~O
OOOOOO~OOOOO
2 2 3 11
4 7 3 9</a:t>
            </a:r>
            <a:endParaRPr lang="en-US" dirty="0"/>
          </a:p>
        </p:txBody>
      </p:sp>
      <p:sp>
        <p:nvSpPr>
          <p:cNvPr id="4" name="Slide Number Placeholder 3">
            <a:extLst>
              <a:ext uri="{FF2B5EF4-FFF2-40B4-BE49-F238E27FC236}">
                <a16:creationId xmlns:a16="http://schemas.microsoft.com/office/drawing/2014/main" id="{DD7622B5-B99A-BBA0-60B5-2719277B7008}"/>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94250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1E54-A12F-181C-9F41-A887AF5AC109}"/>
              </a:ext>
            </a:extLst>
          </p:cNvPr>
          <p:cNvSpPr>
            <a:spLocks noGrp="1"/>
          </p:cNvSpPr>
          <p:nvPr>
            <p:ph type="title"/>
          </p:nvPr>
        </p:nvSpPr>
        <p:spPr/>
        <p:txBody>
          <a:bodyPr>
            <a:normAutofit/>
          </a:bodyPr>
          <a:lstStyle/>
          <a:p>
            <a:r>
              <a:rPr lang="en-US" sz="3600" dirty="0">
                <a:solidFill>
                  <a:srgbClr val="FFFFFF"/>
                </a:solidFill>
              </a:rPr>
              <a:t>Input and </a:t>
            </a:r>
            <a:r>
              <a:rPr lang="en-US" sz="3600">
                <a:solidFill>
                  <a:srgbClr val="FFFFFF"/>
                </a:solidFill>
              </a:rPr>
              <a:t>Output 2</a:t>
            </a:r>
            <a:endParaRPr lang="en-US" sz="3600"/>
          </a:p>
        </p:txBody>
      </p:sp>
      <p:sp>
        <p:nvSpPr>
          <p:cNvPr id="6" name="Text Placeholder 5">
            <a:extLst>
              <a:ext uri="{FF2B5EF4-FFF2-40B4-BE49-F238E27FC236}">
                <a16:creationId xmlns:a16="http://schemas.microsoft.com/office/drawing/2014/main" id="{A3500B71-96AF-7A0E-2A7F-2761C5A50247}"/>
              </a:ext>
            </a:extLst>
          </p:cNvPr>
          <p:cNvSpPr>
            <a:spLocks noGrp="1"/>
          </p:cNvSpPr>
          <p:nvPr>
            <p:ph type="body" sz="quarter" idx="3"/>
          </p:nvPr>
        </p:nvSpPr>
        <p:spPr>
          <a:xfrm>
            <a:off x="2934629" y="2662217"/>
            <a:ext cx="3943627" cy="464499"/>
          </a:xfrm>
        </p:spPr>
        <p:txBody>
          <a:bodyPr/>
          <a:lstStyle/>
          <a:p>
            <a:r>
              <a:rPr lang="en-US"/>
              <a:t>Standard output </a:t>
            </a:r>
          </a:p>
          <a:p>
            <a:endParaRPr lang="en-US" dirty="0"/>
          </a:p>
        </p:txBody>
      </p:sp>
      <p:sp>
        <p:nvSpPr>
          <p:cNvPr id="7" name="Content Placeholder 6">
            <a:extLst>
              <a:ext uri="{FF2B5EF4-FFF2-40B4-BE49-F238E27FC236}">
                <a16:creationId xmlns:a16="http://schemas.microsoft.com/office/drawing/2014/main" id="{357D138B-9F91-69EB-F47A-CBAE9C8AD4A9}"/>
              </a:ext>
            </a:extLst>
          </p:cNvPr>
          <p:cNvSpPr>
            <a:spLocks noGrp="1"/>
          </p:cNvSpPr>
          <p:nvPr>
            <p:ph sz="half" idx="14"/>
          </p:nvPr>
        </p:nvSpPr>
        <p:spPr>
          <a:xfrm>
            <a:off x="2934629" y="3126203"/>
            <a:ext cx="3943627" cy="3234264"/>
          </a:xfrm>
        </p:spPr>
        <p:txBody>
          <a:bodyPr vert="horz" lIns="91440" tIns="0" rIns="91440" bIns="45720" rtlCol="0" anchor="t">
            <a:normAutofit/>
          </a:bodyPr>
          <a:lstStyle/>
          <a:p>
            <a:r>
              <a:rPr lang="en-US" dirty="0">
                <a:ea typeface="+mn-lt"/>
                <a:cs typeface="+mn-lt"/>
              </a:rPr>
              <a:t>For each query, you should output, on a line by itself, the minimum number of islands that must be traversed when travelling from (x1,y1) to (x2,y2). </a:t>
            </a:r>
            <a:endParaRPr lang="en-US" dirty="0"/>
          </a:p>
        </p:txBody>
      </p:sp>
      <p:sp>
        <p:nvSpPr>
          <p:cNvPr id="4" name="Slide Number Placeholder 3">
            <a:extLst>
              <a:ext uri="{FF2B5EF4-FFF2-40B4-BE49-F238E27FC236}">
                <a16:creationId xmlns:a16="http://schemas.microsoft.com/office/drawing/2014/main" id="{DD7622B5-B99A-BBA0-60B5-2719277B7008}"/>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1" name="Content Placeholder 10">
            <a:extLst>
              <a:ext uri="{FF2B5EF4-FFF2-40B4-BE49-F238E27FC236}">
                <a16:creationId xmlns:a16="http://schemas.microsoft.com/office/drawing/2014/main" id="{BE16F3E8-BD5F-9C29-A15A-93293FC13ABD}"/>
              </a:ext>
            </a:extLst>
          </p:cNvPr>
          <p:cNvSpPr>
            <a:spLocks noGrp="1"/>
          </p:cNvSpPr>
          <p:nvPr>
            <p:ph sz="half" idx="13"/>
          </p:nvPr>
        </p:nvSpPr>
        <p:spPr>
          <a:xfrm>
            <a:off x="7139169" y="3126203"/>
            <a:ext cx="3943627" cy="3234264"/>
          </a:xfrm>
        </p:spPr>
        <p:txBody>
          <a:bodyPr vert="horz" lIns="91440" tIns="0" rIns="91440" bIns="45720" rtlCol="0" anchor="t">
            <a:normAutofit/>
          </a:bodyPr>
          <a:lstStyle/>
          <a:p>
            <a:r>
              <a:rPr lang="en-US" dirty="0">
                <a:latin typeface="Consolas"/>
              </a:rPr>
              <a:t>2
1</a:t>
            </a:r>
            <a:endParaRPr lang="en-US" dirty="0"/>
          </a:p>
        </p:txBody>
      </p:sp>
    </p:spTree>
    <p:extLst>
      <p:ext uri="{BB962C8B-B14F-4D97-AF65-F5344CB8AC3E}">
        <p14:creationId xmlns:p14="http://schemas.microsoft.com/office/powerpoint/2010/main" val="73211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2CA5-B450-0FD7-B3D9-54EF033FC518}"/>
              </a:ext>
            </a:extLst>
          </p:cNvPr>
          <p:cNvSpPr>
            <a:spLocks noGrp="1"/>
          </p:cNvSpPr>
          <p:nvPr>
            <p:ph type="title"/>
          </p:nvPr>
        </p:nvSpPr>
        <p:spPr/>
        <p:txBody>
          <a:bodyPr/>
          <a:lstStyle/>
          <a:p>
            <a:r>
              <a:rPr lang="en-US">
                <a:ea typeface="+mj-lt"/>
                <a:cs typeface="+mj-lt"/>
              </a:rPr>
              <a:t>Understanding Key Concepts</a:t>
            </a:r>
            <a:endParaRPr lang="en-US"/>
          </a:p>
        </p:txBody>
      </p:sp>
      <p:sp>
        <p:nvSpPr>
          <p:cNvPr id="4" name="Content Placeholder 3">
            <a:extLst>
              <a:ext uri="{FF2B5EF4-FFF2-40B4-BE49-F238E27FC236}">
                <a16:creationId xmlns:a16="http://schemas.microsoft.com/office/drawing/2014/main" id="{6F53EEFB-15CA-4DA2-92F7-00599CBA34DA}"/>
              </a:ext>
            </a:extLst>
          </p:cNvPr>
          <p:cNvSpPr>
            <a:spLocks noGrp="1"/>
          </p:cNvSpPr>
          <p:nvPr>
            <p:ph sz="half" idx="2"/>
          </p:nvPr>
        </p:nvSpPr>
        <p:spPr/>
        <p:txBody>
          <a:bodyPr vert="horz" lIns="91440" tIns="45720" rIns="91440" bIns="45720" rtlCol="0" anchor="t">
            <a:normAutofit/>
          </a:bodyPr>
          <a:lstStyle/>
          <a:p>
            <a:r>
              <a:rPr lang="en-US" b="0" dirty="0">
                <a:ea typeface="+mn-lt"/>
                <a:cs typeface="+mn-lt"/>
              </a:rPr>
              <a:t>These key concepts are foundational to the program:</a:t>
            </a:r>
            <a:endParaRPr lang="en-US" dirty="0"/>
          </a:p>
          <a:p>
            <a:pPr marL="285750" indent="-285750">
              <a:buFont typeface="Arial"/>
              <a:buChar char="•"/>
            </a:pPr>
            <a:r>
              <a:rPr lang="en-US" dirty="0">
                <a:ea typeface="+mn-lt"/>
                <a:cs typeface="+mn-lt"/>
              </a:rPr>
              <a:t>Connected Component Labeling</a:t>
            </a:r>
            <a:r>
              <a:rPr lang="en-US" b="0" dirty="0">
                <a:ea typeface="+mn-lt"/>
                <a:cs typeface="+mn-lt"/>
              </a:rPr>
              <a:t> identifies regions of similar data.</a:t>
            </a:r>
            <a:endParaRPr lang="en-US" dirty="0"/>
          </a:p>
          <a:p>
            <a:pPr marL="285750" indent="-285750">
              <a:buFont typeface="Arial"/>
              <a:buChar char="•"/>
            </a:pPr>
            <a:r>
              <a:rPr lang="en-US" dirty="0">
                <a:ea typeface="+mn-lt"/>
                <a:cs typeface="+mn-lt"/>
              </a:rPr>
              <a:t>Tree Structures</a:t>
            </a:r>
            <a:r>
              <a:rPr lang="en-US" b="0" dirty="0">
                <a:ea typeface="+mn-lt"/>
                <a:cs typeface="+mn-lt"/>
              </a:rPr>
              <a:t> provide an efficient way to query relationships between regions.</a:t>
            </a:r>
            <a:endParaRPr lang="en-US" dirty="0"/>
          </a:p>
          <a:p>
            <a:pPr marL="285750" indent="-285750">
              <a:buFont typeface="Arial"/>
              <a:buChar char="•"/>
            </a:pPr>
            <a:r>
              <a:rPr lang="en-US" dirty="0">
                <a:ea typeface="+mn-lt"/>
                <a:cs typeface="+mn-lt"/>
              </a:rPr>
              <a:t>LCA</a:t>
            </a:r>
            <a:r>
              <a:rPr lang="en-US" b="0" dirty="0">
                <a:ea typeface="+mn-lt"/>
                <a:cs typeface="+mn-lt"/>
              </a:rPr>
              <a:t> is used to compute the shortest path between any two points in the grid.</a:t>
            </a:r>
            <a:endParaRPr lang="en-US" dirty="0"/>
          </a:p>
          <a:p>
            <a:r>
              <a:rPr lang="en-US" b="0" dirty="0">
                <a:ea typeface="+mn-lt"/>
                <a:cs typeface="+mn-lt"/>
              </a:rPr>
              <a:t>Together, they allow efficient querying and processing of grid-based data structures, making the code applicable to many real-world problems.</a:t>
            </a:r>
            <a:endParaRPr lang="en-US" dirty="0"/>
          </a:p>
          <a:p>
            <a:endParaRPr lang="en-US" dirty="0"/>
          </a:p>
        </p:txBody>
      </p:sp>
      <p:sp>
        <p:nvSpPr>
          <p:cNvPr id="7" name="Slide Number Placeholder 6">
            <a:extLst>
              <a:ext uri="{FF2B5EF4-FFF2-40B4-BE49-F238E27FC236}">
                <a16:creationId xmlns:a16="http://schemas.microsoft.com/office/drawing/2014/main" id="{53E81CFB-EB3F-53E9-3D14-BBAECCDDA58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25368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1E54-A12F-181C-9F41-A887AF5AC109}"/>
              </a:ext>
            </a:extLst>
          </p:cNvPr>
          <p:cNvSpPr>
            <a:spLocks noGrp="1"/>
          </p:cNvSpPr>
          <p:nvPr>
            <p:ph type="title"/>
          </p:nvPr>
        </p:nvSpPr>
        <p:spPr/>
        <p:txBody>
          <a:bodyPr>
            <a:normAutofit/>
          </a:bodyPr>
          <a:lstStyle/>
          <a:p>
            <a:r>
              <a:rPr lang="en-US" sz="3600">
                <a:solidFill>
                  <a:srgbClr val="FFFFFF"/>
                </a:solidFill>
              </a:rPr>
              <a:t>What is the LCA?</a:t>
            </a:r>
            <a:endParaRPr lang="en-US" sz="3600"/>
          </a:p>
        </p:txBody>
      </p:sp>
      <p:sp>
        <p:nvSpPr>
          <p:cNvPr id="3" name="Content Placeholder 2">
            <a:extLst>
              <a:ext uri="{FF2B5EF4-FFF2-40B4-BE49-F238E27FC236}">
                <a16:creationId xmlns:a16="http://schemas.microsoft.com/office/drawing/2014/main" id="{BE2F1F0D-0607-E9AB-5FA0-1A2692A57DE5}"/>
              </a:ext>
            </a:extLst>
          </p:cNvPr>
          <p:cNvSpPr>
            <a:spLocks noGrp="1"/>
          </p:cNvSpPr>
          <p:nvPr>
            <p:ph sz="half" idx="13"/>
          </p:nvPr>
        </p:nvSpPr>
        <p:spPr>
          <a:xfrm>
            <a:off x="2933700" y="2687152"/>
            <a:ext cx="7734812" cy="3855152"/>
          </a:xfrm>
        </p:spPr>
        <p:txBody>
          <a:bodyPr vert="horz" lIns="91440" tIns="0" rIns="91440" bIns="45720" rtlCol="0" anchor="t">
            <a:noAutofit/>
          </a:bodyPr>
          <a:lstStyle/>
          <a:p>
            <a:r>
              <a:rPr lang="en-US" sz="2000" dirty="0">
                <a:ea typeface="+mn-lt"/>
                <a:cs typeface="+mn-lt"/>
              </a:rPr>
              <a:t>The Lowest Common Ancestor (LCA) algorithm finds the lowest node in a tree that is an ancestor of two given nodes. It is commonly used in hierarchical structures, such as family trees or computer science problems involving trees like binary search trees. Efficient LCA algorithms, like binary lifting or using depth-first search (DFS) with preprocessing, can find the LCA in logarithmic time, making it scalable for large trees. The LCA is particularly useful in solving problems related to tree traversals, path queries, and hierarchical relationships.</a:t>
            </a:r>
            <a:endParaRPr lang="en-US" sz="2000"/>
          </a:p>
        </p:txBody>
      </p:sp>
      <p:sp>
        <p:nvSpPr>
          <p:cNvPr id="4" name="Slide Number Placeholder 3">
            <a:extLst>
              <a:ext uri="{FF2B5EF4-FFF2-40B4-BE49-F238E27FC236}">
                <a16:creationId xmlns:a16="http://schemas.microsoft.com/office/drawing/2014/main" id="{DD7622B5-B99A-BBA0-60B5-2719277B7008}"/>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2207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3CF-9502-F9C1-F186-5589B523611A}"/>
              </a:ext>
            </a:extLst>
          </p:cNvPr>
          <p:cNvSpPr>
            <a:spLocks noGrp="1"/>
          </p:cNvSpPr>
          <p:nvPr>
            <p:ph type="title"/>
          </p:nvPr>
        </p:nvSpPr>
        <p:spPr>
          <a:xfrm>
            <a:off x="847608" y="2475794"/>
            <a:ext cx="3247662" cy="1917700"/>
          </a:xfrm>
        </p:spPr>
        <p:txBody>
          <a:bodyPr/>
          <a:lstStyle/>
          <a:p>
            <a:r>
              <a:rPr lang="en-US" dirty="0">
                <a:ea typeface="+mj-lt"/>
                <a:cs typeface="+mj-lt"/>
              </a:rPr>
              <a:t>Step </a:t>
            </a:r>
            <a:r>
              <a:rPr lang="en-US">
                <a:ea typeface="+mj-lt"/>
                <a:cs typeface="+mj-lt"/>
              </a:rPr>
              <a:t>0- NODE Stucture </a:t>
            </a:r>
            <a:endParaRPr lang="en-US"/>
          </a:p>
        </p:txBody>
      </p:sp>
      <p:sp>
        <p:nvSpPr>
          <p:cNvPr id="4" name="Slide Number Placeholder 3">
            <a:extLst>
              <a:ext uri="{FF2B5EF4-FFF2-40B4-BE49-F238E27FC236}">
                <a16:creationId xmlns:a16="http://schemas.microsoft.com/office/drawing/2014/main" id="{A0988DD5-1ADA-6B44-FC83-8CB81E74A247}"/>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6" name="Picture 5" descr="A screen shot of a computer code&#10;&#10;Description automatically generated">
            <a:extLst>
              <a:ext uri="{FF2B5EF4-FFF2-40B4-BE49-F238E27FC236}">
                <a16:creationId xmlns:a16="http://schemas.microsoft.com/office/drawing/2014/main" id="{452C2B77-1DA4-2F29-6E0F-8D2530C522BA}"/>
              </a:ext>
            </a:extLst>
          </p:cNvPr>
          <p:cNvPicPr>
            <a:picLocks noChangeAspect="1"/>
          </p:cNvPicPr>
          <p:nvPr/>
        </p:nvPicPr>
        <p:blipFill>
          <a:blip r:embed="rId2"/>
          <a:stretch>
            <a:fillRect/>
          </a:stretch>
        </p:blipFill>
        <p:spPr>
          <a:xfrm>
            <a:off x="4093869" y="428507"/>
            <a:ext cx="7353300" cy="6019800"/>
          </a:xfrm>
          <a:prstGeom prst="rect">
            <a:avLst/>
          </a:prstGeom>
        </p:spPr>
      </p:pic>
    </p:spTree>
    <p:extLst>
      <p:ext uri="{BB962C8B-B14F-4D97-AF65-F5344CB8AC3E}">
        <p14:creationId xmlns:p14="http://schemas.microsoft.com/office/powerpoint/2010/main" val="82470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F3CF-9502-F9C1-F186-5589B523611A}"/>
              </a:ext>
            </a:extLst>
          </p:cNvPr>
          <p:cNvSpPr>
            <a:spLocks noGrp="1"/>
          </p:cNvSpPr>
          <p:nvPr>
            <p:ph type="title"/>
          </p:nvPr>
        </p:nvSpPr>
        <p:spPr/>
        <p:txBody>
          <a:bodyPr/>
          <a:lstStyle/>
          <a:p>
            <a:r>
              <a:rPr lang="en-US">
                <a:ea typeface="+mj-lt"/>
                <a:cs typeface="+mj-lt"/>
              </a:rPr>
              <a:t>Step 1 - Grid Labeling</a:t>
            </a:r>
            <a:endParaRPr lang="en-US"/>
          </a:p>
        </p:txBody>
      </p:sp>
      <p:sp>
        <p:nvSpPr>
          <p:cNvPr id="3" name="Content Placeholder 2">
            <a:extLst>
              <a:ext uri="{FF2B5EF4-FFF2-40B4-BE49-F238E27FC236}">
                <a16:creationId xmlns:a16="http://schemas.microsoft.com/office/drawing/2014/main" id="{A6DD8E50-5623-8881-74E1-9E228173C86B}"/>
              </a:ext>
            </a:extLst>
          </p:cNvPr>
          <p:cNvSpPr>
            <a:spLocks noGrp="1"/>
          </p:cNvSpPr>
          <p:nvPr>
            <p:ph sz="half" idx="16"/>
          </p:nvPr>
        </p:nvSpPr>
        <p:spPr/>
        <p:txBody>
          <a:bodyPr vert="horz" lIns="91440" tIns="0" rIns="91440" bIns="45720" rtlCol="0" anchor="t">
            <a:normAutofit/>
          </a:bodyPr>
          <a:lstStyle/>
          <a:p>
            <a:r>
              <a:rPr lang="en-US" dirty="0">
                <a:ea typeface="+mn-lt"/>
                <a:cs typeface="+mn-lt"/>
              </a:rPr>
              <a:t>The </a:t>
            </a:r>
            <a:r>
              <a:rPr lang="en-US" dirty="0">
                <a:latin typeface="Consolas"/>
              </a:rPr>
              <a:t>expand</a:t>
            </a:r>
            <a:r>
              <a:rPr lang="en-US" dirty="0">
                <a:ea typeface="+mn-lt"/>
                <a:cs typeface="+mn-lt"/>
              </a:rPr>
              <a:t> function:</a:t>
            </a:r>
            <a:endParaRPr lang="en-US" dirty="0"/>
          </a:p>
          <a:p>
            <a:pPr marL="285750" indent="-285750">
              <a:buFont typeface="Arial"/>
              <a:buChar char="•"/>
            </a:pPr>
            <a:r>
              <a:rPr lang="en-US" dirty="0">
                <a:ea typeface="+mn-lt"/>
                <a:cs typeface="+mn-lt"/>
              </a:rPr>
              <a:t>Recursively labels all connected cells of the same character.</a:t>
            </a:r>
            <a:endParaRPr lang="en-US" dirty="0"/>
          </a:p>
          <a:p>
            <a:pPr marL="285750" indent="-285750">
              <a:buFont typeface="Arial"/>
              <a:buChar char="•"/>
            </a:pPr>
            <a:r>
              <a:rPr lang="en-US" dirty="0">
                <a:ea typeface="+mn-lt"/>
                <a:cs typeface="+mn-lt"/>
              </a:rPr>
              <a:t>This creates </a:t>
            </a:r>
            <a:r>
              <a:rPr lang="en-US" b="1" dirty="0">
                <a:ea typeface="+mn-lt"/>
                <a:cs typeface="+mn-lt"/>
              </a:rPr>
              <a:t>connected components</a:t>
            </a:r>
            <a:r>
              <a:rPr lang="en-US" dirty="0">
                <a:ea typeface="+mn-lt"/>
                <a:cs typeface="+mn-lt"/>
              </a:rPr>
              <a:t> that represent distinct regions in the grid.</a:t>
            </a:r>
            <a:endParaRPr lang="en-US" dirty="0"/>
          </a:p>
          <a:p>
            <a:endParaRPr lang="en-US" dirty="0"/>
          </a:p>
        </p:txBody>
      </p:sp>
      <p:sp>
        <p:nvSpPr>
          <p:cNvPr id="4" name="Slide Number Placeholder 3">
            <a:extLst>
              <a:ext uri="{FF2B5EF4-FFF2-40B4-BE49-F238E27FC236}">
                <a16:creationId xmlns:a16="http://schemas.microsoft.com/office/drawing/2014/main" id="{A0988DD5-1ADA-6B44-FC83-8CB81E74A247}"/>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Picture 7" descr="A screenshot of a computer program&#10;&#10;Description automatically generated">
            <a:extLst>
              <a:ext uri="{FF2B5EF4-FFF2-40B4-BE49-F238E27FC236}">
                <a16:creationId xmlns:a16="http://schemas.microsoft.com/office/drawing/2014/main" id="{FC7C0715-DE4E-F504-63DF-779737134F45}"/>
              </a:ext>
            </a:extLst>
          </p:cNvPr>
          <p:cNvPicPr>
            <a:picLocks noChangeAspect="1"/>
          </p:cNvPicPr>
          <p:nvPr/>
        </p:nvPicPr>
        <p:blipFill>
          <a:blip r:embed="rId2"/>
          <a:stretch>
            <a:fillRect/>
          </a:stretch>
        </p:blipFill>
        <p:spPr>
          <a:xfrm>
            <a:off x="5115212" y="602074"/>
            <a:ext cx="6016168" cy="5446889"/>
          </a:xfrm>
          <a:prstGeom prst="rect">
            <a:avLst/>
          </a:prstGeom>
        </p:spPr>
      </p:pic>
    </p:spTree>
    <p:extLst>
      <p:ext uri="{BB962C8B-B14F-4D97-AF65-F5344CB8AC3E}">
        <p14:creationId xmlns:p14="http://schemas.microsoft.com/office/powerpoint/2010/main" val="126586645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137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Pirates IEEEXtreme 10.0</vt:lpstr>
      <vt:lpstr>AGENDA</vt:lpstr>
      <vt:lpstr>Introduction</vt:lpstr>
      <vt:lpstr>Input and Output</vt:lpstr>
      <vt:lpstr>Input and Output 2</vt:lpstr>
      <vt:lpstr>Understanding Key Concepts</vt:lpstr>
      <vt:lpstr>What is the LCA?</vt:lpstr>
      <vt:lpstr>Step 0- NODE Stucture </vt:lpstr>
      <vt:lpstr>Step 1 - Grid Labeling</vt:lpstr>
      <vt:lpstr>Step 2 - Building Connections</vt:lpstr>
      <vt:lpstr>Step 3 - Tree Construction</vt:lpstr>
      <vt:lpstr>Step 4 - Lowest Common Ancestor (LCA)</vt:lpstr>
      <vt:lpstr>Step 5 – Main program</vt:lpstr>
      <vt:lpstr>The Result </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323</cp:revision>
  <dcterms:created xsi:type="dcterms:W3CDTF">2024-09-23T15:29:18Z</dcterms:created>
  <dcterms:modified xsi:type="dcterms:W3CDTF">2024-09-29T16:20:03Z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