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handoutMasterIdLst>
    <p:handoutMasterId r:id="rId9"/>
  </p:handoutMasterIdLst>
  <p:sldIdLst>
    <p:sldId id="677" r:id="rId2"/>
    <p:sldId id="819" r:id="rId3"/>
    <p:sldId id="866" r:id="rId4"/>
    <p:sldId id="867" r:id="rId5"/>
    <p:sldId id="868" r:id="rId6"/>
    <p:sldId id="6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2B11EF"/>
    <a:srgbClr val="0000FF"/>
    <a:srgbClr val="FB81E1"/>
    <a:srgbClr val="119F14"/>
    <a:srgbClr val="B0A498"/>
    <a:srgbClr val="86F260"/>
    <a:srgbClr val="9900CC"/>
    <a:srgbClr val="000000"/>
    <a:srgbClr val="EFF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738" autoAdjust="0"/>
  </p:normalViewPr>
  <p:slideViewPr>
    <p:cSldViewPr snapToGrid="0">
      <p:cViewPr varScale="1">
        <p:scale>
          <a:sx n="58" d="100"/>
          <a:sy n="58" d="100"/>
        </p:scale>
        <p:origin x="98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70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A66E1-596A-496E-B96E-FE454130F19C}" type="datetimeFigureOut">
              <a:rPr lang="zh-CN" altLang="en-US" smtClean="0"/>
              <a:pPr/>
              <a:t>2023/10/1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3B57A-208D-4E21-8008-BCE8E94FCB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863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2705F-8347-41A8-82E6-B2920132BF3D}" type="datetimeFigureOut">
              <a:rPr lang="en-US" smtClean="0"/>
              <a:pPr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AF6DD-051E-413B-8808-23D5AB3BD9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7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AF6DD-051E-413B-8808-23D5AB3BD9E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035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01B3-0010-49BE-8236-66B90211FF04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574-52BE-4187-8AF7-E201A70CB6DC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C6442-F0BB-4DBA-B030-4A0192701801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94328-A6FB-477A-B9C5-7FEFDBDE1042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>
            <a:lvl1pPr>
              <a:buFontTx/>
              <a:buBlip>
                <a:blip r:embed="rId2"/>
              </a:buBlip>
              <a:defRPr/>
            </a:lvl1pPr>
            <a:lvl2pPr>
              <a:buClr>
                <a:srgbClr val="503DDB"/>
              </a:buClr>
              <a:buSzPct val="45000"/>
              <a:buFont typeface="Wingdings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pic>
        <p:nvPicPr>
          <p:cNvPr id="302081" name="Picture 1" descr="E:\resume\logo-tsinghua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35414" y="90152"/>
            <a:ext cx="2727375" cy="6438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9C65-C267-4342-9116-A00B6E7C55AD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6D-2268-450C-9E6F-6553A2809D14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6173-FFAF-40B2-BD71-0C474124F5CA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AAC5F-3C7D-47E2-8137-0D0E13270C17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44C75-2845-4A49-8407-B10E57DDCB66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93C6-C0E5-4C94-83B0-EBE524181AA9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6CFF-7119-486E-A242-14937EB72380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17F057F-A64E-4BDF-9C5A-7B9C1755BBD0}" type="datetime1">
              <a:rPr lang="en-US" altLang="zh-CN" smtClean="0"/>
              <a:pPr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501D8D0-7646-4D22-887C-459A4F2FEB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0043" y="1505931"/>
            <a:ext cx="11895438" cy="14700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</a:rPr>
              <a:t>第五篇 </a:t>
            </a:r>
            <a:r>
              <a:rPr lang="zh-CN" altLang="zh-CN" dirty="0" smtClean="0">
                <a:solidFill>
                  <a:srgbClr val="000000"/>
                </a:solidFill>
              </a:rPr>
              <a:t>统计学习方法如何</a:t>
            </a:r>
            <a:r>
              <a:rPr lang="zh-CN" altLang="zh-CN" dirty="0">
                <a:solidFill>
                  <a:srgbClr val="000000"/>
                </a:solidFill>
              </a:rPr>
              <a:t>实现分类与</a:t>
            </a:r>
            <a:r>
              <a:rPr lang="zh-CN" altLang="zh-CN" dirty="0" smtClean="0">
                <a:solidFill>
                  <a:srgbClr val="000000"/>
                </a:solidFill>
              </a:rPr>
              <a:t>聚类</a:t>
            </a:r>
            <a:r>
              <a:rPr lang="zh-CN" altLang="en-US" dirty="0" smtClean="0">
                <a:solidFill>
                  <a:srgbClr val="000000"/>
                </a:solidFill>
              </a:rPr>
              <a:t>（</a:t>
            </a:r>
            <a:r>
              <a:rPr lang="zh-CN" altLang="en-US" dirty="0">
                <a:solidFill>
                  <a:srgbClr val="000000"/>
                </a:solidFill>
              </a:rPr>
              <a:t>七</a:t>
            </a:r>
            <a:r>
              <a:rPr lang="zh-CN" altLang="en-US" dirty="0" smtClean="0">
                <a:solidFill>
                  <a:srgbClr val="000000"/>
                </a:solidFill>
              </a:rPr>
              <a:t>）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819400" y="3200400"/>
            <a:ext cx="6400800" cy="2320834"/>
          </a:xfrm>
        </p:spPr>
        <p:txBody>
          <a:bodyPr>
            <a:normAutofit/>
          </a:bodyPr>
          <a:lstStyle/>
          <a:p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清华大学 计算机系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马少平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348549" y="313509"/>
            <a:ext cx="3762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面向人工智能初学者的通俗讲座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计算机是如何实现智能的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22" y="3933281"/>
            <a:ext cx="2457450" cy="245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870" y="3533171"/>
            <a:ext cx="1985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跟我学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AI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rPr>
              <a:t>公众号</a:t>
            </a:r>
          </a:p>
        </p:txBody>
      </p:sp>
    </p:spTree>
    <p:extLst>
      <p:ext uri="{BB962C8B-B14F-4D97-AF65-F5344CB8AC3E}">
        <p14:creationId xmlns:p14="http://schemas.microsoft.com/office/powerpoint/2010/main" val="243904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5.3.</a:t>
            </a:r>
            <a:r>
              <a:rPr lang="en-US" altLang="zh-CN" dirty="0"/>
              <a:t>4</a:t>
            </a:r>
            <a:r>
              <a:rPr lang="en-US" altLang="zh-CN" dirty="0" smtClean="0"/>
              <a:t> </a:t>
            </a:r>
            <a:r>
              <a:rPr lang="zh-CN" altLang="en-US" dirty="0" smtClean="0"/>
              <a:t>随机森林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556950"/>
            <a:ext cx="10363200" cy="4462849"/>
          </a:xfrm>
        </p:spPr>
        <p:txBody>
          <a:bodyPr/>
          <a:lstStyle/>
          <a:p>
            <a:r>
              <a:rPr lang="zh-CN" altLang="en-US" dirty="0" smtClean="0"/>
              <a:t>决策森林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“三个臭皮匠顶个诸葛亮”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66" y="2826726"/>
            <a:ext cx="7409559" cy="29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2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利用有限数据建立尽可能不同的决策树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重复采样</a:t>
            </a:r>
            <a:endParaRPr lang="en-US" altLang="zh-CN" dirty="0"/>
          </a:p>
          <a:p>
            <a:pPr lvl="1"/>
            <a:r>
              <a:rPr lang="zh-CN" altLang="en-US" dirty="0" smtClean="0"/>
              <a:t>特征采样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940914" y="3918362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983892" y="2516238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983892" y="3610228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983892" y="5429154"/>
            <a:ext cx="720000" cy="72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88339" y="4660622"/>
            <a:ext cx="615553" cy="59890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b="1" dirty="0" smtClean="0"/>
              <a:t>…</a:t>
            </a:r>
            <a:endParaRPr lang="zh-CN" altLang="en-US" sz="2800" b="1" dirty="0"/>
          </a:p>
        </p:txBody>
      </p:sp>
      <p:cxnSp>
        <p:nvCxnSpPr>
          <p:cNvPr id="11" name="直接箭头连接符 10"/>
          <p:cNvCxnSpPr>
            <a:stCxn id="4" idx="6"/>
            <a:endCxn id="5" idx="2"/>
          </p:cNvCxnSpPr>
          <p:nvPr/>
        </p:nvCxnSpPr>
        <p:spPr>
          <a:xfrm flipV="1">
            <a:off x="3660914" y="2876238"/>
            <a:ext cx="1322978" cy="1402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6"/>
            <a:endCxn id="6" idx="2"/>
          </p:cNvCxnSpPr>
          <p:nvPr/>
        </p:nvCxnSpPr>
        <p:spPr>
          <a:xfrm flipV="1">
            <a:off x="3660914" y="3970228"/>
            <a:ext cx="1322978" cy="308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6"/>
            <a:endCxn id="7" idx="2"/>
          </p:cNvCxnSpPr>
          <p:nvPr/>
        </p:nvCxnSpPr>
        <p:spPr>
          <a:xfrm>
            <a:off x="3660914" y="4278362"/>
            <a:ext cx="1322978" cy="1510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556467" y="4973457"/>
            <a:ext cx="851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数据采样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71045" y="2676183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决策树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271044" y="3770173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决策树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271044" y="5589099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决策树</a:t>
            </a:r>
          </a:p>
        </p:txBody>
      </p:sp>
      <p:cxnSp>
        <p:nvCxnSpPr>
          <p:cNvPr id="22" name="直接箭头连接符 21"/>
          <p:cNvCxnSpPr>
            <a:stCxn id="5" idx="6"/>
            <a:endCxn id="19" idx="1"/>
          </p:cNvCxnSpPr>
          <p:nvPr/>
        </p:nvCxnSpPr>
        <p:spPr>
          <a:xfrm>
            <a:off x="5703892" y="2876238"/>
            <a:ext cx="156715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6"/>
            <a:endCxn id="20" idx="1"/>
          </p:cNvCxnSpPr>
          <p:nvPr/>
        </p:nvCxnSpPr>
        <p:spPr>
          <a:xfrm>
            <a:off x="5703892" y="3970228"/>
            <a:ext cx="156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6"/>
            <a:endCxn id="21" idx="1"/>
          </p:cNvCxnSpPr>
          <p:nvPr/>
        </p:nvCxnSpPr>
        <p:spPr>
          <a:xfrm>
            <a:off x="5703892" y="5789154"/>
            <a:ext cx="156715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908837" y="2374036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特征采样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908837" y="3426805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特征采样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08836" y="5325239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特征采样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00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/>
      <p:bldP spid="18" grpId="0"/>
      <p:bldP spid="19" grpId="0"/>
      <p:bldP spid="20" grpId="0"/>
      <p:bldP spid="21" grpId="0"/>
      <p:bldP spid="32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投票机制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01" y="2456023"/>
            <a:ext cx="7409559" cy="298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0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随机森林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森林大小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太小投票机制作用有限</a:t>
            </a:r>
            <a:endParaRPr lang="en-US" altLang="zh-CN" dirty="0" smtClean="0"/>
          </a:p>
          <a:p>
            <a:pPr lvl="1"/>
            <a:r>
              <a:rPr lang="zh-CN" altLang="en-US" dirty="0"/>
              <a:t>太</a:t>
            </a:r>
            <a:r>
              <a:rPr lang="zh-CN" altLang="en-US" dirty="0" smtClean="0"/>
              <a:t>大决策树之间缺乏独立性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合适的大小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错误率最小</a:t>
            </a:r>
            <a:endParaRPr lang="en-US" altLang="zh-CN" dirty="0"/>
          </a:p>
          <a:p>
            <a:r>
              <a:rPr lang="zh-CN" altLang="en-US" dirty="0" smtClean="0"/>
              <a:t>集外数据的利用</a:t>
            </a:r>
            <a:endParaRPr lang="en-US" altLang="zh-CN" dirty="0" smtClean="0"/>
          </a:p>
          <a:p>
            <a:pPr lvl="1"/>
            <a:r>
              <a:rPr lang="zh-CN" altLang="en-US" dirty="0"/>
              <a:t>集</a:t>
            </a:r>
            <a:r>
              <a:rPr lang="zh-CN" altLang="en-US" dirty="0" smtClean="0"/>
              <a:t>外数据约占</a:t>
            </a:r>
            <a:r>
              <a:rPr lang="en-US" altLang="zh-CN" dirty="0" smtClean="0"/>
              <a:t>37%</a:t>
            </a:r>
          </a:p>
          <a:p>
            <a:pPr lvl="1"/>
            <a:r>
              <a:rPr lang="zh-CN" altLang="en-US" dirty="0" smtClean="0"/>
              <a:t>利用集外数据测试错误率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确定最小错误率时的森林大小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104242" y="3333474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452023" y="3316998"/>
            <a:ext cx="900000" cy="9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Autofit/>
          </a:bodyPr>
          <a:lstStyle/>
          <a:p>
            <a:pPr algn="ctr"/>
            <a:endParaRPr lang="zh-CN" altLang="en-US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>
            <a:stCxn id="4" idx="6"/>
            <a:endCxn id="5" idx="2"/>
          </p:cNvCxnSpPr>
          <p:nvPr/>
        </p:nvCxnSpPr>
        <p:spPr>
          <a:xfrm flipV="1">
            <a:off x="7004242" y="3766998"/>
            <a:ext cx="1447781" cy="164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047029" y="3316998"/>
            <a:ext cx="1362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重复</a:t>
            </a:r>
            <a:r>
              <a:rPr lang="zh-CN" altLang="en-US" sz="2000" b="1" dirty="0" smtClean="0"/>
              <a:t>采样</a:t>
            </a:r>
            <a:endParaRPr lang="zh-CN" altLang="en-US" sz="20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7305039" y="4834462"/>
            <a:ext cx="1362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约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37%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不被采集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弧形 9"/>
          <p:cNvSpPr/>
          <p:nvPr/>
        </p:nvSpPr>
        <p:spPr>
          <a:xfrm rot="10800000">
            <a:off x="6582032" y="3457590"/>
            <a:ext cx="2319991" cy="1236280"/>
          </a:xfrm>
          <a:prstGeom prst="arc">
            <a:avLst>
              <a:gd name="adj1" fmla="val 11279455"/>
              <a:gd name="adj2" fmla="val 21109311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敬请关注“跟我学</a:t>
            </a:r>
            <a:r>
              <a:rPr lang="en-US" altLang="zh-CN" dirty="0" smtClean="0"/>
              <a:t>AI</a:t>
            </a:r>
            <a:r>
              <a:rPr lang="zh-CN" altLang="en-US" dirty="0" smtClean="0"/>
              <a:t>”</a:t>
            </a:r>
            <a:r>
              <a:rPr lang="zh-CN" altLang="en-US" dirty="0"/>
              <a:t>公众号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扫描二维码关注“跟我学</a:t>
            </a:r>
            <a:r>
              <a:rPr lang="en-US" altLang="zh-CN" dirty="0" smtClean="0"/>
              <a:t>AI</a:t>
            </a:r>
            <a:r>
              <a:rPr lang="zh-CN" altLang="en-US" dirty="0" smtClean="0"/>
              <a:t>”</a:t>
            </a:r>
            <a:r>
              <a:rPr lang="zh-CN" altLang="en-US" dirty="0"/>
              <a:t>公众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请</a:t>
            </a:r>
            <a:r>
              <a:rPr lang="zh-CN" altLang="en-US" dirty="0"/>
              <a:t>点击公众号文章最后的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“</a:t>
            </a:r>
            <a:r>
              <a:rPr lang="zh-CN" altLang="en-US" dirty="0">
                <a:solidFill>
                  <a:srgbClr val="FF0000"/>
                </a:solidFill>
              </a:rPr>
              <a:t>阅读原文</a:t>
            </a:r>
            <a:r>
              <a:rPr lang="zh-CN" altLang="en-US" dirty="0"/>
              <a:t>”获取</a:t>
            </a:r>
            <a:r>
              <a:rPr lang="en-US" altLang="zh-CN" dirty="0"/>
              <a:t>PPT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068" y="2717606"/>
            <a:ext cx="3554457" cy="35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9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lIns="36000" rIns="36000" rtlCol="0" anchor="ctr">
        <a:noAutofit/>
      </a:bodyPr>
      <a:lstStyle>
        <a:defPPr algn="ctr">
          <a:defRPr dirty="0" err="1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254267</TotalTime>
  <Words>170</Words>
  <Application>Microsoft Office PowerPoint</Application>
  <PresentationFormat>宽屏</PresentationFormat>
  <Paragraphs>44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华文楷体</vt:lpstr>
      <vt:lpstr>宋体</vt:lpstr>
      <vt:lpstr>幼圆</vt:lpstr>
      <vt:lpstr>Calibri</vt:lpstr>
      <vt:lpstr>Franklin Gothic Book</vt:lpstr>
      <vt:lpstr>Perpetua</vt:lpstr>
      <vt:lpstr>Times New Roman</vt:lpstr>
      <vt:lpstr>Wingdings</vt:lpstr>
      <vt:lpstr>Wingdings 2</vt:lpstr>
      <vt:lpstr>Equity</vt:lpstr>
      <vt:lpstr>第五篇 统计学习方法如何实现分类与聚类（七）</vt:lpstr>
      <vt:lpstr>5.3.4 随机森林算法</vt:lpstr>
      <vt:lpstr>随机森林</vt:lpstr>
      <vt:lpstr>随机森林</vt:lpstr>
      <vt:lpstr>随机森林</vt:lpstr>
      <vt:lpstr>敬请关注“跟我学AI”公众号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Infinite SVM: a DP Mixture of Large-margin Kernel Machines</dc:title>
  <dc:creator>SCS</dc:creator>
  <cp:lastModifiedBy>Shaoping Ma</cp:lastModifiedBy>
  <cp:revision>7528</cp:revision>
  <dcterms:created xsi:type="dcterms:W3CDTF">2011-04-24T18:48:21Z</dcterms:created>
  <dcterms:modified xsi:type="dcterms:W3CDTF">2023-10-02T04:20:02Z</dcterms:modified>
</cp:coreProperties>
</file>