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7" r:id="rId3"/>
    <p:sldId id="258" r:id="rId4"/>
    <p:sldId id="259" r:id="rId5"/>
    <p:sldId id="262" r:id="rId6"/>
    <p:sldId id="278" r:id="rId7"/>
    <p:sldId id="263" r:id="rId8"/>
    <p:sldId id="283" r:id="rId9"/>
    <p:sldId id="264" r:id="rId10"/>
    <p:sldId id="265" r:id="rId11"/>
    <p:sldId id="266" r:id="rId12"/>
    <p:sldId id="281" r:id="rId13"/>
    <p:sldId id="267" r:id="rId14"/>
    <p:sldId id="268" r:id="rId15"/>
    <p:sldId id="282" r:id="rId16"/>
    <p:sldId id="269" r:id="rId17"/>
    <p:sldId id="270" r:id="rId18"/>
    <p:sldId id="271" r:id="rId19"/>
    <p:sldId id="272" r:id="rId20"/>
    <p:sldId id="277" r:id="rId21"/>
    <p:sldId id="273" r:id="rId22"/>
    <p:sldId id="274" r:id="rId23"/>
    <p:sldId id="275" r:id="rId24"/>
    <p:sldId id="260" r:id="rId25"/>
    <p:sldId id="261" r:id="rId26"/>
  </p:sldIdLst>
  <p:sldSz cx="18288000" cy="10287000"/>
  <p:notesSz cx="6858000" cy="9144000"/>
  <p:embeddedFontLst>
    <p:embeddedFont>
      <p:font typeface="Asap Medium" panose="020B0604020202020204" charset="0"/>
      <p:regular r:id="rId27"/>
    </p:embeddedFont>
    <p:embeddedFont>
      <p:font typeface="Maven Pro Heavy" panose="020B0604020202020204" charset="0"/>
      <p:regular r:id="rId28"/>
    </p:embeddedFont>
    <p:embeddedFont>
      <p:font typeface="Muli" panose="020B0604020202020204" charset="0"/>
      <p:regular r:id="rId29"/>
    </p:embeddedFont>
    <p:embeddedFont>
      <p:font typeface="Muli Bold"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2" d="100"/>
          <a:sy n="62" d="100"/>
        </p:scale>
        <p:origin x="1518"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4.svg"/><Relationship Id="rId7" Type="http://schemas.openxmlformats.org/officeDocument/2006/relationships/image" Target="../media/image25.svg"/><Relationship Id="rId12"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jpe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hyperlink" Target="https://korvustech.com/thin-film-deposition/" TargetMode="External"/><Relationship Id="rId4" Type="http://schemas.openxmlformats.org/officeDocument/2006/relationships/hyperlink" Target="https://subiz.com.vn/blog/cong-nghe-4-0.html"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491293" y="199384"/>
            <a:ext cx="1536013" cy="1536013"/>
          </a:xfrm>
          <a:custGeom>
            <a:avLst/>
            <a:gdLst/>
            <a:ahLst/>
            <a:cxnLst/>
            <a:rect l="l" t="t" r="r" b="b"/>
            <a:pathLst>
              <a:path w="1536013" h="1536013">
                <a:moveTo>
                  <a:pt x="0" y="0"/>
                </a:moveTo>
                <a:lnTo>
                  <a:pt x="1536014" y="0"/>
                </a:lnTo>
                <a:lnTo>
                  <a:pt x="1536014" y="1536013"/>
                </a:lnTo>
                <a:lnTo>
                  <a:pt x="0" y="1536013"/>
                </a:lnTo>
                <a:lnTo>
                  <a:pt x="0" y="0"/>
                </a:lnTo>
                <a:close/>
              </a:path>
            </a:pathLst>
          </a:custGeom>
          <a:blipFill>
            <a:blip r:embed="rId2"/>
            <a:stretch>
              <a:fillRect/>
            </a:stretch>
          </a:blipFill>
        </p:spPr>
        <p:txBody>
          <a:bodyPr/>
          <a:lstStyle/>
          <a:p>
            <a:endParaRPr lang="en-US"/>
          </a:p>
        </p:txBody>
      </p:sp>
      <p:graphicFrame>
        <p:nvGraphicFramePr>
          <p:cNvPr id="3" name="Table 3"/>
          <p:cNvGraphicFramePr>
            <a:graphicFrameLocks noGrp="1"/>
          </p:cNvGraphicFramePr>
          <p:nvPr>
            <p:extLst>
              <p:ext uri="{D42A27DB-BD31-4B8C-83A1-F6EECF244321}">
                <p14:modId xmlns:p14="http://schemas.microsoft.com/office/powerpoint/2010/main" val="92799968"/>
              </p:ext>
            </p:extLst>
          </p:nvPr>
        </p:nvGraphicFramePr>
        <p:xfrm>
          <a:off x="3408839" y="6242808"/>
          <a:ext cx="11470322" cy="3103104"/>
        </p:xfrm>
        <a:graphic>
          <a:graphicData uri="http://schemas.openxmlformats.org/drawingml/2006/table">
            <a:tbl>
              <a:tblPr/>
              <a:tblGrid>
                <a:gridCol w="4708103">
                  <a:extLst>
                    <a:ext uri="{9D8B030D-6E8A-4147-A177-3AD203B41FA5}">
                      <a16:colId xmlns:a16="http://schemas.microsoft.com/office/drawing/2014/main" val="20000"/>
                    </a:ext>
                  </a:extLst>
                </a:gridCol>
                <a:gridCol w="4853153">
                  <a:extLst>
                    <a:ext uri="{9D8B030D-6E8A-4147-A177-3AD203B41FA5}">
                      <a16:colId xmlns:a16="http://schemas.microsoft.com/office/drawing/2014/main" val="20001"/>
                    </a:ext>
                  </a:extLst>
                </a:gridCol>
                <a:gridCol w="1909066">
                  <a:extLst>
                    <a:ext uri="{9D8B030D-6E8A-4147-A177-3AD203B41FA5}">
                      <a16:colId xmlns:a16="http://schemas.microsoft.com/office/drawing/2014/main" val="20002"/>
                    </a:ext>
                  </a:extLst>
                </a:gridCol>
              </a:tblGrid>
              <a:tr h="1617842">
                <a:tc>
                  <a:txBody>
                    <a:bodyPr/>
                    <a:lstStyle/>
                    <a:p>
                      <a:pPr algn="l">
                        <a:lnSpc>
                          <a:spcPts val="4199"/>
                        </a:lnSpc>
                        <a:defRPr/>
                      </a:pPr>
                      <a:r>
                        <a:rPr lang="en-US" sz="2999">
                          <a:solidFill>
                            <a:srgbClr val="000000"/>
                          </a:solidFill>
                          <a:latin typeface="Arial"/>
                          <a:ea typeface="Arial"/>
                          <a:cs typeface="Arial"/>
                          <a:sym typeface="Arial"/>
                        </a:rPr>
                        <a:t>Sinh viên:</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r>
                        <a:rPr lang="en-US" sz="2999">
                          <a:solidFill>
                            <a:srgbClr val="000000"/>
                          </a:solidFill>
                          <a:latin typeface="Arial"/>
                          <a:ea typeface="Arial"/>
                          <a:cs typeface="Arial"/>
                          <a:sym typeface="Arial"/>
                        </a:rPr>
                        <a:t>Phạm Duy Linh</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r>
                        <a:rPr lang="en-US" sz="2999">
                          <a:solidFill>
                            <a:srgbClr val="000000"/>
                          </a:solidFill>
                          <a:latin typeface="Arial"/>
                          <a:ea typeface="Arial"/>
                          <a:cs typeface="Arial"/>
                          <a:sym typeface="Arial"/>
                        </a:rPr>
                        <a:t>21020998</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23581">
                <a:tc>
                  <a:txBody>
                    <a:bodyPr/>
                    <a:lstStyle/>
                    <a:p>
                      <a:pPr algn="l">
                        <a:lnSpc>
                          <a:spcPts val="4199"/>
                        </a:lnSpc>
                        <a:defRPr/>
                      </a:pPr>
                      <a:r>
                        <a:rPr lang="en-US" sz="2999">
                          <a:solidFill>
                            <a:srgbClr val="000000"/>
                          </a:solidFill>
                          <a:latin typeface="Arial"/>
                          <a:ea typeface="Arial"/>
                          <a:cs typeface="Arial"/>
                          <a:sym typeface="Arial"/>
                        </a:rPr>
                        <a:t>Giảng viên hướng dẫn:</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r>
                        <a:rPr lang="en-US" sz="2999">
                          <a:solidFill>
                            <a:srgbClr val="000000"/>
                          </a:solidFill>
                          <a:latin typeface="Arial"/>
                          <a:ea typeface="Arial"/>
                          <a:cs typeface="Arial"/>
                          <a:sym typeface="Arial"/>
                        </a:rPr>
                        <a:t>TS. Nguyễn Tuấn Cảnh</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61681">
                <a:tc>
                  <a:txBody>
                    <a:bodyPr/>
                    <a:lstStyle/>
                    <a:p>
                      <a:pPr algn="l">
                        <a:lnSpc>
                          <a:spcPts val="4199"/>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r>
                        <a:rPr lang="en-US" sz="2999" dirty="0">
                          <a:solidFill>
                            <a:srgbClr val="000000"/>
                          </a:solidFill>
                          <a:latin typeface="Arial"/>
                          <a:ea typeface="Arial"/>
                          <a:cs typeface="Arial"/>
                          <a:sym typeface="Arial"/>
                        </a:rPr>
                        <a:t>CN. Nguyễn Minh Đoàn</a:t>
                      </a:r>
                      <a:endParaRPr lang="en-US" sz="1100" dirty="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endParaRPr lang="en-US" sz="1100" dirty="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4" name="Table 4"/>
          <p:cNvGraphicFramePr>
            <a:graphicFrameLocks noGrp="1"/>
          </p:cNvGraphicFramePr>
          <p:nvPr>
            <p:extLst>
              <p:ext uri="{D42A27DB-BD31-4B8C-83A1-F6EECF244321}">
                <p14:modId xmlns:p14="http://schemas.microsoft.com/office/powerpoint/2010/main" val="2586173829"/>
              </p:ext>
            </p:extLst>
          </p:nvPr>
        </p:nvGraphicFramePr>
        <p:xfrm>
          <a:off x="6736131" y="5105400"/>
          <a:ext cx="4815736" cy="497650"/>
        </p:xfrm>
        <a:graphic>
          <a:graphicData uri="http://schemas.openxmlformats.org/drawingml/2006/table">
            <a:tbl>
              <a:tblPr/>
              <a:tblGrid>
                <a:gridCol w="4815736">
                  <a:extLst>
                    <a:ext uri="{9D8B030D-6E8A-4147-A177-3AD203B41FA5}">
                      <a16:colId xmlns:a16="http://schemas.microsoft.com/office/drawing/2014/main" val="20000"/>
                    </a:ext>
                  </a:extLst>
                </a:gridCol>
              </a:tblGrid>
              <a:tr h="322035">
                <a:tc>
                  <a:txBody>
                    <a:bodyPr/>
                    <a:lstStyle/>
                    <a:p>
                      <a:pPr algn="ctr">
                        <a:lnSpc>
                          <a:spcPts val="4199"/>
                        </a:lnSpc>
                        <a:defRPr/>
                      </a:pPr>
                      <a:r>
                        <a:rPr lang="en-US" sz="2999" dirty="0" err="1">
                          <a:solidFill>
                            <a:srgbClr val="000000"/>
                          </a:solidFill>
                          <a:latin typeface="Arial"/>
                          <a:ea typeface="Arial"/>
                          <a:cs typeface="Arial"/>
                          <a:sym typeface="Arial"/>
                        </a:rPr>
                        <a:t>Ngành</a:t>
                      </a:r>
                      <a:r>
                        <a:rPr lang="en-US" sz="2999" dirty="0">
                          <a:solidFill>
                            <a:srgbClr val="000000"/>
                          </a:solidFill>
                          <a:latin typeface="Arial"/>
                          <a:ea typeface="Arial"/>
                          <a:cs typeface="Arial"/>
                          <a:sym typeface="Arial"/>
                        </a:rPr>
                        <a:t>: </a:t>
                      </a:r>
                      <a:r>
                        <a:rPr lang="en-US" sz="2999" dirty="0" err="1">
                          <a:solidFill>
                            <a:srgbClr val="000000"/>
                          </a:solidFill>
                          <a:latin typeface="Arial"/>
                          <a:ea typeface="Arial"/>
                          <a:cs typeface="Arial"/>
                          <a:sym typeface="Arial"/>
                        </a:rPr>
                        <a:t>Vật</a:t>
                      </a:r>
                      <a:r>
                        <a:rPr lang="en-US" sz="2999" dirty="0">
                          <a:solidFill>
                            <a:srgbClr val="000000"/>
                          </a:solidFill>
                          <a:latin typeface="Arial"/>
                          <a:ea typeface="Arial"/>
                          <a:cs typeface="Arial"/>
                          <a:sym typeface="Arial"/>
                        </a:rPr>
                        <a:t> </a:t>
                      </a:r>
                      <a:r>
                        <a:rPr lang="en-US" sz="2999" dirty="0" err="1">
                          <a:solidFill>
                            <a:srgbClr val="000000"/>
                          </a:solidFill>
                          <a:latin typeface="Arial"/>
                          <a:ea typeface="Arial"/>
                          <a:cs typeface="Arial"/>
                          <a:sym typeface="Arial"/>
                        </a:rPr>
                        <a:t>lý</a:t>
                      </a:r>
                      <a:r>
                        <a:rPr lang="en-US" sz="2999" dirty="0">
                          <a:solidFill>
                            <a:srgbClr val="000000"/>
                          </a:solidFill>
                          <a:latin typeface="Arial"/>
                          <a:ea typeface="Arial"/>
                          <a:cs typeface="Arial"/>
                          <a:sym typeface="Arial"/>
                        </a:rPr>
                        <a:t> </a:t>
                      </a:r>
                      <a:r>
                        <a:rPr lang="en-US" sz="2999" dirty="0" err="1">
                          <a:solidFill>
                            <a:srgbClr val="000000"/>
                          </a:solidFill>
                          <a:latin typeface="Arial"/>
                          <a:ea typeface="Arial"/>
                          <a:cs typeface="Arial"/>
                          <a:sym typeface="Arial"/>
                        </a:rPr>
                        <a:t>kỹ</a:t>
                      </a:r>
                      <a:r>
                        <a:rPr lang="en-US" sz="2999" dirty="0">
                          <a:solidFill>
                            <a:srgbClr val="000000"/>
                          </a:solidFill>
                          <a:latin typeface="Arial"/>
                          <a:ea typeface="Arial"/>
                          <a:cs typeface="Arial"/>
                          <a:sym typeface="Arial"/>
                        </a:rPr>
                        <a:t> </a:t>
                      </a:r>
                      <a:r>
                        <a:rPr lang="en-US" sz="2999" dirty="0" err="1">
                          <a:solidFill>
                            <a:srgbClr val="000000"/>
                          </a:solidFill>
                          <a:latin typeface="Arial"/>
                          <a:ea typeface="Arial"/>
                          <a:cs typeface="Arial"/>
                          <a:sym typeface="Arial"/>
                        </a:rPr>
                        <a:t>thuật</a:t>
                      </a:r>
                      <a:endParaRPr lang="en-US" sz="1100" dirty="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Freeform 5"/>
          <p:cNvSpPr/>
          <p:nvPr/>
        </p:nvSpPr>
        <p:spPr>
          <a:xfrm>
            <a:off x="289109" y="199384"/>
            <a:ext cx="3402120" cy="1292806"/>
          </a:xfrm>
          <a:custGeom>
            <a:avLst/>
            <a:gdLst/>
            <a:ahLst/>
            <a:cxnLst/>
            <a:rect l="l" t="t" r="r" b="b"/>
            <a:pathLst>
              <a:path w="3402120" h="1292806">
                <a:moveTo>
                  <a:pt x="0" y="0"/>
                </a:moveTo>
                <a:lnTo>
                  <a:pt x="3402121" y="0"/>
                </a:lnTo>
                <a:lnTo>
                  <a:pt x="3402121" y="1292805"/>
                </a:lnTo>
                <a:lnTo>
                  <a:pt x="0" y="1292805"/>
                </a:lnTo>
                <a:lnTo>
                  <a:pt x="0" y="0"/>
                </a:lnTo>
                <a:close/>
              </a:path>
            </a:pathLst>
          </a:custGeom>
          <a:blipFill>
            <a:blip r:embed="rId3"/>
            <a:stretch>
              <a:fillRect/>
            </a:stretch>
          </a:blipFill>
        </p:spPr>
        <p:txBody>
          <a:bodyPr/>
          <a:lstStyle/>
          <a:p>
            <a:endParaRPr lang="en-US"/>
          </a:p>
        </p:txBody>
      </p:sp>
      <p:sp>
        <p:nvSpPr>
          <p:cNvPr id="6" name="TextBox 6"/>
          <p:cNvSpPr txBox="1"/>
          <p:nvPr/>
        </p:nvSpPr>
        <p:spPr>
          <a:xfrm>
            <a:off x="646455" y="2536677"/>
            <a:ext cx="16995089" cy="2174874"/>
          </a:xfrm>
          <a:prstGeom prst="rect">
            <a:avLst/>
          </a:prstGeom>
        </p:spPr>
        <p:txBody>
          <a:bodyPr lIns="0" tIns="0" rIns="0" bIns="0" rtlCol="0" anchor="t">
            <a:spAutoFit/>
          </a:bodyPr>
          <a:lstStyle/>
          <a:p>
            <a:pPr algn="ctr">
              <a:lnSpc>
                <a:spcPts val="5600"/>
              </a:lnSpc>
            </a:pPr>
            <a:r>
              <a:rPr lang="en-US" sz="4000" b="1" spc="-32" dirty="0">
                <a:solidFill>
                  <a:srgbClr val="3849A2"/>
                </a:solidFill>
                <a:latin typeface="Arial Bold"/>
                <a:ea typeface="Arial Bold"/>
                <a:cs typeface="Arial Bold"/>
                <a:sym typeface="Arial Bold"/>
              </a:rPr>
              <a:t>THIẾT KẾ, CHẾ TẠO MÁY SƠN PHỦ </a:t>
            </a:r>
          </a:p>
          <a:p>
            <a:pPr algn="ctr">
              <a:lnSpc>
                <a:spcPts val="5600"/>
              </a:lnSpc>
            </a:pPr>
            <a:r>
              <a:rPr lang="en-US" sz="4000" b="1" spc="-32" dirty="0">
                <a:solidFill>
                  <a:srgbClr val="3849A2"/>
                </a:solidFill>
                <a:latin typeface="Arial Bold"/>
                <a:ea typeface="Arial Bold"/>
                <a:cs typeface="Arial Bold"/>
                <a:sym typeface="Arial Bold"/>
              </a:rPr>
              <a:t>(DOCTOR BLADE COATER)</a:t>
            </a:r>
          </a:p>
          <a:p>
            <a:pPr algn="ctr">
              <a:lnSpc>
                <a:spcPts val="5600"/>
              </a:lnSpc>
            </a:pPr>
            <a:r>
              <a:rPr lang="en-US" sz="4000" b="1" spc="-32" dirty="0">
                <a:solidFill>
                  <a:srgbClr val="3849A2"/>
                </a:solidFill>
                <a:latin typeface="Arial Bold"/>
                <a:ea typeface="Arial Bold"/>
                <a:cs typeface="Arial Bold"/>
                <a:sym typeface="Arial Bold"/>
              </a:rPr>
              <a:t>ỨNG DỤNG TRONG CHẾ TẠO MÀNG MỎNG</a:t>
            </a:r>
          </a:p>
        </p:txBody>
      </p:sp>
      <p:sp>
        <p:nvSpPr>
          <p:cNvPr id="7" name="TextBox 7"/>
          <p:cNvSpPr txBox="1"/>
          <p:nvPr/>
        </p:nvSpPr>
        <p:spPr>
          <a:xfrm>
            <a:off x="3408839" y="341883"/>
            <a:ext cx="11470321" cy="1181099"/>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TRƯỜNG ĐẠI HỌC CÔNG NGHỆ</a:t>
            </a:r>
          </a:p>
          <a:p>
            <a:pPr algn="ctr">
              <a:lnSpc>
                <a:spcPts val="4500"/>
              </a:lnSpc>
            </a:pPr>
            <a:r>
              <a:rPr lang="en-US" sz="3000" b="1">
                <a:solidFill>
                  <a:srgbClr val="202020"/>
                </a:solidFill>
                <a:latin typeface="Arial Bold"/>
                <a:ea typeface="Arial Bold"/>
                <a:cs typeface="Arial Bold"/>
                <a:sym typeface="Arial Bold"/>
              </a:rPr>
              <a:t>KHOA VẬT LÝ KỸ THUẬT VÀ CÔNG NGHỆ NANO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958726" y="-6185206"/>
            <a:ext cx="8191859" cy="8176965"/>
          </a:xfrm>
          <a:custGeom>
            <a:avLst/>
            <a:gdLst/>
            <a:ahLst/>
            <a:cxnLst/>
            <a:rect l="l" t="t" r="r" b="b"/>
            <a:pathLst>
              <a:path w="8191859" h="8176965">
                <a:moveTo>
                  <a:pt x="0" y="0"/>
                </a:moveTo>
                <a:lnTo>
                  <a:pt x="8191859" y="0"/>
                </a:lnTo>
                <a:lnTo>
                  <a:pt x="8191859" y="8176965"/>
                </a:lnTo>
                <a:lnTo>
                  <a:pt x="0" y="81769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255075" y="7625788"/>
            <a:ext cx="8525877" cy="8510375"/>
          </a:xfrm>
          <a:custGeom>
            <a:avLst/>
            <a:gdLst/>
            <a:ahLst/>
            <a:cxnLst/>
            <a:rect l="l" t="t" r="r" b="b"/>
            <a:pathLst>
              <a:path w="8525877" h="8510375">
                <a:moveTo>
                  <a:pt x="0" y="0"/>
                </a:moveTo>
                <a:lnTo>
                  <a:pt x="8525877" y="0"/>
                </a:lnTo>
                <a:lnTo>
                  <a:pt x="8525877" y="8510375"/>
                </a:lnTo>
                <a:lnTo>
                  <a:pt x="0" y="85103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9002437" y="3156047"/>
            <a:ext cx="3519984" cy="2463245"/>
          </a:xfrm>
          <a:custGeom>
            <a:avLst/>
            <a:gdLst/>
            <a:ahLst/>
            <a:cxnLst/>
            <a:rect l="l" t="t" r="r" b="b"/>
            <a:pathLst>
              <a:path w="3519984" h="2463245">
                <a:moveTo>
                  <a:pt x="0" y="0"/>
                </a:moveTo>
                <a:lnTo>
                  <a:pt x="3519984" y="0"/>
                </a:lnTo>
                <a:lnTo>
                  <a:pt x="3519984" y="2463245"/>
                </a:lnTo>
                <a:lnTo>
                  <a:pt x="0" y="2463245"/>
                </a:lnTo>
                <a:lnTo>
                  <a:pt x="0" y="0"/>
                </a:lnTo>
                <a:close/>
              </a:path>
            </a:pathLst>
          </a:custGeom>
          <a:blipFill>
            <a:blip r:embed="rId4"/>
            <a:stretch>
              <a:fillRect/>
            </a:stretch>
          </a:blipFill>
        </p:spPr>
        <p:txBody>
          <a:bodyPr/>
          <a:lstStyle/>
          <a:p>
            <a:endParaRPr lang="en-US"/>
          </a:p>
        </p:txBody>
      </p:sp>
      <p:sp>
        <p:nvSpPr>
          <p:cNvPr id="6" name="Freeform 6"/>
          <p:cNvSpPr/>
          <p:nvPr/>
        </p:nvSpPr>
        <p:spPr>
          <a:xfrm>
            <a:off x="4100711" y="2995301"/>
            <a:ext cx="5128173" cy="3883146"/>
          </a:xfrm>
          <a:custGeom>
            <a:avLst/>
            <a:gdLst/>
            <a:ahLst/>
            <a:cxnLst/>
            <a:rect l="l" t="t" r="r" b="b"/>
            <a:pathLst>
              <a:path w="5923991" h="4228249">
                <a:moveTo>
                  <a:pt x="0" y="0"/>
                </a:moveTo>
                <a:lnTo>
                  <a:pt x="5923991" y="0"/>
                </a:lnTo>
                <a:lnTo>
                  <a:pt x="5923991" y="4228248"/>
                </a:lnTo>
                <a:lnTo>
                  <a:pt x="0" y="4228248"/>
                </a:lnTo>
                <a:lnTo>
                  <a:pt x="0" y="0"/>
                </a:lnTo>
                <a:close/>
              </a:path>
            </a:pathLst>
          </a:custGeom>
          <a:blipFill>
            <a:blip r:embed="rId5"/>
            <a:stretch>
              <a:fillRect/>
            </a:stretch>
          </a:blipFill>
        </p:spPr>
        <p:txBody>
          <a:bodyPr/>
          <a:lstStyle/>
          <a:p>
            <a:endParaRPr lang="en-US"/>
          </a:p>
        </p:txBody>
      </p:sp>
      <p:sp>
        <p:nvSpPr>
          <p:cNvPr id="7" name="Freeform 7"/>
          <p:cNvSpPr/>
          <p:nvPr/>
        </p:nvSpPr>
        <p:spPr>
          <a:xfrm>
            <a:off x="12038622" y="1896892"/>
            <a:ext cx="6979412" cy="4981555"/>
          </a:xfrm>
          <a:custGeom>
            <a:avLst/>
            <a:gdLst/>
            <a:ahLst/>
            <a:cxnLst/>
            <a:rect l="l" t="t" r="r" b="b"/>
            <a:pathLst>
              <a:path w="6979412" h="4981555">
                <a:moveTo>
                  <a:pt x="0" y="0"/>
                </a:moveTo>
                <a:lnTo>
                  <a:pt x="6979413" y="0"/>
                </a:lnTo>
                <a:lnTo>
                  <a:pt x="6979413" y="4981556"/>
                </a:lnTo>
                <a:lnTo>
                  <a:pt x="0" y="4981556"/>
                </a:lnTo>
                <a:lnTo>
                  <a:pt x="0" y="0"/>
                </a:lnTo>
                <a:close/>
              </a:path>
            </a:pathLst>
          </a:custGeom>
          <a:blipFill>
            <a:blip r:embed="rId6"/>
            <a:stretch>
              <a:fillRect/>
            </a:stretch>
          </a:blipFill>
        </p:spPr>
        <p:txBody>
          <a:bodyPr/>
          <a:lstStyle/>
          <a:p>
            <a:endParaRPr lang="en-US"/>
          </a:p>
        </p:txBody>
      </p:sp>
      <p:sp>
        <p:nvSpPr>
          <p:cNvPr id="8" name="TextBox 8"/>
          <p:cNvSpPr txBox="1"/>
          <p:nvPr/>
        </p:nvSpPr>
        <p:spPr>
          <a:xfrm>
            <a:off x="7356786" y="8109152"/>
            <a:ext cx="3574429" cy="428835"/>
          </a:xfrm>
          <a:prstGeom prst="rect">
            <a:avLst/>
          </a:prstGeom>
        </p:spPr>
        <p:txBody>
          <a:bodyPr lIns="0" tIns="0" rIns="0" bIns="0" rtlCol="0" anchor="t">
            <a:spAutoFit/>
          </a:bodyPr>
          <a:lstStyle/>
          <a:p>
            <a:pPr algn="ctr">
              <a:lnSpc>
                <a:spcPts val="3749"/>
              </a:lnSpc>
            </a:pPr>
            <a:r>
              <a:rPr lang="en-US" sz="2499" dirty="0" err="1">
                <a:solidFill>
                  <a:srgbClr val="202020"/>
                </a:solidFill>
                <a:latin typeface="Arial"/>
                <a:ea typeface="Arial"/>
                <a:cs typeface="Arial"/>
                <a:sym typeface="Arial"/>
              </a:rPr>
              <a:t>Hình</a:t>
            </a:r>
            <a:r>
              <a:rPr lang="en-US" sz="2499" dirty="0">
                <a:solidFill>
                  <a:srgbClr val="202020"/>
                </a:solidFill>
                <a:latin typeface="Arial"/>
                <a:ea typeface="Arial"/>
                <a:cs typeface="Arial"/>
                <a:sym typeface="Arial"/>
              </a:rPr>
              <a:t> 6: </a:t>
            </a:r>
            <a:r>
              <a:rPr lang="en-US" sz="2499" dirty="0" err="1">
                <a:solidFill>
                  <a:srgbClr val="202020"/>
                </a:solidFill>
                <a:latin typeface="Arial"/>
                <a:ea typeface="Arial"/>
                <a:cs typeface="Arial"/>
                <a:sym typeface="Arial"/>
              </a:rPr>
              <a:t>Thiết</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kế</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cơ</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khí</a:t>
            </a:r>
            <a:endParaRPr lang="en-US" sz="2499" dirty="0">
              <a:solidFill>
                <a:srgbClr val="202020"/>
              </a:solidFill>
              <a:latin typeface="Arial"/>
              <a:ea typeface="Arial"/>
              <a:cs typeface="Arial"/>
              <a:sym typeface="Arial"/>
            </a:endParaRPr>
          </a:p>
        </p:txBody>
      </p:sp>
      <p:sp>
        <p:nvSpPr>
          <p:cNvPr id="9" name="TextBox 9"/>
          <p:cNvSpPr txBox="1"/>
          <p:nvPr/>
        </p:nvSpPr>
        <p:spPr>
          <a:xfrm>
            <a:off x="1667374" y="6969969"/>
            <a:ext cx="2574494"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Khung máy</a:t>
            </a:r>
          </a:p>
        </p:txBody>
      </p:sp>
      <p:sp>
        <p:nvSpPr>
          <p:cNvPr id="10" name="TextBox 10"/>
          <p:cNvSpPr txBox="1"/>
          <p:nvPr/>
        </p:nvSpPr>
        <p:spPr>
          <a:xfrm>
            <a:off x="9087729" y="6969969"/>
            <a:ext cx="3349401"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Trục chuyển động</a:t>
            </a:r>
          </a:p>
        </p:txBody>
      </p:sp>
      <p:sp>
        <p:nvSpPr>
          <p:cNvPr id="11" name="TextBox 11"/>
          <p:cNvSpPr txBox="1"/>
          <p:nvPr/>
        </p:nvSpPr>
        <p:spPr>
          <a:xfrm>
            <a:off x="13853628" y="6969969"/>
            <a:ext cx="3349401"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Hệ gá mẫu</a:t>
            </a:r>
          </a:p>
        </p:txBody>
      </p:sp>
      <p:sp>
        <p:nvSpPr>
          <p:cNvPr id="12" name="TextBox 12"/>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cơ khí</a:t>
            </a:r>
          </a:p>
        </p:txBody>
      </p:sp>
      <p:sp>
        <p:nvSpPr>
          <p:cNvPr id="13" name="TextBox 13"/>
          <p:cNvSpPr txBox="1"/>
          <p:nvPr/>
        </p:nvSpPr>
        <p:spPr>
          <a:xfrm>
            <a:off x="4990098" y="6969969"/>
            <a:ext cx="3349401"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doctor blade</a:t>
            </a:r>
          </a:p>
        </p:txBody>
      </p:sp>
      <p:pic>
        <p:nvPicPr>
          <p:cNvPr id="21" name="Picture 20" descr="A white rectangular object with a black background&#10;&#10;AI-generated content may be incorrect.">
            <a:extLst>
              <a:ext uri="{FF2B5EF4-FFF2-40B4-BE49-F238E27FC236}">
                <a16:creationId xmlns:a16="http://schemas.microsoft.com/office/drawing/2014/main" id="{1E2FD603-F5EE-3B08-0F5D-0837D289E9D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26351" y="2661212"/>
            <a:ext cx="8846655" cy="381440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Freeform 5"/>
          <p:cNvSpPr/>
          <p:nvPr/>
        </p:nvSpPr>
        <p:spPr>
          <a:xfrm>
            <a:off x="9971201" y="3407950"/>
            <a:ext cx="6873466" cy="3471100"/>
          </a:xfrm>
          <a:custGeom>
            <a:avLst/>
            <a:gdLst/>
            <a:ahLst/>
            <a:cxnLst/>
            <a:rect l="l" t="t" r="r" b="b"/>
            <a:pathLst>
              <a:path w="6873466" h="3471100">
                <a:moveTo>
                  <a:pt x="0" y="0"/>
                </a:moveTo>
                <a:lnTo>
                  <a:pt x="6873466" y="0"/>
                </a:lnTo>
                <a:lnTo>
                  <a:pt x="6873466" y="3471100"/>
                </a:lnTo>
                <a:lnTo>
                  <a:pt x="0" y="3471100"/>
                </a:lnTo>
                <a:lnTo>
                  <a:pt x="0" y="0"/>
                </a:lnTo>
                <a:close/>
              </a:path>
            </a:pathLst>
          </a:custGeom>
          <a:blipFill>
            <a:blip r:embed="rId4"/>
            <a:stretch>
              <a:fillRect/>
            </a:stretch>
          </a:blipFill>
        </p:spPr>
        <p:txBody>
          <a:bodyPr/>
          <a:lstStyle/>
          <a:p>
            <a:endParaRPr lang="en-US"/>
          </a:p>
        </p:txBody>
      </p:sp>
      <p:sp>
        <p:nvSpPr>
          <p:cNvPr id="6" name="TextBox 6"/>
          <p:cNvSpPr txBox="1"/>
          <p:nvPr/>
        </p:nvSpPr>
        <p:spPr>
          <a:xfrm>
            <a:off x="4653151" y="7779572"/>
            <a:ext cx="8981698" cy="428835"/>
          </a:xfrm>
          <a:prstGeom prst="rect">
            <a:avLst/>
          </a:prstGeom>
        </p:spPr>
        <p:txBody>
          <a:bodyPr lIns="0" tIns="0" rIns="0" bIns="0" rtlCol="0" anchor="t">
            <a:spAutoFit/>
          </a:bodyPr>
          <a:lstStyle/>
          <a:p>
            <a:pPr algn="ctr">
              <a:lnSpc>
                <a:spcPts val="3749"/>
              </a:lnSpc>
            </a:pPr>
            <a:r>
              <a:rPr lang="en-US" sz="2499" dirty="0" err="1">
                <a:solidFill>
                  <a:srgbClr val="202020"/>
                </a:solidFill>
                <a:latin typeface="Arial"/>
                <a:ea typeface="Arial"/>
                <a:cs typeface="Arial"/>
                <a:sym typeface="Arial"/>
              </a:rPr>
              <a:t>Hình</a:t>
            </a:r>
            <a:r>
              <a:rPr lang="en-US" sz="2499" dirty="0">
                <a:solidFill>
                  <a:srgbClr val="202020"/>
                </a:solidFill>
                <a:latin typeface="Arial"/>
                <a:ea typeface="Arial"/>
                <a:cs typeface="Arial"/>
                <a:sym typeface="Arial"/>
              </a:rPr>
              <a:t> 7: </a:t>
            </a:r>
            <a:r>
              <a:rPr lang="en-US" sz="2499" dirty="0" err="1">
                <a:solidFill>
                  <a:srgbClr val="202020"/>
                </a:solidFill>
                <a:latin typeface="Arial"/>
                <a:ea typeface="Arial"/>
                <a:cs typeface="Arial"/>
                <a:sym typeface="Arial"/>
              </a:rPr>
              <a:t>Phần</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cơ</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khí</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của</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thiết</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bị</a:t>
            </a:r>
            <a:r>
              <a:rPr lang="en-US" sz="2499" dirty="0">
                <a:solidFill>
                  <a:srgbClr val="202020"/>
                </a:solidFill>
                <a:latin typeface="Arial"/>
                <a:ea typeface="Arial"/>
                <a:cs typeface="Arial"/>
                <a:sym typeface="Arial"/>
              </a:rPr>
              <a:t> a) </a:t>
            </a:r>
            <a:r>
              <a:rPr lang="en-US" sz="2499" dirty="0" err="1">
                <a:solidFill>
                  <a:srgbClr val="202020"/>
                </a:solidFill>
                <a:latin typeface="Arial"/>
                <a:ea typeface="Arial"/>
                <a:cs typeface="Arial"/>
                <a:sym typeface="Arial"/>
              </a:rPr>
              <a:t>thiết</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kế</a:t>
            </a:r>
            <a:r>
              <a:rPr lang="en-US" sz="2499" dirty="0">
                <a:solidFill>
                  <a:srgbClr val="202020"/>
                </a:solidFill>
                <a:latin typeface="Arial"/>
                <a:ea typeface="Arial"/>
                <a:cs typeface="Arial"/>
                <a:sym typeface="Arial"/>
              </a:rPr>
              <a:t> b) </a:t>
            </a:r>
            <a:r>
              <a:rPr lang="en-US" sz="2499" dirty="0" err="1">
                <a:solidFill>
                  <a:srgbClr val="202020"/>
                </a:solidFill>
                <a:latin typeface="Arial"/>
                <a:ea typeface="Arial"/>
                <a:cs typeface="Arial"/>
                <a:sym typeface="Arial"/>
              </a:rPr>
              <a:t>thực</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tế</a:t>
            </a:r>
            <a:endParaRPr lang="en-US" sz="2499" dirty="0">
              <a:solidFill>
                <a:srgbClr val="202020"/>
              </a:solidFill>
              <a:latin typeface="Arial"/>
              <a:ea typeface="Arial"/>
              <a:cs typeface="Arial"/>
              <a:sym typeface="Arial"/>
            </a:endParaRPr>
          </a:p>
        </p:txBody>
      </p:sp>
      <p:sp>
        <p:nvSpPr>
          <p:cNvPr id="7" name="TextBox 7"/>
          <p:cNvSpPr txBox="1"/>
          <p:nvPr/>
        </p:nvSpPr>
        <p:spPr>
          <a:xfrm>
            <a:off x="2810002" y="2223962"/>
            <a:ext cx="557843"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a)</a:t>
            </a:r>
          </a:p>
        </p:txBody>
      </p:sp>
      <p:sp>
        <p:nvSpPr>
          <p:cNvPr id="8" name="TextBox 8"/>
          <p:cNvSpPr txBox="1"/>
          <p:nvPr/>
        </p:nvSpPr>
        <p:spPr>
          <a:xfrm>
            <a:off x="9803423" y="2223962"/>
            <a:ext cx="601804"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b)</a:t>
            </a:r>
          </a:p>
        </p:txBody>
      </p:sp>
      <p:sp>
        <p:nvSpPr>
          <p:cNvPr id="9" name="TextBox 9"/>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cơ khí</a:t>
            </a:r>
          </a:p>
        </p:txBody>
      </p:sp>
      <p:pic>
        <p:nvPicPr>
          <p:cNvPr id="11" name="Picture 10" descr="A white printer with a blue screen&#10;&#10;AI-generated content may be incorrect.">
            <a:extLst>
              <a:ext uri="{FF2B5EF4-FFF2-40B4-BE49-F238E27FC236}">
                <a16:creationId xmlns:a16="http://schemas.microsoft.com/office/drawing/2014/main" id="{8936E6B5-2B85-373D-EF0F-77F0B421047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0600" y="2969662"/>
            <a:ext cx="10083465" cy="434767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D24DE-EEC5-9352-C3E3-9F6073A36D9D}"/>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203E8655-BA7C-784E-3159-20C2B998135E}"/>
              </a:ext>
            </a:extLst>
          </p:cNvPr>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u="none" strike="noStrike">
                <a:solidFill>
                  <a:srgbClr val="3849A2"/>
                </a:solidFill>
                <a:latin typeface="Maven Pro Heavy"/>
                <a:ea typeface="Maven Pro Heavy"/>
                <a:cs typeface="Maven Pro Heavy"/>
                <a:sym typeface="Maven Pro Heavy"/>
              </a:rPr>
              <a:t>II. Thiết kế, chế tạo máy sơn phủ</a:t>
            </a:r>
          </a:p>
        </p:txBody>
      </p:sp>
      <p:sp>
        <p:nvSpPr>
          <p:cNvPr id="3" name="TextBox 3">
            <a:extLst>
              <a:ext uri="{FF2B5EF4-FFF2-40B4-BE49-F238E27FC236}">
                <a16:creationId xmlns:a16="http://schemas.microsoft.com/office/drawing/2014/main" id="{060707AC-4969-F93B-69F8-92DBC760DB6D}"/>
              </a:ext>
            </a:extLst>
          </p:cNvPr>
          <p:cNvSpPr txBox="1"/>
          <p:nvPr/>
        </p:nvSpPr>
        <p:spPr>
          <a:xfrm>
            <a:off x="849903" y="3333750"/>
            <a:ext cx="5901795" cy="4038600"/>
          </a:xfrm>
          <a:prstGeom prst="rect">
            <a:avLst/>
          </a:prstGeom>
        </p:spPr>
        <p:txBody>
          <a:bodyPr lIns="0" tIns="0" rIns="0" bIns="0" rtlCol="0" anchor="t">
            <a:spAutoFit/>
          </a:bodyPr>
          <a:lstStyle/>
          <a:p>
            <a:pPr marL="647700" lvl="1" indent="-323850" algn="just">
              <a:lnSpc>
                <a:spcPts val="4500"/>
              </a:lnSpc>
              <a:buFont typeface="Arial"/>
              <a:buChar char="•"/>
            </a:pPr>
            <a:r>
              <a:rPr lang="en-US" sz="3000" b="1" dirty="0" err="1">
                <a:solidFill>
                  <a:srgbClr val="202020"/>
                </a:solidFill>
                <a:latin typeface="Arial Bold"/>
                <a:ea typeface="Arial Bold"/>
                <a:cs typeface="Arial Bold"/>
                <a:sym typeface="Arial Bold"/>
              </a:rPr>
              <a:t>Yêu</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cầu</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phần</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cơ</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khí</a:t>
            </a:r>
            <a:r>
              <a:rPr lang="en-US" sz="3000" b="1" dirty="0">
                <a:solidFill>
                  <a:srgbClr val="202020"/>
                </a:solidFill>
                <a:latin typeface="Arial Bold"/>
                <a:ea typeface="Arial Bold"/>
                <a:cs typeface="Arial Bold"/>
                <a:sym typeface="Arial Bold"/>
              </a:rPr>
              <a:t>:</a:t>
            </a: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Kết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khung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máy</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Cơ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chuyển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động</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Bộ</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phận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sơn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phủ</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Hệ</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thống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điều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khiển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khí</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Nâng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bảo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trì</a:t>
            </a:r>
            <a:endParaRPr lang="en-US" sz="3000" dirty="0">
              <a:solidFill>
                <a:srgbClr val="202020"/>
              </a:solidFill>
              <a:latin typeface="Arial"/>
              <a:ea typeface="Arial"/>
              <a:cs typeface="Arial"/>
              <a:sym typeface="Arial"/>
            </a:endParaRPr>
          </a:p>
          <a:p>
            <a:pPr algn="just">
              <a:lnSpc>
                <a:spcPts val="4500"/>
              </a:lnSpc>
            </a:pPr>
            <a:endParaRPr lang="en-US" sz="3000" dirty="0">
              <a:solidFill>
                <a:srgbClr val="202020"/>
              </a:solidFill>
              <a:latin typeface="Arial"/>
              <a:ea typeface="Arial"/>
              <a:cs typeface="Arial"/>
              <a:sym typeface="Arial"/>
            </a:endParaRPr>
          </a:p>
        </p:txBody>
      </p:sp>
      <p:sp>
        <p:nvSpPr>
          <p:cNvPr id="5" name="TextBox 5">
            <a:extLst>
              <a:ext uri="{FF2B5EF4-FFF2-40B4-BE49-F238E27FC236}">
                <a16:creationId xmlns:a16="http://schemas.microsoft.com/office/drawing/2014/main" id="{5275E8FA-D0B2-BE2F-F45C-05AD3157481C}"/>
              </a:ext>
            </a:extLst>
          </p:cNvPr>
          <p:cNvSpPr txBox="1"/>
          <p:nvPr/>
        </p:nvSpPr>
        <p:spPr>
          <a:xfrm>
            <a:off x="7196634" y="3333750"/>
            <a:ext cx="4085020" cy="3467100"/>
          </a:xfrm>
          <a:prstGeom prst="rect">
            <a:avLst/>
          </a:prstGeom>
        </p:spPr>
        <p:txBody>
          <a:bodyPr lIns="0" tIns="0" rIns="0" bIns="0" rtlCol="0" anchor="t">
            <a:spAutoFit/>
          </a:bodyPr>
          <a:lstStyle/>
          <a:p>
            <a:pPr marL="647700" lvl="1" indent="-323850" algn="l">
              <a:lnSpc>
                <a:spcPts val="4500"/>
              </a:lnSpc>
              <a:buFont typeface="Arial"/>
              <a:buChar char="•"/>
            </a:pPr>
            <a:r>
              <a:rPr lang="en-US" sz="3000" b="1" dirty="0" err="1">
                <a:solidFill>
                  <a:srgbClr val="000000"/>
                </a:solidFill>
                <a:latin typeface="Arial Bold"/>
                <a:ea typeface="Arial Bold"/>
                <a:cs typeface="Arial Bold"/>
                <a:sym typeface="Arial Bold"/>
              </a:rPr>
              <a:t>Phần</a:t>
            </a:r>
            <a:r>
              <a:rPr lang="en-US" sz="3000" b="1" dirty="0">
                <a:solidFill>
                  <a:srgbClr val="000000"/>
                </a:solidFill>
                <a:latin typeface="Arial Bold"/>
                <a:ea typeface="Arial Bold"/>
                <a:cs typeface="Arial Bold"/>
                <a:sym typeface="Arial Bold"/>
              </a:rPr>
              <a:t> </a:t>
            </a:r>
            <a:r>
              <a:rPr lang="en-US" sz="3000" b="1" dirty="0" err="1">
                <a:solidFill>
                  <a:srgbClr val="000000"/>
                </a:solidFill>
                <a:latin typeface="Arial Bold"/>
                <a:ea typeface="Arial Bold"/>
                <a:cs typeface="Arial Bold"/>
                <a:sym typeface="Arial Bold"/>
              </a:rPr>
              <a:t>cứng</a:t>
            </a:r>
            <a:r>
              <a:rPr lang="en-US" sz="3000" b="1" dirty="0">
                <a:solidFill>
                  <a:srgbClr val="000000"/>
                </a:solidFill>
                <a:latin typeface="Arial Bold"/>
                <a:ea typeface="Arial Bold"/>
                <a:cs typeface="Arial Bold"/>
                <a:sym typeface="Arial Bold"/>
              </a:rPr>
              <a:t>:</a:t>
            </a:r>
          </a:p>
          <a:p>
            <a:pPr marL="1295400" lvl="2" indent="-431800" algn="l">
              <a:lnSpc>
                <a:spcPts val="4500"/>
              </a:lnSpc>
              <a:buFont typeface="Arial"/>
              <a:buChar char="⚬"/>
            </a:pPr>
            <a:r>
              <a:rPr lang="en-US" sz="3000" dirty="0">
                <a:solidFill>
                  <a:srgbClr val="000000"/>
                </a:solidFill>
                <a:latin typeface="Arial"/>
                <a:ea typeface="Arial"/>
                <a:cs typeface="Arial"/>
                <a:sym typeface="Arial"/>
              </a:rPr>
              <a:t>Vi </a:t>
            </a:r>
            <a:r>
              <a:rPr lang="en-US" sz="3000" dirty="0" err="1">
                <a:solidFill>
                  <a:srgbClr val="000000"/>
                </a:solidFill>
                <a:latin typeface="Arial"/>
                <a:ea typeface="Arial"/>
                <a:cs typeface="Arial"/>
                <a:sym typeface="Arial"/>
              </a:rPr>
              <a:t>xử</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lý</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err="1">
                <a:solidFill>
                  <a:srgbClr val="000000"/>
                </a:solidFill>
                <a:latin typeface="Arial"/>
                <a:ea typeface="Arial"/>
                <a:cs typeface="Arial"/>
                <a:sym typeface="Arial"/>
              </a:rPr>
              <a:t>Bộ</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nhớ</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err="1">
                <a:solidFill>
                  <a:srgbClr val="000000"/>
                </a:solidFill>
                <a:latin typeface="Arial"/>
                <a:ea typeface="Arial"/>
                <a:cs typeface="Arial"/>
                <a:sym typeface="Arial"/>
              </a:rPr>
              <a:t>Nguồn</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điện</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err="1">
                <a:solidFill>
                  <a:srgbClr val="000000"/>
                </a:solidFill>
                <a:latin typeface="Arial"/>
                <a:ea typeface="Arial"/>
                <a:cs typeface="Arial"/>
                <a:sym typeface="Arial"/>
              </a:rPr>
              <a:t>Mạch</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điều</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khiển</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a:solidFill>
                  <a:srgbClr val="000000"/>
                </a:solidFill>
                <a:latin typeface="Arial"/>
                <a:ea typeface="Arial"/>
                <a:cs typeface="Arial"/>
                <a:sym typeface="Arial"/>
              </a:rPr>
              <a:t>Giao </a:t>
            </a:r>
            <a:r>
              <a:rPr lang="en-US" sz="3000" dirty="0" err="1">
                <a:solidFill>
                  <a:srgbClr val="000000"/>
                </a:solidFill>
                <a:latin typeface="Arial"/>
                <a:ea typeface="Arial"/>
                <a:cs typeface="Arial"/>
                <a:sym typeface="Arial"/>
              </a:rPr>
              <a:t>tiếp</a:t>
            </a:r>
            <a:endParaRPr lang="en-US" sz="3000" dirty="0">
              <a:solidFill>
                <a:srgbClr val="000000"/>
              </a:solidFill>
              <a:latin typeface="Arial"/>
              <a:ea typeface="Arial"/>
              <a:cs typeface="Arial"/>
              <a:sym typeface="Arial"/>
            </a:endParaRPr>
          </a:p>
        </p:txBody>
      </p:sp>
      <p:sp>
        <p:nvSpPr>
          <p:cNvPr id="6" name="AutoShape 6">
            <a:extLst>
              <a:ext uri="{FF2B5EF4-FFF2-40B4-BE49-F238E27FC236}">
                <a16:creationId xmlns:a16="http://schemas.microsoft.com/office/drawing/2014/main" id="{4D7297C9-5C5C-BC5F-B03F-3C13CB0735AA}"/>
              </a:ext>
            </a:extLst>
          </p:cNvPr>
          <p:cNvSpPr/>
          <p:nvPr/>
        </p:nvSpPr>
        <p:spPr>
          <a:xfrm>
            <a:off x="7142907" y="3486150"/>
            <a:ext cx="0" cy="3314700"/>
          </a:xfrm>
          <a:prstGeom prst="line">
            <a:avLst/>
          </a:prstGeom>
          <a:ln w="38100" cap="flat">
            <a:solidFill>
              <a:srgbClr val="3849A2"/>
            </a:solidFill>
            <a:prstDash val="lgDash"/>
            <a:headEnd type="none" w="sm" len="sm"/>
            <a:tailEnd type="none" w="sm" len="sm"/>
          </a:ln>
        </p:spPr>
        <p:txBody>
          <a:bodyPr/>
          <a:lstStyle/>
          <a:p>
            <a:endParaRPr lang="en-US"/>
          </a:p>
        </p:txBody>
      </p:sp>
    </p:spTree>
    <p:extLst>
      <p:ext uri="{BB962C8B-B14F-4D97-AF65-F5344CB8AC3E}">
        <p14:creationId xmlns:p14="http://schemas.microsoft.com/office/powerpoint/2010/main" val="426338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8509025" y="8269686"/>
            <a:ext cx="8335642" cy="428835"/>
          </a:xfrm>
          <a:prstGeom prst="rect">
            <a:avLst/>
          </a:prstGeom>
        </p:spPr>
        <p:txBody>
          <a:bodyPr lIns="0" tIns="0" rIns="0" bIns="0" rtlCol="0" anchor="t">
            <a:spAutoFit/>
          </a:bodyPr>
          <a:lstStyle/>
          <a:p>
            <a:pPr algn="ctr">
              <a:lnSpc>
                <a:spcPts val="3749"/>
              </a:lnSpc>
            </a:pPr>
            <a:r>
              <a:rPr lang="en-US" sz="2499" dirty="0" err="1">
                <a:solidFill>
                  <a:srgbClr val="202020"/>
                </a:solidFill>
                <a:latin typeface="Arial"/>
                <a:ea typeface="Arial"/>
                <a:cs typeface="Arial"/>
                <a:sym typeface="Arial"/>
              </a:rPr>
              <a:t>Hình</a:t>
            </a:r>
            <a:r>
              <a:rPr lang="en-US" sz="2499" dirty="0">
                <a:solidFill>
                  <a:srgbClr val="202020"/>
                </a:solidFill>
                <a:latin typeface="Arial"/>
                <a:ea typeface="Arial"/>
                <a:cs typeface="Arial"/>
                <a:sym typeface="Arial"/>
              </a:rPr>
              <a:t> 8: Linh </a:t>
            </a:r>
            <a:r>
              <a:rPr lang="en-US" sz="2499" dirty="0" err="1">
                <a:solidFill>
                  <a:srgbClr val="202020"/>
                </a:solidFill>
                <a:latin typeface="Arial"/>
                <a:ea typeface="Arial"/>
                <a:cs typeface="Arial"/>
                <a:sym typeface="Arial"/>
              </a:rPr>
              <a:t>kiện</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trong</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điều</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khiển</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thiết</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bị</a:t>
            </a:r>
            <a:r>
              <a:rPr lang="en-US" sz="2499" dirty="0">
                <a:solidFill>
                  <a:srgbClr val="202020"/>
                </a:solidFill>
                <a:latin typeface="Arial"/>
                <a:ea typeface="Arial"/>
                <a:cs typeface="Arial"/>
                <a:sym typeface="Arial"/>
              </a:rPr>
              <a:t> </a:t>
            </a:r>
          </a:p>
        </p:txBody>
      </p:sp>
      <p:sp>
        <p:nvSpPr>
          <p:cNvPr id="6" name="TextBox 6"/>
          <p:cNvSpPr txBox="1"/>
          <p:nvPr/>
        </p:nvSpPr>
        <p:spPr>
          <a:xfrm>
            <a:off x="1325334" y="3048000"/>
            <a:ext cx="6954715" cy="3405741"/>
          </a:xfrm>
          <a:prstGeom prst="rect">
            <a:avLst/>
          </a:prstGeom>
        </p:spPr>
        <p:txBody>
          <a:bodyPr lIns="0" tIns="0" rIns="0" bIns="0" rtlCol="0" anchor="t">
            <a:spAutoFit/>
          </a:bodyPr>
          <a:lstStyle/>
          <a:p>
            <a:pPr algn="just">
              <a:lnSpc>
                <a:spcPts val="4500"/>
              </a:lnSpc>
              <a:spcBef>
                <a:spcPct val="0"/>
              </a:spcBef>
            </a:pPr>
            <a:r>
              <a:rPr lang="en-US" sz="3000" dirty="0" err="1">
                <a:solidFill>
                  <a:srgbClr val="000000"/>
                </a:solidFill>
                <a:latin typeface="Arial"/>
                <a:ea typeface="Arial"/>
                <a:cs typeface="Arial"/>
                <a:sym typeface="Arial"/>
              </a:rPr>
              <a:t>Sử</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dụng</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các</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linh</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kiện</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phù</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hợp</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có</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thể</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tùy</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chỉnh</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để</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đáp</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ứng</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các</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yêu</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cầu</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chế</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tạo</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khác</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nhau</a:t>
            </a:r>
            <a:r>
              <a:rPr lang="en-US" sz="3000" dirty="0">
                <a:solidFill>
                  <a:srgbClr val="000000"/>
                </a:solidFill>
                <a:latin typeface="Arial"/>
                <a:ea typeface="Arial"/>
                <a:cs typeface="Arial"/>
                <a:sym typeface="Arial"/>
              </a:rPr>
              <a:t>.</a:t>
            </a:r>
          </a:p>
          <a:p>
            <a:pPr algn="just">
              <a:lnSpc>
                <a:spcPts val="4500"/>
              </a:lnSpc>
              <a:spcBef>
                <a:spcPct val="0"/>
              </a:spcBef>
            </a:pPr>
            <a:r>
              <a:rPr lang="en-US" sz="3000" dirty="0" err="1">
                <a:solidFill>
                  <a:srgbClr val="000000"/>
                </a:solidFill>
                <a:latin typeface="Arial"/>
                <a:ea typeface="Arial"/>
                <a:cs typeface="Arial"/>
                <a:sym typeface="Arial"/>
              </a:rPr>
              <a:t>Đảm</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bảo</a:t>
            </a:r>
            <a:r>
              <a:rPr lang="en-US" sz="3000" dirty="0">
                <a:solidFill>
                  <a:srgbClr val="000000"/>
                </a:solidFill>
                <a:latin typeface="Arial"/>
                <a:ea typeface="Arial"/>
                <a:cs typeface="Arial"/>
                <a:sym typeface="Arial"/>
              </a:rPr>
              <a:t> chi </a:t>
            </a:r>
            <a:r>
              <a:rPr lang="en-US" sz="3000" dirty="0" err="1">
                <a:solidFill>
                  <a:srgbClr val="000000"/>
                </a:solidFill>
                <a:latin typeface="Arial"/>
                <a:ea typeface="Arial"/>
                <a:cs typeface="Arial"/>
                <a:sym typeface="Arial"/>
              </a:rPr>
              <a:t>phí</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chế</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tạo</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phù</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hợp</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để</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phổ</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biến</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trong</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các</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phòng</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thí</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nghiệm</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cho</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mục</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đích</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nghiên</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cứu</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giảng</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dạy</a:t>
            </a:r>
            <a:r>
              <a:rPr lang="en-US" sz="3000" dirty="0">
                <a:solidFill>
                  <a:srgbClr val="000000"/>
                </a:solidFill>
                <a:latin typeface="Arial"/>
                <a:ea typeface="Arial"/>
                <a:cs typeface="Arial"/>
                <a:sym typeface="Arial"/>
              </a:rPr>
              <a:t>.</a:t>
            </a:r>
          </a:p>
        </p:txBody>
      </p:sp>
      <p:sp>
        <p:nvSpPr>
          <p:cNvPr id="7" name="TextBox 7"/>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cứng</a:t>
            </a:r>
          </a:p>
        </p:txBody>
      </p:sp>
      <p:pic>
        <p:nvPicPr>
          <p:cNvPr id="1028" name="Picture 4">
            <a:extLst>
              <a:ext uri="{FF2B5EF4-FFF2-40B4-BE49-F238E27FC236}">
                <a16:creationId xmlns:a16="http://schemas.microsoft.com/office/drawing/2014/main" id="{782B659B-2B70-A16B-26A6-755126C3B0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1" y="1521368"/>
            <a:ext cx="7844050" cy="67483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3669534" y="990676"/>
            <a:ext cx="10233581" cy="7317010"/>
          </a:xfrm>
          <a:custGeom>
            <a:avLst/>
            <a:gdLst/>
            <a:ahLst/>
            <a:cxnLst/>
            <a:rect l="l" t="t" r="r" b="b"/>
            <a:pathLst>
              <a:path w="10233581" h="7317010">
                <a:moveTo>
                  <a:pt x="0" y="0"/>
                </a:moveTo>
                <a:lnTo>
                  <a:pt x="10233581" y="0"/>
                </a:lnTo>
                <a:lnTo>
                  <a:pt x="10233581" y="7317011"/>
                </a:lnTo>
                <a:lnTo>
                  <a:pt x="0" y="7317011"/>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4344131" y="8183862"/>
            <a:ext cx="9599739" cy="428835"/>
          </a:xfrm>
          <a:prstGeom prst="rect">
            <a:avLst/>
          </a:prstGeom>
        </p:spPr>
        <p:txBody>
          <a:bodyPr lIns="0" tIns="0" rIns="0" bIns="0" rtlCol="0" anchor="t">
            <a:spAutoFit/>
          </a:bodyPr>
          <a:lstStyle/>
          <a:p>
            <a:pPr algn="ctr">
              <a:lnSpc>
                <a:spcPts val="3749"/>
              </a:lnSpc>
            </a:pPr>
            <a:r>
              <a:rPr lang="en-US" sz="2499" dirty="0" err="1">
                <a:solidFill>
                  <a:srgbClr val="202020"/>
                </a:solidFill>
                <a:latin typeface="Arial"/>
                <a:ea typeface="Arial"/>
                <a:cs typeface="Arial"/>
                <a:sym typeface="Arial"/>
              </a:rPr>
              <a:t>Hình</a:t>
            </a:r>
            <a:r>
              <a:rPr lang="en-US" sz="2499" dirty="0">
                <a:solidFill>
                  <a:srgbClr val="202020"/>
                </a:solidFill>
                <a:latin typeface="Arial"/>
                <a:ea typeface="Arial"/>
                <a:cs typeface="Arial"/>
                <a:sym typeface="Arial"/>
              </a:rPr>
              <a:t> 9: </a:t>
            </a:r>
            <a:r>
              <a:rPr lang="en-US" sz="2499" dirty="0" err="1">
                <a:solidFill>
                  <a:srgbClr val="202020"/>
                </a:solidFill>
                <a:latin typeface="Arial"/>
                <a:ea typeface="Arial"/>
                <a:cs typeface="Arial"/>
                <a:sym typeface="Arial"/>
              </a:rPr>
              <a:t>Sơ</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đồ</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nguyên</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lý</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khối</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nguồn</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của</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thiết</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bị</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sơn</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phủ</a:t>
            </a:r>
            <a:endParaRPr lang="en-US" sz="2499" dirty="0">
              <a:solidFill>
                <a:srgbClr val="202020"/>
              </a:solidFill>
              <a:latin typeface="Arial"/>
              <a:ea typeface="Arial"/>
              <a:cs typeface="Arial"/>
              <a:sym typeface="Arial"/>
            </a:endParaRPr>
          </a:p>
        </p:txBody>
      </p:sp>
      <p:sp>
        <p:nvSpPr>
          <p:cNvPr id="6" name="TextBox 6"/>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cứng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3D4B8-F8C4-A9F3-8982-6008228F536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2DC036C8-B46A-5FF8-BA55-BB817CBB3E24}"/>
              </a:ext>
            </a:extLst>
          </p:cNvPr>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u="none" strike="noStrike">
                <a:solidFill>
                  <a:srgbClr val="3849A2"/>
                </a:solidFill>
                <a:latin typeface="Maven Pro Heavy"/>
                <a:ea typeface="Maven Pro Heavy"/>
                <a:cs typeface="Maven Pro Heavy"/>
                <a:sym typeface="Maven Pro Heavy"/>
              </a:rPr>
              <a:t>II. Thiết kế, chế tạo máy sơn phủ</a:t>
            </a:r>
          </a:p>
        </p:txBody>
      </p:sp>
      <p:sp>
        <p:nvSpPr>
          <p:cNvPr id="3" name="TextBox 3">
            <a:extLst>
              <a:ext uri="{FF2B5EF4-FFF2-40B4-BE49-F238E27FC236}">
                <a16:creationId xmlns:a16="http://schemas.microsoft.com/office/drawing/2014/main" id="{25DDE6BB-1B5D-52E5-3AB7-930206481F67}"/>
              </a:ext>
            </a:extLst>
          </p:cNvPr>
          <p:cNvSpPr txBox="1"/>
          <p:nvPr/>
        </p:nvSpPr>
        <p:spPr>
          <a:xfrm>
            <a:off x="849903" y="3333750"/>
            <a:ext cx="5901795" cy="4038600"/>
          </a:xfrm>
          <a:prstGeom prst="rect">
            <a:avLst/>
          </a:prstGeom>
        </p:spPr>
        <p:txBody>
          <a:bodyPr lIns="0" tIns="0" rIns="0" bIns="0" rtlCol="0" anchor="t">
            <a:spAutoFit/>
          </a:bodyPr>
          <a:lstStyle/>
          <a:p>
            <a:pPr marL="647700" lvl="1" indent="-323850" algn="just">
              <a:lnSpc>
                <a:spcPts val="4500"/>
              </a:lnSpc>
              <a:buFont typeface="Arial"/>
              <a:buChar char="•"/>
            </a:pPr>
            <a:r>
              <a:rPr lang="en-US" sz="3000" b="1" dirty="0" err="1">
                <a:solidFill>
                  <a:srgbClr val="202020"/>
                </a:solidFill>
                <a:latin typeface="Arial Bold"/>
                <a:ea typeface="Arial Bold"/>
                <a:cs typeface="Arial Bold"/>
                <a:sym typeface="Arial Bold"/>
              </a:rPr>
              <a:t>Yêu</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cầu</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phần</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cơ</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khí</a:t>
            </a:r>
            <a:r>
              <a:rPr lang="en-US" sz="3000" b="1" dirty="0">
                <a:solidFill>
                  <a:srgbClr val="202020"/>
                </a:solidFill>
                <a:latin typeface="Arial Bold"/>
                <a:ea typeface="Arial Bold"/>
                <a:cs typeface="Arial Bold"/>
                <a:sym typeface="Arial Bold"/>
              </a:rPr>
              <a:t>:</a:t>
            </a: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Kết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khung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máy</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Cơ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chuyển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động</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Bộ</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phận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sơn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phủ</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Hệ</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thống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điều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khiển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khí</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Nâng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bảo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trì</a:t>
            </a:r>
            <a:endParaRPr lang="en-US" sz="3000" dirty="0">
              <a:solidFill>
                <a:srgbClr val="202020"/>
              </a:solidFill>
              <a:latin typeface="Arial"/>
              <a:ea typeface="Arial"/>
              <a:cs typeface="Arial"/>
              <a:sym typeface="Arial"/>
            </a:endParaRPr>
          </a:p>
          <a:p>
            <a:pPr algn="just">
              <a:lnSpc>
                <a:spcPts val="4500"/>
              </a:lnSpc>
            </a:pPr>
            <a:endParaRPr lang="en-US" sz="3000" dirty="0">
              <a:solidFill>
                <a:srgbClr val="202020"/>
              </a:solidFill>
              <a:latin typeface="Arial"/>
              <a:ea typeface="Arial"/>
              <a:cs typeface="Arial"/>
              <a:sym typeface="Arial"/>
            </a:endParaRPr>
          </a:p>
        </p:txBody>
      </p:sp>
      <p:sp>
        <p:nvSpPr>
          <p:cNvPr id="4" name="TextBox 4">
            <a:extLst>
              <a:ext uri="{FF2B5EF4-FFF2-40B4-BE49-F238E27FC236}">
                <a16:creationId xmlns:a16="http://schemas.microsoft.com/office/drawing/2014/main" id="{E9268722-2B04-33CA-1629-D34AE7B011A5}"/>
              </a:ext>
            </a:extLst>
          </p:cNvPr>
          <p:cNvSpPr txBox="1"/>
          <p:nvPr/>
        </p:nvSpPr>
        <p:spPr>
          <a:xfrm>
            <a:off x="11726591" y="3333750"/>
            <a:ext cx="5442936" cy="2895600"/>
          </a:xfrm>
          <a:prstGeom prst="rect">
            <a:avLst/>
          </a:prstGeom>
        </p:spPr>
        <p:txBody>
          <a:bodyPr lIns="0" tIns="0" rIns="0" bIns="0" rtlCol="0" anchor="t">
            <a:spAutoFit/>
          </a:bodyPr>
          <a:lstStyle/>
          <a:p>
            <a:pPr marL="647700" lvl="1" indent="-323850" algn="just">
              <a:lnSpc>
                <a:spcPts val="4500"/>
              </a:lnSpc>
              <a:buFont typeface="Arial"/>
              <a:buChar char="•"/>
            </a:pPr>
            <a:r>
              <a:rPr lang="en-US" sz="3000" b="1" dirty="0" err="1">
                <a:solidFill>
                  <a:srgbClr val="202020"/>
                </a:solidFill>
                <a:latin typeface="Arial Bold"/>
                <a:ea typeface="Arial Bold"/>
                <a:cs typeface="Arial Bold"/>
                <a:sym typeface="Arial Bold"/>
              </a:rPr>
              <a:t>Phần</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mềm</a:t>
            </a:r>
            <a:r>
              <a:rPr lang="en-US" sz="3000" b="1" dirty="0">
                <a:solidFill>
                  <a:srgbClr val="202020"/>
                </a:solidFill>
                <a:latin typeface="Arial Bold"/>
                <a:ea typeface="Arial Bold"/>
                <a:cs typeface="Arial Bold"/>
                <a:sym typeface="Arial Bold"/>
              </a:rPr>
              <a:t>:</a:t>
            </a: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Chương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trình</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điều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khiển</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a:solidFill>
                  <a:srgbClr val="202020"/>
                </a:solidFill>
                <a:latin typeface="Arial"/>
                <a:ea typeface="Arial"/>
                <a:cs typeface="Arial"/>
                <a:sym typeface="Arial"/>
              </a:rPr>
              <a:t>Giao </a:t>
            </a:r>
            <a:r>
              <a:rPr lang="en-US" sz="3000" dirty="0" err="1">
                <a:solidFill>
                  <a:srgbClr val="202020"/>
                </a:solidFill>
                <a:latin typeface="Arial"/>
                <a:ea typeface="Arial"/>
                <a:cs typeface="Arial"/>
                <a:sym typeface="Arial"/>
              </a:rPr>
              <a:t>diện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người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dùng</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a:solidFill>
                  <a:srgbClr val="202020"/>
                </a:solidFill>
                <a:latin typeface="Arial"/>
                <a:ea typeface="Arial"/>
                <a:cs typeface="Arial"/>
                <a:sym typeface="Arial"/>
              </a:rPr>
              <a:t>Bảo </a:t>
            </a:r>
            <a:r>
              <a:rPr lang="en-US" sz="3000" dirty="0" err="1">
                <a:solidFill>
                  <a:srgbClr val="202020"/>
                </a:solidFill>
                <a:latin typeface="Arial"/>
                <a:ea typeface="Arial"/>
                <a:cs typeface="Arial"/>
                <a:sym typeface="Arial"/>
              </a:rPr>
              <a:t>mật</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Cập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nhật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phần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mềm</a:t>
            </a:r>
            <a:endParaRPr lang="en-US" sz="3000" dirty="0">
              <a:solidFill>
                <a:srgbClr val="202020"/>
              </a:solidFill>
              <a:latin typeface="Arial"/>
              <a:ea typeface="Arial"/>
              <a:cs typeface="Arial"/>
              <a:sym typeface="Arial"/>
            </a:endParaRPr>
          </a:p>
        </p:txBody>
      </p:sp>
      <p:sp>
        <p:nvSpPr>
          <p:cNvPr id="5" name="TextBox 5">
            <a:extLst>
              <a:ext uri="{FF2B5EF4-FFF2-40B4-BE49-F238E27FC236}">
                <a16:creationId xmlns:a16="http://schemas.microsoft.com/office/drawing/2014/main" id="{AAF9F4C2-9B2B-D7F2-986A-787E3FCF38BD}"/>
              </a:ext>
            </a:extLst>
          </p:cNvPr>
          <p:cNvSpPr txBox="1"/>
          <p:nvPr/>
        </p:nvSpPr>
        <p:spPr>
          <a:xfrm>
            <a:off x="7196634" y="3333750"/>
            <a:ext cx="4085020" cy="3467100"/>
          </a:xfrm>
          <a:prstGeom prst="rect">
            <a:avLst/>
          </a:prstGeom>
        </p:spPr>
        <p:txBody>
          <a:bodyPr lIns="0" tIns="0" rIns="0" bIns="0" rtlCol="0" anchor="t">
            <a:spAutoFit/>
          </a:bodyPr>
          <a:lstStyle/>
          <a:p>
            <a:pPr marL="647700" lvl="1" indent="-323850" algn="l">
              <a:lnSpc>
                <a:spcPts val="4500"/>
              </a:lnSpc>
              <a:buFont typeface="Arial"/>
              <a:buChar char="•"/>
            </a:pPr>
            <a:r>
              <a:rPr lang="en-US" sz="3000" b="1" dirty="0" err="1">
                <a:solidFill>
                  <a:srgbClr val="000000"/>
                </a:solidFill>
                <a:latin typeface="Arial Bold"/>
                <a:ea typeface="Arial Bold"/>
                <a:cs typeface="Arial Bold"/>
                <a:sym typeface="Arial Bold"/>
              </a:rPr>
              <a:t>Phần</a:t>
            </a:r>
            <a:r>
              <a:rPr lang="en-US" sz="3000" b="1" dirty="0">
                <a:solidFill>
                  <a:srgbClr val="000000"/>
                </a:solidFill>
                <a:latin typeface="Arial Bold"/>
                <a:ea typeface="Arial Bold"/>
                <a:cs typeface="Arial Bold"/>
                <a:sym typeface="Arial Bold"/>
              </a:rPr>
              <a:t> </a:t>
            </a:r>
            <a:r>
              <a:rPr lang="en-US" sz="3000" b="1" dirty="0" err="1">
                <a:solidFill>
                  <a:srgbClr val="000000"/>
                </a:solidFill>
                <a:latin typeface="Arial Bold"/>
                <a:ea typeface="Arial Bold"/>
                <a:cs typeface="Arial Bold"/>
                <a:sym typeface="Arial Bold"/>
              </a:rPr>
              <a:t>cứng</a:t>
            </a:r>
            <a:r>
              <a:rPr lang="en-US" sz="3000" b="1" dirty="0">
                <a:solidFill>
                  <a:srgbClr val="000000"/>
                </a:solidFill>
                <a:latin typeface="Arial Bold"/>
                <a:ea typeface="Arial Bold"/>
                <a:cs typeface="Arial Bold"/>
                <a:sym typeface="Arial Bold"/>
              </a:rPr>
              <a:t>:</a:t>
            </a:r>
          </a:p>
          <a:p>
            <a:pPr marL="1295400" lvl="2" indent="-431800" algn="l">
              <a:lnSpc>
                <a:spcPts val="4500"/>
              </a:lnSpc>
              <a:buFont typeface="Arial"/>
              <a:buChar char="⚬"/>
            </a:pPr>
            <a:r>
              <a:rPr lang="en-US" sz="3000" dirty="0">
                <a:solidFill>
                  <a:srgbClr val="000000"/>
                </a:solidFill>
                <a:latin typeface="Arial"/>
                <a:ea typeface="Arial"/>
                <a:cs typeface="Arial"/>
                <a:sym typeface="Arial"/>
              </a:rPr>
              <a:t>Vi </a:t>
            </a:r>
            <a:r>
              <a:rPr lang="en-US" sz="3000" dirty="0" err="1">
                <a:solidFill>
                  <a:srgbClr val="000000"/>
                </a:solidFill>
                <a:latin typeface="Arial"/>
                <a:ea typeface="Arial"/>
                <a:cs typeface="Arial"/>
                <a:sym typeface="Arial"/>
              </a:rPr>
              <a:t>xử</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lý</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err="1">
                <a:solidFill>
                  <a:srgbClr val="000000"/>
                </a:solidFill>
                <a:latin typeface="Arial"/>
                <a:ea typeface="Arial"/>
                <a:cs typeface="Arial"/>
                <a:sym typeface="Arial"/>
              </a:rPr>
              <a:t>Bộ</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nhớ</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err="1">
                <a:solidFill>
                  <a:srgbClr val="000000"/>
                </a:solidFill>
                <a:latin typeface="Arial"/>
                <a:ea typeface="Arial"/>
                <a:cs typeface="Arial"/>
                <a:sym typeface="Arial"/>
              </a:rPr>
              <a:t>Nguồn</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điện</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err="1">
                <a:solidFill>
                  <a:srgbClr val="000000"/>
                </a:solidFill>
                <a:latin typeface="Arial"/>
                <a:ea typeface="Arial"/>
                <a:cs typeface="Arial"/>
                <a:sym typeface="Arial"/>
              </a:rPr>
              <a:t>Mạch</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điều</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khiển</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a:solidFill>
                  <a:srgbClr val="000000"/>
                </a:solidFill>
                <a:latin typeface="Arial"/>
                <a:ea typeface="Arial"/>
                <a:cs typeface="Arial"/>
                <a:sym typeface="Arial"/>
              </a:rPr>
              <a:t>Giao </a:t>
            </a:r>
            <a:r>
              <a:rPr lang="en-US" sz="3000" dirty="0" err="1">
                <a:solidFill>
                  <a:srgbClr val="000000"/>
                </a:solidFill>
                <a:latin typeface="Arial"/>
                <a:ea typeface="Arial"/>
                <a:cs typeface="Arial"/>
                <a:sym typeface="Arial"/>
              </a:rPr>
              <a:t>tiếp</a:t>
            </a:r>
            <a:endParaRPr lang="en-US" sz="3000" dirty="0">
              <a:solidFill>
                <a:srgbClr val="000000"/>
              </a:solidFill>
              <a:latin typeface="Arial"/>
              <a:ea typeface="Arial"/>
              <a:cs typeface="Arial"/>
              <a:sym typeface="Arial"/>
            </a:endParaRPr>
          </a:p>
        </p:txBody>
      </p:sp>
      <p:sp>
        <p:nvSpPr>
          <p:cNvPr id="6" name="AutoShape 6">
            <a:extLst>
              <a:ext uri="{FF2B5EF4-FFF2-40B4-BE49-F238E27FC236}">
                <a16:creationId xmlns:a16="http://schemas.microsoft.com/office/drawing/2014/main" id="{AB6A37CE-220C-AA5E-CFE4-494165420B7C}"/>
              </a:ext>
            </a:extLst>
          </p:cNvPr>
          <p:cNvSpPr/>
          <p:nvPr/>
        </p:nvSpPr>
        <p:spPr>
          <a:xfrm>
            <a:off x="7142907" y="3486150"/>
            <a:ext cx="0" cy="3314700"/>
          </a:xfrm>
          <a:prstGeom prst="line">
            <a:avLst/>
          </a:prstGeom>
          <a:ln w="38100" cap="flat">
            <a:solidFill>
              <a:srgbClr val="3849A2"/>
            </a:solidFill>
            <a:prstDash val="lgDash"/>
            <a:headEnd type="none" w="sm" len="sm"/>
            <a:tailEnd type="none" w="sm" len="sm"/>
          </a:ln>
        </p:spPr>
        <p:txBody>
          <a:bodyPr/>
          <a:lstStyle/>
          <a:p>
            <a:endParaRPr lang="en-US"/>
          </a:p>
        </p:txBody>
      </p:sp>
      <p:sp>
        <p:nvSpPr>
          <p:cNvPr id="7" name="AutoShape 7">
            <a:extLst>
              <a:ext uri="{FF2B5EF4-FFF2-40B4-BE49-F238E27FC236}">
                <a16:creationId xmlns:a16="http://schemas.microsoft.com/office/drawing/2014/main" id="{5A0FA8CC-A76D-1E5D-AB82-5A032AE139E2}"/>
              </a:ext>
            </a:extLst>
          </p:cNvPr>
          <p:cNvSpPr/>
          <p:nvPr/>
        </p:nvSpPr>
        <p:spPr>
          <a:xfrm>
            <a:off x="11745641" y="3486150"/>
            <a:ext cx="0" cy="3314700"/>
          </a:xfrm>
          <a:prstGeom prst="line">
            <a:avLst/>
          </a:prstGeom>
          <a:ln w="38100" cap="flat">
            <a:solidFill>
              <a:srgbClr val="3849A2"/>
            </a:solidFill>
            <a:prstDash val="lgDash"/>
            <a:headEnd type="none" w="sm" len="sm"/>
            <a:tailEnd type="none" w="sm" len="sm"/>
          </a:ln>
        </p:spPr>
        <p:txBody>
          <a:bodyPr/>
          <a:lstStyle/>
          <a:p>
            <a:endParaRPr lang="en-US"/>
          </a:p>
        </p:txBody>
      </p:sp>
    </p:spTree>
    <p:extLst>
      <p:ext uri="{BB962C8B-B14F-4D97-AF65-F5344CB8AC3E}">
        <p14:creationId xmlns:p14="http://schemas.microsoft.com/office/powerpoint/2010/main" val="428724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37882" y="1028700"/>
            <a:ext cx="19435482" cy="8260080"/>
          </a:xfrm>
          <a:custGeom>
            <a:avLst/>
            <a:gdLst/>
            <a:ahLst/>
            <a:cxnLst/>
            <a:rect l="l" t="t" r="r" b="b"/>
            <a:pathLst>
              <a:path w="15590352" h="6625900">
                <a:moveTo>
                  <a:pt x="0" y="0"/>
                </a:moveTo>
                <a:lnTo>
                  <a:pt x="15590352" y="0"/>
                </a:lnTo>
                <a:lnTo>
                  <a:pt x="15590352" y="6625900"/>
                </a:lnTo>
                <a:lnTo>
                  <a:pt x="0" y="6625900"/>
                </a:lnTo>
                <a:lnTo>
                  <a:pt x="0" y="0"/>
                </a:lnTo>
                <a:close/>
              </a:path>
            </a:pathLst>
          </a:custGeom>
          <a:blipFill>
            <a:blip r:embed="rId2"/>
            <a:stretch>
              <a:fillRect/>
            </a:stretch>
          </a:blipFill>
        </p:spPr>
        <p:txBody>
          <a:bodyPr/>
          <a:lstStyle/>
          <a:p>
            <a:endParaRPr lang="en-US"/>
          </a:p>
        </p:txBody>
      </p:sp>
      <p:sp>
        <p:nvSpPr>
          <p:cNvPr id="3" name="Freeform 3"/>
          <p:cNvSpPr/>
          <p:nvPr/>
        </p:nvSpPr>
        <p:spPr>
          <a:xfrm>
            <a:off x="15356863" y="-6972300"/>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7924800" y="8033404"/>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5" name="TextBox 5"/>
          <p:cNvSpPr txBox="1"/>
          <p:nvPr/>
        </p:nvSpPr>
        <p:spPr>
          <a:xfrm>
            <a:off x="4705100" y="8705850"/>
            <a:ext cx="8877799" cy="428835"/>
          </a:xfrm>
          <a:prstGeom prst="rect">
            <a:avLst/>
          </a:prstGeom>
        </p:spPr>
        <p:txBody>
          <a:bodyPr lIns="0" tIns="0" rIns="0" bIns="0" rtlCol="0" anchor="t">
            <a:spAutoFit/>
          </a:bodyPr>
          <a:lstStyle/>
          <a:p>
            <a:pPr algn="ctr">
              <a:lnSpc>
                <a:spcPts val="3749"/>
              </a:lnSpc>
            </a:pPr>
            <a:r>
              <a:rPr lang="en-US" sz="2499" dirty="0" err="1">
                <a:solidFill>
                  <a:srgbClr val="202020"/>
                </a:solidFill>
                <a:latin typeface="Arial"/>
                <a:ea typeface="Arial"/>
                <a:cs typeface="Arial"/>
                <a:sym typeface="Arial"/>
              </a:rPr>
              <a:t>Hình</a:t>
            </a:r>
            <a:r>
              <a:rPr lang="en-US" sz="2499" dirty="0">
                <a:solidFill>
                  <a:srgbClr val="202020"/>
                </a:solidFill>
                <a:latin typeface="Arial"/>
                <a:ea typeface="Arial"/>
                <a:cs typeface="Arial"/>
                <a:sym typeface="Arial"/>
              </a:rPr>
              <a:t> 10: </a:t>
            </a:r>
            <a:r>
              <a:rPr lang="en-US" sz="2499" dirty="0" err="1">
                <a:solidFill>
                  <a:srgbClr val="202020"/>
                </a:solidFill>
                <a:latin typeface="Arial"/>
                <a:ea typeface="Arial"/>
                <a:cs typeface="Arial"/>
                <a:sym typeface="Arial"/>
              </a:rPr>
              <a:t>Sơ</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đồ</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giải</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thuật</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của</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máy</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bladecoating</a:t>
            </a:r>
            <a:endParaRPr lang="en-US" sz="2499" dirty="0">
              <a:solidFill>
                <a:srgbClr val="202020"/>
              </a:solidFill>
              <a:latin typeface="Arial"/>
              <a:ea typeface="Arial"/>
              <a:cs typeface="Arial"/>
              <a:sym typeface="Arial"/>
            </a:endParaRPr>
          </a:p>
        </p:txBody>
      </p:sp>
      <p:sp>
        <p:nvSpPr>
          <p:cNvPr id="6" name="TextBox 6"/>
          <p:cNvSpPr txBox="1"/>
          <p:nvPr/>
        </p:nvSpPr>
        <p:spPr>
          <a:xfrm>
            <a:off x="63273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mềm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4848911" y="2149945"/>
            <a:ext cx="8590179" cy="5852059"/>
          </a:xfrm>
          <a:custGeom>
            <a:avLst/>
            <a:gdLst/>
            <a:ahLst/>
            <a:cxnLst/>
            <a:rect l="l" t="t" r="r" b="b"/>
            <a:pathLst>
              <a:path w="8590179" h="5852059">
                <a:moveTo>
                  <a:pt x="0" y="0"/>
                </a:moveTo>
                <a:lnTo>
                  <a:pt x="8590178" y="0"/>
                </a:lnTo>
                <a:lnTo>
                  <a:pt x="8590178" y="5852059"/>
                </a:lnTo>
                <a:lnTo>
                  <a:pt x="0" y="5852059"/>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4705101" y="8252294"/>
            <a:ext cx="8877799" cy="428835"/>
          </a:xfrm>
          <a:prstGeom prst="rect">
            <a:avLst/>
          </a:prstGeom>
        </p:spPr>
        <p:txBody>
          <a:bodyPr lIns="0" tIns="0" rIns="0" bIns="0" rtlCol="0" anchor="t">
            <a:spAutoFit/>
          </a:bodyPr>
          <a:lstStyle/>
          <a:p>
            <a:pPr algn="ctr">
              <a:lnSpc>
                <a:spcPts val="3749"/>
              </a:lnSpc>
            </a:pPr>
            <a:r>
              <a:rPr lang="en-US" sz="2499" dirty="0" err="1">
                <a:solidFill>
                  <a:srgbClr val="202020"/>
                </a:solidFill>
                <a:latin typeface="Arial"/>
                <a:ea typeface="Arial"/>
                <a:cs typeface="Arial"/>
                <a:sym typeface="Arial"/>
              </a:rPr>
              <a:t>Hình</a:t>
            </a:r>
            <a:r>
              <a:rPr lang="en-US" sz="2499" dirty="0">
                <a:solidFill>
                  <a:srgbClr val="202020"/>
                </a:solidFill>
                <a:latin typeface="Arial"/>
                <a:ea typeface="Arial"/>
                <a:cs typeface="Arial"/>
                <a:sym typeface="Arial"/>
              </a:rPr>
              <a:t> 11: Giao </a:t>
            </a:r>
            <a:r>
              <a:rPr lang="en-US" sz="2499" dirty="0" err="1">
                <a:solidFill>
                  <a:srgbClr val="202020"/>
                </a:solidFill>
                <a:latin typeface="Arial"/>
                <a:ea typeface="Arial"/>
                <a:cs typeface="Arial"/>
                <a:sym typeface="Arial"/>
              </a:rPr>
              <a:t>diện</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ứng</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dụng</a:t>
            </a:r>
            <a:r>
              <a:rPr lang="en-US" sz="2499" dirty="0">
                <a:solidFill>
                  <a:srgbClr val="202020"/>
                </a:solidFill>
                <a:latin typeface="Arial"/>
                <a:ea typeface="Arial"/>
                <a:cs typeface="Arial"/>
                <a:sym typeface="Arial"/>
              </a:rPr>
              <a:t> blade-coating </a:t>
            </a:r>
            <a:r>
              <a:rPr lang="en-US" sz="2499" dirty="0" err="1">
                <a:solidFill>
                  <a:srgbClr val="202020"/>
                </a:solidFill>
                <a:latin typeface="Arial"/>
                <a:ea typeface="Arial"/>
                <a:cs typeface="Arial"/>
                <a:sym typeface="Arial"/>
              </a:rPr>
              <a:t>trên</a:t>
            </a:r>
            <a:r>
              <a:rPr lang="en-US" sz="2499" dirty="0">
                <a:solidFill>
                  <a:srgbClr val="202020"/>
                </a:solidFill>
                <a:latin typeface="Arial"/>
                <a:ea typeface="Arial"/>
                <a:cs typeface="Arial"/>
                <a:sym typeface="Arial"/>
              </a:rPr>
              <a:t> web</a:t>
            </a:r>
          </a:p>
        </p:txBody>
      </p:sp>
      <p:sp>
        <p:nvSpPr>
          <p:cNvPr id="6" name="TextBox 6"/>
          <p:cNvSpPr txBox="1"/>
          <p:nvPr/>
        </p:nvSpPr>
        <p:spPr>
          <a:xfrm>
            <a:off x="63273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mềm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093668" y="-5577476"/>
            <a:ext cx="8124443" cy="8109671"/>
          </a:xfrm>
          <a:custGeom>
            <a:avLst/>
            <a:gdLst/>
            <a:ahLst/>
            <a:cxnLst/>
            <a:rect l="l" t="t" r="r" b="b"/>
            <a:pathLst>
              <a:path w="8124443" h="8109671">
                <a:moveTo>
                  <a:pt x="0" y="0"/>
                </a:moveTo>
                <a:lnTo>
                  <a:pt x="8124443" y="0"/>
                </a:lnTo>
                <a:lnTo>
                  <a:pt x="8124443" y="8109671"/>
                </a:lnTo>
                <a:lnTo>
                  <a:pt x="0" y="81096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8130183"/>
            <a:ext cx="8629400" cy="8613710"/>
          </a:xfrm>
          <a:custGeom>
            <a:avLst/>
            <a:gdLst/>
            <a:ahLst/>
            <a:cxnLst/>
            <a:rect l="l" t="t" r="r" b="b"/>
            <a:pathLst>
              <a:path w="8629400" h="8613710">
                <a:moveTo>
                  <a:pt x="0" y="0"/>
                </a:moveTo>
                <a:lnTo>
                  <a:pt x="8629400" y="0"/>
                </a:lnTo>
                <a:lnTo>
                  <a:pt x="8629400" y="8613711"/>
                </a:lnTo>
                <a:lnTo>
                  <a:pt x="0" y="86137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4988452" y="4749555"/>
            <a:ext cx="824753" cy="969955"/>
          </a:xfrm>
          <a:custGeom>
            <a:avLst/>
            <a:gdLst/>
            <a:ahLst/>
            <a:cxnLst/>
            <a:rect l="l" t="t" r="r" b="b"/>
            <a:pathLst>
              <a:path w="824753" h="969955">
                <a:moveTo>
                  <a:pt x="0" y="0"/>
                </a:moveTo>
                <a:lnTo>
                  <a:pt x="824753" y="0"/>
                </a:lnTo>
                <a:lnTo>
                  <a:pt x="824753" y="969956"/>
                </a:lnTo>
                <a:lnTo>
                  <a:pt x="0" y="9699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9536409" y="4749555"/>
            <a:ext cx="824753" cy="969955"/>
          </a:xfrm>
          <a:custGeom>
            <a:avLst/>
            <a:gdLst/>
            <a:ahLst/>
            <a:cxnLst/>
            <a:rect l="l" t="t" r="r" b="b"/>
            <a:pathLst>
              <a:path w="824753" h="969955">
                <a:moveTo>
                  <a:pt x="0" y="0"/>
                </a:moveTo>
                <a:lnTo>
                  <a:pt x="824752" y="0"/>
                </a:lnTo>
                <a:lnTo>
                  <a:pt x="824752" y="969956"/>
                </a:lnTo>
                <a:lnTo>
                  <a:pt x="0" y="9699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3003872" y="5170575"/>
            <a:ext cx="1111849" cy="548936"/>
          </a:xfrm>
          <a:custGeom>
            <a:avLst/>
            <a:gdLst/>
            <a:ahLst/>
            <a:cxnLst/>
            <a:rect l="l" t="t" r="r" b="b"/>
            <a:pathLst>
              <a:path w="1111849" h="548936">
                <a:moveTo>
                  <a:pt x="0" y="0"/>
                </a:moveTo>
                <a:lnTo>
                  <a:pt x="1111850" y="0"/>
                </a:lnTo>
                <a:lnTo>
                  <a:pt x="1111850" y="548936"/>
                </a:lnTo>
                <a:lnTo>
                  <a:pt x="0" y="54893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a:off x="6935451" y="4315344"/>
            <a:ext cx="1431550" cy="1404167"/>
          </a:xfrm>
          <a:custGeom>
            <a:avLst/>
            <a:gdLst/>
            <a:ahLst/>
            <a:cxnLst/>
            <a:rect l="l" t="t" r="r" b="b"/>
            <a:pathLst>
              <a:path w="1431550" h="1404167">
                <a:moveTo>
                  <a:pt x="0" y="0"/>
                </a:moveTo>
                <a:lnTo>
                  <a:pt x="1431551" y="0"/>
                </a:lnTo>
                <a:lnTo>
                  <a:pt x="1431551" y="1404167"/>
                </a:lnTo>
                <a:lnTo>
                  <a:pt x="0" y="140416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AutoShape 8"/>
          <p:cNvSpPr/>
          <p:nvPr/>
        </p:nvSpPr>
        <p:spPr>
          <a:xfrm>
            <a:off x="6110507" y="5345848"/>
            <a:ext cx="599009" cy="0"/>
          </a:xfrm>
          <a:prstGeom prst="line">
            <a:avLst/>
          </a:prstGeom>
          <a:ln w="28575" cap="flat">
            <a:solidFill>
              <a:srgbClr val="000000"/>
            </a:solidFill>
            <a:prstDash val="solid"/>
            <a:headEnd type="none" w="sm" len="sm"/>
            <a:tailEnd type="triangle" w="lg" len="med"/>
          </a:ln>
        </p:spPr>
        <p:txBody>
          <a:bodyPr/>
          <a:lstStyle/>
          <a:p>
            <a:endParaRPr lang="en-US"/>
          </a:p>
        </p:txBody>
      </p:sp>
      <p:sp>
        <p:nvSpPr>
          <p:cNvPr id="9" name="AutoShape 9"/>
          <p:cNvSpPr/>
          <p:nvPr/>
        </p:nvSpPr>
        <p:spPr>
          <a:xfrm>
            <a:off x="8750115" y="5321773"/>
            <a:ext cx="599009" cy="0"/>
          </a:xfrm>
          <a:prstGeom prst="line">
            <a:avLst/>
          </a:prstGeom>
          <a:ln w="28575" cap="flat">
            <a:solidFill>
              <a:srgbClr val="000000"/>
            </a:solidFill>
            <a:prstDash val="solid"/>
            <a:headEnd type="none" w="sm" len="sm"/>
            <a:tailEnd type="triangle" w="lg" len="med"/>
          </a:ln>
        </p:spPr>
        <p:txBody>
          <a:bodyPr/>
          <a:lstStyle/>
          <a:p>
            <a:endParaRPr lang="en-US"/>
          </a:p>
        </p:txBody>
      </p:sp>
      <p:sp>
        <p:nvSpPr>
          <p:cNvPr id="10" name="AutoShape 10"/>
          <p:cNvSpPr/>
          <p:nvPr/>
        </p:nvSpPr>
        <p:spPr>
          <a:xfrm>
            <a:off x="10583825" y="5321773"/>
            <a:ext cx="599009" cy="0"/>
          </a:xfrm>
          <a:prstGeom prst="line">
            <a:avLst/>
          </a:prstGeom>
          <a:ln w="28575" cap="flat">
            <a:solidFill>
              <a:srgbClr val="000000"/>
            </a:solidFill>
            <a:prstDash val="solid"/>
            <a:headEnd type="none" w="sm" len="sm"/>
            <a:tailEnd type="triangle" w="lg" len="med"/>
          </a:ln>
        </p:spPr>
        <p:txBody>
          <a:bodyPr/>
          <a:lstStyle/>
          <a:p>
            <a:endParaRPr lang="en-US"/>
          </a:p>
        </p:txBody>
      </p:sp>
      <p:sp>
        <p:nvSpPr>
          <p:cNvPr id="11" name="Freeform 11"/>
          <p:cNvSpPr/>
          <p:nvPr/>
        </p:nvSpPr>
        <p:spPr>
          <a:xfrm>
            <a:off x="4457961" y="5333810"/>
            <a:ext cx="188251" cy="188251"/>
          </a:xfrm>
          <a:custGeom>
            <a:avLst/>
            <a:gdLst/>
            <a:ahLst/>
            <a:cxnLst/>
            <a:rect l="l" t="t" r="r" b="b"/>
            <a:pathLst>
              <a:path w="188251" h="188251">
                <a:moveTo>
                  <a:pt x="0" y="0"/>
                </a:moveTo>
                <a:lnTo>
                  <a:pt x="188251" y="0"/>
                </a:lnTo>
                <a:lnTo>
                  <a:pt x="188251" y="188251"/>
                </a:lnTo>
                <a:lnTo>
                  <a:pt x="0" y="188251"/>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2" name="Freeform 12"/>
          <p:cNvSpPr/>
          <p:nvPr/>
        </p:nvSpPr>
        <p:spPr>
          <a:xfrm>
            <a:off x="11359397" y="4657415"/>
            <a:ext cx="1640123" cy="1154237"/>
          </a:xfrm>
          <a:custGeom>
            <a:avLst/>
            <a:gdLst/>
            <a:ahLst/>
            <a:cxnLst/>
            <a:rect l="l" t="t" r="r" b="b"/>
            <a:pathLst>
              <a:path w="1640123" h="1154237">
                <a:moveTo>
                  <a:pt x="0" y="0"/>
                </a:moveTo>
                <a:lnTo>
                  <a:pt x="1640124" y="0"/>
                </a:lnTo>
                <a:lnTo>
                  <a:pt x="1640124" y="1154236"/>
                </a:lnTo>
                <a:lnTo>
                  <a:pt x="0" y="1154236"/>
                </a:lnTo>
                <a:lnTo>
                  <a:pt x="0" y="0"/>
                </a:lnTo>
                <a:close/>
              </a:path>
            </a:pathLst>
          </a:custGeom>
          <a:blipFill>
            <a:blip r:embed="rId14"/>
            <a:stretch>
              <a:fillRect/>
            </a:stretch>
          </a:blipFill>
        </p:spPr>
        <p:txBody>
          <a:bodyPr/>
          <a:lstStyle/>
          <a:p>
            <a:endParaRPr lang="en-US"/>
          </a:p>
        </p:txBody>
      </p:sp>
      <p:sp>
        <p:nvSpPr>
          <p:cNvPr id="13" name="TextBox 13"/>
          <p:cNvSpPr txBox="1"/>
          <p:nvPr/>
        </p:nvSpPr>
        <p:spPr>
          <a:xfrm>
            <a:off x="3051277" y="5966033"/>
            <a:ext cx="1017040" cy="295787"/>
          </a:xfrm>
          <a:prstGeom prst="rect">
            <a:avLst/>
          </a:prstGeom>
        </p:spPr>
        <p:txBody>
          <a:bodyPr wrap="square" lIns="0" tIns="0" rIns="0" bIns="0" rtlCol="0" anchor="t">
            <a:spAutoFit/>
          </a:bodyPr>
          <a:lstStyle/>
          <a:p>
            <a:pPr algn="ctr">
              <a:lnSpc>
                <a:spcPts val="2464"/>
              </a:lnSpc>
              <a:spcBef>
                <a:spcPct val="0"/>
              </a:spcBef>
            </a:pPr>
            <a:r>
              <a:rPr lang="en-US" sz="1895" dirty="0">
                <a:solidFill>
                  <a:srgbClr val="000000"/>
                </a:solidFill>
                <a:latin typeface="Arial"/>
                <a:ea typeface="Arial"/>
                <a:cs typeface="Arial"/>
                <a:sym typeface="Arial"/>
              </a:rPr>
              <a:t>16g PVA</a:t>
            </a:r>
          </a:p>
        </p:txBody>
      </p:sp>
      <p:sp>
        <p:nvSpPr>
          <p:cNvPr id="14" name="TextBox 14"/>
          <p:cNvSpPr txBox="1"/>
          <p:nvPr/>
        </p:nvSpPr>
        <p:spPr>
          <a:xfrm>
            <a:off x="4885933" y="5966033"/>
            <a:ext cx="1029791" cy="616387"/>
          </a:xfrm>
          <a:prstGeom prst="rect">
            <a:avLst/>
          </a:prstGeom>
        </p:spPr>
        <p:txBody>
          <a:bodyPr wrap="square" lIns="0" tIns="0" rIns="0" bIns="0" rtlCol="0" anchor="t">
            <a:spAutoFit/>
          </a:bodyPr>
          <a:lstStyle/>
          <a:p>
            <a:pPr algn="ctr">
              <a:lnSpc>
                <a:spcPts val="2464"/>
              </a:lnSpc>
              <a:spcBef>
                <a:spcPct val="0"/>
              </a:spcBef>
            </a:pPr>
            <a:r>
              <a:rPr lang="en-US" sz="1895">
                <a:solidFill>
                  <a:srgbClr val="000000"/>
                </a:solidFill>
                <a:latin typeface="Arial"/>
                <a:ea typeface="Arial"/>
                <a:cs typeface="Arial"/>
                <a:sym typeface="Arial"/>
              </a:rPr>
              <a:t>80ml H₂O</a:t>
            </a:r>
          </a:p>
        </p:txBody>
      </p:sp>
      <p:sp>
        <p:nvSpPr>
          <p:cNvPr id="15" name="TextBox 15"/>
          <p:cNvSpPr txBox="1"/>
          <p:nvPr/>
        </p:nvSpPr>
        <p:spPr>
          <a:xfrm>
            <a:off x="6681268" y="5966033"/>
            <a:ext cx="1939918" cy="295787"/>
          </a:xfrm>
          <a:prstGeom prst="rect">
            <a:avLst/>
          </a:prstGeom>
        </p:spPr>
        <p:txBody>
          <a:bodyPr wrap="square" lIns="0" tIns="0" rIns="0" bIns="0" rtlCol="0" anchor="t">
            <a:spAutoFit/>
          </a:bodyPr>
          <a:lstStyle/>
          <a:p>
            <a:pPr algn="ctr">
              <a:lnSpc>
                <a:spcPts val="2464"/>
              </a:lnSpc>
              <a:spcBef>
                <a:spcPct val="0"/>
              </a:spcBef>
            </a:pPr>
            <a:r>
              <a:rPr lang="en-US" sz="1895" dirty="0">
                <a:solidFill>
                  <a:srgbClr val="000000"/>
                </a:solidFill>
                <a:latin typeface="Arial"/>
                <a:ea typeface="Arial"/>
                <a:cs typeface="Arial"/>
                <a:sym typeface="Arial"/>
              </a:rPr>
              <a:t>600 rpm, 9h, 90⁰C</a:t>
            </a:r>
          </a:p>
        </p:txBody>
      </p:sp>
      <p:sp>
        <p:nvSpPr>
          <p:cNvPr id="16" name="TextBox 16"/>
          <p:cNvSpPr txBox="1"/>
          <p:nvPr/>
        </p:nvSpPr>
        <p:spPr>
          <a:xfrm>
            <a:off x="9313745" y="5966033"/>
            <a:ext cx="1270079" cy="295787"/>
          </a:xfrm>
          <a:prstGeom prst="rect">
            <a:avLst/>
          </a:prstGeom>
        </p:spPr>
        <p:txBody>
          <a:bodyPr wrap="square" lIns="0" tIns="0" rIns="0" bIns="0" rtlCol="0" anchor="t">
            <a:spAutoFit/>
          </a:bodyPr>
          <a:lstStyle/>
          <a:p>
            <a:pPr algn="ctr">
              <a:lnSpc>
                <a:spcPts val="2464"/>
              </a:lnSpc>
              <a:spcBef>
                <a:spcPct val="0"/>
              </a:spcBef>
            </a:pPr>
            <a:r>
              <a:rPr lang="en-US" sz="1895">
                <a:solidFill>
                  <a:srgbClr val="000000"/>
                </a:solidFill>
                <a:latin typeface="Arial"/>
                <a:ea typeface="Arial"/>
                <a:cs typeface="Arial"/>
                <a:sym typeface="Arial"/>
              </a:rPr>
              <a:t>Dung dịch</a:t>
            </a:r>
          </a:p>
        </p:txBody>
      </p:sp>
      <p:sp>
        <p:nvSpPr>
          <p:cNvPr id="17" name="TextBox 17"/>
          <p:cNvSpPr txBox="1"/>
          <p:nvPr/>
        </p:nvSpPr>
        <p:spPr>
          <a:xfrm>
            <a:off x="11359397" y="5966033"/>
            <a:ext cx="1640123" cy="295787"/>
          </a:xfrm>
          <a:prstGeom prst="rect">
            <a:avLst/>
          </a:prstGeom>
        </p:spPr>
        <p:txBody>
          <a:bodyPr wrap="square" lIns="0" tIns="0" rIns="0" bIns="0" rtlCol="0" anchor="t">
            <a:spAutoFit/>
          </a:bodyPr>
          <a:lstStyle/>
          <a:p>
            <a:pPr algn="ctr">
              <a:lnSpc>
                <a:spcPts val="2464"/>
              </a:lnSpc>
              <a:spcBef>
                <a:spcPct val="0"/>
              </a:spcBef>
            </a:pPr>
            <a:r>
              <a:rPr lang="en-US" sz="1895">
                <a:solidFill>
                  <a:srgbClr val="000000"/>
                </a:solidFill>
                <a:latin typeface="Arial"/>
                <a:ea typeface="Arial"/>
                <a:cs typeface="Arial"/>
                <a:sym typeface="Arial"/>
              </a:rPr>
              <a:t>Blade-coating</a:t>
            </a:r>
          </a:p>
        </p:txBody>
      </p:sp>
      <p:sp>
        <p:nvSpPr>
          <p:cNvPr id="18" name="TextBox 18"/>
          <p:cNvSpPr txBox="1"/>
          <p:nvPr/>
        </p:nvSpPr>
        <p:spPr>
          <a:xfrm>
            <a:off x="3559796" y="6884009"/>
            <a:ext cx="8877799" cy="428835"/>
          </a:xfrm>
          <a:prstGeom prst="rect">
            <a:avLst/>
          </a:prstGeom>
        </p:spPr>
        <p:txBody>
          <a:bodyPr lIns="0" tIns="0" rIns="0" bIns="0" rtlCol="0" anchor="t">
            <a:spAutoFit/>
          </a:bodyPr>
          <a:lstStyle/>
          <a:p>
            <a:pPr algn="ctr">
              <a:lnSpc>
                <a:spcPts val="3749"/>
              </a:lnSpc>
            </a:pPr>
            <a:r>
              <a:rPr lang="en-US" sz="2499" dirty="0" err="1">
                <a:solidFill>
                  <a:srgbClr val="202020"/>
                </a:solidFill>
                <a:latin typeface="Arial"/>
                <a:ea typeface="Arial"/>
                <a:cs typeface="Arial"/>
                <a:sym typeface="Arial"/>
              </a:rPr>
              <a:t>Hình</a:t>
            </a:r>
            <a:r>
              <a:rPr lang="en-US" sz="2499" dirty="0">
                <a:solidFill>
                  <a:srgbClr val="202020"/>
                </a:solidFill>
                <a:latin typeface="Arial"/>
                <a:ea typeface="Arial"/>
                <a:cs typeface="Arial"/>
                <a:sym typeface="Arial"/>
              </a:rPr>
              <a:t> 12: Quy </a:t>
            </a:r>
            <a:r>
              <a:rPr lang="en-US" sz="2499" dirty="0" err="1">
                <a:solidFill>
                  <a:srgbClr val="202020"/>
                </a:solidFill>
                <a:latin typeface="Arial"/>
                <a:ea typeface="Arial"/>
                <a:cs typeface="Arial"/>
                <a:sym typeface="Arial"/>
              </a:rPr>
              <a:t>trình</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chế</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tạo</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màng</a:t>
            </a:r>
            <a:r>
              <a:rPr lang="en-US" sz="2499" dirty="0">
                <a:solidFill>
                  <a:srgbClr val="202020"/>
                </a:solidFill>
                <a:latin typeface="Arial"/>
                <a:ea typeface="Arial"/>
                <a:cs typeface="Arial"/>
                <a:sym typeface="Arial"/>
              </a:rPr>
              <a:t> PVA blade-coating</a:t>
            </a:r>
          </a:p>
        </p:txBody>
      </p:sp>
      <p:sp>
        <p:nvSpPr>
          <p:cNvPr id="19" name="TextBox 19"/>
          <p:cNvSpPr txBox="1"/>
          <p:nvPr/>
        </p:nvSpPr>
        <p:spPr>
          <a:xfrm>
            <a:off x="14245604" y="1790657"/>
            <a:ext cx="1764319" cy="495300"/>
          </a:xfrm>
          <a:prstGeom prst="rect">
            <a:avLst/>
          </a:prstGeom>
        </p:spPr>
        <p:txBody>
          <a:bodyPr lIns="0" tIns="0" rIns="0" bIns="0" rtlCol="0" anchor="t">
            <a:spAutoFit/>
          </a:bodyPr>
          <a:lstStyle/>
          <a:p>
            <a:pPr algn="ctr">
              <a:lnSpc>
                <a:spcPts val="3749"/>
              </a:lnSpc>
            </a:pPr>
            <a:r>
              <a:rPr lang="en-US" sz="2499">
                <a:solidFill>
                  <a:srgbClr val="FFFFFF"/>
                </a:solidFill>
                <a:latin typeface="Arial"/>
                <a:ea typeface="Arial"/>
                <a:cs typeface="Arial"/>
                <a:sym typeface="Arial"/>
              </a:rPr>
              <a:t>PVA 10%</a:t>
            </a:r>
          </a:p>
        </p:txBody>
      </p:sp>
      <p:sp>
        <p:nvSpPr>
          <p:cNvPr id="20" name="TextBox 20"/>
          <p:cNvSpPr txBox="1"/>
          <p:nvPr/>
        </p:nvSpPr>
        <p:spPr>
          <a:xfrm>
            <a:off x="727981" y="495300"/>
            <a:ext cx="15708946" cy="1915524"/>
          </a:xfrm>
          <a:prstGeom prst="rect">
            <a:avLst/>
          </a:prstGeom>
        </p:spPr>
        <p:txBody>
          <a:bodyPr lIns="0" tIns="0" rIns="0" bIns="0" rtlCol="0" anchor="t">
            <a:spAutoFit/>
          </a:bodyPr>
          <a:lstStyle/>
          <a:p>
            <a:pPr marL="0" lvl="0" indent="0" algn="l">
              <a:lnSpc>
                <a:spcPts val="7800"/>
              </a:lnSpc>
              <a:spcBef>
                <a:spcPct val="0"/>
              </a:spcBef>
            </a:pPr>
            <a:r>
              <a:rPr lang="en-US" sz="6000" b="1" dirty="0">
                <a:solidFill>
                  <a:srgbClr val="3849A2"/>
                </a:solidFill>
                <a:latin typeface="Maven Pro Heavy"/>
                <a:ea typeface="Maven Pro Heavy"/>
                <a:cs typeface="Maven Pro Heavy"/>
                <a:sym typeface="Maven Pro Heavy"/>
              </a:rPr>
              <a:t>III. </a:t>
            </a:r>
            <a:r>
              <a:rPr lang="en-US" sz="6000" b="1" dirty="0" err="1">
                <a:solidFill>
                  <a:srgbClr val="3849A2"/>
                </a:solidFill>
                <a:latin typeface="Maven Pro Heavy"/>
                <a:ea typeface="Maven Pro Heavy"/>
                <a:cs typeface="Maven Pro Heavy"/>
                <a:sym typeface="Maven Pro Heavy"/>
              </a:rPr>
              <a:t>Ứng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dụng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máy</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sơn</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phủ</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trong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chế</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tạo</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màng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mỏng</a:t>
            </a:r>
            <a:endParaRPr lang="en-US" sz="6000" b="1" dirty="0">
              <a:solidFill>
                <a:srgbClr val="3849A2"/>
              </a:solidFill>
              <a:latin typeface="Maven Pro Heavy"/>
              <a:ea typeface="Maven Pro Heavy"/>
              <a:cs typeface="Maven Pro Heavy"/>
              <a:sym typeface="Maven Pro Heav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IV</a:t>
            </a:r>
            <a:r>
              <a:rPr lang="en-US" sz="6000" b="1" u="none" strike="noStrike">
                <a:solidFill>
                  <a:srgbClr val="3849A2"/>
                </a:solidFill>
                <a:latin typeface="Maven Pro Heavy"/>
                <a:ea typeface="Maven Pro Heavy"/>
                <a:cs typeface="Maven Pro Heavy"/>
                <a:sym typeface="Maven Pro Heavy"/>
              </a:rPr>
              <a:t>. Kết quả và thảo luận</a:t>
            </a:r>
          </a:p>
        </p:txBody>
      </p:sp>
      <p:sp>
        <p:nvSpPr>
          <p:cNvPr id="8" name="TextBox 8"/>
          <p:cNvSpPr txBox="1"/>
          <p:nvPr/>
        </p:nvSpPr>
        <p:spPr>
          <a:xfrm>
            <a:off x="1010092" y="1801441"/>
            <a:ext cx="13681280" cy="520335"/>
          </a:xfrm>
          <a:prstGeom prst="rect">
            <a:avLst/>
          </a:prstGeom>
        </p:spPr>
        <p:txBody>
          <a:bodyPr lIns="0" tIns="0" rIns="0" bIns="0" rtlCol="0" anchor="t">
            <a:spAutoFit/>
          </a:bodyPr>
          <a:lstStyle/>
          <a:p>
            <a:pPr algn="just">
              <a:lnSpc>
                <a:spcPts val="4500"/>
              </a:lnSpc>
            </a:pPr>
            <a:r>
              <a:rPr lang="en-US" sz="3000" dirty="0" err="1">
                <a:solidFill>
                  <a:srgbClr val="202020"/>
                </a:solidFill>
                <a:latin typeface="Arial"/>
                <a:ea typeface="Arial"/>
                <a:cs typeface="Arial"/>
                <a:sym typeface="Arial"/>
              </a:rPr>
              <a:t>Thiết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và</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tạo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thành</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công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máy</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sơn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phủ</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màng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mỏng</a:t>
            </a:r>
            <a:r>
              <a:rPr lang="en-US" sz="3000" dirty="0">
                <a:solidFill>
                  <a:srgbClr val="202020"/>
                </a:solidFill>
                <a:latin typeface="Arial"/>
                <a:ea typeface="Arial"/>
                <a:cs typeface="Arial"/>
                <a:sym typeface="Arial"/>
              </a:rPr>
              <a:t> doctor blade coater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extLst>
              <p:ext uri="{D42A27DB-BD31-4B8C-83A1-F6EECF244321}">
                <p14:modId xmlns:p14="http://schemas.microsoft.com/office/powerpoint/2010/main" val="532932768"/>
              </p:ext>
            </p:extLst>
          </p:nvPr>
        </p:nvGraphicFramePr>
        <p:xfrm>
          <a:off x="1743166" y="1028700"/>
          <a:ext cx="14944634" cy="6398419"/>
        </p:xfrm>
        <a:graphic>
          <a:graphicData uri="http://schemas.openxmlformats.org/drawingml/2006/table">
            <a:tbl>
              <a:tblPr/>
              <a:tblGrid>
                <a:gridCol w="1966128">
                  <a:extLst>
                    <a:ext uri="{9D8B030D-6E8A-4147-A177-3AD203B41FA5}">
                      <a16:colId xmlns:a16="http://schemas.microsoft.com/office/drawing/2014/main" val="20000"/>
                    </a:ext>
                  </a:extLst>
                </a:gridCol>
                <a:gridCol w="390834">
                  <a:extLst>
                    <a:ext uri="{9D8B030D-6E8A-4147-A177-3AD203B41FA5}">
                      <a16:colId xmlns:a16="http://schemas.microsoft.com/office/drawing/2014/main" val="20001"/>
                    </a:ext>
                  </a:extLst>
                </a:gridCol>
                <a:gridCol w="12587672">
                  <a:extLst>
                    <a:ext uri="{9D8B030D-6E8A-4147-A177-3AD203B41FA5}">
                      <a16:colId xmlns:a16="http://schemas.microsoft.com/office/drawing/2014/main" val="20002"/>
                    </a:ext>
                  </a:extLst>
                </a:gridCol>
              </a:tblGrid>
              <a:tr h="3045619">
                <a:tc gridSpan="3">
                  <a:txBody>
                    <a:bodyPr/>
                    <a:lstStyle/>
                    <a:p>
                      <a:pPr algn="ctr">
                        <a:lnSpc>
                          <a:spcPts val="7699"/>
                        </a:lnSpc>
                        <a:defRPr/>
                      </a:pPr>
                      <a:r>
                        <a:rPr lang="en-US" sz="5499" b="1" dirty="0" err="1">
                          <a:solidFill>
                            <a:srgbClr val="3849A2"/>
                          </a:solidFill>
                          <a:latin typeface="Maven Pro Heavy"/>
                          <a:ea typeface="Maven Pro Heavy"/>
                          <a:cs typeface="Maven Pro Heavy"/>
                          <a:sym typeface="Maven Pro Heavy"/>
                        </a:rPr>
                        <a:t>Nội</a:t>
                      </a:r>
                      <a:r>
                        <a:rPr lang="en-US" sz="5499" b="1" dirty="0">
                          <a:solidFill>
                            <a:srgbClr val="3849A2"/>
                          </a:solidFill>
                          <a:latin typeface="Maven Pro Heavy"/>
                          <a:ea typeface="Maven Pro Heavy"/>
                          <a:cs typeface="Maven Pro Heavy"/>
                          <a:sym typeface="Maven Pro Heavy"/>
                        </a:rPr>
                        <a:t> dung</a:t>
                      </a:r>
                      <a:endParaRPr lang="en-US" sz="1100" dirty="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hMerge="1">
                  <a:txBody>
                    <a:bodyPr/>
                    <a:lstStyle/>
                    <a:p>
                      <a:pPr algn="ctr">
                        <a:lnSpc>
                          <a:spcPts val="7699"/>
                        </a:lnSpc>
                        <a:defRPr/>
                      </a:pPr>
                      <a:r>
                        <a:rPr lang="en-US" sz="5499" b="1">
                          <a:solidFill>
                            <a:srgbClr val="3849A2"/>
                          </a:solidFill>
                          <a:latin typeface="Maven Pro Heavy"/>
                          <a:ea typeface="Maven Pro Heavy"/>
                          <a:cs typeface="Maven Pro Heavy"/>
                          <a:sym typeface="Maven Pro Heavy"/>
                        </a:rPr>
                        <a:t>Nội dung</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hMerge="1">
                  <a:txBody>
                    <a:bodyPr/>
                    <a:lstStyle/>
                    <a:p>
                      <a:pPr algn="ctr">
                        <a:lnSpc>
                          <a:spcPts val="7699"/>
                        </a:lnSpc>
                        <a:defRPr/>
                      </a:pPr>
                      <a:r>
                        <a:rPr lang="en-US" sz="5499" b="1">
                          <a:solidFill>
                            <a:srgbClr val="3849A2"/>
                          </a:solidFill>
                          <a:latin typeface="Maven Pro Heavy"/>
                          <a:ea typeface="Maven Pro Heavy"/>
                          <a:cs typeface="Maven Pro Heavy"/>
                          <a:sym typeface="Maven Pro Heavy"/>
                        </a:rPr>
                        <a:t>Nội dung</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pPr algn="just">
                        <a:lnSpc>
                          <a:spcPts val="6300"/>
                        </a:lnSpc>
                        <a:defRPr/>
                      </a:pPr>
                      <a:r>
                        <a:rPr lang="en-US" sz="4500">
                          <a:solidFill>
                            <a:srgbClr val="202020"/>
                          </a:solidFill>
                          <a:latin typeface="Arial"/>
                          <a:ea typeface="Arial"/>
                          <a:cs typeface="Arial"/>
                          <a:sym typeface="Arial"/>
                        </a:rPr>
                        <a:t>I.</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6300"/>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6300"/>
                        </a:lnSpc>
                        <a:defRPr/>
                      </a:pPr>
                      <a:r>
                        <a:rPr lang="en-US" sz="4500">
                          <a:solidFill>
                            <a:srgbClr val="202020"/>
                          </a:solidFill>
                          <a:latin typeface="Arial"/>
                          <a:ea typeface="Arial"/>
                          <a:cs typeface="Arial"/>
                          <a:sym typeface="Arial"/>
                        </a:rPr>
                        <a:t>Tổng quan</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pPr algn="just">
                        <a:lnSpc>
                          <a:spcPts val="6300"/>
                        </a:lnSpc>
                        <a:defRPr/>
                      </a:pPr>
                      <a:r>
                        <a:rPr lang="en-US" sz="4500">
                          <a:solidFill>
                            <a:srgbClr val="202020"/>
                          </a:solidFill>
                          <a:latin typeface="Arial"/>
                          <a:ea typeface="Arial"/>
                          <a:cs typeface="Arial"/>
                          <a:sym typeface="Arial"/>
                        </a:rPr>
                        <a:t>II.</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6300"/>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6300"/>
                        </a:lnSpc>
                        <a:defRPr/>
                      </a:pPr>
                      <a:r>
                        <a:rPr lang="en-US" sz="4500">
                          <a:solidFill>
                            <a:srgbClr val="202020"/>
                          </a:solidFill>
                          <a:latin typeface="Arial"/>
                          <a:ea typeface="Arial"/>
                          <a:cs typeface="Arial"/>
                          <a:sym typeface="Arial"/>
                        </a:rPr>
                        <a:t>Thiết kế, chế tạo máy sơn phủ</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pPr algn="just">
                        <a:lnSpc>
                          <a:spcPts val="6300"/>
                        </a:lnSpc>
                        <a:defRPr/>
                      </a:pPr>
                      <a:r>
                        <a:rPr lang="en-US" sz="4500">
                          <a:solidFill>
                            <a:srgbClr val="202020"/>
                          </a:solidFill>
                          <a:latin typeface="Arial"/>
                          <a:ea typeface="Arial"/>
                          <a:cs typeface="Arial"/>
                          <a:sym typeface="Arial"/>
                        </a:rPr>
                        <a:t>III.</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6300"/>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6300"/>
                        </a:lnSpc>
                        <a:defRPr/>
                      </a:pPr>
                      <a:r>
                        <a:rPr lang="en-US" sz="4500">
                          <a:solidFill>
                            <a:srgbClr val="202020"/>
                          </a:solidFill>
                          <a:latin typeface="Arial"/>
                          <a:ea typeface="Arial"/>
                          <a:cs typeface="Arial"/>
                          <a:sym typeface="Arial"/>
                        </a:rPr>
                        <a:t>Ứng dụng máy phủ nhúng chế tạo màng mỏng</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38200">
                <a:tc>
                  <a:txBody>
                    <a:bodyPr/>
                    <a:lstStyle/>
                    <a:p>
                      <a:pPr algn="just">
                        <a:lnSpc>
                          <a:spcPts val="6300"/>
                        </a:lnSpc>
                        <a:defRPr/>
                      </a:pPr>
                      <a:r>
                        <a:rPr lang="en-US" sz="4500">
                          <a:solidFill>
                            <a:srgbClr val="000000"/>
                          </a:solidFill>
                          <a:latin typeface="Arial"/>
                          <a:ea typeface="Arial"/>
                          <a:cs typeface="Arial"/>
                          <a:sym typeface="Arial"/>
                        </a:rPr>
                        <a:t>IV.</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6300"/>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6300"/>
                        </a:lnSpc>
                        <a:defRPr/>
                      </a:pPr>
                      <a:r>
                        <a:rPr lang="en-US" sz="4500" dirty="0" err="1">
                          <a:solidFill>
                            <a:srgbClr val="000000"/>
                          </a:solidFill>
                          <a:latin typeface="Arial"/>
                          <a:ea typeface="Arial"/>
                          <a:cs typeface="Arial"/>
                          <a:sym typeface="Arial"/>
                        </a:rPr>
                        <a:t>Kết</a:t>
                      </a:r>
                      <a:r>
                        <a:rPr lang="en-US" sz="4500" dirty="0">
                          <a:solidFill>
                            <a:srgbClr val="000000"/>
                          </a:solidFill>
                          <a:latin typeface="Arial"/>
                          <a:ea typeface="Arial"/>
                          <a:cs typeface="Arial"/>
                          <a:sym typeface="Arial"/>
                        </a:rPr>
                        <a:t> </a:t>
                      </a:r>
                      <a:r>
                        <a:rPr lang="en-US" sz="4500" dirty="0" err="1">
                          <a:solidFill>
                            <a:srgbClr val="000000"/>
                          </a:solidFill>
                          <a:latin typeface="Arial"/>
                          <a:ea typeface="Arial"/>
                          <a:cs typeface="Arial"/>
                          <a:sym typeface="Arial"/>
                        </a:rPr>
                        <a:t>quả</a:t>
                      </a:r>
                      <a:r>
                        <a:rPr lang="en-US" sz="4500" dirty="0">
                          <a:solidFill>
                            <a:srgbClr val="000000"/>
                          </a:solidFill>
                          <a:latin typeface="Arial"/>
                          <a:ea typeface="Arial"/>
                          <a:cs typeface="Arial"/>
                          <a:sym typeface="Arial"/>
                        </a:rPr>
                        <a:t> </a:t>
                      </a:r>
                      <a:r>
                        <a:rPr lang="en-US" sz="4500" dirty="0" err="1">
                          <a:solidFill>
                            <a:srgbClr val="000000"/>
                          </a:solidFill>
                          <a:latin typeface="Arial"/>
                          <a:ea typeface="Arial"/>
                          <a:cs typeface="Arial"/>
                          <a:sym typeface="Arial"/>
                        </a:rPr>
                        <a:t>và</a:t>
                      </a:r>
                      <a:r>
                        <a:rPr lang="en-US" sz="4500" dirty="0">
                          <a:solidFill>
                            <a:srgbClr val="000000"/>
                          </a:solidFill>
                          <a:latin typeface="Arial"/>
                          <a:ea typeface="Arial"/>
                          <a:cs typeface="Arial"/>
                          <a:sym typeface="Arial"/>
                        </a:rPr>
                        <a:t> </a:t>
                      </a:r>
                      <a:r>
                        <a:rPr lang="en-US" sz="4500" dirty="0" err="1">
                          <a:solidFill>
                            <a:srgbClr val="000000"/>
                          </a:solidFill>
                          <a:latin typeface="Arial"/>
                          <a:ea typeface="Arial"/>
                          <a:cs typeface="Arial"/>
                          <a:sym typeface="Arial"/>
                        </a:rPr>
                        <a:t>thảo</a:t>
                      </a:r>
                      <a:r>
                        <a:rPr lang="en-US" sz="4500" dirty="0">
                          <a:solidFill>
                            <a:srgbClr val="000000"/>
                          </a:solidFill>
                          <a:latin typeface="Arial"/>
                          <a:ea typeface="Arial"/>
                          <a:cs typeface="Arial"/>
                          <a:sym typeface="Arial"/>
                        </a:rPr>
                        <a:t> </a:t>
                      </a:r>
                      <a:r>
                        <a:rPr lang="en-US" sz="4500" dirty="0" err="1">
                          <a:solidFill>
                            <a:srgbClr val="000000"/>
                          </a:solidFill>
                          <a:latin typeface="Arial"/>
                          <a:ea typeface="Arial"/>
                          <a:cs typeface="Arial"/>
                          <a:sym typeface="Arial"/>
                        </a:rPr>
                        <a:t>luận</a:t>
                      </a:r>
                      <a:endParaRPr lang="en-US" sz="1100" dirty="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D685D-BBE2-DCDA-819A-0810302365D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A65DA11-439C-51DC-8EB5-421FB3A3DAA0}"/>
              </a:ext>
            </a:extLst>
          </p:cNvPr>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9064AC7-B701-0A49-2EC6-EDD7F32FED06}"/>
              </a:ext>
            </a:extLst>
          </p:cNvPr>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a:extLst>
              <a:ext uri="{FF2B5EF4-FFF2-40B4-BE49-F238E27FC236}">
                <a16:creationId xmlns:a16="http://schemas.microsoft.com/office/drawing/2014/main" id="{04CD27CA-1AC7-E848-1820-BE07BE277EF9}"/>
              </a:ext>
            </a:extLst>
          </p:cNvPr>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IV</a:t>
            </a:r>
            <a:r>
              <a:rPr lang="en-US" sz="6000" b="1" u="none" strike="noStrike">
                <a:solidFill>
                  <a:srgbClr val="3849A2"/>
                </a:solidFill>
                <a:latin typeface="Maven Pro Heavy"/>
                <a:ea typeface="Maven Pro Heavy"/>
                <a:cs typeface="Maven Pro Heavy"/>
                <a:sym typeface="Maven Pro Heavy"/>
              </a:rPr>
              <a:t>. Kết quả và thảo luận</a:t>
            </a:r>
          </a:p>
        </p:txBody>
      </p:sp>
      <p:sp>
        <p:nvSpPr>
          <p:cNvPr id="8" name="TextBox 8">
            <a:extLst>
              <a:ext uri="{FF2B5EF4-FFF2-40B4-BE49-F238E27FC236}">
                <a16:creationId xmlns:a16="http://schemas.microsoft.com/office/drawing/2014/main" id="{85492AFA-B472-87F1-C54B-63ACCF546E32}"/>
              </a:ext>
            </a:extLst>
          </p:cNvPr>
          <p:cNvSpPr txBox="1"/>
          <p:nvPr/>
        </p:nvSpPr>
        <p:spPr>
          <a:xfrm>
            <a:off x="1095085" y="1571006"/>
            <a:ext cx="13681280" cy="1181100"/>
          </a:xfrm>
          <a:prstGeom prst="rect">
            <a:avLst/>
          </a:prstGeom>
        </p:spPr>
        <p:txBody>
          <a:bodyPr lIns="0" tIns="0" rIns="0" bIns="0" rtlCol="0" anchor="t">
            <a:spAutoFit/>
          </a:bodyPr>
          <a:lstStyle/>
          <a:p>
            <a:pPr algn="just">
              <a:lnSpc>
                <a:spcPts val="4500"/>
              </a:lnSpc>
            </a:pPr>
            <a:r>
              <a:rPr lang="en-US" sz="3000">
                <a:solidFill>
                  <a:srgbClr val="202020"/>
                </a:solidFill>
                <a:latin typeface="Arial"/>
                <a:ea typeface="Arial"/>
                <a:cs typeface="Arial"/>
                <a:sym typeface="Arial"/>
              </a:rPr>
              <a:t>Qua việc kiểm soát chính xác các thông số, máy đã thành công tạo ra mẫu có độ đồng đều cao trên bề mặt:</a:t>
            </a:r>
          </a:p>
        </p:txBody>
      </p:sp>
    </p:spTree>
    <p:extLst>
      <p:ext uri="{BB962C8B-B14F-4D97-AF65-F5344CB8AC3E}">
        <p14:creationId xmlns:p14="http://schemas.microsoft.com/office/powerpoint/2010/main" val="674684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Phát triển mở rộng thiết kế</a:t>
            </a:r>
          </a:p>
        </p:txBody>
      </p:sp>
      <p:sp>
        <p:nvSpPr>
          <p:cNvPr id="5" name="TextBox 5"/>
          <p:cNvSpPr txBox="1"/>
          <p:nvPr/>
        </p:nvSpPr>
        <p:spPr>
          <a:xfrm>
            <a:off x="2451554" y="2486962"/>
            <a:ext cx="6334770" cy="4038600"/>
          </a:xfrm>
          <a:prstGeom prst="rect">
            <a:avLst/>
          </a:prstGeom>
        </p:spPr>
        <p:txBody>
          <a:bodyPr lIns="0" tIns="0" rIns="0" bIns="0" rtlCol="0" anchor="t">
            <a:spAutoFit/>
          </a:bodyPr>
          <a:lstStyle/>
          <a:p>
            <a:pPr marL="647700" lvl="1" indent="-323850" algn="just">
              <a:lnSpc>
                <a:spcPts val="4500"/>
              </a:lnSpc>
              <a:buFont typeface="Arial"/>
              <a:buChar char="•"/>
            </a:pPr>
            <a:r>
              <a:rPr lang="en-US" sz="3000">
                <a:solidFill>
                  <a:srgbClr val="202020"/>
                </a:solidFill>
                <a:latin typeface="Arial"/>
                <a:ea typeface="Arial"/>
                <a:cs typeface="Arial"/>
                <a:sym typeface="Arial"/>
              </a:rPr>
              <a:t>Phát triển điều khiển thủ công</a:t>
            </a:r>
          </a:p>
          <a:p>
            <a:pPr algn="just">
              <a:lnSpc>
                <a:spcPts val="4500"/>
              </a:lnSpc>
            </a:pPr>
            <a:endParaRPr lang="en-US" sz="3000">
              <a:solidFill>
                <a:srgbClr val="202020"/>
              </a:solidFill>
              <a:latin typeface="Arial"/>
              <a:ea typeface="Arial"/>
              <a:cs typeface="Arial"/>
              <a:sym typeface="Arial"/>
            </a:endParaRPr>
          </a:p>
          <a:p>
            <a:pPr marL="647700" lvl="1" indent="-323850" algn="just">
              <a:lnSpc>
                <a:spcPts val="4500"/>
              </a:lnSpc>
              <a:buFont typeface="Arial"/>
              <a:buChar char="•"/>
            </a:pPr>
            <a:r>
              <a:rPr lang="en-US" sz="3000">
                <a:solidFill>
                  <a:srgbClr val="202020"/>
                </a:solidFill>
                <a:latin typeface="Arial"/>
                <a:ea typeface="Arial"/>
                <a:cs typeface="Arial"/>
                <a:sym typeface="Arial"/>
              </a:rPr>
              <a:t>Thêm các tính năng điều khiển</a:t>
            </a:r>
          </a:p>
          <a:p>
            <a:pPr algn="just">
              <a:lnSpc>
                <a:spcPts val="4500"/>
              </a:lnSpc>
            </a:pPr>
            <a:endParaRPr lang="en-US" sz="3000">
              <a:solidFill>
                <a:srgbClr val="202020"/>
              </a:solidFill>
              <a:latin typeface="Arial"/>
              <a:ea typeface="Arial"/>
              <a:cs typeface="Arial"/>
              <a:sym typeface="Arial"/>
            </a:endParaRPr>
          </a:p>
          <a:p>
            <a:pPr marL="647700" lvl="1" indent="-323850" algn="just">
              <a:lnSpc>
                <a:spcPts val="4500"/>
              </a:lnSpc>
              <a:buFont typeface="Arial"/>
              <a:buChar char="•"/>
            </a:pPr>
            <a:r>
              <a:rPr lang="en-US" sz="3000">
                <a:solidFill>
                  <a:srgbClr val="202020"/>
                </a:solidFill>
                <a:latin typeface="Arial"/>
                <a:ea typeface="Arial"/>
                <a:cs typeface="Arial"/>
                <a:sym typeface="Arial"/>
              </a:rPr>
              <a:t>Tích hợp thêm các cảm biến</a:t>
            </a:r>
          </a:p>
          <a:p>
            <a:pPr algn="just">
              <a:lnSpc>
                <a:spcPts val="4500"/>
              </a:lnSpc>
            </a:pPr>
            <a:endParaRPr lang="en-US" sz="3000">
              <a:solidFill>
                <a:srgbClr val="202020"/>
              </a:solidFill>
              <a:latin typeface="Arial"/>
              <a:ea typeface="Arial"/>
              <a:cs typeface="Arial"/>
              <a:sym typeface="Arial"/>
            </a:endParaRPr>
          </a:p>
          <a:p>
            <a:pPr marL="647700" lvl="1" indent="-323850" algn="just">
              <a:lnSpc>
                <a:spcPts val="4500"/>
              </a:lnSpc>
              <a:buFont typeface="Arial"/>
              <a:buChar char="•"/>
            </a:pPr>
            <a:r>
              <a:rPr lang="en-US" sz="3000">
                <a:solidFill>
                  <a:srgbClr val="202020"/>
                </a:solidFill>
                <a:latin typeface="Arial"/>
                <a:ea typeface="Arial"/>
                <a:cs typeface="Arial"/>
                <a:sym typeface="Arial"/>
              </a:rPr>
              <a:t>Nâng cấp hệ thống IOT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Kết luận</a:t>
            </a:r>
          </a:p>
        </p:txBody>
      </p:sp>
      <p:sp>
        <p:nvSpPr>
          <p:cNvPr id="3" name="TextBox 3"/>
          <p:cNvSpPr txBox="1"/>
          <p:nvPr/>
        </p:nvSpPr>
        <p:spPr>
          <a:xfrm>
            <a:off x="1061892" y="2688857"/>
            <a:ext cx="16164215" cy="3467100"/>
          </a:xfrm>
          <a:prstGeom prst="rect">
            <a:avLst/>
          </a:prstGeom>
        </p:spPr>
        <p:txBody>
          <a:bodyPr lIns="0" tIns="0" rIns="0" bIns="0" rtlCol="0" anchor="t">
            <a:spAutoFit/>
          </a:bodyPr>
          <a:lstStyle/>
          <a:p>
            <a:pPr algn="just">
              <a:lnSpc>
                <a:spcPts val="4500"/>
              </a:lnSpc>
            </a:pPr>
            <a:r>
              <a:rPr lang="en-US" sz="3000">
                <a:solidFill>
                  <a:srgbClr val="202020"/>
                </a:solidFill>
                <a:latin typeface="Arial"/>
                <a:ea typeface="Arial"/>
                <a:cs typeface="Arial"/>
                <a:sym typeface="Arial"/>
              </a:rPr>
              <a:t>Nghiên cứu này đã thiết kế, chế tạo và thử nghiệm máy sơn phủ (doctor blade coater) cùng với việc sử dụng nó để tạo ra lớp màng mỏng. Qua nghiên cứu và thử nghiệm, kết quả thu được đã chứng minh rằng máy sơn phủ có khả năng tạo ra các lớp màng mỏng đồng đều.</a:t>
            </a:r>
          </a:p>
          <a:p>
            <a:pPr algn="just">
              <a:lnSpc>
                <a:spcPts val="4500"/>
              </a:lnSpc>
            </a:pPr>
            <a:endParaRPr lang="en-US" sz="3000">
              <a:solidFill>
                <a:srgbClr val="202020"/>
              </a:solidFill>
              <a:latin typeface="Arial"/>
              <a:ea typeface="Arial"/>
              <a:cs typeface="Arial"/>
              <a:sym typeface="Arial"/>
            </a:endParaRPr>
          </a:p>
          <a:p>
            <a:pPr algn="just">
              <a:lnSpc>
                <a:spcPts val="4500"/>
              </a:lnSpc>
            </a:pPr>
            <a:r>
              <a:rPr lang="en-US" sz="3000">
                <a:solidFill>
                  <a:srgbClr val="202020"/>
                </a:solidFill>
                <a:latin typeface="Arial"/>
                <a:ea typeface="Arial"/>
                <a:cs typeface="Arial"/>
                <a:sym typeface="Arial"/>
              </a:rPr>
              <a:t>Hướng phát triển trong tương lai: Tạo ra sản phẩm độ tin cậy cao hơn với chi phí thấp hơn để phổ biến thiết bị trong các phòng thí nghiệm.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665381" y="421453"/>
            <a:ext cx="6957239" cy="904875"/>
          </a:xfrm>
          <a:prstGeom prst="rect">
            <a:avLst/>
          </a:prstGeom>
        </p:spPr>
        <p:txBody>
          <a:bodyPr lIns="0" tIns="0" rIns="0" bIns="0" rtlCol="0" anchor="t">
            <a:spAutoFit/>
          </a:bodyPr>
          <a:lstStyle/>
          <a:p>
            <a:pPr algn="l">
              <a:lnSpc>
                <a:spcPts val="7199"/>
              </a:lnSpc>
            </a:pPr>
            <a:r>
              <a:rPr lang="en-US" sz="5999" b="1">
                <a:solidFill>
                  <a:srgbClr val="000000"/>
                </a:solidFill>
                <a:latin typeface="Asap Medium"/>
                <a:ea typeface="Asap Medium"/>
                <a:cs typeface="Asap Medium"/>
                <a:sym typeface="Asap Medium"/>
              </a:rPr>
              <a:t>Tài liệu Tham khảo</a:t>
            </a:r>
          </a:p>
        </p:txBody>
      </p:sp>
      <p:sp>
        <p:nvSpPr>
          <p:cNvPr id="3" name="Freeform 3"/>
          <p:cNvSpPr/>
          <p:nvPr/>
        </p:nvSpPr>
        <p:spPr>
          <a:xfrm>
            <a:off x="-4335206" y="-6972227"/>
            <a:ext cx="8313671" cy="8298555"/>
          </a:xfrm>
          <a:custGeom>
            <a:avLst/>
            <a:gdLst/>
            <a:ahLst/>
            <a:cxnLst/>
            <a:rect l="l" t="t" r="r" b="b"/>
            <a:pathLst>
              <a:path w="8313671" h="8298555">
                <a:moveTo>
                  <a:pt x="0" y="0"/>
                </a:moveTo>
                <a:lnTo>
                  <a:pt x="8313671" y="0"/>
                </a:lnTo>
                <a:lnTo>
                  <a:pt x="8313671" y="8298555"/>
                </a:lnTo>
                <a:lnTo>
                  <a:pt x="0" y="82985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3257550" y="1943100"/>
            <a:ext cx="12515850" cy="3955635"/>
          </a:xfrm>
          <a:prstGeom prst="rect">
            <a:avLst/>
          </a:prstGeom>
        </p:spPr>
        <p:txBody>
          <a:bodyPr wrap="square" lIns="0" tIns="0" rIns="0" bIns="0" rtlCol="0" anchor="t">
            <a:spAutoFit/>
          </a:bodyPr>
          <a:lstStyle/>
          <a:p>
            <a:pPr>
              <a:lnSpc>
                <a:spcPts val="3079"/>
              </a:lnSpc>
              <a:spcBef>
                <a:spcPct val="0"/>
              </a:spcBef>
            </a:pPr>
            <a:r>
              <a:rPr lang="en-US" sz="2400" b="1" dirty="0">
                <a:solidFill>
                  <a:srgbClr val="000000"/>
                </a:solidFill>
                <a:latin typeface="Muli Bold"/>
                <a:ea typeface="Muli Bold"/>
                <a:cs typeface="Muli Bold"/>
                <a:sym typeface="Muli Bold"/>
              </a:rPr>
              <a:t>[1] </a:t>
            </a:r>
            <a:r>
              <a:rPr lang="en-US" sz="2400" dirty="0">
                <a:solidFill>
                  <a:srgbClr val="000000"/>
                </a:solidFill>
                <a:latin typeface="Muli Bold"/>
                <a:ea typeface="Muli Bold"/>
                <a:cs typeface="Muli Bold"/>
                <a:sym typeface="Muli Bold"/>
              </a:rPr>
              <a:t>3 </a:t>
            </a:r>
            <a:r>
              <a:rPr lang="en-US" sz="2400" dirty="0" err="1">
                <a:solidFill>
                  <a:srgbClr val="000000"/>
                </a:solidFill>
                <a:latin typeface="Muli Bold"/>
                <a:ea typeface="Muli Bold"/>
                <a:cs typeface="Muli Bold"/>
                <a:sym typeface="Muli Bold"/>
              </a:rPr>
              <a:t>công</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nghệ</a:t>
            </a:r>
            <a:r>
              <a:rPr lang="en-US" sz="2400" dirty="0">
                <a:solidFill>
                  <a:srgbClr val="000000"/>
                </a:solidFill>
                <a:latin typeface="Muli Bold"/>
                <a:ea typeface="Muli Bold"/>
                <a:cs typeface="Muli Bold"/>
                <a:sym typeface="Muli Bold"/>
              </a:rPr>
              <a:t> 4.0 </a:t>
            </a:r>
            <a:r>
              <a:rPr lang="en-US" sz="2400" dirty="0" err="1">
                <a:solidFill>
                  <a:srgbClr val="000000"/>
                </a:solidFill>
                <a:latin typeface="Muli Bold"/>
                <a:ea typeface="Muli Bold"/>
                <a:cs typeface="Muli Bold"/>
                <a:sym typeface="Muli Bold"/>
              </a:rPr>
              <a:t>trụ</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cột</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của</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cuộc</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cách</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mạng</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công</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nghiệp</a:t>
            </a:r>
            <a:r>
              <a:rPr lang="en-US" sz="2400" dirty="0">
                <a:solidFill>
                  <a:srgbClr val="000000"/>
                </a:solidFill>
                <a:latin typeface="Muli Bold"/>
                <a:ea typeface="Muli Bold"/>
                <a:cs typeface="Muli Bold"/>
                <a:sym typeface="Muli Bold"/>
              </a:rPr>
              <a:t> 4.0</a:t>
            </a:r>
            <a:r>
              <a:rPr lang="en-US" sz="2400" dirty="0">
                <a:solidFill>
                  <a:srgbClr val="000000"/>
                </a:solidFill>
                <a:latin typeface="Muli"/>
                <a:ea typeface="Muli"/>
                <a:cs typeface="Muli"/>
                <a:sym typeface="Muli"/>
              </a:rPr>
              <a:t>. </a:t>
            </a:r>
            <a:r>
              <a:rPr lang="en-US" sz="2400" dirty="0">
                <a:solidFill>
                  <a:srgbClr val="000000"/>
                </a:solidFill>
                <a:latin typeface="Muli"/>
                <a:ea typeface="Muli"/>
                <a:cs typeface="Muli"/>
                <a:sym typeface="Muli"/>
                <a:hlinkClick r:id="rId4"/>
              </a:rPr>
              <a:t>https://subiz.com.vn/blog/cong-nghe-4-0.html</a:t>
            </a:r>
            <a:r>
              <a:rPr lang="en-US" sz="2400" dirty="0">
                <a:solidFill>
                  <a:srgbClr val="000000"/>
                </a:solidFill>
                <a:latin typeface="Muli"/>
                <a:ea typeface="Muli"/>
                <a:cs typeface="Muli"/>
                <a:sym typeface="Muli"/>
              </a:rPr>
              <a:t>.</a:t>
            </a:r>
          </a:p>
          <a:p>
            <a:pPr>
              <a:lnSpc>
                <a:spcPts val="3079"/>
              </a:lnSpc>
              <a:spcBef>
                <a:spcPct val="0"/>
              </a:spcBef>
            </a:pPr>
            <a:endParaRPr lang="en-US" sz="2400" dirty="0">
              <a:solidFill>
                <a:srgbClr val="000000"/>
              </a:solidFill>
              <a:latin typeface="Muli"/>
              <a:ea typeface="Muli"/>
              <a:cs typeface="Muli"/>
              <a:sym typeface="Muli"/>
            </a:endParaRPr>
          </a:p>
          <a:p>
            <a:pPr>
              <a:lnSpc>
                <a:spcPts val="3079"/>
              </a:lnSpc>
              <a:spcBef>
                <a:spcPct val="0"/>
              </a:spcBef>
            </a:pPr>
            <a:r>
              <a:rPr lang="en-US" sz="2400" b="1" dirty="0">
                <a:solidFill>
                  <a:srgbClr val="000000"/>
                </a:solidFill>
                <a:latin typeface="Muli Bold"/>
                <a:ea typeface="Muli Bold"/>
                <a:cs typeface="Muli Bold"/>
                <a:sym typeface="Muli Bold"/>
              </a:rPr>
              <a:t>[2]</a:t>
            </a:r>
            <a:r>
              <a:rPr lang="en-US" sz="2400" dirty="0">
                <a:solidFill>
                  <a:srgbClr val="000000"/>
                </a:solidFill>
                <a:latin typeface="Muli"/>
                <a:ea typeface="Muli"/>
                <a:cs typeface="Muli"/>
                <a:sym typeface="Muli"/>
              </a:rPr>
              <a:t> Thin Film Deposition Techniques and Systems. </a:t>
            </a:r>
            <a:r>
              <a:rPr lang="en-US" sz="2400" dirty="0">
                <a:solidFill>
                  <a:srgbClr val="000000"/>
                </a:solidFill>
                <a:latin typeface="Muli"/>
                <a:ea typeface="Muli"/>
                <a:cs typeface="Muli"/>
                <a:sym typeface="Muli"/>
                <a:hlinkClick r:id="rId5"/>
              </a:rPr>
              <a:t>https://korvustech.com/thin-film-deposition/</a:t>
            </a:r>
            <a:r>
              <a:rPr lang="en-US" sz="2400" dirty="0">
                <a:solidFill>
                  <a:srgbClr val="000000"/>
                </a:solidFill>
                <a:latin typeface="Muli"/>
                <a:ea typeface="Muli"/>
                <a:cs typeface="Muli"/>
                <a:sym typeface="Muli"/>
              </a:rPr>
              <a:t>.</a:t>
            </a:r>
          </a:p>
          <a:p>
            <a:pPr>
              <a:lnSpc>
                <a:spcPts val="3079"/>
              </a:lnSpc>
              <a:spcBef>
                <a:spcPct val="0"/>
              </a:spcBef>
            </a:pPr>
            <a:endParaRPr lang="en-US" sz="2400" dirty="0">
              <a:solidFill>
                <a:srgbClr val="000000"/>
              </a:solidFill>
              <a:latin typeface="Muli"/>
              <a:ea typeface="Muli"/>
              <a:cs typeface="Muli"/>
              <a:sym typeface="Muli"/>
            </a:endParaRPr>
          </a:p>
          <a:p>
            <a:pPr>
              <a:lnSpc>
                <a:spcPts val="3079"/>
              </a:lnSpc>
              <a:spcBef>
                <a:spcPct val="0"/>
              </a:spcBef>
            </a:pPr>
            <a:r>
              <a:rPr lang="en-US" sz="2400" b="1" dirty="0">
                <a:solidFill>
                  <a:srgbClr val="000000"/>
                </a:solidFill>
                <a:latin typeface="Muli Bold"/>
                <a:ea typeface="Muli Bold"/>
                <a:cs typeface="Muli Bold"/>
                <a:sym typeface="Muli Bold"/>
              </a:rPr>
              <a:t>[3]</a:t>
            </a:r>
            <a:r>
              <a:rPr lang="en-US" sz="2400" dirty="0">
                <a:solidFill>
                  <a:srgbClr val="000000"/>
                </a:solidFill>
                <a:latin typeface="Muli"/>
                <a:ea typeface="Muli"/>
                <a:cs typeface="Muli"/>
                <a:sym typeface="Muli"/>
              </a:rPr>
              <a:t> Thin Film Deposition: Comparing Coating Methods. https://www.ossila.com/pages/solution-processing-techniques-comparison.</a:t>
            </a:r>
            <a:br>
              <a:rPr lang="en-US" sz="2400" dirty="0">
                <a:solidFill>
                  <a:srgbClr val="000000"/>
                </a:solidFill>
                <a:latin typeface="Muli"/>
                <a:ea typeface="Muli"/>
                <a:cs typeface="Muli"/>
                <a:sym typeface="Muli"/>
              </a:rPr>
            </a:br>
            <a:endParaRPr lang="en-US" sz="2400" dirty="0">
              <a:solidFill>
                <a:srgbClr val="000000"/>
              </a:solidFill>
              <a:latin typeface="Muli"/>
              <a:ea typeface="Muli"/>
              <a:cs typeface="Muli"/>
              <a:sym typeface="Muli"/>
            </a:endParaRPr>
          </a:p>
          <a:p>
            <a:pPr>
              <a:lnSpc>
                <a:spcPts val="3079"/>
              </a:lnSpc>
              <a:spcBef>
                <a:spcPct val="0"/>
              </a:spcBef>
            </a:pPr>
            <a:r>
              <a:rPr lang="en-US" sz="2400" b="1" dirty="0">
                <a:solidFill>
                  <a:srgbClr val="000000"/>
                </a:solidFill>
                <a:latin typeface="Muli Bold"/>
                <a:ea typeface="Muli Bold"/>
                <a:cs typeface="Muli Bold"/>
                <a:sym typeface="Muli Bold"/>
              </a:rPr>
              <a:t>[4]</a:t>
            </a:r>
            <a:r>
              <a:rPr lang="en-US" sz="2400" dirty="0">
                <a:solidFill>
                  <a:srgbClr val="000000"/>
                </a:solidFill>
                <a:latin typeface="Muli"/>
                <a:ea typeface="Muli"/>
                <a:cs typeface="Muli"/>
                <a:sym typeface="Muli"/>
              </a:rPr>
              <a:t> </a:t>
            </a:r>
            <a:r>
              <a:rPr lang="en-US" sz="2400" b="0" i="0" dirty="0">
                <a:solidFill>
                  <a:srgbClr val="1F1F1F"/>
                </a:solidFill>
                <a:effectLst/>
                <a:latin typeface="ElsevierGulliver"/>
              </a:rPr>
              <a:t>Knife Coating</a:t>
            </a:r>
            <a:r>
              <a:rPr lang="en-US" sz="2400" dirty="0">
                <a:solidFill>
                  <a:srgbClr val="000000"/>
                </a:solidFill>
                <a:latin typeface="Muli"/>
                <a:ea typeface="Muli"/>
                <a:cs typeface="Muli"/>
                <a:sym typeface="Muli"/>
              </a:rPr>
              <a:t>. https://www.sciencedirect.com/topics/engineering/knife-coating.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761556" y="7803831"/>
            <a:ext cx="9080563" cy="9064053"/>
          </a:xfrm>
          <a:custGeom>
            <a:avLst/>
            <a:gdLst/>
            <a:ahLst/>
            <a:cxnLst/>
            <a:rect l="l" t="t" r="r" b="b"/>
            <a:pathLst>
              <a:path w="9080563" h="9064053">
                <a:moveTo>
                  <a:pt x="0" y="0"/>
                </a:moveTo>
                <a:lnTo>
                  <a:pt x="9080562" y="0"/>
                </a:lnTo>
                <a:lnTo>
                  <a:pt x="9080562" y="9064052"/>
                </a:lnTo>
                <a:lnTo>
                  <a:pt x="0" y="90640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6074543" y="-5900614"/>
            <a:ext cx="9006398" cy="8990022"/>
          </a:xfrm>
          <a:custGeom>
            <a:avLst/>
            <a:gdLst/>
            <a:ahLst/>
            <a:cxnLst/>
            <a:rect l="l" t="t" r="r" b="b"/>
            <a:pathLst>
              <a:path w="9006398" h="8990022">
                <a:moveTo>
                  <a:pt x="0" y="0"/>
                </a:moveTo>
                <a:lnTo>
                  <a:pt x="9006397" y="0"/>
                </a:lnTo>
                <a:lnTo>
                  <a:pt x="9006397" y="8990023"/>
                </a:lnTo>
                <a:lnTo>
                  <a:pt x="0" y="89900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2468352" y="1480238"/>
            <a:ext cx="13351297" cy="7326524"/>
          </a:xfrm>
          <a:custGeom>
            <a:avLst/>
            <a:gdLst/>
            <a:ahLst/>
            <a:cxnLst/>
            <a:rect l="l" t="t" r="r" b="b"/>
            <a:pathLst>
              <a:path w="13351297" h="7326524">
                <a:moveTo>
                  <a:pt x="0" y="0"/>
                </a:moveTo>
                <a:lnTo>
                  <a:pt x="13351296" y="0"/>
                </a:lnTo>
                <a:lnTo>
                  <a:pt x="13351296" y="7326524"/>
                </a:lnTo>
                <a:lnTo>
                  <a:pt x="0" y="7326524"/>
                </a:lnTo>
                <a:lnTo>
                  <a:pt x="0" y="0"/>
                </a:lnTo>
                <a:close/>
              </a:path>
            </a:pathLst>
          </a:custGeom>
          <a:blipFill>
            <a:blip r:embed="rId4"/>
            <a:stretch>
              <a:fillRect/>
            </a:stretch>
          </a:blipFill>
        </p:spPr>
        <p:txBody>
          <a:bodyPr/>
          <a:lstStyle/>
          <a:p>
            <a:endParaRPr lang="en-US" dirty="0"/>
          </a:p>
        </p:txBody>
      </p:sp>
      <p:sp>
        <p:nvSpPr>
          <p:cNvPr id="5" name="TextBox 5"/>
          <p:cNvSpPr txBox="1"/>
          <p:nvPr/>
        </p:nvSpPr>
        <p:spPr>
          <a:xfrm>
            <a:off x="727981" y="495300"/>
            <a:ext cx="16116686" cy="990600"/>
          </a:xfrm>
          <a:prstGeom prst="rect">
            <a:avLst/>
          </a:prstGeom>
        </p:spPr>
        <p:txBody>
          <a:bodyPr lIns="0" tIns="0" rIns="0" bIns="0" rtlCol="0" anchor="t">
            <a:spAutoFit/>
          </a:bodyPr>
          <a:lstStyle/>
          <a:p>
            <a:pPr algn="l">
              <a:lnSpc>
                <a:spcPts val="7800"/>
              </a:lnSpc>
              <a:spcBef>
                <a:spcPct val="0"/>
              </a:spcBef>
            </a:pPr>
            <a:r>
              <a:rPr lang="en-US" sz="6000" b="1">
                <a:solidFill>
                  <a:srgbClr val="3849A2"/>
                </a:solidFill>
                <a:latin typeface="Maven Pro Heavy"/>
                <a:ea typeface="Maven Pro Heavy"/>
                <a:cs typeface="Maven Pro Heavy"/>
                <a:sym typeface="Maven Pro Heavy"/>
              </a:rPr>
              <a:t>I. Tổng quan</a:t>
            </a:r>
          </a:p>
        </p:txBody>
      </p:sp>
      <p:sp>
        <p:nvSpPr>
          <p:cNvPr id="6" name="TextBox 6"/>
          <p:cNvSpPr txBox="1"/>
          <p:nvPr/>
        </p:nvSpPr>
        <p:spPr>
          <a:xfrm>
            <a:off x="4375075" y="8301938"/>
            <a:ext cx="9537849" cy="504825"/>
          </a:xfrm>
          <a:prstGeom prst="rect">
            <a:avLst/>
          </a:prstGeom>
        </p:spPr>
        <p:txBody>
          <a:bodyPr lIns="0" tIns="0" rIns="0" bIns="0" rtlCol="0" anchor="t">
            <a:spAutoFit/>
          </a:bodyPr>
          <a:lstStyle/>
          <a:p>
            <a:pPr algn="ctr">
              <a:lnSpc>
                <a:spcPts val="3750"/>
              </a:lnSpc>
            </a:pPr>
            <a:r>
              <a:rPr lang="en-US" sz="2500">
                <a:solidFill>
                  <a:srgbClr val="202020"/>
                </a:solidFill>
                <a:latin typeface="Arial"/>
                <a:ea typeface="Arial"/>
                <a:cs typeface="Arial"/>
                <a:sym typeface="Arial"/>
              </a:rPr>
              <a:t>Hình 3: Các phương pháp chế tạo vật liệu màng mỏng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61035" y="1485900"/>
            <a:ext cx="14099592" cy="7772400"/>
          </a:xfrm>
          <a:custGeom>
            <a:avLst/>
            <a:gdLst/>
            <a:ahLst/>
            <a:cxnLst/>
            <a:rect l="l" t="t" r="r" b="b"/>
            <a:pathLst>
              <a:path w="14099592" h="7772400">
                <a:moveTo>
                  <a:pt x="0" y="0"/>
                </a:moveTo>
                <a:lnTo>
                  <a:pt x="14099592" y="0"/>
                </a:lnTo>
                <a:lnTo>
                  <a:pt x="14099592" y="7772400"/>
                </a:lnTo>
                <a:lnTo>
                  <a:pt x="0" y="777240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727981" y="495300"/>
            <a:ext cx="16116686" cy="990600"/>
          </a:xfrm>
          <a:prstGeom prst="rect">
            <a:avLst/>
          </a:prstGeom>
        </p:spPr>
        <p:txBody>
          <a:bodyPr lIns="0" tIns="0" rIns="0" bIns="0" rtlCol="0" anchor="t">
            <a:spAutoFit/>
          </a:bodyPr>
          <a:lstStyle/>
          <a:p>
            <a:pPr algn="l">
              <a:lnSpc>
                <a:spcPts val="7800"/>
              </a:lnSpc>
              <a:spcBef>
                <a:spcPct val="0"/>
              </a:spcBef>
            </a:pPr>
            <a:r>
              <a:rPr lang="en-US" sz="6000" b="1">
                <a:solidFill>
                  <a:srgbClr val="3849A2"/>
                </a:solidFill>
                <a:latin typeface="Maven Pro Heavy"/>
                <a:ea typeface="Maven Pro Heavy"/>
                <a:cs typeface="Maven Pro Heavy"/>
                <a:sym typeface="Maven Pro Heavy"/>
              </a:rPr>
              <a:t>I. Tổng quan</a:t>
            </a:r>
          </a:p>
        </p:txBody>
      </p:sp>
      <p:sp>
        <p:nvSpPr>
          <p:cNvPr id="4" name="TextBox 4"/>
          <p:cNvSpPr txBox="1"/>
          <p:nvPr/>
        </p:nvSpPr>
        <p:spPr>
          <a:xfrm>
            <a:off x="4541907" y="8537765"/>
            <a:ext cx="9537849" cy="504825"/>
          </a:xfrm>
          <a:prstGeom prst="rect">
            <a:avLst/>
          </a:prstGeom>
        </p:spPr>
        <p:txBody>
          <a:bodyPr lIns="0" tIns="0" rIns="0" bIns="0" rtlCol="0" anchor="t">
            <a:spAutoFit/>
          </a:bodyPr>
          <a:lstStyle/>
          <a:p>
            <a:pPr algn="ctr">
              <a:lnSpc>
                <a:spcPts val="3750"/>
              </a:lnSpc>
            </a:pPr>
            <a:r>
              <a:rPr lang="en-US" sz="2500">
                <a:solidFill>
                  <a:srgbClr val="202020"/>
                </a:solidFill>
                <a:latin typeface="Arial"/>
                <a:ea typeface="Arial"/>
                <a:cs typeface="Arial"/>
                <a:sym typeface="Arial"/>
              </a:rPr>
              <a:t>Hình 3: Các phương pháp chế tạo vật liệu màng mỏng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568131" y="-4860531"/>
            <a:ext cx="7101500" cy="7088588"/>
          </a:xfrm>
          <a:custGeom>
            <a:avLst/>
            <a:gdLst/>
            <a:ahLst/>
            <a:cxnLst/>
            <a:rect l="l" t="t" r="r" b="b"/>
            <a:pathLst>
              <a:path w="7101500" h="7088588">
                <a:moveTo>
                  <a:pt x="0" y="0"/>
                </a:moveTo>
                <a:lnTo>
                  <a:pt x="7101500" y="0"/>
                </a:lnTo>
                <a:lnTo>
                  <a:pt x="7101500" y="7088588"/>
                </a:lnTo>
                <a:lnTo>
                  <a:pt x="0" y="70885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727981" y="514350"/>
            <a:ext cx="16116686" cy="892175"/>
          </a:xfrm>
          <a:prstGeom prst="rect">
            <a:avLst/>
          </a:prstGeom>
        </p:spPr>
        <p:txBody>
          <a:bodyPr lIns="0" tIns="0" rIns="0" bIns="0" rtlCol="0" anchor="t">
            <a:spAutoFit/>
          </a:bodyPr>
          <a:lstStyle/>
          <a:p>
            <a:pPr algn="l">
              <a:lnSpc>
                <a:spcPts val="7150"/>
              </a:lnSpc>
              <a:spcBef>
                <a:spcPct val="0"/>
              </a:spcBef>
            </a:pPr>
            <a:r>
              <a:rPr lang="en-US" sz="5500" b="1">
                <a:solidFill>
                  <a:srgbClr val="3849A2"/>
                </a:solidFill>
                <a:latin typeface="Maven Pro Heavy"/>
                <a:ea typeface="Maven Pro Heavy"/>
                <a:cs typeface="Maven Pro Heavy"/>
                <a:sym typeface="Maven Pro Heavy"/>
              </a:rPr>
              <a:t>I. Tổng quan</a:t>
            </a:r>
          </a:p>
        </p:txBody>
      </p:sp>
      <p:sp>
        <p:nvSpPr>
          <p:cNvPr id="5" name="TextBox 5"/>
          <p:cNvSpPr txBox="1"/>
          <p:nvPr/>
        </p:nvSpPr>
        <p:spPr>
          <a:xfrm>
            <a:off x="8786324" y="2023270"/>
            <a:ext cx="4886141" cy="409574"/>
          </a:xfrm>
          <a:prstGeom prst="rect">
            <a:avLst/>
          </a:prstGeom>
        </p:spPr>
        <p:txBody>
          <a:bodyPr lIns="0" tIns="0" rIns="0" bIns="0" rtlCol="0" anchor="t">
            <a:spAutoFit/>
          </a:bodyPr>
          <a:lstStyle/>
          <a:p>
            <a:pPr algn="just">
              <a:lnSpc>
                <a:spcPts val="3000"/>
              </a:lnSpc>
            </a:pPr>
            <a:r>
              <a:rPr lang="en-US" sz="2000">
                <a:solidFill>
                  <a:srgbClr val="FFFFFF"/>
                </a:solidFill>
                <a:latin typeface="Arial"/>
                <a:ea typeface="Arial"/>
                <a:cs typeface="Arial"/>
                <a:sym typeface="Arial"/>
              </a:rPr>
              <a:t>nguyendinhthe - voz.vn</a:t>
            </a:r>
          </a:p>
        </p:txBody>
      </p:sp>
      <p:sp>
        <p:nvSpPr>
          <p:cNvPr id="6" name="TextBox 6"/>
          <p:cNvSpPr txBox="1"/>
          <p:nvPr/>
        </p:nvSpPr>
        <p:spPr>
          <a:xfrm>
            <a:off x="3033738" y="8047742"/>
            <a:ext cx="6301434" cy="925831"/>
          </a:xfrm>
          <a:prstGeom prst="rect">
            <a:avLst/>
          </a:prstGeom>
        </p:spPr>
        <p:txBody>
          <a:bodyPr lIns="0" tIns="0" rIns="0" bIns="0" rtlCol="0" anchor="t">
            <a:spAutoFit/>
          </a:bodyPr>
          <a:lstStyle/>
          <a:p>
            <a:pPr algn="ctr">
              <a:lnSpc>
                <a:spcPts val="3750"/>
              </a:lnSpc>
            </a:pPr>
            <a:r>
              <a:rPr lang="en-US" sz="2500" dirty="0" err="1">
                <a:solidFill>
                  <a:srgbClr val="202020"/>
                </a:solidFill>
                <a:latin typeface="Arial"/>
                <a:ea typeface="Arial"/>
                <a:cs typeface="Arial"/>
                <a:sym typeface="Arial"/>
              </a:rPr>
              <a:t>Hình</a:t>
            </a:r>
            <a:r>
              <a:rPr lang="en-US" sz="2500" dirty="0">
                <a:solidFill>
                  <a:srgbClr val="202020"/>
                </a:solidFill>
                <a:latin typeface="Arial"/>
                <a:ea typeface="Arial"/>
                <a:cs typeface="Arial"/>
                <a:sym typeface="Arial"/>
              </a:rPr>
              <a:t> 1: Các </a:t>
            </a:r>
            <a:r>
              <a:rPr lang="en-US" sz="2500" dirty="0" err="1">
                <a:solidFill>
                  <a:srgbClr val="202020"/>
                </a:solidFill>
                <a:latin typeface="Arial"/>
                <a:ea typeface="Arial"/>
                <a:cs typeface="Arial"/>
                <a:sym typeface="Arial"/>
              </a:rPr>
              <a:t>ứng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dụng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của</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công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nghệ</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màng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mỏng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trong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đời</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sống</a:t>
            </a:r>
            <a:endParaRPr lang="en-US" sz="2500" dirty="0">
              <a:solidFill>
                <a:srgbClr val="202020"/>
              </a:solidFill>
              <a:latin typeface="Arial"/>
              <a:ea typeface="Arial"/>
              <a:cs typeface="Arial"/>
              <a:sym typeface="Arial"/>
            </a:endParaRPr>
          </a:p>
        </p:txBody>
      </p:sp>
      <p:sp>
        <p:nvSpPr>
          <p:cNvPr id="7" name="TextBox 7"/>
          <p:cNvSpPr txBox="1"/>
          <p:nvPr/>
        </p:nvSpPr>
        <p:spPr>
          <a:xfrm>
            <a:off x="12391372" y="2718329"/>
            <a:ext cx="4453296" cy="5181600"/>
          </a:xfrm>
          <a:prstGeom prst="rect">
            <a:avLst/>
          </a:prstGeom>
        </p:spPr>
        <p:txBody>
          <a:bodyPr lIns="0" tIns="0" rIns="0" bIns="0" rtlCol="0" anchor="t">
            <a:spAutoFit/>
          </a:bodyPr>
          <a:lstStyle/>
          <a:p>
            <a:pPr algn="just">
              <a:lnSpc>
                <a:spcPts val="4500"/>
              </a:lnSpc>
            </a:pPr>
            <a:r>
              <a:rPr lang="en-US" sz="3000" dirty="0">
                <a:solidFill>
                  <a:srgbClr val="202020"/>
                </a:solidFill>
                <a:latin typeface="Arial"/>
                <a:ea typeface="Arial"/>
                <a:cs typeface="Arial"/>
                <a:sym typeface="Arial"/>
              </a:rPr>
              <a:t>Trong </a:t>
            </a:r>
            <a:r>
              <a:rPr lang="en-US" sz="3000" dirty="0" err="1">
                <a:solidFill>
                  <a:srgbClr val="202020"/>
                </a:solidFill>
                <a:latin typeface="Arial"/>
                <a:ea typeface="Arial"/>
                <a:cs typeface="Arial"/>
                <a:sym typeface="Arial"/>
              </a:rPr>
              <a:t>bối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cảnh</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công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nghiệp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hiện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đại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nhu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cầu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về</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các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thiết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bị</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điện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tử</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hữu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cảm</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biến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và</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các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linh</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kiện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chuyển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đổi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điện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năng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ngày</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càng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cao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việc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tạo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các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lớp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màng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mỏng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với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chất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lượng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cao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đóng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vai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trò</a:t>
            </a:r>
            <a:r>
              <a:rPr lang="en-US" sz="3000" dirty="0">
                <a:solidFill>
                  <a:srgbClr val="202020"/>
                </a:solidFill>
                <a:latin typeface="Arial"/>
                <a:ea typeface="Arial"/>
                <a:cs typeface="Arial"/>
                <a:sym typeface="Arial"/>
              </a:rPr>
              <a:t> then </a:t>
            </a:r>
            <a:r>
              <a:rPr lang="en-US" sz="3000" dirty="0" err="1">
                <a:solidFill>
                  <a:srgbClr val="202020"/>
                </a:solidFill>
                <a:latin typeface="Arial"/>
                <a:ea typeface="Arial"/>
                <a:cs typeface="Arial"/>
                <a:sym typeface="Arial"/>
              </a:rPr>
              <a:t>chốt</a:t>
            </a:r>
            <a:r>
              <a:rPr lang="en-US" sz="3000" dirty="0">
                <a:solidFill>
                  <a:srgbClr val="202020"/>
                </a:solidFill>
                <a:latin typeface="Arial"/>
                <a:ea typeface="Arial"/>
                <a:cs typeface="Arial"/>
                <a:sym typeface="Arial"/>
              </a:rPr>
              <a:t>. </a:t>
            </a:r>
          </a:p>
        </p:txBody>
      </p:sp>
      <p:pic>
        <p:nvPicPr>
          <p:cNvPr id="4098" name="Picture 2" descr="3 công nghệ 4.0 trụ cột của cuộc cách mạng công nghiệp 4.0">
            <a:extLst>
              <a:ext uri="{FF2B5EF4-FFF2-40B4-BE49-F238E27FC236}">
                <a16:creationId xmlns:a16="http://schemas.microsoft.com/office/drawing/2014/main" id="{C9CD7143-41CA-50C2-492E-BB70B54D97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024" y="1883799"/>
            <a:ext cx="8488862" cy="6010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844667" y="-6819900"/>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753961" y="8267700"/>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TextBox 15"/>
          <p:cNvSpPr txBox="1"/>
          <p:nvPr/>
        </p:nvSpPr>
        <p:spPr>
          <a:xfrm>
            <a:off x="727981" y="495300"/>
            <a:ext cx="16116686" cy="990600"/>
          </a:xfrm>
          <a:prstGeom prst="rect">
            <a:avLst/>
          </a:prstGeom>
        </p:spPr>
        <p:txBody>
          <a:bodyPr lIns="0" tIns="0" rIns="0" bIns="0" rtlCol="0" anchor="t">
            <a:spAutoFit/>
          </a:bodyPr>
          <a:lstStyle/>
          <a:p>
            <a:pPr algn="l">
              <a:lnSpc>
                <a:spcPts val="7800"/>
              </a:lnSpc>
              <a:spcBef>
                <a:spcPct val="0"/>
              </a:spcBef>
            </a:pPr>
            <a:r>
              <a:rPr lang="en-US" sz="6000" b="1">
                <a:solidFill>
                  <a:srgbClr val="3849A2"/>
                </a:solidFill>
                <a:latin typeface="Maven Pro Heavy"/>
                <a:ea typeface="Maven Pro Heavy"/>
                <a:cs typeface="Maven Pro Heavy"/>
                <a:sym typeface="Maven Pro Heavy"/>
              </a:rPr>
              <a:t>I. Tổng quan</a:t>
            </a:r>
          </a:p>
        </p:txBody>
      </p:sp>
      <p:sp>
        <p:nvSpPr>
          <p:cNvPr id="16" name="TextBox 16"/>
          <p:cNvSpPr txBox="1"/>
          <p:nvPr/>
        </p:nvSpPr>
        <p:spPr>
          <a:xfrm>
            <a:off x="2438400" y="9572441"/>
            <a:ext cx="8573975" cy="438518"/>
          </a:xfrm>
          <a:prstGeom prst="rect">
            <a:avLst/>
          </a:prstGeom>
        </p:spPr>
        <p:txBody>
          <a:bodyPr lIns="0" tIns="0" rIns="0" bIns="0" rtlCol="0" anchor="t">
            <a:spAutoFit/>
          </a:bodyPr>
          <a:lstStyle/>
          <a:p>
            <a:pPr algn="ctr">
              <a:lnSpc>
                <a:spcPts val="3750"/>
              </a:lnSpc>
            </a:pPr>
            <a:r>
              <a:rPr lang="en-US" sz="2500" dirty="0" err="1">
                <a:solidFill>
                  <a:srgbClr val="202020"/>
                </a:solidFill>
                <a:latin typeface="Arial"/>
                <a:ea typeface="Arial"/>
                <a:cs typeface="Arial"/>
                <a:sym typeface="Arial"/>
              </a:rPr>
              <a:t>Hình</a:t>
            </a:r>
            <a:r>
              <a:rPr lang="en-US" sz="2500" dirty="0">
                <a:solidFill>
                  <a:srgbClr val="202020"/>
                </a:solidFill>
                <a:latin typeface="Arial"/>
                <a:ea typeface="Arial"/>
                <a:cs typeface="Arial"/>
                <a:sym typeface="Arial"/>
              </a:rPr>
              <a:t> 2: Các </a:t>
            </a:r>
            <a:r>
              <a:rPr lang="en-US" sz="2500" dirty="0" err="1">
                <a:solidFill>
                  <a:srgbClr val="202020"/>
                </a:solidFill>
                <a:latin typeface="Arial"/>
                <a:ea typeface="Arial"/>
                <a:cs typeface="Arial"/>
                <a:sym typeface="Arial"/>
              </a:rPr>
              <a:t>phương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pháp</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lắng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đọng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màng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mỏng</a:t>
            </a:r>
            <a:endParaRPr lang="en-US" sz="2500" dirty="0">
              <a:solidFill>
                <a:srgbClr val="202020"/>
              </a:solidFill>
              <a:latin typeface="Arial"/>
              <a:ea typeface="Arial"/>
              <a:cs typeface="Arial"/>
              <a:sym typeface="Arial"/>
            </a:endParaRPr>
          </a:p>
        </p:txBody>
      </p:sp>
      <p:pic>
        <p:nvPicPr>
          <p:cNvPr id="3084" name="Picture 12">
            <a:extLst>
              <a:ext uri="{FF2B5EF4-FFF2-40B4-BE49-F238E27FC236}">
                <a16:creationId xmlns:a16="http://schemas.microsoft.com/office/drawing/2014/main" id="{C9832989-CCD1-A022-49F7-8A0A153C25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0388" y="7296"/>
            <a:ext cx="12825412" cy="982372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6996CD54-58B6-99B0-1C78-D3297E819A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87114" y="9117488"/>
            <a:ext cx="2266748" cy="8633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84"/>
                                        </p:tgtEl>
                                      </p:cBhvr>
                                    </p:animEffect>
                                    <p:set>
                                      <p:cBhvr>
                                        <p:cTn id="7" dur="1" fill="hold">
                                          <p:stCondLst>
                                            <p:cond delay="499"/>
                                          </p:stCondLst>
                                        </p:cTn>
                                        <p:tgtEl>
                                          <p:spTgt spid="3084"/>
                                        </p:tgtEl>
                                        <p:attrNameLst>
                                          <p:attrName>style.visibility</p:attrName>
                                        </p:attrNameLst>
                                      </p:cBhvr>
                                      <p:to>
                                        <p:strVal val="hidden"/>
                                      </p:to>
                                    </p:set>
                                  </p:childTnLst>
                                </p:cTn>
                              </p:par>
                              <p:par>
                                <p:cTn id="8" presetID="42" presetClass="path" presetSubtype="0" accel="50000" decel="50000" fill="hold" nodeType="withEffect">
                                  <p:stCondLst>
                                    <p:cond delay="0"/>
                                  </p:stCondLst>
                                  <p:childTnLst>
                                    <p:animMotion origin="layout" path="M -2.91667E-6 -7.40741E-7 L -0.2289 -0.41343 " pathEditMode="relative" rAng="0" ptsTypes="AA">
                                      <p:cBhvr>
                                        <p:cTn id="9" dur="2000" fill="hold"/>
                                        <p:tgtEl>
                                          <p:spTgt spid="3082"/>
                                        </p:tgtEl>
                                        <p:attrNameLst>
                                          <p:attrName>ppt_x</p:attrName>
                                          <p:attrName>ppt_y</p:attrName>
                                        </p:attrNameLst>
                                      </p:cBhvr>
                                      <p:rCtr x="-11450" y="-206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7981" y="495300"/>
            <a:ext cx="16116686" cy="915251"/>
          </a:xfrm>
          <a:prstGeom prst="rect">
            <a:avLst/>
          </a:prstGeom>
        </p:spPr>
        <p:txBody>
          <a:bodyPr lIns="0" tIns="0" rIns="0" bIns="0" rtlCol="0" anchor="t">
            <a:spAutoFit/>
          </a:bodyPr>
          <a:lstStyle/>
          <a:p>
            <a:pPr algn="l">
              <a:lnSpc>
                <a:spcPts val="7800"/>
              </a:lnSpc>
              <a:spcBef>
                <a:spcPct val="0"/>
              </a:spcBef>
            </a:pPr>
            <a:r>
              <a:rPr lang="en-US" sz="6000" b="1" dirty="0" err="1">
                <a:solidFill>
                  <a:srgbClr val="3849A2"/>
                </a:solidFill>
                <a:latin typeface="Maven Pro Heavy"/>
                <a:ea typeface="Maven Pro Heavy"/>
                <a:cs typeface="Maven Pro Heavy"/>
                <a:sym typeface="Maven Pro Heavy"/>
              </a:rPr>
              <a:t>Ưu</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và</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nhược</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điểm</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phương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pháp</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sơn</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phủ</a:t>
            </a:r>
            <a:endParaRPr lang="en-US" sz="6000" b="1" dirty="0">
              <a:solidFill>
                <a:srgbClr val="3849A2"/>
              </a:solidFill>
              <a:latin typeface="Maven Pro Heavy"/>
              <a:ea typeface="Maven Pro Heavy"/>
              <a:cs typeface="Maven Pro Heavy"/>
              <a:sym typeface="Maven Pro Heavy"/>
            </a:endParaRPr>
          </a:p>
        </p:txBody>
      </p:sp>
      <p:sp>
        <p:nvSpPr>
          <p:cNvPr id="6" name="TextBox 6"/>
          <p:cNvSpPr txBox="1"/>
          <p:nvPr/>
        </p:nvSpPr>
        <p:spPr>
          <a:xfrm>
            <a:off x="727980" y="1905000"/>
            <a:ext cx="8873220" cy="6291146"/>
          </a:xfrm>
          <a:prstGeom prst="rect">
            <a:avLst/>
          </a:prstGeom>
        </p:spPr>
        <p:txBody>
          <a:bodyPr wrap="square" lIns="0" tIns="0" rIns="0" bIns="0" rtlCol="0" anchor="t">
            <a:spAutoFit/>
          </a:bodyPr>
          <a:lstStyle/>
          <a:p>
            <a:pPr marL="647700" lvl="1" indent="-323850" algn="just">
              <a:lnSpc>
                <a:spcPts val="4500"/>
              </a:lnSpc>
              <a:buFont typeface="Arial"/>
              <a:buChar char="•"/>
            </a:pPr>
            <a:r>
              <a:rPr lang="en-US" sz="3000" dirty="0" err="1">
                <a:solidFill>
                  <a:srgbClr val="202020"/>
                </a:solidFill>
                <a:latin typeface="Arial"/>
                <a:ea typeface="Arial"/>
                <a:cs typeface="Arial"/>
                <a:sym typeface="Arial"/>
              </a:rPr>
              <a:t>Ưu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điểm</a:t>
            </a:r>
            <a:r>
              <a:rPr lang="en-US" sz="3000" dirty="0">
                <a:solidFill>
                  <a:srgbClr val="202020"/>
                </a:solidFill>
                <a:latin typeface="Arial"/>
                <a:ea typeface="Arial"/>
                <a:cs typeface="Arial"/>
                <a:sym typeface="Arial"/>
              </a:rPr>
              <a:t>:</a:t>
            </a: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Tạo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màng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mỏng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với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độ</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đồng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đều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cao</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a:solidFill>
                  <a:srgbClr val="202020"/>
                </a:solidFill>
                <a:latin typeface="Arial"/>
                <a:ea typeface="Arial"/>
                <a:cs typeface="Arial"/>
                <a:sym typeface="Arial"/>
              </a:rPr>
              <a:t>Chi </a:t>
            </a:r>
            <a:r>
              <a:rPr lang="en-US" sz="3000" dirty="0" err="1">
                <a:solidFill>
                  <a:srgbClr val="202020"/>
                </a:solidFill>
                <a:latin typeface="Arial"/>
                <a:ea typeface="Arial"/>
                <a:cs typeface="Arial"/>
                <a:sym typeface="Arial"/>
              </a:rPr>
              <a:t>phí</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thấp</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Sử</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dụng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ít</a:t>
            </a:r>
            <a:r>
              <a:rPr lang="en-US" sz="3000" dirty="0">
                <a:solidFill>
                  <a:srgbClr val="202020"/>
                </a:solidFill>
                <a:latin typeface="Arial"/>
                <a:ea typeface="Arial"/>
                <a:cs typeface="Arial"/>
                <a:sym typeface="Arial"/>
              </a:rPr>
              <a:t> dung </a:t>
            </a:r>
            <a:r>
              <a:rPr lang="en-US" sz="3000" dirty="0" err="1">
                <a:solidFill>
                  <a:srgbClr val="202020"/>
                </a:solidFill>
                <a:latin typeface="Arial"/>
                <a:ea typeface="Arial"/>
                <a:cs typeface="Arial"/>
                <a:sym typeface="Arial"/>
              </a:rPr>
              <a:t>dịch</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Dễ</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dàng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mở</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rộng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quy</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mô</a:t>
            </a:r>
            <a:endParaRPr lang="en-US" sz="3000" dirty="0">
              <a:solidFill>
                <a:srgbClr val="202020"/>
              </a:solidFill>
              <a:latin typeface="Arial"/>
              <a:ea typeface="Arial"/>
              <a:cs typeface="Arial"/>
              <a:sym typeface="Arial"/>
            </a:endParaRPr>
          </a:p>
          <a:p>
            <a:pPr marL="863600" lvl="2" algn="just">
              <a:lnSpc>
                <a:spcPts val="4500"/>
              </a:lnSpc>
            </a:pPr>
            <a:endParaRPr lang="en-US" sz="3000" dirty="0">
              <a:solidFill>
                <a:srgbClr val="202020"/>
              </a:solidFill>
              <a:latin typeface="Arial"/>
              <a:ea typeface="Arial"/>
              <a:cs typeface="Arial"/>
              <a:sym typeface="Arial"/>
            </a:endParaRPr>
          </a:p>
          <a:p>
            <a:pPr marL="647700" lvl="1" indent="-323850" algn="just">
              <a:lnSpc>
                <a:spcPts val="4500"/>
              </a:lnSpc>
              <a:buFont typeface="Arial"/>
              <a:buChar char="•"/>
            </a:pPr>
            <a:r>
              <a:rPr lang="en-US" sz="3000" dirty="0" err="1">
                <a:solidFill>
                  <a:srgbClr val="202020"/>
                </a:solidFill>
                <a:latin typeface="Arial"/>
                <a:ea typeface="Arial"/>
                <a:cs typeface="Arial"/>
                <a:sym typeface="Arial"/>
              </a:rPr>
              <a:t>Nhược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điểm</a:t>
            </a:r>
            <a:r>
              <a:rPr lang="en-US" sz="3000" dirty="0">
                <a:solidFill>
                  <a:srgbClr val="202020"/>
                </a:solidFill>
                <a:latin typeface="Arial"/>
                <a:ea typeface="Arial"/>
                <a:cs typeface="Arial"/>
                <a:sym typeface="Arial"/>
              </a:rPr>
              <a:t>:</a:t>
            </a: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Khó</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kiểm</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soát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độ</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dày</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mỏng</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Phụ</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thuộc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vào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độ</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nhớt</a:t>
            </a:r>
            <a:r>
              <a:rPr lang="en-US" sz="3000" dirty="0">
                <a:solidFill>
                  <a:srgbClr val="202020"/>
                </a:solidFill>
                <a:latin typeface="Arial"/>
                <a:ea typeface="Arial"/>
                <a:cs typeface="Arial"/>
                <a:sym typeface="Arial"/>
              </a:rPr>
              <a:t> dung </a:t>
            </a:r>
            <a:r>
              <a:rPr lang="en-US" sz="3000" dirty="0" err="1">
                <a:solidFill>
                  <a:srgbClr val="202020"/>
                </a:solidFill>
                <a:latin typeface="Arial"/>
                <a:ea typeface="Arial"/>
                <a:cs typeface="Arial"/>
                <a:sym typeface="Arial"/>
              </a:rPr>
              <a:t>dịch</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Hạn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với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bề</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mặt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phức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tạp</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Khả</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năng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nhiễm</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bẩn</a:t>
            </a:r>
            <a:endParaRPr lang="en-US" sz="3000" dirty="0">
              <a:solidFill>
                <a:srgbClr val="202020"/>
              </a:solidFill>
              <a:latin typeface="Arial"/>
              <a:ea typeface="Arial"/>
              <a:cs typeface="Arial"/>
              <a:sym typeface="Arial"/>
            </a:endParaRPr>
          </a:p>
        </p:txBody>
      </p:sp>
      <p:pic>
        <p:nvPicPr>
          <p:cNvPr id="4098" name="Picture 2">
            <a:extLst>
              <a:ext uri="{FF2B5EF4-FFF2-40B4-BE49-F238E27FC236}">
                <a16:creationId xmlns:a16="http://schemas.microsoft.com/office/drawing/2014/main" id="{0C68D9DA-1365-A7B7-CFF4-AB1095E0E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0917" y="1771453"/>
            <a:ext cx="7143750" cy="6400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AEAA79-A50F-DE93-3B97-C341967A2D88}"/>
              </a:ext>
            </a:extLst>
          </p:cNvPr>
          <p:cNvSpPr txBox="1"/>
          <p:nvPr/>
        </p:nvSpPr>
        <p:spPr>
          <a:xfrm>
            <a:off x="8786324" y="8126802"/>
            <a:ext cx="9144000" cy="510396"/>
          </a:xfrm>
          <a:prstGeom prst="rect">
            <a:avLst/>
          </a:prstGeom>
          <a:noFill/>
        </p:spPr>
        <p:txBody>
          <a:bodyPr wrap="square">
            <a:spAutoFit/>
          </a:bodyPr>
          <a:lstStyle/>
          <a:p>
            <a:pPr algn="ctr">
              <a:lnSpc>
                <a:spcPts val="3750"/>
              </a:lnSpc>
            </a:pPr>
            <a:r>
              <a:rPr lang="en-US" sz="1800" dirty="0" err="1">
                <a:solidFill>
                  <a:srgbClr val="202020"/>
                </a:solidFill>
                <a:latin typeface="Arial"/>
                <a:ea typeface="Arial"/>
                <a:cs typeface="Arial"/>
                <a:sym typeface="Arial"/>
              </a:rPr>
              <a:t>Hình</a:t>
            </a:r>
            <a:r>
              <a:rPr lang="en-US" sz="1800" dirty="0">
                <a:solidFill>
                  <a:srgbClr val="202020"/>
                </a:solidFill>
                <a:latin typeface="Arial"/>
                <a:ea typeface="Arial"/>
                <a:cs typeface="Arial"/>
                <a:sym typeface="Arial"/>
              </a:rPr>
              <a:t> 3: </a:t>
            </a:r>
            <a:r>
              <a:rPr lang="en-US" sz="1800" dirty="0" err="1">
                <a:solidFill>
                  <a:srgbClr val="202020"/>
                </a:solidFill>
                <a:latin typeface="Arial"/>
                <a:ea typeface="Arial"/>
                <a:cs typeface="Arial"/>
                <a:sym typeface="Arial"/>
              </a:rPr>
              <a:t>Ưu</a:t>
            </a:r>
            <a:r>
              <a:rPr lang="en-US" sz="1800" dirty="0">
                <a:solidFill>
                  <a:srgbClr val="202020"/>
                </a:solidFill>
                <a:latin typeface="Arial"/>
                <a:ea typeface="Arial"/>
                <a:cs typeface="Arial"/>
                <a:sym typeface="Arial"/>
              </a:rPr>
              <a:t> </a:t>
            </a:r>
            <a:r>
              <a:rPr lang="en-US" sz="1800" dirty="0" err="1">
                <a:solidFill>
                  <a:srgbClr val="202020"/>
                </a:solidFill>
                <a:latin typeface="Arial"/>
                <a:ea typeface="Arial"/>
                <a:cs typeface="Arial"/>
                <a:sym typeface="Arial"/>
              </a:rPr>
              <a:t>điểm</a:t>
            </a:r>
            <a:r>
              <a:rPr lang="en-US" sz="1800" dirty="0">
                <a:solidFill>
                  <a:srgbClr val="202020"/>
                </a:solidFill>
                <a:latin typeface="Arial"/>
                <a:ea typeface="Arial"/>
                <a:cs typeface="Arial"/>
                <a:sym typeface="Arial"/>
              </a:rPr>
              <a:t> </a:t>
            </a:r>
            <a:r>
              <a:rPr lang="en-US" sz="1800" dirty="0" err="1">
                <a:solidFill>
                  <a:srgbClr val="202020"/>
                </a:solidFill>
                <a:latin typeface="Arial"/>
                <a:ea typeface="Arial"/>
                <a:cs typeface="Arial"/>
                <a:sym typeface="Arial"/>
              </a:rPr>
              <a:t>của</a:t>
            </a:r>
            <a:r>
              <a:rPr lang="en-US" sz="1800" dirty="0">
                <a:solidFill>
                  <a:srgbClr val="202020"/>
                </a:solidFill>
                <a:latin typeface="Arial"/>
                <a:ea typeface="Arial"/>
                <a:cs typeface="Arial"/>
                <a:sym typeface="Arial"/>
              </a:rPr>
              <a:t> </a:t>
            </a:r>
            <a:r>
              <a:rPr lang="en-US" sz="1800" dirty="0" err="1">
                <a:solidFill>
                  <a:srgbClr val="202020"/>
                </a:solidFill>
                <a:latin typeface="Arial"/>
                <a:ea typeface="Arial"/>
                <a:cs typeface="Arial"/>
                <a:sym typeface="Arial"/>
              </a:rPr>
              <a:t>phương</a:t>
            </a:r>
            <a:r>
              <a:rPr lang="en-US" sz="1800" dirty="0">
                <a:solidFill>
                  <a:srgbClr val="202020"/>
                </a:solidFill>
                <a:latin typeface="Arial"/>
                <a:ea typeface="Arial"/>
                <a:cs typeface="Arial"/>
                <a:sym typeface="Arial"/>
              </a:rPr>
              <a:t> </a:t>
            </a:r>
            <a:r>
              <a:rPr lang="en-US" sz="1800" dirty="0" err="1">
                <a:solidFill>
                  <a:srgbClr val="202020"/>
                </a:solidFill>
                <a:latin typeface="Arial"/>
                <a:ea typeface="Arial"/>
                <a:cs typeface="Arial"/>
                <a:sym typeface="Arial"/>
              </a:rPr>
              <a:t>pháp</a:t>
            </a:r>
            <a:r>
              <a:rPr lang="en-US" sz="1800" dirty="0">
                <a:solidFill>
                  <a:srgbClr val="202020"/>
                </a:solidFill>
                <a:latin typeface="Arial"/>
                <a:ea typeface="Arial"/>
                <a:cs typeface="Arial"/>
                <a:sym typeface="Arial"/>
              </a:rPr>
              <a:t> </a:t>
            </a:r>
            <a:r>
              <a:rPr lang="en-US" sz="1800" dirty="0" err="1">
                <a:solidFill>
                  <a:srgbClr val="202020"/>
                </a:solidFill>
                <a:latin typeface="Arial"/>
                <a:ea typeface="Arial"/>
                <a:cs typeface="Arial"/>
                <a:sym typeface="Arial"/>
              </a:rPr>
              <a:t>sơn</a:t>
            </a:r>
            <a:r>
              <a:rPr lang="en-US" sz="1800" dirty="0">
                <a:solidFill>
                  <a:srgbClr val="202020"/>
                </a:solidFill>
                <a:latin typeface="Arial"/>
                <a:ea typeface="Arial"/>
                <a:cs typeface="Arial"/>
                <a:sym typeface="Arial"/>
              </a:rPr>
              <a:t> </a:t>
            </a:r>
            <a:r>
              <a:rPr lang="en-US" sz="1800" dirty="0" err="1">
                <a:solidFill>
                  <a:srgbClr val="202020"/>
                </a:solidFill>
                <a:latin typeface="Arial"/>
                <a:ea typeface="Arial"/>
                <a:cs typeface="Arial"/>
                <a:sym typeface="Arial"/>
              </a:rPr>
              <a:t>phủ</a:t>
            </a:r>
            <a:r>
              <a:rPr lang="en-US" sz="1800" dirty="0">
                <a:solidFill>
                  <a:srgbClr val="202020"/>
                </a:solidFill>
                <a:latin typeface="Arial"/>
                <a:ea typeface="Arial"/>
                <a:cs typeface="Arial"/>
                <a:sym typeface="Arial"/>
              </a:rPr>
              <a:t> </a:t>
            </a:r>
            <a:r>
              <a:rPr lang="en-US" sz="1800" dirty="0" err="1">
                <a:solidFill>
                  <a:srgbClr val="202020"/>
                </a:solidFill>
                <a:latin typeface="Arial"/>
                <a:ea typeface="Arial"/>
                <a:cs typeface="Arial"/>
                <a:sym typeface="Arial"/>
              </a:rPr>
              <a:t>bladecoating</a:t>
            </a:r>
            <a:endParaRPr lang="en-US" sz="1800" dirty="0">
              <a:solidFill>
                <a:srgbClr val="20202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3E6FA-2BE8-9619-6A73-71DF04A6425B}"/>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02BC5488-91FD-7EFF-7108-D0E65DD167F8}"/>
              </a:ext>
            </a:extLst>
          </p:cNvPr>
          <p:cNvSpPr txBox="1"/>
          <p:nvPr/>
        </p:nvSpPr>
        <p:spPr>
          <a:xfrm>
            <a:off x="727981" y="495300"/>
            <a:ext cx="16116686" cy="915251"/>
          </a:xfrm>
          <a:prstGeom prst="rect">
            <a:avLst/>
          </a:prstGeom>
        </p:spPr>
        <p:txBody>
          <a:bodyPr lIns="0" tIns="0" rIns="0" bIns="0" rtlCol="0" anchor="t">
            <a:spAutoFit/>
          </a:bodyPr>
          <a:lstStyle/>
          <a:p>
            <a:pPr algn="l">
              <a:lnSpc>
                <a:spcPts val="7800"/>
              </a:lnSpc>
              <a:spcBef>
                <a:spcPct val="0"/>
              </a:spcBef>
            </a:pPr>
            <a:r>
              <a:rPr lang="en-US" sz="6000" b="1" dirty="0" err="1">
                <a:solidFill>
                  <a:srgbClr val="3849A2"/>
                </a:solidFill>
                <a:latin typeface="Maven Pro Heavy"/>
                <a:ea typeface="Maven Pro Heavy"/>
                <a:cs typeface="Maven Pro Heavy"/>
                <a:sym typeface="Maven Pro Heavy"/>
              </a:rPr>
              <a:t>Ứng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dụng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phương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pháp</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sơn</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phủ</a:t>
            </a:r>
            <a:endParaRPr lang="en-US" sz="6000" b="1" dirty="0">
              <a:solidFill>
                <a:srgbClr val="3849A2"/>
              </a:solidFill>
              <a:latin typeface="Maven Pro Heavy"/>
              <a:ea typeface="Maven Pro Heavy"/>
              <a:cs typeface="Maven Pro Heavy"/>
              <a:sym typeface="Maven Pro Heavy"/>
            </a:endParaRPr>
          </a:p>
        </p:txBody>
      </p:sp>
      <p:sp>
        <p:nvSpPr>
          <p:cNvPr id="6" name="TextBox 6">
            <a:extLst>
              <a:ext uri="{FF2B5EF4-FFF2-40B4-BE49-F238E27FC236}">
                <a16:creationId xmlns:a16="http://schemas.microsoft.com/office/drawing/2014/main" id="{308C5874-BE82-4BE7-28CE-066AF3A3EEF4}"/>
              </a:ext>
            </a:extLst>
          </p:cNvPr>
          <p:cNvSpPr txBox="1"/>
          <p:nvPr/>
        </p:nvSpPr>
        <p:spPr>
          <a:xfrm>
            <a:off x="693110" y="2628900"/>
            <a:ext cx="5631490" cy="6291146"/>
          </a:xfrm>
          <a:prstGeom prst="rect">
            <a:avLst/>
          </a:prstGeom>
        </p:spPr>
        <p:txBody>
          <a:bodyPr wrap="square" lIns="0" tIns="0" rIns="0" bIns="0" rtlCol="0" anchor="t">
            <a:spAutoFit/>
          </a:bodyPr>
          <a:lstStyle/>
          <a:p>
            <a:pPr marL="323850" lvl="1" algn="just">
              <a:lnSpc>
                <a:spcPts val="4500"/>
              </a:lnSpc>
            </a:pPr>
            <a:r>
              <a:rPr lang="en-US" sz="3600" dirty="0" err="1">
                <a:solidFill>
                  <a:srgbClr val="202020"/>
                </a:solidFill>
                <a:ea typeface="Arial"/>
                <a:cs typeface="Arial"/>
                <a:sym typeface="Arial"/>
              </a:rPr>
              <a:t>Ứng</a:t>
            </a:r>
            <a:r>
              <a:rPr lang="en-US" sz="3600" dirty="0">
                <a:solidFill>
                  <a:srgbClr val="202020"/>
                </a:solidFill>
                <a:ea typeface="Arial"/>
                <a:cs typeface="Arial"/>
                <a:sym typeface="Arial"/>
              </a:rPr>
              <a:t> </a:t>
            </a:r>
            <a:r>
              <a:rPr lang="en-US" sz="3600" dirty="0" err="1">
                <a:solidFill>
                  <a:srgbClr val="202020"/>
                </a:solidFill>
                <a:ea typeface="Arial"/>
                <a:cs typeface="Arial"/>
                <a:sym typeface="Arial"/>
              </a:rPr>
              <a:t>dụng</a:t>
            </a:r>
            <a:endParaRPr lang="en-US" sz="3600" dirty="0">
              <a:solidFill>
                <a:srgbClr val="202020"/>
              </a:solidFill>
              <a:ea typeface="Arial"/>
              <a:cs typeface="Arial"/>
              <a:sym typeface="Arial"/>
            </a:endParaRPr>
          </a:p>
          <a:p>
            <a:pPr marL="1104900" lvl="2" indent="-323850" algn="just">
              <a:lnSpc>
                <a:spcPts val="4500"/>
              </a:lnSpc>
              <a:buFont typeface="Arial"/>
              <a:buChar char="•"/>
            </a:pPr>
            <a:r>
              <a:rPr lang="en-US" sz="3200" dirty="0" err="1"/>
              <a:t>Sản</a:t>
            </a:r>
            <a:r>
              <a:rPr lang="en-US" sz="3200" dirty="0"/>
              <a:t> </a:t>
            </a:r>
            <a:r>
              <a:rPr lang="en-US" sz="3200" dirty="0" err="1"/>
              <a:t>xuất</a:t>
            </a:r>
            <a:r>
              <a:rPr lang="en-US" sz="3200" dirty="0"/>
              <a:t> </a:t>
            </a:r>
            <a:r>
              <a:rPr lang="en-US" sz="3200" dirty="0" err="1"/>
              <a:t>màng</a:t>
            </a:r>
            <a:r>
              <a:rPr lang="en-US" sz="3200" dirty="0"/>
              <a:t> </a:t>
            </a:r>
            <a:r>
              <a:rPr lang="en-US" sz="3200" dirty="0" err="1"/>
              <a:t>dẫn</a:t>
            </a:r>
            <a:r>
              <a:rPr lang="en-US" sz="3200" dirty="0"/>
              <a:t> </a:t>
            </a:r>
            <a:r>
              <a:rPr lang="en-US" sz="3200" dirty="0" err="1"/>
              <a:t>điện</a:t>
            </a:r>
            <a:r>
              <a:rPr lang="en-US" sz="3200" dirty="0"/>
              <a:t> </a:t>
            </a:r>
            <a:r>
              <a:rPr lang="en-US" sz="3200" dirty="0" err="1"/>
              <a:t>trong</a:t>
            </a:r>
            <a:r>
              <a:rPr lang="en-US" sz="3200" dirty="0"/>
              <a:t> </a:t>
            </a:r>
            <a:r>
              <a:rPr lang="en-US" sz="3200" dirty="0" err="1"/>
              <a:t>suốt</a:t>
            </a:r>
            <a:endParaRPr lang="en-US" sz="3200" dirty="0"/>
          </a:p>
          <a:p>
            <a:pPr marL="1104900" lvl="2" indent="-323850" algn="just">
              <a:lnSpc>
                <a:spcPts val="4500"/>
              </a:lnSpc>
              <a:buFont typeface="Arial"/>
              <a:buChar char="•"/>
            </a:pPr>
            <a:r>
              <a:rPr lang="en-US" sz="3200" dirty="0" err="1"/>
              <a:t>Lớp</a:t>
            </a:r>
            <a:r>
              <a:rPr lang="en-US" sz="3200" dirty="0"/>
              <a:t> </a:t>
            </a:r>
            <a:r>
              <a:rPr lang="en-US" sz="3200" dirty="0" err="1"/>
              <a:t>phủ</a:t>
            </a:r>
            <a:r>
              <a:rPr lang="en-US" sz="3200" dirty="0"/>
              <a:t> </a:t>
            </a:r>
            <a:r>
              <a:rPr lang="en-US" sz="3200" dirty="0" err="1"/>
              <a:t>bảo</a:t>
            </a:r>
            <a:r>
              <a:rPr lang="en-US" sz="3200" dirty="0"/>
              <a:t> </a:t>
            </a:r>
            <a:r>
              <a:rPr lang="en-US" sz="3200" dirty="0" err="1"/>
              <a:t>vệ</a:t>
            </a:r>
            <a:r>
              <a:rPr lang="en-US" sz="3200" dirty="0"/>
              <a:t> </a:t>
            </a:r>
            <a:r>
              <a:rPr lang="en-US" sz="3200" dirty="0" err="1"/>
              <a:t>và</a:t>
            </a:r>
            <a:r>
              <a:rPr lang="en-US" sz="3200" dirty="0"/>
              <a:t> </a:t>
            </a:r>
            <a:r>
              <a:rPr lang="en-US" sz="3200" dirty="0" err="1"/>
              <a:t>trang</a:t>
            </a:r>
            <a:r>
              <a:rPr lang="en-US" sz="3200" dirty="0"/>
              <a:t> </a:t>
            </a:r>
            <a:r>
              <a:rPr lang="en-US" sz="3200" dirty="0" err="1"/>
              <a:t>trí</a:t>
            </a:r>
            <a:endParaRPr lang="en-US" sz="3200" dirty="0"/>
          </a:p>
          <a:p>
            <a:pPr marL="1104900" lvl="2" indent="-323850" algn="just">
              <a:lnSpc>
                <a:spcPts val="4500"/>
              </a:lnSpc>
              <a:buFont typeface="Arial"/>
              <a:buChar char="•"/>
            </a:pPr>
            <a:r>
              <a:rPr lang="en-US" sz="3200" dirty="0" err="1"/>
              <a:t>Cảm</a:t>
            </a:r>
            <a:r>
              <a:rPr lang="en-US" sz="3200" dirty="0"/>
              <a:t> </a:t>
            </a:r>
            <a:r>
              <a:rPr lang="en-US" sz="3200" dirty="0" err="1"/>
              <a:t>biến</a:t>
            </a:r>
            <a:r>
              <a:rPr lang="en-US" sz="3200" dirty="0"/>
              <a:t> </a:t>
            </a:r>
            <a:r>
              <a:rPr lang="en-US" sz="3200" dirty="0" err="1"/>
              <a:t>hóa</a:t>
            </a:r>
            <a:r>
              <a:rPr lang="en-US" sz="3200" dirty="0"/>
              <a:t> </a:t>
            </a:r>
            <a:r>
              <a:rPr lang="en-US" sz="3200" dirty="0" err="1"/>
              <a:t>học</a:t>
            </a:r>
            <a:r>
              <a:rPr lang="en-US" sz="3200" dirty="0"/>
              <a:t> </a:t>
            </a:r>
            <a:r>
              <a:rPr lang="en-US" sz="3200" dirty="0" err="1"/>
              <a:t>và</a:t>
            </a:r>
            <a:r>
              <a:rPr lang="en-US" sz="3200" dirty="0"/>
              <a:t> </a:t>
            </a:r>
            <a:r>
              <a:rPr lang="en-US" sz="3200" dirty="0" err="1"/>
              <a:t>sinh</a:t>
            </a:r>
            <a:r>
              <a:rPr lang="en-US" sz="3200" dirty="0"/>
              <a:t> </a:t>
            </a:r>
            <a:r>
              <a:rPr lang="en-US" sz="3200" dirty="0" err="1"/>
              <a:t>học</a:t>
            </a:r>
            <a:endParaRPr lang="en-US" sz="3200" dirty="0"/>
          </a:p>
          <a:p>
            <a:pPr marL="1104900" lvl="2" indent="-323850" algn="just">
              <a:lnSpc>
                <a:spcPts val="4500"/>
              </a:lnSpc>
              <a:buFont typeface="Arial"/>
              <a:buChar char="•"/>
            </a:pPr>
            <a:r>
              <a:rPr lang="en-US" sz="3200" dirty="0" err="1"/>
              <a:t>Màng</a:t>
            </a:r>
            <a:r>
              <a:rPr lang="en-US" sz="3200" dirty="0"/>
              <a:t> </a:t>
            </a:r>
            <a:r>
              <a:rPr lang="en-US" sz="3200" dirty="0" err="1"/>
              <a:t>quang</a:t>
            </a:r>
            <a:r>
              <a:rPr lang="en-US" sz="3200" dirty="0"/>
              <a:t> </a:t>
            </a:r>
            <a:r>
              <a:rPr lang="en-US" sz="3200" dirty="0" err="1"/>
              <a:t>xúc</a:t>
            </a:r>
            <a:r>
              <a:rPr lang="en-US" sz="3200" dirty="0"/>
              <a:t> </a:t>
            </a:r>
            <a:r>
              <a:rPr lang="en-US" sz="3200" dirty="0" err="1"/>
              <a:t>tác</a:t>
            </a:r>
            <a:endParaRPr lang="en-US" sz="3200" dirty="0"/>
          </a:p>
          <a:p>
            <a:pPr marL="1104900" lvl="2" indent="-323850" algn="just">
              <a:lnSpc>
                <a:spcPts val="4500"/>
              </a:lnSpc>
              <a:buFont typeface="Arial"/>
              <a:buChar char="•"/>
            </a:pPr>
            <a:r>
              <a:rPr lang="en-US" sz="3200" dirty="0" err="1"/>
              <a:t>Nghiên</a:t>
            </a:r>
            <a:r>
              <a:rPr lang="en-US" sz="3200" dirty="0"/>
              <a:t> </a:t>
            </a:r>
            <a:r>
              <a:rPr lang="en-US" sz="3200" dirty="0" err="1"/>
              <a:t>cứu</a:t>
            </a:r>
            <a:r>
              <a:rPr lang="en-US" sz="3200" dirty="0"/>
              <a:t> </a:t>
            </a:r>
            <a:r>
              <a:rPr lang="en-US" sz="3200" dirty="0" err="1"/>
              <a:t>và</a:t>
            </a:r>
            <a:r>
              <a:rPr lang="en-US" sz="3200" dirty="0"/>
              <a:t> </a:t>
            </a:r>
            <a:r>
              <a:rPr lang="en-US" sz="3200" dirty="0" err="1"/>
              <a:t>phát</a:t>
            </a:r>
            <a:r>
              <a:rPr lang="en-US" sz="3200" dirty="0"/>
              <a:t> </a:t>
            </a:r>
            <a:r>
              <a:rPr lang="en-US" sz="3200" dirty="0" err="1"/>
              <a:t>triển</a:t>
            </a:r>
            <a:r>
              <a:rPr lang="en-US" sz="3200" dirty="0"/>
              <a:t> </a:t>
            </a:r>
            <a:r>
              <a:rPr lang="en-US" sz="3200" dirty="0" err="1"/>
              <a:t>vật</a:t>
            </a:r>
            <a:r>
              <a:rPr lang="en-US" sz="3200" dirty="0"/>
              <a:t> </a:t>
            </a:r>
            <a:r>
              <a:rPr lang="en-US" sz="3200" dirty="0" err="1"/>
              <a:t>liệu</a:t>
            </a:r>
            <a:r>
              <a:rPr lang="en-US" sz="3200" dirty="0"/>
              <a:t> </a:t>
            </a:r>
            <a:r>
              <a:rPr lang="en-US" sz="3200" dirty="0" err="1"/>
              <a:t>mới</a:t>
            </a:r>
            <a:endParaRPr lang="en-US" sz="3200" dirty="0"/>
          </a:p>
          <a:p>
            <a:pPr marL="1104900" lvl="2" indent="-323850" algn="just">
              <a:lnSpc>
                <a:spcPts val="4500"/>
              </a:lnSpc>
              <a:buFont typeface="Arial"/>
              <a:buChar char="•"/>
            </a:pPr>
            <a:r>
              <a:rPr lang="en-US" sz="3200" dirty="0"/>
              <a:t>In </a:t>
            </a:r>
            <a:r>
              <a:rPr lang="en-US" sz="3200" dirty="0" err="1"/>
              <a:t>ấn</a:t>
            </a:r>
            <a:r>
              <a:rPr lang="en-US" sz="3200" dirty="0"/>
              <a:t> </a:t>
            </a:r>
            <a:r>
              <a:rPr lang="en-US" sz="3200" dirty="0" err="1"/>
              <a:t>điện</a:t>
            </a:r>
            <a:r>
              <a:rPr lang="en-US" sz="3200" dirty="0"/>
              <a:t> </a:t>
            </a:r>
            <a:r>
              <a:rPr lang="en-US" sz="3200" dirty="0" err="1"/>
              <a:t>tử</a:t>
            </a:r>
            <a:endParaRPr lang="en-US" sz="3200" dirty="0"/>
          </a:p>
          <a:p>
            <a:pPr marL="1104900" lvl="2" indent="-323850" algn="just">
              <a:lnSpc>
                <a:spcPts val="4500"/>
              </a:lnSpc>
              <a:buFont typeface="Arial"/>
              <a:buChar char="•"/>
            </a:pPr>
            <a:endParaRPr lang="en-US" sz="3000" dirty="0">
              <a:solidFill>
                <a:srgbClr val="202020"/>
              </a:solidFill>
              <a:latin typeface="Arial"/>
              <a:ea typeface="Arial"/>
              <a:cs typeface="Arial"/>
              <a:sym typeface="Arial"/>
            </a:endParaRPr>
          </a:p>
        </p:txBody>
      </p:sp>
      <p:pic>
        <p:nvPicPr>
          <p:cNvPr id="2050" name="Picture 2">
            <a:extLst>
              <a:ext uri="{FF2B5EF4-FFF2-40B4-BE49-F238E27FC236}">
                <a16:creationId xmlns:a16="http://schemas.microsoft.com/office/drawing/2014/main" id="{5E86B2D7-BFF8-A02F-6E67-3059B9AC2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65" y="3086100"/>
            <a:ext cx="10324525"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D09E26-1EB2-ABFD-4C8C-AF7D207E790D}"/>
              </a:ext>
            </a:extLst>
          </p:cNvPr>
          <p:cNvSpPr txBox="1"/>
          <p:nvPr/>
        </p:nvSpPr>
        <p:spPr>
          <a:xfrm>
            <a:off x="8001000" y="7810500"/>
            <a:ext cx="9144000" cy="510396"/>
          </a:xfrm>
          <a:prstGeom prst="rect">
            <a:avLst/>
          </a:prstGeom>
          <a:noFill/>
        </p:spPr>
        <p:txBody>
          <a:bodyPr wrap="square">
            <a:spAutoFit/>
          </a:bodyPr>
          <a:lstStyle/>
          <a:p>
            <a:pPr algn="ctr">
              <a:lnSpc>
                <a:spcPts val="3750"/>
              </a:lnSpc>
            </a:pPr>
            <a:r>
              <a:rPr lang="en-US" sz="1800" dirty="0" err="1">
                <a:solidFill>
                  <a:srgbClr val="202020"/>
                </a:solidFill>
                <a:latin typeface="Arial"/>
                <a:ea typeface="Arial"/>
                <a:cs typeface="Arial"/>
                <a:sym typeface="Arial"/>
              </a:rPr>
              <a:t>Hình</a:t>
            </a:r>
            <a:r>
              <a:rPr lang="en-US" sz="1800" dirty="0">
                <a:solidFill>
                  <a:srgbClr val="202020"/>
                </a:solidFill>
                <a:latin typeface="Arial"/>
                <a:ea typeface="Arial"/>
                <a:cs typeface="Arial"/>
                <a:sym typeface="Arial"/>
              </a:rPr>
              <a:t> 4: </a:t>
            </a:r>
            <a:r>
              <a:rPr lang="en-US" sz="1800" dirty="0" err="1">
                <a:solidFill>
                  <a:srgbClr val="202020"/>
                </a:solidFill>
                <a:latin typeface="Arial"/>
                <a:ea typeface="Arial"/>
                <a:cs typeface="Arial"/>
                <a:sym typeface="Arial"/>
              </a:rPr>
              <a:t>Ứng</a:t>
            </a:r>
            <a:r>
              <a:rPr lang="en-US" sz="1800" dirty="0">
                <a:solidFill>
                  <a:srgbClr val="202020"/>
                </a:solidFill>
                <a:latin typeface="Arial"/>
                <a:ea typeface="Arial"/>
                <a:cs typeface="Arial"/>
                <a:sym typeface="Arial"/>
              </a:rPr>
              <a:t> </a:t>
            </a:r>
            <a:r>
              <a:rPr lang="en-US" sz="1800" dirty="0" err="1">
                <a:solidFill>
                  <a:srgbClr val="202020"/>
                </a:solidFill>
                <a:latin typeface="Arial"/>
                <a:ea typeface="Arial"/>
                <a:cs typeface="Arial"/>
                <a:sym typeface="Arial"/>
              </a:rPr>
              <a:t>dụng</a:t>
            </a:r>
            <a:r>
              <a:rPr lang="en-US" sz="1800" dirty="0">
                <a:solidFill>
                  <a:srgbClr val="202020"/>
                </a:solidFill>
                <a:latin typeface="Arial"/>
                <a:ea typeface="Arial"/>
                <a:cs typeface="Arial"/>
                <a:sym typeface="Arial"/>
              </a:rPr>
              <a:t> </a:t>
            </a:r>
            <a:r>
              <a:rPr lang="en-US" sz="1800" dirty="0" err="1">
                <a:solidFill>
                  <a:srgbClr val="202020"/>
                </a:solidFill>
                <a:latin typeface="Arial"/>
                <a:ea typeface="Arial"/>
                <a:cs typeface="Arial"/>
                <a:sym typeface="Arial"/>
              </a:rPr>
              <a:t>của</a:t>
            </a:r>
            <a:r>
              <a:rPr lang="en-US" sz="1800" dirty="0">
                <a:solidFill>
                  <a:srgbClr val="202020"/>
                </a:solidFill>
                <a:latin typeface="Arial"/>
                <a:ea typeface="Arial"/>
                <a:cs typeface="Arial"/>
                <a:sym typeface="Arial"/>
              </a:rPr>
              <a:t> </a:t>
            </a:r>
            <a:r>
              <a:rPr lang="en-US" sz="1800" dirty="0" err="1">
                <a:solidFill>
                  <a:srgbClr val="202020"/>
                </a:solidFill>
                <a:latin typeface="Arial"/>
                <a:ea typeface="Arial"/>
                <a:cs typeface="Arial"/>
                <a:sym typeface="Arial"/>
              </a:rPr>
              <a:t>phương</a:t>
            </a:r>
            <a:r>
              <a:rPr lang="en-US" sz="1800" dirty="0">
                <a:solidFill>
                  <a:srgbClr val="202020"/>
                </a:solidFill>
                <a:latin typeface="Arial"/>
                <a:ea typeface="Arial"/>
                <a:cs typeface="Arial"/>
                <a:sym typeface="Arial"/>
              </a:rPr>
              <a:t> </a:t>
            </a:r>
            <a:r>
              <a:rPr lang="en-US" sz="1800" dirty="0" err="1">
                <a:solidFill>
                  <a:srgbClr val="202020"/>
                </a:solidFill>
                <a:latin typeface="Arial"/>
                <a:ea typeface="Arial"/>
                <a:cs typeface="Arial"/>
                <a:sym typeface="Arial"/>
              </a:rPr>
              <a:t>pháp</a:t>
            </a:r>
            <a:r>
              <a:rPr lang="en-US" sz="1800" dirty="0">
                <a:solidFill>
                  <a:srgbClr val="202020"/>
                </a:solidFill>
                <a:latin typeface="Arial"/>
                <a:ea typeface="Arial"/>
                <a:cs typeface="Arial"/>
                <a:sym typeface="Arial"/>
              </a:rPr>
              <a:t> </a:t>
            </a:r>
            <a:r>
              <a:rPr lang="en-US" sz="1800" dirty="0" err="1">
                <a:solidFill>
                  <a:srgbClr val="202020"/>
                </a:solidFill>
                <a:latin typeface="Arial"/>
                <a:ea typeface="Arial"/>
                <a:cs typeface="Arial"/>
                <a:sym typeface="Arial"/>
              </a:rPr>
              <a:t>sơn</a:t>
            </a:r>
            <a:r>
              <a:rPr lang="en-US" sz="1800" dirty="0">
                <a:solidFill>
                  <a:srgbClr val="202020"/>
                </a:solidFill>
                <a:latin typeface="Arial"/>
                <a:ea typeface="Arial"/>
                <a:cs typeface="Arial"/>
                <a:sym typeface="Arial"/>
              </a:rPr>
              <a:t> </a:t>
            </a:r>
            <a:r>
              <a:rPr lang="en-US" sz="1800" dirty="0" err="1">
                <a:solidFill>
                  <a:srgbClr val="202020"/>
                </a:solidFill>
                <a:latin typeface="Arial"/>
                <a:ea typeface="Arial"/>
                <a:cs typeface="Arial"/>
                <a:sym typeface="Arial"/>
              </a:rPr>
              <a:t>phủ</a:t>
            </a:r>
            <a:r>
              <a:rPr lang="en-US" sz="1800" dirty="0">
                <a:solidFill>
                  <a:srgbClr val="202020"/>
                </a:solidFill>
                <a:latin typeface="Arial"/>
                <a:ea typeface="Arial"/>
                <a:cs typeface="Arial"/>
                <a:sym typeface="Arial"/>
              </a:rPr>
              <a:t> </a:t>
            </a:r>
            <a:r>
              <a:rPr lang="en-US" sz="1800" dirty="0" err="1">
                <a:solidFill>
                  <a:srgbClr val="202020"/>
                </a:solidFill>
                <a:latin typeface="Arial"/>
                <a:ea typeface="Arial"/>
                <a:cs typeface="Arial"/>
                <a:sym typeface="Arial"/>
              </a:rPr>
              <a:t>bladecoating</a:t>
            </a:r>
            <a:endParaRPr lang="en-US" sz="1800" dirty="0">
              <a:solidFill>
                <a:srgbClr val="202020"/>
              </a:solidFill>
              <a:latin typeface="Arial"/>
              <a:ea typeface="Arial"/>
              <a:cs typeface="Arial"/>
              <a:sym typeface="Arial"/>
            </a:endParaRPr>
          </a:p>
        </p:txBody>
      </p:sp>
    </p:spTree>
    <p:extLst>
      <p:ext uri="{BB962C8B-B14F-4D97-AF65-F5344CB8AC3E}">
        <p14:creationId xmlns:p14="http://schemas.microsoft.com/office/powerpoint/2010/main" val="175234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11762" y="8900638"/>
            <a:ext cx="5910342" cy="5899596"/>
          </a:xfrm>
          <a:custGeom>
            <a:avLst/>
            <a:gdLst/>
            <a:ahLst/>
            <a:cxnLst/>
            <a:rect l="l" t="t" r="r" b="b"/>
            <a:pathLst>
              <a:path w="5910342" h="5899596">
                <a:moveTo>
                  <a:pt x="0" y="0"/>
                </a:moveTo>
                <a:lnTo>
                  <a:pt x="5910342" y="0"/>
                </a:lnTo>
                <a:lnTo>
                  <a:pt x="5910342" y="5899596"/>
                </a:lnTo>
                <a:lnTo>
                  <a:pt x="0" y="5899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8129133" y="3117227"/>
            <a:ext cx="8715534" cy="3202959"/>
          </a:xfrm>
          <a:custGeom>
            <a:avLst/>
            <a:gdLst/>
            <a:ahLst/>
            <a:cxnLst/>
            <a:rect l="l" t="t" r="r" b="b"/>
            <a:pathLst>
              <a:path w="8715534" h="3202959">
                <a:moveTo>
                  <a:pt x="0" y="0"/>
                </a:moveTo>
                <a:lnTo>
                  <a:pt x="8715534" y="0"/>
                </a:lnTo>
                <a:lnTo>
                  <a:pt x="8715534" y="3202959"/>
                </a:lnTo>
                <a:lnTo>
                  <a:pt x="0" y="3202959"/>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1443948" y="2762250"/>
            <a:ext cx="5903566" cy="5181600"/>
          </a:xfrm>
          <a:prstGeom prst="rect">
            <a:avLst/>
          </a:prstGeom>
        </p:spPr>
        <p:txBody>
          <a:bodyPr lIns="0" tIns="0" rIns="0" bIns="0" rtlCol="0" anchor="t">
            <a:spAutoFit/>
          </a:bodyPr>
          <a:lstStyle/>
          <a:p>
            <a:pPr algn="just">
              <a:lnSpc>
                <a:spcPts val="4500"/>
              </a:lnSpc>
            </a:pPr>
            <a:r>
              <a:rPr lang="en-US" sz="3000" dirty="0">
                <a:solidFill>
                  <a:srgbClr val="202020"/>
                </a:solidFill>
                <a:latin typeface="Arial"/>
                <a:ea typeface="Arial"/>
                <a:cs typeface="Arial"/>
                <a:sym typeface="Arial"/>
              </a:rPr>
              <a:t>1. </a:t>
            </a:r>
            <a:r>
              <a:rPr lang="en-US" sz="3000" dirty="0" err="1">
                <a:solidFill>
                  <a:srgbClr val="202020"/>
                </a:solidFill>
                <a:latin typeface="Arial"/>
                <a:ea typeface="Arial"/>
                <a:cs typeface="Arial"/>
                <a:sym typeface="Arial"/>
              </a:rPr>
              <a:t>Sử</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dụng</a:t>
            </a:r>
            <a:r>
              <a:rPr lang="en-US" sz="3000" dirty="0">
                <a:solidFill>
                  <a:srgbClr val="202020"/>
                </a:solidFill>
                <a:latin typeface="Arial"/>
                <a:ea typeface="Arial"/>
                <a:cs typeface="Arial"/>
                <a:sym typeface="Arial"/>
              </a:rPr>
              <a:t> dung </a:t>
            </a:r>
            <a:r>
              <a:rPr lang="en-US" sz="3000" dirty="0" err="1">
                <a:solidFill>
                  <a:srgbClr val="202020"/>
                </a:solidFill>
                <a:latin typeface="Arial"/>
                <a:ea typeface="Arial"/>
                <a:cs typeface="Arial"/>
                <a:sym typeface="Arial"/>
              </a:rPr>
              <a:t>dịch</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vừa</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đủ</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quá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trình</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sơn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phủ</a:t>
            </a:r>
            <a:endParaRPr lang="en-US" sz="3000" dirty="0">
              <a:solidFill>
                <a:srgbClr val="202020"/>
              </a:solidFill>
              <a:latin typeface="Arial"/>
              <a:ea typeface="Arial"/>
              <a:cs typeface="Arial"/>
              <a:sym typeface="Arial"/>
            </a:endParaRPr>
          </a:p>
          <a:p>
            <a:pPr algn="just">
              <a:lnSpc>
                <a:spcPts val="4500"/>
              </a:lnSpc>
            </a:pPr>
            <a:endParaRPr lang="en-US" sz="3000" dirty="0">
              <a:solidFill>
                <a:srgbClr val="202020"/>
              </a:solidFill>
              <a:latin typeface="Arial"/>
              <a:ea typeface="Arial"/>
              <a:cs typeface="Arial"/>
              <a:sym typeface="Arial"/>
            </a:endParaRPr>
          </a:p>
          <a:p>
            <a:pPr algn="just">
              <a:lnSpc>
                <a:spcPts val="4500"/>
              </a:lnSpc>
            </a:pPr>
            <a:r>
              <a:rPr lang="en-US" sz="3000" dirty="0">
                <a:solidFill>
                  <a:srgbClr val="202020"/>
                </a:solidFill>
                <a:latin typeface="Arial"/>
                <a:ea typeface="Arial"/>
                <a:cs typeface="Arial"/>
                <a:sym typeface="Arial"/>
              </a:rPr>
              <a:t>2. </a:t>
            </a:r>
            <a:r>
              <a:rPr lang="en-US" sz="3000" dirty="0" err="1">
                <a:solidFill>
                  <a:srgbClr val="202020"/>
                </a:solidFill>
                <a:latin typeface="Arial"/>
                <a:ea typeface="Arial"/>
                <a:cs typeface="Arial"/>
                <a:sym typeface="Arial"/>
              </a:rPr>
              <a:t>Điều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chỉnh</a:t>
            </a:r>
            <a:r>
              <a:rPr lang="en-US" sz="3000" dirty="0">
                <a:solidFill>
                  <a:srgbClr val="202020"/>
                </a:solidFill>
                <a:latin typeface="Arial"/>
                <a:ea typeface="Arial"/>
                <a:cs typeface="Arial"/>
                <a:sym typeface="Arial"/>
              </a:rPr>
              <a:t> dao </a:t>
            </a:r>
            <a:r>
              <a:rPr lang="en-US" sz="3000" dirty="0" err="1">
                <a:solidFill>
                  <a:srgbClr val="202020"/>
                </a:solidFill>
                <a:latin typeface="Arial"/>
                <a:ea typeface="Arial"/>
                <a:cs typeface="Arial"/>
                <a:sym typeface="Arial"/>
              </a:rPr>
              <a:t>để</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ra</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độ</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dày</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mỏng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phù</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hợp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và</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bắt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đầu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quá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trình</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sơn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phủ</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với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tốc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độ</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không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đổi</a:t>
            </a:r>
            <a:endParaRPr lang="en-US" sz="3000" dirty="0">
              <a:solidFill>
                <a:srgbClr val="202020"/>
              </a:solidFill>
              <a:latin typeface="Arial"/>
              <a:ea typeface="Arial"/>
              <a:cs typeface="Arial"/>
              <a:sym typeface="Arial"/>
            </a:endParaRPr>
          </a:p>
          <a:p>
            <a:pPr algn="just">
              <a:lnSpc>
                <a:spcPts val="4500"/>
              </a:lnSpc>
            </a:pPr>
            <a:endParaRPr lang="en-US" sz="3000" dirty="0">
              <a:solidFill>
                <a:srgbClr val="202020"/>
              </a:solidFill>
              <a:latin typeface="Arial"/>
              <a:ea typeface="Arial"/>
              <a:cs typeface="Arial"/>
              <a:sym typeface="Arial"/>
            </a:endParaRPr>
          </a:p>
          <a:p>
            <a:pPr algn="just">
              <a:lnSpc>
                <a:spcPts val="4500"/>
              </a:lnSpc>
            </a:pPr>
            <a:r>
              <a:rPr lang="en-US" sz="3000" dirty="0">
                <a:solidFill>
                  <a:srgbClr val="202020"/>
                </a:solidFill>
                <a:latin typeface="Arial"/>
                <a:ea typeface="Arial"/>
                <a:cs typeface="Arial"/>
                <a:sym typeface="Arial"/>
              </a:rPr>
              <a:t>3. </a:t>
            </a:r>
            <a:r>
              <a:rPr lang="en-US" sz="3000" dirty="0" err="1">
                <a:solidFill>
                  <a:srgbClr val="202020"/>
                </a:solidFill>
                <a:latin typeface="Arial"/>
                <a:ea typeface="Arial"/>
                <a:cs typeface="Arial"/>
                <a:sym typeface="Arial"/>
              </a:rPr>
              <a:t>Sấy</a:t>
            </a:r>
            <a:r>
              <a:rPr lang="en-US" sz="3000" dirty="0">
                <a:solidFill>
                  <a:srgbClr val="202020"/>
                </a:solidFill>
                <a:latin typeface="Arial"/>
                <a:ea typeface="Arial"/>
                <a:cs typeface="Arial"/>
                <a:sym typeface="Arial"/>
              </a:rPr>
              <a:t> dung </a:t>
            </a:r>
            <a:r>
              <a:rPr lang="en-US" sz="3000" dirty="0" err="1">
                <a:solidFill>
                  <a:srgbClr val="202020"/>
                </a:solidFill>
                <a:latin typeface="Arial"/>
                <a:ea typeface="Arial"/>
                <a:cs typeface="Arial"/>
                <a:sym typeface="Arial"/>
              </a:rPr>
              <a:t>dịch</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tạo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lớp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màng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mỏng</a:t>
            </a:r>
            <a:endParaRPr lang="en-US" sz="3000" dirty="0">
              <a:solidFill>
                <a:srgbClr val="202020"/>
              </a:solidFill>
              <a:latin typeface="Arial"/>
              <a:ea typeface="Arial"/>
              <a:cs typeface="Arial"/>
              <a:sym typeface="Arial"/>
            </a:endParaRPr>
          </a:p>
        </p:txBody>
      </p:sp>
      <p:sp>
        <p:nvSpPr>
          <p:cNvPr id="5" name="TextBox 5"/>
          <p:cNvSpPr txBox="1"/>
          <p:nvPr/>
        </p:nvSpPr>
        <p:spPr>
          <a:xfrm>
            <a:off x="727981" y="495300"/>
            <a:ext cx="16116686" cy="915251"/>
          </a:xfrm>
          <a:prstGeom prst="rect">
            <a:avLst/>
          </a:prstGeom>
        </p:spPr>
        <p:txBody>
          <a:bodyPr lIns="0" tIns="0" rIns="0" bIns="0" rtlCol="0" anchor="t">
            <a:spAutoFit/>
          </a:bodyPr>
          <a:lstStyle/>
          <a:p>
            <a:pPr algn="l">
              <a:lnSpc>
                <a:spcPts val="7800"/>
              </a:lnSpc>
              <a:spcBef>
                <a:spcPct val="0"/>
              </a:spcBef>
            </a:pPr>
            <a:r>
              <a:rPr lang="en-US" sz="6000" b="1" dirty="0">
                <a:solidFill>
                  <a:srgbClr val="3849A2"/>
                </a:solidFill>
                <a:latin typeface="Maven Pro Heavy"/>
                <a:ea typeface="Maven Pro Heavy"/>
                <a:cs typeface="Maven Pro Heavy"/>
                <a:sym typeface="Maven Pro Heavy"/>
              </a:rPr>
              <a:t>Các </a:t>
            </a:r>
            <a:r>
              <a:rPr lang="en-US" sz="6000" b="1" dirty="0" err="1">
                <a:solidFill>
                  <a:srgbClr val="3849A2"/>
                </a:solidFill>
                <a:latin typeface="Maven Pro Heavy"/>
                <a:ea typeface="Maven Pro Heavy"/>
                <a:cs typeface="Maven Pro Heavy"/>
                <a:sym typeface="Maven Pro Heavy"/>
              </a:rPr>
              <a:t>bước</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sơn</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phủ</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màng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mỏng</a:t>
            </a:r>
            <a:endParaRPr lang="en-US" sz="6000" b="1" dirty="0">
              <a:solidFill>
                <a:srgbClr val="3849A2"/>
              </a:solidFill>
              <a:latin typeface="Maven Pro Heavy"/>
              <a:ea typeface="Maven Pro Heavy"/>
              <a:cs typeface="Maven Pro Heavy"/>
              <a:sym typeface="Maven Pro Heavy"/>
            </a:endParaRPr>
          </a:p>
        </p:txBody>
      </p:sp>
      <p:sp>
        <p:nvSpPr>
          <p:cNvPr id="6" name="TextBox 6"/>
          <p:cNvSpPr txBox="1"/>
          <p:nvPr/>
        </p:nvSpPr>
        <p:spPr>
          <a:xfrm>
            <a:off x="9601200" y="6743700"/>
            <a:ext cx="6634460" cy="609600"/>
          </a:xfrm>
          <a:prstGeom prst="rect">
            <a:avLst/>
          </a:prstGeom>
        </p:spPr>
        <p:txBody>
          <a:bodyPr lIns="0" tIns="0" rIns="0" bIns="0" rtlCol="0" anchor="t">
            <a:spAutoFit/>
          </a:bodyPr>
          <a:lstStyle/>
          <a:p>
            <a:pPr algn="ctr">
              <a:lnSpc>
                <a:spcPts val="4500"/>
              </a:lnSpc>
              <a:spcBef>
                <a:spcPct val="0"/>
              </a:spcBef>
            </a:pPr>
            <a:r>
              <a:rPr lang="en-US" sz="3000" dirty="0" err="1">
                <a:solidFill>
                  <a:srgbClr val="000000"/>
                </a:solidFill>
                <a:latin typeface="Arial"/>
                <a:ea typeface="Arial"/>
                <a:cs typeface="Arial"/>
                <a:sym typeface="Arial"/>
              </a:rPr>
              <a:t>Hình</a:t>
            </a:r>
            <a:r>
              <a:rPr lang="en-US" sz="3000" dirty="0">
                <a:solidFill>
                  <a:srgbClr val="000000"/>
                </a:solidFill>
                <a:latin typeface="Arial"/>
                <a:ea typeface="Arial"/>
                <a:cs typeface="Arial"/>
                <a:sym typeface="Arial"/>
              </a:rPr>
              <a:t> 5: Các </a:t>
            </a:r>
            <a:r>
              <a:rPr lang="en-US" sz="3000" dirty="0" err="1">
                <a:solidFill>
                  <a:srgbClr val="000000"/>
                </a:solidFill>
                <a:latin typeface="Arial"/>
                <a:ea typeface="Arial"/>
                <a:cs typeface="Arial"/>
                <a:sym typeface="Arial"/>
              </a:rPr>
              <a:t>bước</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sơn</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phủ</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màng</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mỏng</a:t>
            </a:r>
            <a:endParaRPr lang="en-US" sz="3000" dirty="0">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C2CA5-F168-C6E9-3EDA-68957B30CCB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D24797D8-B20A-B3FB-A735-F139B2E76764}"/>
              </a:ext>
            </a:extLst>
          </p:cNvPr>
          <p:cNvSpPr txBox="1"/>
          <p:nvPr/>
        </p:nvSpPr>
        <p:spPr>
          <a:xfrm>
            <a:off x="727981" y="495300"/>
            <a:ext cx="16116686" cy="915251"/>
          </a:xfrm>
          <a:prstGeom prst="rect">
            <a:avLst/>
          </a:prstGeom>
        </p:spPr>
        <p:txBody>
          <a:bodyPr lIns="0" tIns="0" rIns="0" bIns="0" rtlCol="0" anchor="t">
            <a:spAutoFit/>
          </a:bodyPr>
          <a:lstStyle/>
          <a:p>
            <a:pPr algn="l">
              <a:lnSpc>
                <a:spcPts val="7800"/>
              </a:lnSpc>
              <a:spcBef>
                <a:spcPct val="0"/>
              </a:spcBef>
            </a:pPr>
            <a:r>
              <a:rPr lang="en-US" sz="6000" b="1" dirty="0">
                <a:solidFill>
                  <a:srgbClr val="3849A2"/>
                </a:solidFill>
                <a:latin typeface="Maven Pro Heavy"/>
                <a:ea typeface="Maven Pro Heavy"/>
                <a:cs typeface="Maven Pro Heavy"/>
                <a:sym typeface="Maven Pro Heavy"/>
              </a:rPr>
              <a:t>So </a:t>
            </a:r>
            <a:r>
              <a:rPr lang="en-US" sz="6000" b="1" dirty="0" err="1">
                <a:solidFill>
                  <a:srgbClr val="3849A2"/>
                </a:solidFill>
                <a:latin typeface="Maven Pro Heavy"/>
                <a:ea typeface="Maven Pro Heavy"/>
                <a:cs typeface="Maven Pro Heavy"/>
                <a:sym typeface="Maven Pro Heavy"/>
              </a:rPr>
              <a:t>sánh</a:t>
            </a:r>
            <a:endParaRPr lang="en-US" sz="6000" b="1" dirty="0">
              <a:solidFill>
                <a:srgbClr val="3849A2"/>
              </a:solidFill>
              <a:latin typeface="Maven Pro Heavy"/>
              <a:ea typeface="Maven Pro Heavy"/>
              <a:cs typeface="Maven Pro Heavy"/>
              <a:sym typeface="Maven Pro Heavy"/>
            </a:endParaRPr>
          </a:p>
        </p:txBody>
      </p:sp>
      <p:pic>
        <p:nvPicPr>
          <p:cNvPr id="5124" name="Picture 4">
            <a:extLst>
              <a:ext uri="{FF2B5EF4-FFF2-40B4-BE49-F238E27FC236}">
                <a16:creationId xmlns:a16="http://schemas.microsoft.com/office/drawing/2014/main" id="{5B818415-C0C9-EC70-5F57-139B5F5D1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100093"/>
            <a:ext cx="13434514" cy="1052643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E5D2849-6BE0-C5FE-ECDA-5D4070FD2366}"/>
              </a:ext>
            </a:extLst>
          </p:cNvPr>
          <p:cNvSpPr txBox="1"/>
          <p:nvPr/>
        </p:nvSpPr>
        <p:spPr>
          <a:xfrm>
            <a:off x="914400" y="2628900"/>
            <a:ext cx="4724400" cy="3046988"/>
          </a:xfrm>
          <a:prstGeom prst="rect">
            <a:avLst/>
          </a:prstGeom>
          <a:noFill/>
        </p:spPr>
        <p:txBody>
          <a:bodyPr wrap="square">
            <a:spAutoFit/>
          </a:bodyPr>
          <a:lstStyle/>
          <a:p>
            <a:pPr marL="342900" indent="-342900">
              <a:buAutoNum type="arabicPeriod"/>
            </a:pPr>
            <a:r>
              <a:rPr lang="vi-VN" sz="2400" b="1" dirty="0"/>
              <a:t>Dip Coating, Spray Coating</a:t>
            </a:r>
            <a:r>
              <a:rPr lang="vi-VN" sz="2400" dirty="0"/>
              <a:t>: Ít lãng phí hơn, dễ kiểm soát hơn nhưng kém linh hoạt.</a:t>
            </a:r>
            <a:endParaRPr lang="en-US" sz="2400" dirty="0"/>
          </a:p>
          <a:p>
            <a:pPr marL="342900" indent="-342900">
              <a:buAutoNum type="arabicPeriod"/>
            </a:pPr>
            <a:r>
              <a:rPr lang="vi-VN" sz="2400" b="1" dirty="0"/>
              <a:t>Bar Coating</a:t>
            </a:r>
            <a:r>
              <a:rPr lang="vi-VN" sz="2400" dirty="0"/>
              <a:t>: Tương tự nhưng ít phổ biến.</a:t>
            </a:r>
            <a:endParaRPr lang="en-US" sz="2400" dirty="0"/>
          </a:p>
          <a:p>
            <a:pPr marL="342900" indent="-342900">
              <a:buAutoNum type="arabicPeriod"/>
            </a:pPr>
            <a:r>
              <a:rPr lang="vi-VN" sz="2400" b="1" dirty="0"/>
              <a:t>Slot Die Coating</a:t>
            </a:r>
            <a:r>
              <a:rPr lang="vi-VN" sz="2400" dirty="0"/>
              <a:t>: Cao cấp hơn, phù hợp sản xuất công nghiệp.</a:t>
            </a:r>
            <a:endParaRPr lang="en-US" sz="2400" dirty="0"/>
          </a:p>
        </p:txBody>
      </p:sp>
    </p:spTree>
    <p:extLst>
      <p:ext uri="{BB962C8B-B14F-4D97-AF65-F5344CB8AC3E}">
        <p14:creationId xmlns:p14="http://schemas.microsoft.com/office/powerpoint/2010/main" val="897901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u="none" strike="noStrike">
                <a:solidFill>
                  <a:srgbClr val="3849A2"/>
                </a:solidFill>
                <a:latin typeface="Maven Pro Heavy"/>
                <a:ea typeface="Maven Pro Heavy"/>
                <a:cs typeface="Maven Pro Heavy"/>
                <a:sym typeface="Maven Pro Heavy"/>
              </a:rPr>
              <a:t>II. Thiết kế, chế tạo máy sơn phủ</a:t>
            </a:r>
          </a:p>
        </p:txBody>
      </p:sp>
      <p:sp>
        <p:nvSpPr>
          <p:cNvPr id="3" name="TextBox 3"/>
          <p:cNvSpPr txBox="1"/>
          <p:nvPr/>
        </p:nvSpPr>
        <p:spPr>
          <a:xfrm>
            <a:off x="849903" y="3333750"/>
            <a:ext cx="5901795" cy="4038600"/>
          </a:xfrm>
          <a:prstGeom prst="rect">
            <a:avLst/>
          </a:prstGeom>
        </p:spPr>
        <p:txBody>
          <a:bodyPr lIns="0" tIns="0" rIns="0" bIns="0" rtlCol="0" anchor="t">
            <a:spAutoFit/>
          </a:bodyPr>
          <a:lstStyle/>
          <a:p>
            <a:pPr marL="647700" lvl="1" indent="-323850" algn="just">
              <a:lnSpc>
                <a:spcPts val="4500"/>
              </a:lnSpc>
              <a:buFont typeface="Arial"/>
              <a:buChar char="•"/>
            </a:pPr>
            <a:r>
              <a:rPr lang="en-US" sz="3000" b="1" dirty="0" err="1">
                <a:solidFill>
                  <a:srgbClr val="202020"/>
                </a:solidFill>
                <a:latin typeface="Arial Bold"/>
                <a:ea typeface="Arial Bold"/>
                <a:cs typeface="Arial Bold"/>
                <a:sym typeface="Arial Bold"/>
              </a:rPr>
              <a:t>Yêu</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cầu</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phần</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cơ</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khí</a:t>
            </a:r>
            <a:r>
              <a:rPr lang="en-US" sz="3000" b="1" dirty="0">
                <a:solidFill>
                  <a:srgbClr val="202020"/>
                </a:solidFill>
                <a:latin typeface="Arial Bold"/>
                <a:ea typeface="Arial Bold"/>
                <a:cs typeface="Arial Bold"/>
                <a:sym typeface="Arial Bold"/>
              </a:rPr>
              <a:t>:</a:t>
            </a: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Kết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khung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máy</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Cơ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chuyển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động</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Bộ</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phận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sơn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phủ</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Hệ</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thống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điều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khiển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khí</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Nâng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bảo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trì</a:t>
            </a:r>
            <a:endParaRPr lang="en-US" sz="3000" dirty="0">
              <a:solidFill>
                <a:srgbClr val="202020"/>
              </a:solidFill>
              <a:latin typeface="Arial"/>
              <a:ea typeface="Arial"/>
              <a:cs typeface="Arial"/>
              <a:sym typeface="Arial"/>
            </a:endParaRPr>
          </a:p>
          <a:p>
            <a:pPr algn="just">
              <a:lnSpc>
                <a:spcPts val="4500"/>
              </a:lnSpc>
            </a:pPr>
            <a:endParaRPr lang="en-US" sz="3000" dirty="0">
              <a:solidFill>
                <a:srgbClr val="20202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2926</TotalTime>
  <Words>1081</Words>
  <Application>Microsoft Office PowerPoint</Application>
  <PresentationFormat>Custom</PresentationFormat>
  <Paragraphs>153</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Muli</vt:lpstr>
      <vt:lpstr>Muli Bold</vt:lpstr>
      <vt:lpstr>ElsevierGulliver</vt:lpstr>
      <vt:lpstr>Arial</vt:lpstr>
      <vt:lpstr>Calibri</vt:lpstr>
      <vt:lpstr>Asap Medium</vt:lpstr>
      <vt:lpstr>Maven Pro Heavy</vt:lpstr>
      <vt:lpstr>Arial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Hồng dạ quang Xanh dương Sáng Trắng Mô-đun Trừu tượng Nghiên cứu và Báo cáo Đề án Kinh doanh Bản thuyết trình Kinh doanh</dc:title>
  <dc:creator>Cheese SPT</dc:creator>
  <cp:lastModifiedBy>Cheese SPT</cp:lastModifiedBy>
  <cp:revision>13</cp:revision>
  <dcterms:created xsi:type="dcterms:W3CDTF">2006-08-16T00:00:00Z</dcterms:created>
  <dcterms:modified xsi:type="dcterms:W3CDTF">2025-04-08T02:02:33Z</dcterms:modified>
  <dc:identifier>DAGhHkHQhfw</dc:identifier>
</cp:coreProperties>
</file>