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78" r:id="rId7"/>
    <p:sldId id="283" r:id="rId8"/>
    <p:sldId id="263" r:id="rId9"/>
    <p:sldId id="264" r:id="rId10"/>
    <p:sldId id="265" r:id="rId11"/>
    <p:sldId id="266" r:id="rId12"/>
    <p:sldId id="281" r:id="rId13"/>
    <p:sldId id="267" r:id="rId14"/>
    <p:sldId id="268" r:id="rId15"/>
    <p:sldId id="282" r:id="rId16"/>
    <p:sldId id="269" r:id="rId17"/>
    <p:sldId id="270" r:id="rId18"/>
    <p:sldId id="271" r:id="rId19"/>
    <p:sldId id="272" r:id="rId20"/>
    <p:sldId id="277" r:id="rId21"/>
    <p:sldId id="273" r:id="rId22"/>
    <p:sldId id="274" r:id="rId23"/>
    <p:sldId id="275" r:id="rId24"/>
    <p:sldId id="260" r:id="rId25"/>
    <p:sldId id="261" r:id="rId26"/>
  </p:sldIdLst>
  <p:sldSz cx="18288000" cy="10287000"/>
  <p:notesSz cx="6858000" cy="9144000"/>
  <p:embeddedFontLst>
    <p:embeddedFont>
      <p:font typeface="Arial Bold" panose="020B0704020202020204" pitchFamily="34" charset="0"/>
      <p:regular r:id="rId27"/>
      <p:bold r:id="rId28"/>
    </p:embeddedFont>
    <p:embeddedFont>
      <p:font typeface="Asap Medium" panose="020B0604020202020204" charset="0"/>
      <p:regular r:id="rId29"/>
    </p:embeddedFont>
    <p:embeddedFont>
      <p:font typeface="Maven Pro Heavy" panose="020B0604020202020204" charset="0"/>
      <p:regular r:id="rId30"/>
    </p:embeddedFont>
    <p:embeddedFont>
      <p:font typeface="Muli" panose="020B0604020202020204" charset="0"/>
      <p:regular r:id="rId31"/>
    </p:embeddedFont>
    <p:embeddedFont>
      <p:font typeface="Muli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4" d="100"/>
          <a:sy n="104" d="100"/>
        </p:scale>
        <p:origin x="1944" y="8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4.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91293" y="199384"/>
            <a:ext cx="1536013" cy="1536013"/>
          </a:xfrm>
          <a:custGeom>
            <a:avLst/>
            <a:gdLst/>
            <a:ahLst/>
            <a:cxnLst/>
            <a:rect l="l" t="t" r="r" b="b"/>
            <a:pathLst>
              <a:path w="1536013" h="1536013">
                <a:moveTo>
                  <a:pt x="0" y="0"/>
                </a:moveTo>
                <a:lnTo>
                  <a:pt x="1536014" y="0"/>
                </a:lnTo>
                <a:lnTo>
                  <a:pt x="1536014" y="1536013"/>
                </a:lnTo>
                <a:lnTo>
                  <a:pt x="0" y="1536013"/>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92799968"/>
              </p:ext>
            </p:extLst>
          </p:nvPr>
        </p:nvGraphicFramePr>
        <p:xfrm>
          <a:off x="3408839" y="6242808"/>
          <a:ext cx="11470322" cy="3103104"/>
        </p:xfrm>
        <a:graphic>
          <a:graphicData uri="http://schemas.openxmlformats.org/drawingml/2006/table">
            <a:tbl>
              <a:tblPr/>
              <a:tblGrid>
                <a:gridCol w="4708103">
                  <a:extLst>
                    <a:ext uri="{9D8B030D-6E8A-4147-A177-3AD203B41FA5}">
                      <a16:colId xmlns:a16="http://schemas.microsoft.com/office/drawing/2014/main" val="20000"/>
                    </a:ext>
                  </a:extLst>
                </a:gridCol>
                <a:gridCol w="4853153">
                  <a:extLst>
                    <a:ext uri="{9D8B030D-6E8A-4147-A177-3AD203B41FA5}">
                      <a16:colId xmlns:a16="http://schemas.microsoft.com/office/drawing/2014/main" val="20001"/>
                    </a:ext>
                  </a:extLst>
                </a:gridCol>
                <a:gridCol w="1909066">
                  <a:extLst>
                    <a:ext uri="{9D8B030D-6E8A-4147-A177-3AD203B41FA5}">
                      <a16:colId xmlns:a16="http://schemas.microsoft.com/office/drawing/2014/main" val="20002"/>
                    </a:ext>
                  </a:extLst>
                </a:gridCol>
              </a:tblGrid>
              <a:tr h="1617842">
                <a:tc>
                  <a:txBody>
                    <a:bodyPr/>
                    <a:lstStyle/>
                    <a:p>
                      <a:pPr algn="l">
                        <a:lnSpc>
                          <a:spcPts val="4199"/>
                        </a:lnSpc>
                        <a:defRPr/>
                      </a:pPr>
                      <a:r>
                        <a:rPr lang="en-US" sz="2999">
                          <a:solidFill>
                            <a:srgbClr val="000000"/>
                          </a:solidFill>
                          <a:latin typeface="Arial"/>
                          <a:ea typeface="Arial"/>
                          <a:cs typeface="Arial"/>
                          <a:sym typeface="Arial"/>
                        </a:rPr>
                        <a:t>Sinh viên: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Phạm Duy Linh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21020998</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3581">
                <a:tc>
                  <a:txBody>
                    <a:bodyPr/>
                    <a:lstStyle/>
                    <a:p>
                      <a:pPr algn="l">
                        <a:lnSpc>
                          <a:spcPts val="4199"/>
                        </a:lnSpc>
                        <a:defRPr/>
                      </a:pPr>
                      <a:r>
                        <a:rPr lang="en-US" sz="2999">
                          <a:solidFill>
                            <a:srgbClr val="000000"/>
                          </a:solidFill>
                          <a:latin typeface="Arial"/>
                          <a:ea typeface="Arial"/>
                          <a:cs typeface="Arial"/>
                          <a:sym typeface="Arial"/>
                        </a:rPr>
                        <a:t>Giảng viên hướng dẫn: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TS. Nguyễn Tuấn Cảnh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1681">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dirty="0">
                          <a:solidFill>
                            <a:srgbClr val="000000"/>
                          </a:solidFill>
                          <a:latin typeface="Arial"/>
                          <a:ea typeface="Arial"/>
                          <a:cs typeface="Arial"/>
                          <a:sym typeface="Arial"/>
                        </a:rPr>
                        <a:t>CN. Nguyễn Minh Đoàn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2586173829"/>
              </p:ext>
            </p:extLst>
          </p:nvPr>
        </p:nvGraphicFramePr>
        <p:xfrm>
          <a:off x="6736131" y="5105400"/>
          <a:ext cx="4815736" cy="497650"/>
        </p:xfrm>
        <a:graphic>
          <a:graphicData uri="http://schemas.openxmlformats.org/drawingml/2006/table">
            <a:tbl>
              <a:tblPr/>
              <a:tblGrid>
                <a:gridCol w="4815736">
                  <a:extLst>
                    <a:ext uri="{9D8B030D-6E8A-4147-A177-3AD203B41FA5}">
                      <a16:colId xmlns:a16="http://schemas.microsoft.com/office/drawing/2014/main" val="20000"/>
                    </a:ext>
                  </a:extLst>
                </a:gridCol>
              </a:tblGrid>
              <a:tr h="322035">
                <a:tc>
                  <a:txBody>
                    <a:bodyPr/>
                    <a:lstStyle/>
                    <a:p>
                      <a:pPr algn="ctr">
                        <a:lnSpc>
                          <a:spcPts val="4199"/>
                        </a:lnSpc>
                        <a:defRPr/>
                      </a:pPr>
                      <a:r>
                        <a:rPr lang="en-US" sz="2999" dirty="0" err="1">
                          <a:solidFill>
                            <a:srgbClr val="000000"/>
                          </a:solidFill>
                          <a:latin typeface="Arial"/>
                          <a:ea typeface="Arial"/>
                          <a:cs typeface="Arial"/>
                          <a:sym typeface="Arial"/>
                        </a:rPr>
                        <a:t>Ngành</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Vật</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lý</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kỹ</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thuật</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Freeform 5"/>
          <p:cNvSpPr/>
          <p:nvPr/>
        </p:nvSpPr>
        <p:spPr>
          <a:xfrm>
            <a:off x="289109" y="199384"/>
            <a:ext cx="3402120" cy="1292806"/>
          </a:xfrm>
          <a:custGeom>
            <a:avLst/>
            <a:gdLst/>
            <a:ahLst/>
            <a:cxnLst/>
            <a:rect l="l" t="t" r="r" b="b"/>
            <a:pathLst>
              <a:path w="3402120" h="1292806">
                <a:moveTo>
                  <a:pt x="0" y="0"/>
                </a:moveTo>
                <a:lnTo>
                  <a:pt x="3402121" y="0"/>
                </a:lnTo>
                <a:lnTo>
                  <a:pt x="3402121" y="1292805"/>
                </a:lnTo>
                <a:lnTo>
                  <a:pt x="0" y="1292805"/>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46455" y="2536677"/>
            <a:ext cx="16995089" cy="2174874"/>
          </a:xfrm>
          <a:prstGeom prst="rect">
            <a:avLst/>
          </a:prstGeom>
        </p:spPr>
        <p:txBody>
          <a:bodyPr lIns="0" tIns="0" rIns="0" bIns="0" rtlCol="0" anchor="t">
            <a:spAutoFit/>
          </a:bodyPr>
          <a:lstStyle/>
          <a:p>
            <a:pPr algn="ctr">
              <a:lnSpc>
                <a:spcPts val="5600"/>
              </a:lnSpc>
            </a:pPr>
            <a:r>
              <a:rPr lang="en-US" sz="4000" b="1" spc="-32" dirty="0">
                <a:solidFill>
                  <a:srgbClr val="3849A2"/>
                </a:solidFill>
                <a:latin typeface="Arial Bold"/>
                <a:ea typeface="Arial Bold"/>
                <a:cs typeface="Arial Bold"/>
                <a:sym typeface="Arial Bold"/>
              </a:rPr>
              <a:t>THIẾT KẾ, CHẾ TẠO MÁY SƠN PHỦ </a:t>
            </a:r>
          </a:p>
          <a:p>
            <a:pPr algn="ctr">
              <a:lnSpc>
                <a:spcPts val="5600"/>
              </a:lnSpc>
            </a:pPr>
            <a:r>
              <a:rPr lang="en-US" sz="4000" b="1" spc="-32" dirty="0">
                <a:solidFill>
                  <a:srgbClr val="3849A2"/>
                </a:solidFill>
                <a:latin typeface="Arial Bold"/>
                <a:ea typeface="Arial Bold"/>
                <a:cs typeface="Arial Bold"/>
                <a:sym typeface="Arial Bold"/>
              </a:rPr>
              <a:t>(DOCTOR BLADE COATER)</a:t>
            </a:r>
          </a:p>
          <a:p>
            <a:pPr algn="ctr">
              <a:lnSpc>
                <a:spcPts val="5600"/>
              </a:lnSpc>
            </a:pPr>
            <a:r>
              <a:rPr lang="en-US" sz="4000" b="1" spc="-32" dirty="0">
                <a:solidFill>
                  <a:srgbClr val="3849A2"/>
                </a:solidFill>
                <a:latin typeface="Arial Bold"/>
                <a:ea typeface="Arial Bold"/>
                <a:cs typeface="Arial Bold"/>
                <a:sym typeface="Arial Bold"/>
              </a:rPr>
              <a:t>ỨNG DỤNG TRONG CHẾ TẠO MÀNG MỎNG</a:t>
            </a:r>
          </a:p>
        </p:txBody>
      </p:sp>
      <p:sp>
        <p:nvSpPr>
          <p:cNvPr id="7" name="TextBox 7"/>
          <p:cNvSpPr txBox="1"/>
          <p:nvPr/>
        </p:nvSpPr>
        <p:spPr>
          <a:xfrm>
            <a:off x="3408839" y="341883"/>
            <a:ext cx="11470321" cy="1181099"/>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TRƯỜNG ĐẠI HỌC CÔNG NGHỆ</a:t>
            </a:r>
          </a:p>
          <a:p>
            <a:pPr algn="ctr">
              <a:lnSpc>
                <a:spcPts val="4500"/>
              </a:lnSpc>
            </a:pPr>
            <a:r>
              <a:rPr lang="en-US" sz="3000" b="1">
                <a:solidFill>
                  <a:srgbClr val="202020"/>
                </a:solidFill>
                <a:latin typeface="Arial Bold"/>
                <a:ea typeface="Arial Bold"/>
                <a:cs typeface="Arial Bold"/>
                <a:sym typeface="Arial Bold"/>
              </a:rPr>
              <a:t>KHOA VẬT LÝ KỸ THUẬT VÀ CÔNG NGHỆ NANO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58726" y="-6185206"/>
            <a:ext cx="8191859" cy="8176965"/>
          </a:xfrm>
          <a:custGeom>
            <a:avLst/>
            <a:gdLst/>
            <a:ahLst/>
            <a:cxnLst/>
            <a:rect l="l" t="t" r="r" b="b"/>
            <a:pathLst>
              <a:path w="8191859" h="8176965">
                <a:moveTo>
                  <a:pt x="0" y="0"/>
                </a:moveTo>
                <a:lnTo>
                  <a:pt x="8191859" y="0"/>
                </a:lnTo>
                <a:lnTo>
                  <a:pt x="8191859" y="8176965"/>
                </a:lnTo>
                <a:lnTo>
                  <a:pt x="0" y="8176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255075" y="7625788"/>
            <a:ext cx="8525877" cy="8510375"/>
          </a:xfrm>
          <a:custGeom>
            <a:avLst/>
            <a:gdLst/>
            <a:ahLst/>
            <a:cxnLst/>
            <a:rect l="l" t="t" r="r" b="b"/>
            <a:pathLst>
              <a:path w="8525877" h="8510375">
                <a:moveTo>
                  <a:pt x="0" y="0"/>
                </a:moveTo>
                <a:lnTo>
                  <a:pt x="8525877" y="0"/>
                </a:lnTo>
                <a:lnTo>
                  <a:pt x="8525877" y="8510375"/>
                </a:lnTo>
                <a:lnTo>
                  <a:pt x="0" y="8510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002437" y="3156047"/>
            <a:ext cx="3519984" cy="2463245"/>
          </a:xfrm>
          <a:custGeom>
            <a:avLst/>
            <a:gdLst/>
            <a:ahLst/>
            <a:cxnLst/>
            <a:rect l="l" t="t" r="r" b="b"/>
            <a:pathLst>
              <a:path w="3519984" h="2463245">
                <a:moveTo>
                  <a:pt x="0" y="0"/>
                </a:moveTo>
                <a:lnTo>
                  <a:pt x="3519984" y="0"/>
                </a:lnTo>
                <a:lnTo>
                  <a:pt x="3519984" y="2463245"/>
                </a:lnTo>
                <a:lnTo>
                  <a:pt x="0" y="2463245"/>
                </a:lnTo>
                <a:lnTo>
                  <a:pt x="0" y="0"/>
                </a:lnTo>
                <a:close/>
              </a:path>
            </a:pathLst>
          </a:custGeom>
          <a:blipFill>
            <a:blip r:embed="rId4"/>
            <a:stretch>
              <a:fillRect/>
            </a:stretch>
          </a:blipFill>
        </p:spPr>
        <p:txBody>
          <a:bodyPr/>
          <a:lstStyle/>
          <a:p>
            <a:endParaRPr lang="en-US"/>
          </a:p>
        </p:txBody>
      </p:sp>
      <p:sp>
        <p:nvSpPr>
          <p:cNvPr id="6" name="Freeform 6"/>
          <p:cNvSpPr/>
          <p:nvPr/>
        </p:nvSpPr>
        <p:spPr>
          <a:xfrm>
            <a:off x="4100711" y="2995301"/>
            <a:ext cx="5128173" cy="3883146"/>
          </a:xfrm>
          <a:custGeom>
            <a:avLst/>
            <a:gdLst/>
            <a:ahLst/>
            <a:cxnLst/>
            <a:rect l="l" t="t" r="r" b="b"/>
            <a:pathLst>
              <a:path w="5923991" h="4228249">
                <a:moveTo>
                  <a:pt x="0" y="0"/>
                </a:moveTo>
                <a:lnTo>
                  <a:pt x="5923991" y="0"/>
                </a:lnTo>
                <a:lnTo>
                  <a:pt x="5923991" y="4228248"/>
                </a:lnTo>
                <a:lnTo>
                  <a:pt x="0" y="4228248"/>
                </a:lnTo>
                <a:lnTo>
                  <a:pt x="0" y="0"/>
                </a:lnTo>
                <a:close/>
              </a:path>
            </a:pathLst>
          </a:custGeom>
          <a:blipFill>
            <a:blip r:embed="rId5"/>
            <a:stretch>
              <a:fillRect/>
            </a:stretch>
          </a:blipFill>
        </p:spPr>
        <p:txBody>
          <a:bodyPr/>
          <a:lstStyle/>
          <a:p>
            <a:endParaRPr lang="en-US"/>
          </a:p>
        </p:txBody>
      </p:sp>
      <p:sp>
        <p:nvSpPr>
          <p:cNvPr id="7" name="Freeform 7"/>
          <p:cNvSpPr/>
          <p:nvPr/>
        </p:nvSpPr>
        <p:spPr>
          <a:xfrm>
            <a:off x="12038622" y="1896892"/>
            <a:ext cx="6979412" cy="4981555"/>
          </a:xfrm>
          <a:custGeom>
            <a:avLst/>
            <a:gdLst/>
            <a:ahLst/>
            <a:cxnLst/>
            <a:rect l="l" t="t" r="r" b="b"/>
            <a:pathLst>
              <a:path w="6979412" h="4981555">
                <a:moveTo>
                  <a:pt x="0" y="0"/>
                </a:moveTo>
                <a:lnTo>
                  <a:pt x="6979413" y="0"/>
                </a:lnTo>
                <a:lnTo>
                  <a:pt x="6979413" y="4981556"/>
                </a:lnTo>
                <a:lnTo>
                  <a:pt x="0" y="4981556"/>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7356786" y="8109152"/>
            <a:ext cx="357442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8: Thiết kế cơ khí</a:t>
            </a:r>
          </a:p>
        </p:txBody>
      </p:sp>
      <p:sp>
        <p:nvSpPr>
          <p:cNvPr id="9" name="TextBox 9"/>
          <p:cNvSpPr txBox="1"/>
          <p:nvPr/>
        </p:nvSpPr>
        <p:spPr>
          <a:xfrm>
            <a:off x="1667374" y="6969969"/>
            <a:ext cx="257449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Khung máy</a:t>
            </a:r>
          </a:p>
        </p:txBody>
      </p:sp>
      <p:sp>
        <p:nvSpPr>
          <p:cNvPr id="10" name="TextBox 10"/>
          <p:cNvSpPr txBox="1"/>
          <p:nvPr/>
        </p:nvSpPr>
        <p:spPr>
          <a:xfrm>
            <a:off x="9087729"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Trục chuyển động</a:t>
            </a:r>
          </a:p>
        </p:txBody>
      </p:sp>
      <p:sp>
        <p:nvSpPr>
          <p:cNvPr id="11" name="TextBox 11"/>
          <p:cNvSpPr txBox="1"/>
          <p:nvPr/>
        </p:nvSpPr>
        <p:spPr>
          <a:xfrm>
            <a:off x="1385362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Hệ gá mẫu</a:t>
            </a:r>
          </a:p>
        </p:txBody>
      </p:sp>
      <p:sp>
        <p:nvSpPr>
          <p:cNvPr id="12" name="TextBox 1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
        <p:nvSpPr>
          <p:cNvPr id="13" name="TextBox 13"/>
          <p:cNvSpPr txBox="1"/>
          <p:nvPr/>
        </p:nvSpPr>
        <p:spPr>
          <a:xfrm>
            <a:off x="499009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doctor blade</a:t>
            </a:r>
          </a:p>
        </p:txBody>
      </p:sp>
      <p:pic>
        <p:nvPicPr>
          <p:cNvPr id="21" name="Picture 20" descr="A white rectangular object with a black background&#10;&#10;AI-generated content may be incorrect.">
            <a:extLst>
              <a:ext uri="{FF2B5EF4-FFF2-40B4-BE49-F238E27FC236}">
                <a16:creationId xmlns:a16="http://schemas.microsoft.com/office/drawing/2014/main" id="{1E2FD603-F5EE-3B08-0F5D-0837D289E9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6351" y="2661212"/>
            <a:ext cx="8846655" cy="3814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754445" y="2984852"/>
            <a:ext cx="6389555" cy="4496649"/>
          </a:xfrm>
          <a:custGeom>
            <a:avLst/>
            <a:gdLst/>
            <a:ahLst/>
            <a:cxnLst/>
            <a:rect l="l" t="t" r="r" b="b"/>
            <a:pathLst>
              <a:path w="6389555" h="4496649">
                <a:moveTo>
                  <a:pt x="0" y="0"/>
                </a:moveTo>
                <a:lnTo>
                  <a:pt x="6389555" y="0"/>
                </a:lnTo>
                <a:lnTo>
                  <a:pt x="6389555" y="4496649"/>
                </a:lnTo>
                <a:lnTo>
                  <a:pt x="0" y="4496649"/>
                </a:lnTo>
                <a:lnTo>
                  <a:pt x="0" y="0"/>
                </a:lnTo>
                <a:close/>
              </a:path>
            </a:pathLst>
          </a:custGeom>
          <a:blipFill>
            <a:blip r:embed="rId4"/>
            <a:stretch>
              <a:fillRect/>
            </a:stretch>
          </a:blipFill>
        </p:spPr>
        <p:txBody>
          <a:bodyPr/>
          <a:lstStyle/>
          <a:p>
            <a:endParaRPr lang="en-US"/>
          </a:p>
        </p:txBody>
      </p:sp>
      <p:sp>
        <p:nvSpPr>
          <p:cNvPr id="5" name="Freeform 5"/>
          <p:cNvSpPr/>
          <p:nvPr/>
        </p:nvSpPr>
        <p:spPr>
          <a:xfrm>
            <a:off x="9971201" y="3407950"/>
            <a:ext cx="6873466" cy="3471100"/>
          </a:xfrm>
          <a:custGeom>
            <a:avLst/>
            <a:gdLst/>
            <a:ahLst/>
            <a:cxnLst/>
            <a:rect l="l" t="t" r="r" b="b"/>
            <a:pathLst>
              <a:path w="6873466" h="3471100">
                <a:moveTo>
                  <a:pt x="0" y="0"/>
                </a:moveTo>
                <a:lnTo>
                  <a:pt x="6873466" y="0"/>
                </a:lnTo>
                <a:lnTo>
                  <a:pt x="6873466" y="3471100"/>
                </a:lnTo>
                <a:lnTo>
                  <a:pt x="0" y="3471100"/>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4653151" y="7779572"/>
            <a:ext cx="8981698"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9: Phần cơ khí của thiết bị a) thiết kế b) thực tế</a:t>
            </a:r>
          </a:p>
        </p:txBody>
      </p:sp>
      <p:sp>
        <p:nvSpPr>
          <p:cNvPr id="7" name="TextBox 7"/>
          <p:cNvSpPr txBox="1"/>
          <p:nvPr/>
        </p:nvSpPr>
        <p:spPr>
          <a:xfrm>
            <a:off x="2810002" y="2223962"/>
            <a:ext cx="557843"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a)</a:t>
            </a:r>
          </a:p>
        </p:txBody>
      </p:sp>
      <p:sp>
        <p:nvSpPr>
          <p:cNvPr id="8" name="TextBox 8"/>
          <p:cNvSpPr txBox="1"/>
          <p:nvPr/>
        </p:nvSpPr>
        <p:spPr>
          <a:xfrm>
            <a:off x="9803423" y="2223962"/>
            <a:ext cx="60180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b)</a:t>
            </a:r>
          </a:p>
        </p:txBody>
      </p:sp>
      <p:sp>
        <p:nvSpPr>
          <p:cNvPr id="9" name="TextBox 9"/>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D24DE-EEC5-9352-C3E3-9F6073A36D9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03E8655-BA7C-784E-3159-20C2B998135E}"/>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060707AC-4969-F93B-69F8-92DBC760DB6D}"/>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5275E8FA-D0B2-BE2F-F45C-05AD3157481C}"/>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4D7297C9-5C5C-BC5F-B03F-3C13CB0735AA}"/>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633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8509025" y="8022036"/>
            <a:ext cx="8335642"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10: Linh </a:t>
            </a:r>
            <a:r>
              <a:rPr lang="en-US" sz="2499" dirty="0" err="1">
                <a:solidFill>
                  <a:srgbClr val="202020"/>
                </a:solidFill>
                <a:latin typeface="Arial"/>
                <a:ea typeface="Arial"/>
                <a:cs typeface="Arial"/>
                <a:sym typeface="Arial"/>
              </a:rPr>
              <a:t>kiện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trong</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điều</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khiển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t>
            </a:r>
          </a:p>
        </p:txBody>
      </p:sp>
      <p:sp>
        <p:nvSpPr>
          <p:cNvPr id="6" name="TextBox 6"/>
          <p:cNvSpPr txBox="1"/>
          <p:nvPr/>
        </p:nvSpPr>
        <p:spPr>
          <a:xfrm>
            <a:off x="1325334" y="3048000"/>
            <a:ext cx="6954715" cy="3405741"/>
          </a:xfrm>
          <a:prstGeom prst="rect">
            <a:avLst/>
          </a:prstGeom>
        </p:spPr>
        <p:txBody>
          <a:bodyPr lIns="0" tIns="0" rIns="0" bIns="0" rtlCol="0" anchor="t">
            <a:spAutoFit/>
          </a:bodyPr>
          <a:lstStyle/>
          <a:p>
            <a:pPr algn="just">
              <a:lnSpc>
                <a:spcPts val="4500"/>
              </a:lnSpc>
              <a:spcBef>
                <a:spcPct val="0"/>
              </a:spcBef>
            </a:pPr>
            <a:r>
              <a:rPr lang="en-US" sz="3000" dirty="0" err="1">
                <a:solidFill>
                  <a:srgbClr val="000000"/>
                </a:solidFill>
                <a:latin typeface="Arial"/>
                <a:ea typeface="Arial"/>
                <a:cs typeface="Arial"/>
                <a:sym typeface="Arial"/>
              </a:rPr>
              <a:t>Sử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dụng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linh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kiện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có</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tùy</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chỉnh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đáp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ứng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yêu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cầu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nhau</a:t>
            </a:r>
            <a:r>
              <a:rPr lang="en-US" sz="3000" dirty="0">
                <a:solidFill>
                  <a:srgbClr val="000000"/>
                </a:solidFill>
                <a:latin typeface="Arial"/>
                <a:ea typeface="Arial"/>
                <a:cs typeface="Arial"/>
                <a:sym typeface="Arial"/>
              </a:rPr>
              <a:t>.</a:t>
            </a:r>
          </a:p>
          <a:p>
            <a:pPr algn="just">
              <a:lnSpc>
                <a:spcPts val="4500"/>
              </a:lnSpc>
              <a:spcBef>
                <a:spcPct val="0"/>
              </a:spcBef>
            </a:pPr>
            <a:r>
              <a:rPr lang="en-US" sz="3000" dirty="0" err="1">
                <a:solidFill>
                  <a:srgbClr val="000000"/>
                </a:solidFill>
                <a:latin typeface="Arial"/>
                <a:ea typeface="Arial"/>
                <a:cs typeface="Arial"/>
                <a:sym typeface="Arial"/>
              </a:rPr>
              <a:t>Đảm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bảo</a:t>
            </a:r>
            <a:r>
              <a:rPr lang="en-US" sz="3000" dirty="0">
                <a:solidFill>
                  <a:srgbClr val="000000"/>
                </a:solidFill>
                <a:latin typeface="Arial"/>
                <a:ea typeface="Arial"/>
                <a:cs typeface="Arial"/>
                <a:sym typeface="Arial"/>
              </a:rPr>
              <a:t> chi </a:t>
            </a:r>
            <a:r>
              <a:rPr lang="en-US" sz="3000" dirty="0" err="1">
                <a:solidFill>
                  <a:srgbClr val="000000"/>
                </a:solidFill>
                <a:latin typeface="Arial"/>
                <a:ea typeface="Arial"/>
                <a:cs typeface="Arial"/>
                <a:sym typeface="Arial"/>
              </a:rPr>
              <a:t>phí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phổ</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biến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trong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phòng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nghiệm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mục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đích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nghiên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cứu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giảng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dạy</a:t>
            </a:r>
            <a:r>
              <a:rPr lang="en-US" sz="3000" dirty="0">
                <a:solidFill>
                  <a:srgbClr val="000000"/>
                </a:solidFill>
                <a:latin typeface="Arial"/>
                <a:ea typeface="Arial"/>
                <a:cs typeface="Arial"/>
                <a:sym typeface="Arial"/>
              </a:rPr>
              <a:t>.</a:t>
            </a:r>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pic>
        <p:nvPicPr>
          <p:cNvPr id="1028" name="Picture 4">
            <a:extLst>
              <a:ext uri="{FF2B5EF4-FFF2-40B4-BE49-F238E27FC236}">
                <a16:creationId xmlns:a16="http://schemas.microsoft.com/office/drawing/2014/main" id="{782B659B-2B70-A16B-26A6-755126C3B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1521368"/>
            <a:ext cx="7844050" cy="6748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669534" y="990676"/>
            <a:ext cx="10233581" cy="7317010"/>
          </a:xfrm>
          <a:custGeom>
            <a:avLst/>
            <a:gdLst/>
            <a:ahLst/>
            <a:cxnLst/>
            <a:rect l="l" t="t" r="r" b="b"/>
            <a:pathLst>
              <a:path w="10233581" h="7317010">
                <a:moveTo>
                  <a:pt x="0" y="0"/>
                </a:moveTo>
                <a:lnTo>
                  <a:pt x="10233581" y="0"/>
                </a:lnTo>
                <a:lnTo>
                  <a:pt x="10233581" y="7317011"/>
                </a:lnTo>
                <a:lnTo>
                  <a:pt x="0" y="731701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344131" y="8183862"/>
            <a:ext cx="959973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11: Sơ đồ nguyên lý khối nguồn của thiết bị sơn phủ</a:t>
            </a:r>
          </a:p>
        </p:txBody>
      </p:sp>
      <p:sp>
        <p:nvSpPr>
          <p:cNvPr id="6" name="TextBox 6"/>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D4B8-F8C4-A9F3-8982-6008228F536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DC036C8-B46A-5FF8-BA55-BB817CBB3E24}"/>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25DDE6BB-1B5D-52E5-3AB7-930206481F67}"/>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4" name="TextBox 4">
            <a:extLst>
              <a:ext uri="{FF2B5EF4-FFF2-40B4-BE49-F238E27FC236}">
                <a16:creationId xmlns:a16="http://schemas.microsoft.com/office/drawing/2014/main" id="{E9268722-2B04-33CA-1629-D34AE7B011A5}"/>
              </a:ext>
            </a:extLst>
          </p:cNvPr>
          <p:cNvSpPr txBox="1"/>
          <p:nvPr/>
        </p:nvSpPr>
        <p:spPr>
          <a:xfrm>
            <a:off x="11726591" y="3333750"/>
            <a:ext cx="5442936" cy="2895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mềm</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Chương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Giao </a:t>
            </a:r>
            <a:r>
              <a:rPr lang="en-US" sz="3000" dirty="0" err="1">
                <a:solidFill>
                  <a:srgbClr val="202020"/>
                </a:solidFill>
                <a:latin typeface="Arial"/>
                <a:ea typeface="Arial"/>
                <a:cs typeface="Arial"/>
                <a:sym typeface="Arial"/>
              </a:rPr>
              <a:t>diện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người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dùng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Bảo </a:t>
            </a:r>
            <a:r>
              <a:rPr lang="en-US" sz="3000" dirty="0" err="1">
                <a:solidFill>
                  <a:srgbClr val="202020"/>
                </a:solidFill>
                <a:latin typeface="Arial"/>
                <a:ea typeface="Arial"/>
                <a:cs typeface="Arial"/>
                <a:sym typeface="Arial"/>
              </a:rPr>
              <a:t>mật</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Cập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nhật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phần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mềm</a:t>
            </a: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AAF9F4C2-9B2B-D7F2-986A-787E3FCF38BD}"/>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AB6A37CE-220C-AA5E-CFE4-494165420B7C}"/>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
        <p:nvSpPr>
          <p:cNvPr id="7" name="AutoShape 7">
            <a:extLst>
              <a:ext uri="{FF2B5EF4-FFF2-40B4-BE49-F238E27FC236}">
                <a16:creationId xmlns:a16="http://schemas.microsoft.com/office/drawing/2014/main" id="{5A0FA8CC-A76D-1E5D-AB82-5A032AE139E2}"/>
              </a:ext>
            </a:extLst>
          </p:cNvPr>
          <p:cNvSpPr/>
          <p:nvPr/>
        </p:nvSpPr>
        <p:spPr>
          <a:xfrm>
            <a:off x="11745641"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872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8824" y="1830550"/>
            <a:ext cx="15590352" cy="6625900"/>
          </a:xfrm>
          <a:custGeom>
            <a:avLst/>
            <a:gdLst/>
            <a:ahLst/>
            <a:cxnLst/>
            <a:rect l="l" t="t" r="r" b="b"/>
            <a:pathLst>
              <a:path w="15590352" h="6625900">
                <a:moveTo>
                  <a:pt x="0" y="0"/>
                </a:moveTo>
                <a:lnTo>
                  <a:pt x="15590352" y="0"/>
                </a:lnTo>
                <a:lnTo>
                  <a:pt x="15590352" y="6625900"/>
                </a:lnTo>
                <a:lnTo>
                  <a:pt x="0" y="6625900"/>
                </a:lnTo>
                <a:lnTo>
                  <a:pt x="0" y="0"/>
                </a:lnTo>
                <a:close/>
              </a:path>
            </a:pathLst>
          </a:custGeom>
          <a:blipFill>
            <a:blip r:embed="rId2"/>
            <a:stretch>
              <a:fillRect/>
            </a:stretch>
          </a:blipFill>
        </p:spPr>
        <p:txBody>
          <a:bodyPr/>
          <a:lstStyle/>
          <a:p>
            <a:endParaRPr lang="en-US"/>
          </a:p>
        </p:txBody>
      </p:sp>
      <p:sp>
        <p:nvSpPr>
          <p:cNvPr id="3" name="Freeform 3"/>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4705101" y="8243788"/>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14: Sơ đồ giải thuật của máy bladecoating</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848911" y="2149945"/>
            <a:ext cx="8590179" cy="5852059"/>
          </a:xfrm>
          <a:custGeom>
            <a:avLst/>
            <a:gdLst/>
            <a:ahLst/>
            <a:cxnLst/>
            <a:rect l="l" t="t" r="r" b="b"/>
            <a:pathLst>
              <a:path w="8590179" h="5852059">
                <a:moveTo>
                  <a:pt x="0" y="0"/>
                </a:moveTo>
                <a:lnTo>
                  <a:pt x="8590178" y="0"/>
                </a:lnTo>
                <a:lnTo>
                  <a:pt x="8590178" y="5852059"/>
                </a:lnTo>
                <a:lnTo>
                  <a:pt x="0" y="585205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705101" y="8252294"/>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15: Giao diện ứng dụng blade-coating trên web</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3668" y="-5577476"/>
            <a:ext cx="8124443" cy="8109671"/>
          </a:xfrm>
          <a:custGeom>
            <a:avLst/>
            <a:gdLst/>
            <a:ahLst/>
            <a:cxnLst/>
            <a:rect l="l" t="t" r="r" b="b"/>
            <a:pathLst>
              <a:path w="8124443" h="8109671">
                <a:moveTo>
                  <a:pt x="0" y="0"/>
                </a:moveTo>
                <a:lnTo>
                  <a:pt x="8124443" y="0"/>
                </a:lnTo>
                <a:lnTo>
                  <a:pt x="8124443" y="8109671"/>
                </a:lnTo>
                <a:lnTo>
                  <a:pt x="0" y="810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8130183"/>
            <a:ext cx="8629400" cy="8613710"/>
          </a:xfrm>
          <a:custGeom>
            <a:avLst/>
            <a:gdLst/>
            <a:ahLst/>
            <a:cxnLst/>
            <a:rect l="l" t="t" r="r" b="b"/>
            <a:pathLst>
              <a:path w="8629400" h="8613710">
                <a:moveTo>
                  <a:pt x="0" y="0"/>
                </a:moveTo>
                <a:lnTo>
                  <a:pt x="8629400" y="0"/>
                </a:lnTo>
                <a:lnTo>
                  <a:pt x="8629400" y="8613711"/>
                </a:lnTo>
                <a:lnTo>
                  <a:pt x="0" y="86137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988452" y="4749555"/>
            <a:ext cx="824753" cy="969955"/>
          </a:xfrm>
          <a:custGeom>
            <a:avLst/>
            <a:gdLst/>
            <a:ahLst/>
            <a:cxnLst/>
            <a:rect l="l" t="t" r="r" b="b"/>
            <a:pathLst>
              <a:path w="824753" h="969955">
                <a:moveTo>
                  <a:pt x="0" y="0"/>
                </a:moveTo>
                <a:lnTo>
                  <a:pt x="824753" y="0"/>
                </a:lnTo>
                <a:lnTo>
                  <a:pt x="824753" y="969956"/>
                </a:lnTo>
                <a:lnTo>
                  <a:pt x="0" y="969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36409" y="4749555"/>
            <a:ext cx="824753" cy="969955"/>
          </a:xfrm>
          <a:custGeom>
            <a:avLst/>
            <a:gdLst/>
            <a:ahLst/>
            <a:cxnLst/>
            <a:rect l="l" t="t" r="r" b="b"/>
            <a:pathLst>
              <a:path w="824753" h="969955">
                <a:moveTo>
                  <a:pt x="0" y="0"/>
                </a:moveTo>
                <a:lnTo>
                  <a:pt x="824752" y="0"/>
                </a:lnTo>
                <a:lnTo>
                  <a:pt x="824752" y="969956"/>
                </a:lnTo>
                <a:lnTo>
                  <a:pt x="0" y="9699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003872" y="5170575"/>
            <a:ext cx="1111849" cy="548936"/>
          </a:xfrm>
          <a:custGeom>
            <a:avLst/>
            <a:gdLst/>
            <a:ahLst/>
            <a:cxnLst/>
            <a:rect l="l" t="t" r="r" b="b"/>
            <a:pathLst>
              <a:path w="1111849" h="548936">
                <a:moveTo>
                  <a:pt x="0" y="0"/>
                </a:moveTo>
                <a:lnTo>
                  <a:pt x="1111850" y="0"/>
                </a:lnTo>
                <a:lnTo>
                  <a:pt x="1111850" y="548936"/>
                </a:lnTo>
                <a:lnTo>
                  <a:pt x="0" y="548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935451" y="4315344"/>
            <a:ext cx="1431550" cy="1404167"/>
          </a:xfrm>
          <a:custGeom>
            <a:avLst/>
            <a:gdLst/>
            <a:ahLst/>
            <a:cxnLst/>
            <a:rect l="l" t="t" r="r" b="b"/>
            <a:pathLst>
              <a:path w="1431550" h="1404167">
                <a:moveTo>
                  <a:pt x="0" y="0"/>
                </a:moveTo>
                <a:lnTo>
                  <a:pt x="1431551" y="0"/>
                </a:lnTo>
                <a:lnTo>
                  <a:pt x="1431551" y="1404167"/>
                </a:lnTo>
                <a:lnTo>
                  <a:pt x="0" y="14041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AutoShape 8"/>
          <p:cNvSpPr/>
          <p:nvPr/>
        </p:nvSpPr>
        <p:spPr>
          <a:xfrm>
            <a:off x="6110507" y="5345848"/>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9" name="AutoShape 9"/>
          <p:cNvSpPr/>
          <p:nvPr/>
        </p:nvSpPr>
        <p:spPr>
          <a:xfrm>
            <a:off x="875011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0" name="AutoShape 10"/>
          <p:cNvSpPr/>
          <p:nvPr/>
        </p:nvSpPr>
        <p:spPr>
          <a:xfrm>
            <a:off x="1058382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1" name="Freeform 11"/>
          <p:cNvSpPr/>
          <p:nvPr/>
        </p:nvSpPr>
        <p:spPr>
          <a:xfrm>
            <a:off x="4457961" y="5333810"/>
            <a:ext cx="188251" cy="188251"/>
          </a:xfrm>
          <a:custGeom>
            <a:avLst/>
            <a:gdLst/>
            <a:ahLst/>
            <a:cxnLst/>
            <a:rect l="l" t="t" r="r" b="b"/>
            <a:pathLst>
              <a:path w="188251" h="188251">
                <a:moveTo>
                  <a:pt x="0" y="0"/>
                </a:moveTo>
                <a:lnTo>
                  <a:pt x="188251" y="0"/>
                </a:lnTo>
                <a:lnTo>
                  <a:pt x="188251" y="188251"/>
                </a:lnTo>
                <a:lnTo>
                  <a:pt x="0" y="18825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a:off x="11359397" y="4657415"/>
            <a:ext cx="1640123" cy="1154237"/>
          </a:xfrm>
          <a:custGeom>
            <a:avLst/>
            <a:gdLst/>
            <a:ahLst/>
            <a:cxnLst/>
            <a:rect l="l" t="t" r="r" b="b"/>
            <a:pathLst>
              <a:path w="1640123" h="1154237">
                <a:moveTo>
                  <a:pt x="0" y="0"/>
                </a:moveTo>
                <a:lnTo>
                  <a:pt x="1640124" y="0"/>
                </a:lnTo>
                <a:lnTo>
                  <a:pt x="1640124" y="1154236"/>
                </a:lnTo>
                <a:lnTo>
                  <a:pt x="0" y="1154236"/>
                </a:lnTo>
                <a:lnTo>
                  <a:pt x="0" y="0"/>
                </a:lnTo>
                <a:close/>
              </a:path>
            </a:pathLst>
          </a:custGeom>
          <a:blipFill>
            <a:blip r:embed="rId14"/>
            <a:stretch>
              <a:fillRect/>
            </a:stretch>
          </a:blipFill>
        </p:spPr>
        <p:txBody>
          <a:bodyPr/>
          <a:lstStyle/>
          <a:p>
            <a:endParaRPr lang="en-US"/>
          </a:p>
        </p:txBody>
      </p:sp>
      <p:sp>
        <p:nvSpPr>
          <p:cNvPr id="13" name="TextBox 13"/>
          <p:cNvSpPr txBox="1"/>
          <p:nvPr/>
        </p:nvSpPr>
        <p:spPr>
          <a:xfrm>
            <a:off x="3051277" y="5966033"/>
            <a:ext cx="1017040"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6,4g PVA</a:t>
            </a:r>
          </a:p>
        </p:txBody>
      </p:sp>
      <p:sp>
        <p:nvSpPr>
          <p:cNvPr id="14" name="TextBox 14"/>
          <p:cNvSpPr txBox="1"/>
          <p:nvPr/>
        </p:nvSpPr>
        <p:spPr>
          <a:xfrm>
            <a:off x="4885933" y="5966033"/>
            <a:ext cx="1029791"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80ml H₂O</a:t>
            </a:r>
          </a:p>
        </p:txBody>
      </p:sp>
      <p:sp>
        <p:nvSpPr>
          <p:cNvPr id="15" name="TextBox 15"/>
          <p:cNvSpPr txBox="1"/>
          <p:nvPr/>
        </p:nvSpPr>
        <p:spPr>
          <a:xfrm>
            <a:off x="6681268" y="5966033"/>
            <a:ext cx="1939918"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600 rpm, 5h, 90⁰C</a:t>
            </a:r>
          </a:p>
        </p:txBody>
      </p:sp>
      <p:sp>
        <p:nvSpPr>
          <p:cNvPr id="16" name="TextBox 16"/>
          <p:cNvSpPr txBox="1"/>
          <p:nvPr/>
        </p:nvSpPr>
        <p:spPr>
          <a:xfrm>
            <a:off x="9313745" y="5966033"/>
            <a:ext cx="1270079"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Dung dịch</a:t>
            </a:r>
          </a:p>
        </p:txBody>
      </p:sp>
      <p:sp>
        <p:nvSpPr>
          <p:cNvPr id="17" name="TextBox 17"/>
          <p:cNvSpPr txBox="1"/>
          <p:nvPr/>
        </p:nvSpPr>
        <p:spPr>
          <a:xfrm>
            <a:off x="11359397" y="5966033"/>
            <a:ext cx="1640123"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Blade-coating</a:t>
            </a:r>
          </a:p>
        </p:txBody>
      </p:sp>
      <p:sp>
        <p:nvSpPr>
          <p:cNvPr id="18" name="TextBox 18"/>
          <p:cNvSpPr txBox="1"/>
          <p:nvPr/>
        </p:nvSpPr>
        <p:spPr>
          <a:xfrm>
            <a:off x="3559796" y="6700873"/>
            <a:ext cx="8877799"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16: Quy </a:t>
            </a:r>
            <a:r>
              <a:rPr lang="en-US" sz="2499" dirty="0" err="1">
                <a:solidFill>
                  <a:srgbClr val="202020"/>
                </a:solidFill>
                <a:latin typeface="Arial"/>
                <a:ea typeface="Arial"/>
                <a:cs typeface="Arial"/>
                <a:sym typeface="Arial"/>
              </a:rPr>
              <a:t>trình</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chế</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tạo</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màng</a:t>
            </a:r>
            <a:r>
              <a:rPr lang="en-US" sz="2499" dirty="0">
                <a:solidFill>
                  <a:srgbClr val="202020"/>
                </a:solidFill>
                <a:latin typeface="Arial"/>
                <a:ea typeface="Arial"/>
                <a:cs typeface="Arial"/>
                <a:sym typeface="Arial"/>
              </a:rPr>
              <a:t> PVA blade-coating</a:t>
            </a:r>
          </a:p>
        </p:txBody>
      </p:sp>
      <p:sp>
        <p:nvSpPr>
          <p:cNvPr id="19" name="TextBox 19"/>
          <p:cNvSpPr txBox="1"/>
          <p:nvPr/>
        </p:nvSpPr>
        <p:spPr>
          <a:xfrm>
            <a:off x="14245604" y="1790657"/>
            <a:ext cx="1764319" cy="495300"/>
          </a:xfrm>
          <a:prstGeom prst="rect">
            <a:avLst/>
          </a:prstGeom>
        </p:spPr>
        <p:txBody>
          <a:bodyPr lIns="0" tIns="0" rIns="0" bIns="0" rtlCol="0" anchor="t">
            <a:spAutoFit/>
          </a:bodyPr>
          <a:lstStyle/>
          <a:p>
            <a:pPr algn="ctr">
              <a:lnSpc>
                <a:spcPts val="3749"/>
              </a:lnSpc>
            </a:pPr>
            <a:r>
              <a:rPr lang="en-US" sz="2499">
                <a:solidFill>
                  <a:srgbClr val="FFFFFF"/>
                </a:solidFill>
                <a:latin typeface="Arial"/>
                <a:ea typeface="Arial"/>
                <a:cs typeface="Arial"/>
                <a:sym typeface="Arial"/>
              </a:rPr>
              <a:t>PVA 10%</a:t>
            </a:r>
          </a:p>
        </p:txBody>
      </p:sp>
      <p:sp>
        <p:nvSpPr>
          <p:cNvPr id="20" name="TextBox 20"/>
          <p:cNvSpPr txBox="1"/>
          <p:nvPr/>
        </p:nvSpPr>
        <p:spPr>
          <a:xfrm>
            <a:off x="727981" y="495300"/>
            <a:ext cx="15708946" cy="1915524"/>
          </a:xfrm>
          <a:prstGeom prst="rect">
            <a:avLst/>
          </a:prstGeom>
        </p:spPr>
        <p:txBody>
          <a:bodyPr lIns="0" tIns="0" rIns="0" bIns="0" rtlCol="0" anchor="t">
            <a:spAutoFit/>
          </a:bodyPr>
          <a:lstStyle/>
          <a:p>
            <a:pPr marL="0" lvl="0" indent="0" algn="l">
              <a:lnSpc>
                <a:spcPts val="7800"/>
              </a:lnSpc>
              <a:spcBef>
                <a:spcPct val="0"/>
              </a:spcBef>
            </a:pPr>
            <a:r>
              <a:rPr lang="en-US" sz="6000" b="1" dirty="0">
                <a:solidFill>
                  <a:srgbClr val="3849A2"/>
                </a:solidFill>
                <a:latin typeface="Maven Pro Heavy"/>
                <a:ea typeface="Maven Pro Heavy"/>
                <a:cs typeface="Maven Pro Heavy"/>
                <a:sym typeface="Maven Pro Heavy"/>
              </a:rPr>
              <a:t>III. </a:t>
            </a: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máy</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trong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chế</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tạo</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p:cNvSpPr txBox="1"/>
          <p:nvPr/>
        </p:nvSpPr>
        <p:spPr>
          <a:xfrm>
            <a:off x="1010092" y="1801441"/>
            <a:ext cx="13681280" cy="520335"/>
          </a:xfrm>
          <a:prstGeom prst="rect">
            <a:avLst/>
          </a:prstGeom>
        </p:spPr>
        <p:txBody>
          <a:bodyPr lIns="0" tIns="0" rIns="0" bIns="0" rtlCol="0" anchor="t">
            <a:spAutoFit/>
          </a:bodyPr>
          <a:lstStyle/>
          <a:p>
            <a:pPr algn="just">
              <a:lnSpc>
                <a:spcPts val="4500"/>
              </a:lnSpc>
            </a:pP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thành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doctor blade coater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532932768"/>
              </p:ext>
            </p:extLst>
          </p:nvPr>
        </p:nvGraphicFramePr>
        <p:xfrm>
          <a:off x="1743166" y="1028700"/>
          <a:ext cx="14944634" cy="6398419"/>
        </p:xfrm>
        <a:graphic>
          <a:graphicData uri="http://schemas.openxmlformats.org/drawingml/2006/table">
            <a:tbl>
              <a:tblPr/>
              <a:tblGrid>
                <a:gridCol w="1966128">
                  <a:extLst>
                    <a:ext uri="{9D8B030D-6E8A-4147-A177-3AD203B41FA5}">
                      <a16:colId xmlns:a16="http://schemas.microsoft.com/office/drawing/2014/main" val="20000"/>
                    </a:ext>
                  </a:extLst>
                </a:gridCol>
                <a:gridCol w="390834">
                  <a:extLst>
                    <a:ext uri="{9D8B030D-6E8A-4147-A177-3AD203B41FA5}">
                      <a16:colId xmlns:a16="http://schemas.microsoft.com/office/drawing/2014/main" val="20001"/>
                    </a:ext>
                  </a:extLst>
                </a:gridCol>
                <a:gridCol w="12587672">
                  <a:extLst>
                    <a:ext uri="{9D8B030D-6E8A-4147-A177-3AD203B41FA5}">
                      <a16:colId xmlns:a16="http://schemas.microsoft.com/office/drawing/2014/main" val="20002"/>
                    </a:ext>
                  </a:extLst>
                </a:gridCol>
              </a:tblGrid>
              <a:tr h="3045619">
                <a:tc gridSpan="3">
                  <a:txBody>
                    <a:bodyPr/>
                    <a:lstStyle/>
                    <a:p>
                      <a:pPr algn="ctr">
                        <a:lnSpc>
                          <a:spcPts val="7699"/>
                        </a:lnSpc>
                        <a:defRPr/>
                      </a:pPr>
                      <a:r>
                        <a:rPr lang="en-US" sz="5499" b="1" dirty="0" err="1">
                          <a:solidFill>
                            <a:srgbClr val="3849A2"/>
                          </a:solidFill>
                          <a:latin typeface="Maven Pro Heavy"/>
                          <a:ea typeface="Maven Pro Heavy"/>
                          <a:cs typeface="Maven Pro Heavy"/>
                          <a:sym typeface="Maven Pro Heavy"/>
                        </a:rPr>
                        <a:t>Nội</a:t>
                      </a:r>
                      <a:r>
                        <a:rPr lang="en-US" sz="5499" b="1" dirty="0">
                          <a:solidFill>
                            <a:srgbClr val="3849A2"/>
                          </a:solidFill>
                          <a:latin typeface="Maven Pro Heavy"/>
                          <a:ea typeface="Maven Pro Heavy"/>
                          <a:cs typeface="Maven Pro Heavy"/>
                          <a:sym typeface="Maven Pro Heavy"/>
                        </a:rPr>
                        <a:t> dung</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algn="just">
                        <a:lnSpc>
                          <a:spcPts val="6300"/>
                        </a:lnSpc>
                        <a:defRPr/>
                      </a:pPr>
                      <a:r>
                        <a:rPr lang="en-US" sz="4500">
                          <a:solidFill>
                            <a:srgbClr val="202020"/>
                          </a:solidFill>
                          <a:latin typeface="Arial"/>
                          <a:ea typeface="Arial"/>
                          <a:cs typeface="Arial"/>
                          <a:sym typeface="Arial"/>
                        </a:rPr>
                        <a:t>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Tổng quan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just">
                        <a:lnSpc>
                          <a:spcPts val="6300"/>
                        </a:lnSpc>
                        <a:defRPr/>
                      </a:pPr>
                      <a:r>
                        <a:rPr lang="en-US" sz="4500">
                          <a:solidFill>
                            <a:srgbClr val="202020"/>
                          </a:solidFill>
                          <a:latin typeface="Arial"/>
                          <a:ea typeface="Arial"/>
                          <a:cs typeface="Arial"/>
                          <a:sym typeface="Arial"/>
                        </a:rPr>
                        <a:t>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Thiết kế, chế tạo máy sơn phủ</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just">
                        <a:lnSpc>
                          <a:spcPts val="6300"/>
                        </a:lnSpc>
                        <a:defRPr/>
                      </a:pPr>
                      <a:r>
                        <a:rPr lang="en-US" sz="4500">
                          <a:solidFill>
                            <a:srgbClr val="202020"/>
                          </a:solidFill>
                          <a:latin typeface="Arial"/>
                          <a:ea typeface="Arial"/>
                          <a:cs typeface="Arial"/>
                          <a:sym typeface="Arial"/>
                        </a:rPr>
                        <a:t>III.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Ứng dụng máy phủ nhúng chế tạo màng mỏng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8200">
                <a:tc>
                  <a:txBody>
                    <a:bodyPr/>
                    <a:lstStyle/>
                    <a:p>
                      <a:pPr algn="just">
                        <a:lnSpc>
                          <a:spcPts val="6300"/>
                        </a:lnSpc>
                        <a:defRPr/>
                      </a:pPr>
                      <a:r>
                        <a:rPr lang="en-US" sz="4500">
                          <a:solidFill>
                            <a:srgbClr val="000000"/>
                          </a:solidFill>
                          <a:latin typeface="Arial"/>
                          <a:ea typeface="Arial"/>
                          <a:cs typeface="Arial"/>
                          <a:sym typeface="Arial"/>
                        </a:rPr>
                        <a:t>IV.</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dirty="0" err="1">
                          <a:solidFill>
                            <a:srgbClr val="000000"/>
                          </a:solidFill>
                          <a:latin typeface="Arial"/>
                          <a:ea typeface="Arial"/>
                          <a:cs typeface="Arial"/>
                          <a:sym typeface="Arial"/>
                        </a:rPr>
                        <a:t>Kết</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quả</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và</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thảo</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luận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685D-BBE2-DCDA-819A-0810302365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65DA11-439C-51DC-8EB5-421FB3A3DAA0}"/>
              </a:ext>
            </a:extLst>
          </p:cNvPr>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9064AC7-B701-0A49-2EC6-EDD7F32FED06}"/>
              </a:ext>
            </a:extLst>
          </p:cNvPr>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04CD27CA-1AC7-E848-1820-BE07BE277EF9}"/>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a:extLst>
              <a:ext uri="{FF2B5EF4-FFF2-40B4-BE49-F238E27FC236}">
                <a16:creationId xmlns:a16="http://schemas.microsoft.com/office/drawing/2014/main" id="{85492AFA-B472-87F1-C54B-63ACCF546E32}"/>
              </a:ext>
            </a:extLst>
          </p:cNvPr>
          <p:cNvSpPr txBox="1"/>
          <p:nvPr/>
        </p:nvSpPr>
        <p:spPr>
          <a:xfrm>
            <a:off x="1095085" y="1571006"/>
            <a:ext cx="13681280" cy="1181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Qua việc kiểm soát chính xác các thông số, máy đã thành công tạo ra mẫu có độ đồng đều cao trên bề mặt:</a:t>
            </a:r>
          </a:p>
        </p:txBody>
      </p:sp>
    </p:spTree>
    <p:extLst>
      <p:ext uri="{BB962C8B-B14F-4D97-AF65-F5344CB8AC3E}">
        <p14:creationId xmlns:p14="http://schemas.microsoft.com/office/powerpoint/2010/main" val="67468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Phát triển mở rộng thiết kế</a:t>
            </a:r>
          </a:p>
        </p:txBody>
      </p:sp>
      <p:sp>
        <p:nvSpPr>
          <p:cNvPr id="5" name="TextBox 5"/>
          <p:cNvSpPr txBox="1"/>
          <p:nvPr/>
        </p:nvSpPr>
        <p:spPr>
          <a:xfrm>
            <a:off x="2451554" y="2486962"/>
            <a:ext cx="6334770"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202020"/>
                </a:solidFill>
                <a:latin typeface="Arial"/>
                <a:ea typeface="Arial"/>
                <a:cs typeface="Arial"/>
                <a:sym typeface="Arial"/>
              </a:rPr>
              <a:t>Phát triển điều khiển thủ công</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Thêm các tính năng điều khiển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Tích hợp thêm các cảm biến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Nâng cấp hệ thống IOT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Kết luận</a:t>
            </a:r>
          </a:p>
        </p:txBody>
      </p:sp>
      <p:sp>
        <p:nvSpPr>
          <p:cNvPr id="3" name="TextBox 3"/>
          <p:cNvSpPr txBox="1"/>
          <p:nvPr/>
        </p:nvSpPr>
        <p:spPr>
          <a:xfrm>
            <a:off x="1061892" y="2688857"/>
            <a:ext cx="16164215" cy="3467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Nghiên cứu này đã thiết kế, chế tạo và thử nghiệm máy sơn phủ (doctor blade coater) cùng với việc sử dụng nó để tạo ra lớp màng mỏng. Qua nghiên cứu và thử nghiệm, kết quả thu được đã chứng minh rằng máy sơn phủ có khả năng tạo ra các lớp màng mỏng đồng đều.</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Hướng phát triển trong tương lai: Tạo ra sản phẩm độ tin cậy cao hơn với chi phí thấp hơn để phổ biến thiết bị trong các phòng thí nghiệm.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65381" y="421453"/>
            <a:ext cx="6957239" cy="904875"/>
          </a:xfrm>
          <a:prstGeom prst="rect">
            <a:avLst/>
          </a:prstGeom>
        </p:spPr>
        <p:txBody>
          <a:bodyPr lIns="0" tIns="0" rIns="0" bIns="0" rtlCol="0" anchor="t">
            <a:spAutoFit/>
          </a:bodyPr>
          <a:lstStyle/>
          <a:p>
            <a:pPr algn="l">
              <a:lnSpc>
                <a:spcPts val="7199"/>
              </a:lnSpc>
            </a:pPr>
            <a:r>
              <a:rPr lang="en-US" sz="5999" b="1">
                <a:solidFill>
                  <a:srgbClr val="000000"/>
                </a:solidFill>
                <a:latin typeface="Asap Medium"/>
                <a:ea typeface="Asap Medium"/>
                <a:cs typeface="Asap Medium"/>
                <a:sym typeface="Asap Medium"/>
              </a:rPr>
              <a:t>Tài liệu Tham khảo</a:t>
            </a:r>
          </a:p>
        </p:txBody>
      </p:sp>
      <p:sp>
        <p:nvSpPr>
          <p:cNvPr id="3" name="Freeform 3"/>
          <p:cNvSpPr/>
          <p:nvPr/>
        </p:nvSpPr>
        <p:spPr>
          <a:xfrm>
            <a:off x="-4335206" y="-6972227"/>
            <a:ext cx="8313671" cy="8298555"/>
          </a:xfrm>
          <a:custGeom>
            <a:avLst/>
            <a:gdLst/>
            <a:ahLst/>
            <a:cxnLst/>
            <a:rect l="l" t="t" r="r" b="b"/>
            <a:pathLst>
              <a:path w="8313671" h="8298555">
                <a:moveTo>
                  <a:pt x="0" y="0"/>
                </a:moveTo>
                <a:lnTo>
                  <a:pt x="8313671" y="0"/>
                </a:lnTo>
                <a:lnTo>
                  <a:pt x="8313671" y="8298555"/>
                </a:lnTo>
                <a:lnTo>
                  <a:pt x="0" y="8298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257550" y="1562100"/>
            <a:ext cx="11772900" cy="2764668"/>
          </a:xfrm>
          <a:prstGeom prst="rect">
            <a:avLst/>
          </a:prstGeom>
        </p:spPr>
        <p:txBody>
          <a:bodyPr wrap="square" lIns="0" tIns="0" rIns="0" bIns="0" rtlCol="0" anchor="t">
            <a:spAutoFit/>
          </a:bodyPr>
          <a:lstStyle/>
          <a:p>
            <a:pPr>
              <a:lnSpc>
                <a:spcPts val="3079"/>
              </a:lnSpc>
              <a:spcBef>
                <a:spcPct val="0"/>
              </a:spcBef>
            </a:pPr>
            <a:r>
              <a:rPr lang="en-US" sz="2400" b="1" dirty="0">
                <a:solidFill>
                  <a:srgbClr val="000000"/>
                </a:solidFill>
                <a:latin typeface="Muli Bold"/>
                <a:ea typeface="Muli Bold"/>
                <a:cs typeface="Muli Bold"/>
                <a:sym typeface="Muli Bold"/>
              </a:rPr>
              <a:t>[1] </a:t>
            </a:r>
            <a:r>
              <a:rPr lang="en-US" sz="2400" dirty="0">
                <a:solidFill>
                  <a:srgbClr val="000000"/>
                </a:solidFill>
                <a:latin typeface="Muli Bold"/>
                <a:ea typeface="Muli Bold"/>
                <a:cs typeface="Muli Bold"/>
                <a:sym typeface="Muli Bold"/>
              </a:rPr>
              <a:t>3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nghệ</a:t>
            </a:r>
            <a:r>
              <a:rPr lang="en-US" sz="2400" dirty="0">
                <a:solidFill>
                  <a:srgbClr val="000000"/>
                </a:solidFill>
                <a:latin typeface="Muli Bold"/>
                <a:ea typeface="Muli Bold"/>
                <a:cs typeface="Muli Bold"/>
                <a:sym typeface="Muli Bold"/>
              </a:rPr>
              <a:t> 4.0 </a:t>
            </a:r>
            <a:r>
              <a:rPr lang="en-US" sz="2400" dirty="0" err="1">
                <a:solidFill>
                  <a:srgbClr val="000000"/>
                </a:solidFill>
                <a:latin typeface="Muli Bold"/>
                <a:ea typeface="Muli Bold"/>
                <a:cs typeface="Muli Bold"/>
                <a:sym typeface="Muli Bold"/>
              </a:rPr>
              <a:t>trụ</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cột</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của</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cuộc</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cách</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mạng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nghiệp</a:t>
            </a:r>
            <a:r>
              <a:rPr lang="en-US" sz="2400" dirty="0">
                <a:solidFill>
                  <a:srgbClr val="000000"/>
                </a:solidFill>
                <a:latin typeface="Muli Bold"/>
                <a:ea typeface="Muli Bold"/>
                <a:cs typeface="Muli Bold"/>
                <a:sym typeface="Muli Bold"/>
              </a:rPr>
              <a:t> 4.0</a:t>
            </a:r>
            <a:r>
              <a:rPr lang="en-US" sz="2400" dirty="0">
                <a:solidFill>
                  <a:srgbClr val="000000"/>
                </a:solidFill>
                <a:latin typeface="Muli"/>
                <a:ea typeface="Muli"/>
                <a:cs typeface="Muli"/>
                <a:sym typeface="Muli"/>
              </a:rPr>
              <a:t>. https://subiz.com.vn/blog/cong-nghe-4-0.html.</a:t>
            </a:r>
          </a:p>
          <a:p>
            <a:pPr>
              <a:lnSpc>
                <a:spcPts val="3079"/>
              </a:lnSpc>
              <a:spcBef>
                <a:spcPct val="0"/>
              </a:spcBef>
            </a:pPr>
            <a:r>
              <a:rPr lang="en-US" sz="2400" b="1" dirty="0">
                <a:solidFill>
                  <a:srgbClr val="000000"/>
                </a:solidFill>
                <a:latin typeface="Muli Bold"/>
                <a:ea typeface="Muli Bold"/>
                <a:cs typeface="Muli Bold"/>
                <a:sym typeface="Muli Bold"/>
              </a:rPr>
              <a:t>[2]</a:t>
            </a:r>
            <a:r>
              <a:rPr lang="en-US" sz="2400" dirty="0">
                <a:solidFill>
                  <a:srgbClr val="000000"/>
                </a:solidFill>
                <a:latin typeface="Muli"/>
                <a:ea typeface="Muli"/>
                <a:cs typeface="Muli"/>
                <a:sym typeface="Muli"/>
              </a:rPr>
              <a:t> Thin Film Deposition Techniques and Systems. https://korvustech.com/thin-film-deposition/.</a:t>
            </a:r>
          </a:p>
          <a:p>
            <a:pPr>
              <a:lnSpc>
                <a:spcPts val="3079"/>
              </a:lnSpc>
              <a:spcBef>
                <a:spcPct val="0"/>
              </a:spcBef>
            </a:pPr>
            <a:r>
              <a:rPr lang="en-US" sz="2400" b="1" dirty="0">
                <a:solidFill>
                  <a:srgbClr val="000000"/>
                </a:solidFill>
                <a:latin typeface="Muli Bold"/>
                <a:ea typeface="Muli Bold"/>
                <a:cs typeface="Muli Bold"/>
                <a:sym typeface="Muli Bold"/>
              </a:rPr>
              <a:t>[3]</a:t>
            </a:r>
            <a:r>
              <a:rPr lang="en-US" sz="2400" dirty="0">
                <a:solidFill>
                  <a:srgbClr val="000000"/>
                </a:solidFill>
                <a:latin typeface="Muli"/>
                <a:ea typeface="Muli"/>
                <a:cs typeface="Muli"/>
                <a:sym typeface="Muli"/>
              </a:rPr>
              <a:t> Thin Film Deposition: Comparing Coating Methods. https://www.ossila.com/pages/solution-processing-techniques-comparison.</a:t>
            </a:r>
          </a:p>
          <a:p>
            <a:pPr>
              <a:lnSpc>
                <a:spcPts val="3079"/>
              </a:lnSpc>
              <a:spcBef>
                <a:spcPct val="0"/>
              </a:spcBef>
            </a:pPr>
            <a:r>
              <a:rPr lang="en-US" sz="2400" b="1" dirty="0">
                <a:solidFill>
                  <a:srgbClr val="000000"/>
                </a:solidFill>
                <a:latin typeface="Muli Bold"/>
                <a:ea typeface="Muli Bold"/>
                <a:cs typeface="Muli Bold"/>
                <a:sym typeface="Muli Bold"/>
              </a:rPr>
              <a:t>[4]</a:t>
            </a:r>
            <a:r>
              <a:rPr lang="en-US" sz="2400" dirty="0">
                <a:solidFill>
                  <a:srgbClr val="000000"/>
                </a:solidFill>
                <a:latin typeface="Muli"/>
                <a:ea typeface="Muli"/>
                <a:cs typeface="Muli"/>
                <a:sym typeface="Muli"/>
              </a:rPr>
              <a:t> </a:t>
            </a:r>
            <a:r>
              <a:rPr lang="en-US" sz="2400" b="0" i="0" dirty="0">
                <a:solidFill>
                  <a:srgbClr val="1F1F1F"/>
                </a:solidFill>
                <a:effectLst/>
                <a:latin typeface="ElsevierGulliver"/>
              </a:rPr>
              <a:t>Knife Coating</a:t>
            </a:r>
            <a:r>
              <a:rPr lang="en-US" sz="2400" dirty="0">
                <a:solidFill>
                  <a:srgbClr val="000000"/>
                </a:solidFill>
                <a:latin typeface="Muli"/>
                <a:ea typeface="Muli"/>
                <a:cs typeface="Muli"/>
                <a:sym typeface="Muli"/>
              </a:rPr>
              <a:t>. https://www.sciencedirect.com/topics/engineering/knife-coating.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1556" y="7803831"/>
            <a:ext cx="9080563" cy="9064053"/>
          </a:xfrm>
          <a:custGeom>
            <a:avLst/>
            <a:gdLst/>
            <a:ahLst/>
            <a:cxnLst/>
            <a:rect l="l" t="t" r="r" b="b"/>
            <a:pathLst>
              <a:path w="9080563" h="9064053">
                <a:moveTo>
                  <a:pt x="0" y="0"/>
                </a:moveTo>
                <a:lnTo>
                  <a:pt x="9080562" y="0"/>
                </a:lnTo>
                <a:lnTo>
                  <a:pt x="9080562" y="9064052"/>
                </a:lnTo>
                <a:lnTo>
                  <a:pt x="0" y="9064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074543" y="-5900614"/>
            <a:ext cx="9006398" cy="8990022"/>
          </a:xfrm>
          <a:custGeom>
            <a:avLst/>
            <a:gdLst/>
            <a:ahLst/>
            <a:cxnLst/>
            <a:rect l="l" t="t" r="r" b="b"/>
            <a:pathLst>
              <a:path w="9006398" h="8990022">
                <a:moveTo>
                  <a:pt x="0" y="0"/>
                </a:moveTo>
                <a:lnTo>
                  <a:pt x="9006397" y="0"/>
                </a:lnTo>
                <a:lnTo>
                  <a:pt x="9006397" y="8990023"/>
                </a:lnTo>
                <a:lnTo>
                  <a:pt x="0" y="8990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468352" y="1480238"/>
            <a:ext cx="13351297" cy="7326524"/>
          </a:xfrm>
          <a:custGeom>
            <a:avLst/>
            <a:gdLst/>
            <a:ahLst/>
            <a:cxnLst/>
            <a:rect l="l" t="t" r="r" b="b"/>
            <a:pathLst>
              <a:path w="13351297" h="7326524">
                <a:moveTo>
                  <a:pt x="0" y="0"/>
                </a:moveTo>
                <a:lnTo>
                  <a:pt x="13351296" y="0"/>
                </a:lnTo>
                <a:lnTo>
                  <a:pt x="13351296" y="7326524"/>
                </a:lnTo>
                <a:lnTo>
                  <a:pt x="0" y="7326524"/>
                </a:lnTo>
                <a:lnTo>
                  <a:pt x="0" y="0"/>
                </a:lnTo>
                <a:close/>
              </a:path>
            </a:pathLst>
          </a:custGeom>
          <a:blipFill>
            <a:blip r:embed="rId4"/>
            <a:stretch>
              <a:fillRect/>
            </a:stretch>
          </a:blipFill>
        </p:spPr>
        <p:txBody>
          <a:bodyPr/>
          <a:lstStyle/>
          <a:p>
            <a:endParaRPr lang="en-US" dirty="0"/>
          </a:p>
        </p:txBody>
      </p:sp>
      <p:sp>
        <p:nvSpPr>
          <p:cNvPr id="5" name="TextBox 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p:cNvSpPr txBox="1"/>
          <p:nvPr/>
        </p:nvSpPr>
        <p:spPr>
          <a:xfrm>
            <a:off x="4375075" y="8301938"/>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1035" y="1485900"/>
            <a:ext cx="14099592" cy="7772400"/>
          </a:xfrm>
          <a:custGeom>
            <a:avLst/>
            <a:gdLst/>
            <a:ahLst/>
            <a:cxnLst/>
            <a:rect l="l" t="t" r="r" b="b"/>
            <a:pathLst>
              <a:path w="14099592" h="7772400">
                <a:moveTo>
                  <a:pt x="0" y="0"/>
                </a:moveTo>
                <a:lnTo>
                  <a:pt x="14099592" y="0"/>
                </a:lnTo>
                <a:lnTo>
                  <a:pt x="14099592" y="7772400"/>
                </a:lnTo>
                <a:lnTo>
                  <a:pt x="0" y="77724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4" name="TextBox 4"/>
          <p:cNvSpPr txBox="1"/>
          <p:nvPr/>
        </p:nvSpPr>
        <p:spPr>
          <a:xfrm>
            <a:off x="4541907" y="8537765"/>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568131" y="-4860531"/>
            <a:ext cx="7101500" cy="7088588"/>
          </a:xfrm>
          <a:custGeom>
            <a:avLst/>
            <a:gdLst/>
            <a:ahLst/>
            <a:cxnLst/>
            <a:rect l="l" t="t" r="r" b="b"/>
            <a:pathLst>
              <a:path w="7101500" h="7088588">
                <a:moveTo>
                  <a:pt x="0" y="0"/>
                </a:moveTo>
                <a:lnTo>
                  <a:pt x="7101500" y="0"/>
                </a:lnTo>
                <a:lnTo>
                  <a:pt x="7101500" y="7088588"/>
                </a:lnTo>
                <a:lnTo>
                  <a:pt x="0" y="70885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514350"/>
            <a:ext cx="16116686" cy="892175"/>
          </a:xfrm>
          <a:prstGeom prst="rect">
            <a:avLst/>
          </a:prstGeom>
        </p:spPr>
        <p:txBody>
          <a:bodyPr lIns="0" tIns="0" rIns="0" bIns="0" rtlCol="0" anchor="t">
            <a:spAutoFit/>
          </a:bodyPr>
          <a:lstStyle/>
          <a:p>
            <a:pPr algn="l">
              <a:lnSpc>
                <a:spcPts val="7150"/>
              </a:lnSpc>
              <a:spcBef>
                <a:spcPct val="0"/>
              </a:spcBef>
            </a:pPr>
            <a:r>
              <a:rPr lang="en-US" sz="5500" b="1">
                <a:solidFill>
                  <a:srgbClr val="3849A2"/>
                </a:solidFill>
                <a:latin typeface="Maven Pro Heavy"/>
                <a:ea typeface="Maven Pro Heavy"/>
                <a:cs typeface="Maven Pro Heavy"/>
                <a:sym typeface="Maven Pro Heavy"/>
              </a:rPr>
              <a:t>I. Tổng quan</a:t>
            </a:r>
          </a:p>
        </p:txBody>
      </p:sp>
      <p:sp>
        <p:nvSpPr>
          <p:cNvPr id="5" name="TextBox 5"/>
          <p:cNvSpPr txBox="1"/>
          <p:nvPr/>
        </p:nvSpPr>
        <p:spPr>
          <a:xfrm>
            <a:off x="8786324" y="2023270"/>
            <a:ext cx="4886141" cy="409574"/>
          </a:xfrm>
          <a:prstGeom prst="rect">
            <a:avLst/>
          </a:prstGeom>
        </p:spPr>
        <p:txBody>
          <a:bodyPr lIns="0" tIns="0" rIns="0" bIns="0" rtlCol="0" anchor="t">
            <a:spAutoFit/>
          </a:bodyPr>
          <a:lstStyle/>
          <a:p>
            <a:pPr algn="just">
              <a:lnSpc>
                <a:spcPts val="3000"/>
              </a:lnSpc>
            </a:pPr>
            <a:r>
              <a:rPr lang="en-US" sz="2000">
                <a:solidFill>
                  <a:srgbClr val="FFFFFF"/>
                </a:solidFill>
                <a:latin typeface="Arial"/>
                <a:ea typeface="Arial"/>
                <a:cs typeface="Arial"/>
                <a:sym typeface="Arial"/>
              </a:rPr>
              <a:t>nguyendinhthe - voz.vn</a:t>
            </a:r>
          </a:p>
        </p:txBody>
      </p:sp>
      <p:sp>
        <p:nvSpPr>
          <p:cNvPr id="6" name="TextBox 6"/>
          <p:cNvSpPr txBox="1"/>
          <p:nvPr/>
        </p:nvSpPr>
        <p:spPr>
          <a:xfrm>
            <a:off x="3033738" y="8047742"/>
            <a:ext cx="6301434" cy="925831"/>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1: Các </a:t>
            </a:r>
            <a:r>
              <a:rPr lang="en-US" sz="2500" dirty="0" err="1">
                <a:solidFill>
                  <a:srgbClr val="202020"/>
                </a:solidFill>
                <a:latin typeface="Arial"/>
                <a:ea typeface="Arial"/>
                <a:cs typeface="Arial"/>
                <a:sym typeface="Arial"/>
              </a:rPr>
              <a:t>ứng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dụng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của</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công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nghệ</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trong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đời</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sống</a:t>
            </a:r>
            <a:endParaRPr lang="en-US" sz="2500" dirty="0">
              <a:solidFill>
                <a:srgbClr val="202020"/>
              </a:solidFill>
              <a:latin typeface="Arial"/>
              <a:ea typeface="Arial"/>
              <a:cs typeface="Arial"/>
              <a:sym typeface="Arial"/>
            </a:endParaRPr>
          </a:p>
        </p:txBody>
      </p:sp>
      <p:sp>
        <p:nvSpPr>
          <p:cNvPr id="7" name="TextBox 7"/>
          <p:cNvSpPr txBox="1"/>
          <p:nvPr/>
        </p:nvSpPr>
        <p:spPr>
          <a:xfrm>
            <a:off x="12391372" y="2718329"/>
            <a:ext cx="4453296" cy="5181600"/>
          </a:xfrm>
          <a:prstGeom prst="rect">
            <a:avLst/>
          </a:prstGeom>
        </p:spPr>
        <p:txBody>
          <a:bodyPr lIns="0" tIns="0" rIns="0" bIns="0" rtlCol="0" anchor="t">
            <a:spAutoFit/>
          </a:bodyPr>
          <a:lstStyle/>
          <a:p>
            <a:pPr algn="just">
              <a:lnSpc>
                <a:spcPts val="4500"/>
              </a:lnSpc>
            </a:pPr>
            <a:r>
              <a:rPr lang="en-US" sz="3000" dirty="0">
                <a:solidFill>
                  <a:srgbClr val="202020"/>
                </a:solidFill>
                <a:latin typeface="Arial"/>
                <a:ea typeface="Arial"/>
                <a:cs typeface="Arial"/>
                <a:sym typeface="Arial"/>
              </a:rPr>
              <a:t>Trong </a:t>
            </a:r>
            <a:r>
              <a:rPr lang="en-US" sz="3000" dirty="0" err="1">
                <a:solidFill>
                  <a:srgbClr val="202020"/>
                </a:solidFill>
                <a:latin typeface="Arial"/>
                <a:ea typeface="Arial"/>
                <a:cs typeface="Arial"/>
                <a:sym typeface="Arial"/>
              </a:rPr>
              <a:t>bối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nghiệp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đại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cầu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bị</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hữu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biến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linh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đổi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việc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chất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lượng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đóng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vai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trò</a:t>
            </a:r>
            <a:r>
              <a:rPr lang="en-US" sz="3000" dirty="0">
                <a:solidFill>
                  <a:srgbClr val="202020"/>
                </a:solidFill>
                <a:latin typeface="Arial"/>
                <a:ea typeface="Arial"/>
                <a:cs typeface="Arial"/>
                <a:sym typeface="Arial"/>
              </a:rPr>
              <a:t> then </a:t>
            </a:r>
            <a:r>
              <a:rPr lang="en-US" sz="3000" dirty="0" err="1">
                <a:solidFill>
                  <a:srgbClr val="202020"/>
                </a:solidFill>
                <a:latin typeface="Arial"/>
                <a:ea typeface="Arial"/>
                <a:cs typeface="Arial"/>
                <a:sym typeface="Arial"/>
              </a:rPr>
              <a:t>chốt</a:t>
            </a:r>
            <a:r>
              <a:rPr lang="en-US" sz="3000" dirty="0">
                <a:solidFill>
                  <a:srgbClr val="202020"/>
                </a:solidFill>
                <a:latin typeface="Arial"/>
                <a:ea typeface="Arial"/>
                <a:cs typeface="Arial"/>
                <a:sym typeface="Arial"/>
              </a:rPr>
              <a:t>. </a:t>
            </a:r>
          </a:p>
        </p:txBody>
      </p:sp>
      <p:pic>
        <p:nvPicPr>
          <p:cNvPr id="4098" name="Picture 2" descr="3 công nghệ 4.0 trụ cột của cuộc cách mạng công nghiệp 4.0">
            <a:extLst>
              <a:ext uri="{FF2B5EF4-FFF2-40B4-BE49-F238E27FC236}">
                <a16:creationId xmlns:a16="http://schemas.microsoft.com/office/drawing/2014/main" id="{C9CD7143-41CA-50C2-492E-BB70B54D9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024" y="1883799"/>
            <a:ext cx="8488862" cy="6010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44667" y="-6819900"/>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753961" y="8267700"/>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16" name="TextBox 16"/>
          <p:cNvSpPr txBox="1"/>
          <p:nvPr/>
        </p:nvSpPr>
        <p:spPr>
          <a:xfrm>
            <a:off x="2438400" y="9572441"/>
            <a:ext cx="8573975" cy="438518"/>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2: Các </a:t>
            </a:r>
            <a:r>
              <a:rPr lang="en-US" sz="2500" dirty="0" err="1">
                <a:solidFill>
                  <a:srgbClr val="202020"/>
                </a:solidFill>
                <a:latin typeface="Arial"/>
                <a:ea typeface="Arial"/>
                <a:cs typeface="Arial"/>
                <a:sym typeface="Arial"/>
              </a:rPr>
              <a:t>phương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pháp</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lắng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đọng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endParaRPr lang="en-US" sz="2500" dirty="0">
              <a:solidFill>
                <a:srgbClr val="202020"/>
              </a:solidFill>
              <a:latin typeface="Arial"/>
              <a:ea typeface="Arial"/>
              <a:cs typeface="Arial"/>
              <a:sym typeface="Arial"/>
            </a:endParaRPr>
          </a:p>
        </p:txBody>
      </p:sp>
      <p:pic>
        <p:nvPicPr>
          <p:cNvPr id="3084" name="Picture 12">
            <a:extLst>
              <a:ext uri="{FF2B5EF4-FFF2-40B4-BE49-F238E27FC236}">
                <a16:creationId xmlns:a16="http://schemas.microsoft.com/office/drawing/2014/main" id="{C9832989-CCD1-A022-49F7-8A0A153C2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7296"/>
            <a:ext cx="12825412" cy="98237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996CD54-58B6-99B0-1C78-D3297E819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7114" y="9117488"/>
            <a:ext cx="2266748" cy="86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4"/>
                                        </p:tgtEl>
                                      </p:cBhvr>
                                    </p:animEffect>
                                    <p:set>
                                      <p:cBhvr>
                                        <p:cTn id="7" dur="1" fill="hold">
                                          <p:stCondLst>
                                            <p:cond delay="499"/>
                                          </p:stCondLst>
                                        </p:cTn>
                                        <p:tgtEl>
                                          <p:spTgt spid="3084"/>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2.91667E-6 -7.40741E-7 L -0.2289 -0.41343 " pathEditMode="relative" rAng="0" ptsTypes="AA">
                                      <p:cBhvr>
                                        <p:cTn id="9" dur="2000" fill="hold"/>
                                        <p:tgtEl>
                                          <p:spTgt spid="3082"/>
                                        </p:tgtEl>
                                        <p:attrNameLst>
                                          <p:attrName>ppt_x</p:attrName>
                                          <p:attrName>ppt_y</p:attrName>
                                        </p:attrNameLst>
                                      </p:cBhvr>
                                      <p:rCtr x="-11450" y="-206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Ưu</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và</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nhược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điểm</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727980" y="1905000"/>
            <a:ext cx="8873220" cy="6291146"/>
          </a:xfrm>
          <a:prstGeom prst="rect">
            <a:avLst/>
          </a:prstGeom>
        </p:spPr>
        <p:txBody>
          <a:bodyPr wrap="square" lIns="0" tIns="0" rIns="0" bIns="0" rtlCol="0" anchor="t">
            <a:spAutoFit/>
          </a:bodyPr>
          <a:lstStyle/>
          <a:p>
            <a:pPr marL="647700" lvl="1" indent="-323850" algn="just">
              <a:lnSpc>
                <a:spcPts val="4500"/>
              </a:lnSpc>
              <a:buFont typeface="Arial"/>
              <a:buChar char="•"/>
            </a:pPr>
            <a:r>
              <a:rPr lang="en-US" sz="3000" dirty="0" err="1">
                <a:solidFill>
                  <a:srgbClr val="202020"/>
                </a:solidFill>
                <a:latin typeface="Arial"/>
                <a:ea typeface="Arial"/>
                <a:cs typeface="Arial"/>
                <a:sym typeface="Arial"/>
              </a:rPr>
              <a:t>Ưu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đồng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Chi </a:t>
            </a:r>
            <a:r>
              <a:rPr lang="en-US" sz="3000" dirty="0" err="1">
                <a:solidFill>
                  <a:srgbClr val="202020"/>
                </a:solidFill>
                <a:latin typeface="Arial"/>
                <a:ea typeface="Arial"/>
                <a:cs typeface="Arial"/>
                <a:sym typeface="Arial"/>
              </a:rPr>
              <a:t>phí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thấp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Sử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ít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Dễ</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mở</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rộng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quy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mô</a:t>
            </a:r>
            <a:endParaRPr lang="en-US" sz="3000" dirty="0">
              <a:solidFill>
                <a:srgbClr val="202020"/>
              </a:solidFill>
              <a:latin typeface="Arial"/>
              <a:ea typeface="Arial"/>
              <a:cs typeface="Arial"/>
              <a:sym typeface="Arial"/>
            </a:endParaRPr>
          </a:p>
          <a:p>
            <a:pPr marL="863600" lvl="2" algn="just">
              <a:lnSpc>
                <a:spcPts val="4500"/>
              </a:lnSpc>
            </a:pPr>
            <a:endParaRPr lang="en-US" sz="3000" dirty="0">
              <a:solidFill>
                <a:srgbClr val="202020"/>
              </a:solidFill>
              <a:latin typeface="Arial"/>
              <a:ea typeface="Arial"/>
              <a:cs typeface="Arial"/>
              <a:sym typeface="Arial"/>
            </a:endParaRPr>
          </a:p>
          <a:p>
            <a:pPr marL="647700" lvl="1" indent="-323850" algn="just">
              <a:lnSpc>
                <a:spcPts val="4500"/>
              </a:lnSpc>
              <a:buFont typeface="Arial"/>
              <a:buChar char="•"/>
            </a:pPr>
            <a:r>
              <a:rPr lang="en-US" sz="3000" dirty="0" err="1">
                <a:solidFill>
                  <a:srgbClr val="202020"/>
                </a:solidFill>
                <a:latin typeface="Arial"/>
                <a:ea typeface="Arial"/>
                <a:cs typeface="Arial"/>
                <a:sym typeface="Arial"/>
              </a:rPr>
              <a:t>Nhược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Khó</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kiểm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soát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Phụ</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thuộc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nhớt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mặt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phức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Khả</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nhiễm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bẩn</a:t>
            </a:r>
            <a:endParaRPr lang="en-US" sz="3000" dirty="0">
              <a:solidFill>
                <a:srgbClr val="202020"/>
              </a:solidFill>
              <a:latin typeface="Arial"/>
              <a:ea typeface="Arial"/>
              <a:cs typeface="Arial"/>
              <a:sym typeface="Arial"/>
            </a:endParaRPr>
          </a:p>
        </p:txBody>
      </p:sp>
      <p:pic>
        <p:nvPicPr>
          <p:cNvPr id="4098" name="Picture 2">
            <a:extLst>
              <a:ext uri="{FF2B5EF4-FFF2-40B4-BE49-F238E27FC236}">
                <a16:creationId xmlns:a16="http://schemas.microsoft.com/office/drawing/2014/main" id="{0C68D9DA-1365-A7B7-CFF4-AB1095E0E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917" y="1771453"/>
            <a:ext cx="7143750"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E6FA-2BE8-9619-6A73-71DF04A6425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2BC5488-91FD-7EFF-7108-D0E65DD167F8}"/>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a:extLst>
              <a:ext uri="{FF2B5EF4-FFF2-40B4-BE49-F238E27FC236}">
                <a16:creationId xmlns:a16="http://schemas.microsoft.com/office/drawing/2014/main" id="{308C5874-BE82-4BE7-28CE-066AF3A3EEF4}"/>
              </a:ext>
            </a:extLst>
          </p:cNvPr>
          <p:cNvSpPr txBox="1"/>
          <p:nvPr/>
        </p:nvSpPr>
        <p:spPr>
          <a:xfrm>
            <a:off x="693110" y="2628900"/>
            <a:ext cx="5631490" cy="6291146"/>
          </a:xfrm>
          <a:prstGeom prst="rect">
            <a:avLst/>
          </a:prstGeom>
        </p:spPr>
        <p:txBody>
          <a:bodyPr wrap="square" lIns="0" tIns="0" rIns="0" bIns="0" rtlCol="0" anchor="t">
            <a:spAutoFit/>
          </a:bodyPr>
          <a:lstStyle/>
          <a:p>
            <a:pPr marL="323850" lvl="1" algn="just">
              <a:lnSpc>
                <a:spcPts val="4500"/>
              </a:lnSpc>
            </a:pPr>
            <a:r>
              <a:rPr lang="en-US" sz="3600" dirty="0" err="1">
                <a:solidFill>
                  <a:srgbClr val="202020"/>
                </a:solidFill>
                <a:ea typeface="Arial"/>
                <a:cs typeface="Arial"/>
                <a:sym typeface="Arial"/>
              </a:rPr>
              <a:t>Ứng</a:t>
            </a:r>
            <a:r>
              <a:rPr lang="en-US" sz="3600" dirty="0">
                <a:solidFill>
                  <a:srgbClr val="202020"/>
                </a:solidFill>
                <a:ea typeface="Arial"/>
                <a:cs typeface="Arial"/>
                <a:sym typeface="Arial"/>
              </a:rPr>
              <a:t> </a:t>
            </a:r>
            <a:r>
              <a:rPr lang="en-US" sz="3600" dirty="0" err="1">
                <a:solidFill>
                  <a:srgbClr val="202020"/>
                </a:solidFill>
                <a:ea typeface="Arial"/>
                <a:cs typeface="Arial"/>
                <a:sym typeface="Arial"/>
              </a:rPr>
              <a:t>dụng</a:t>
            </a:r>
            <a:endParaRPr lang="en-US" sz="3600" dirty="0">
              <a:solidFill>
                <a:srgbClr val="202020"/>
              </a:solidFill>
              <a:ea typeface="Arial"/>
              <a:cs typeface="Arial"/>
              <a:sym typeface="Arial"/>
            </a:endParaRPr>
          </a:p>
          <a:p>
            <a:pPr marL="1104900" lvl="2" indent="-323850" algn="just">
              <a:lnSpc>
                <a:spcPts val="4500"/>
              </a:lnSpc>
              <a:buFont typeface="Arial"/>
              <a:buChar char="•"/>
            </a:pPr>
            <a:r>
              <a:rPr lang="en-US" sz="3200" dirty="0" err="1"/>
              <a:t>Sản</a:t>
            </a:r>
            <a:r>
              <a:rPr lang="en-US" sz="3200" dirty="0"/>
              <a:t> </a:t>
            </a:r>
            <a:r>
              <a:rPr lang="en-US" sz="3200" dirty="0" err="1"/>
              <a:t>xuất</a:t>
            </a:r>
            <a:r>
              <a:rPr lang="en-US" sz="3200" dirty="0"/>
              <a:t> </a:t>
            </a:r>
            <a:r>
              <a:rPr lang="en-US" sz="3200" dirty="0" err="1"/>
              <a:t>màng</a:t>
            </a:r>
            <a:r>
              <a:rPr lang="en-US" sz="3200" dirty="0"/>
              <a:t> </a:t>
            </a:r>
            <a:r>
              <a:rPr lang="en-US" sz="3200" dirty="0" err="1"/>
              <a:t>dẫn</a:t>
            </a:r>
            <a:r>
              <a:rPr lang="en-US" sz="3200" dirty="0"/>
              <a:t> </a:t>
            </a:r>
            <a:r>
              <a:rPr lang="en-US" sz="3200" dirty="0" err="1"/>
              <a:t>điện</a:t>
            </a:r>
            <a:r>
              <a:rPr lang="en-US" sz="3200" dirty="0"/>
              <a:t> </a:t>
            </a:r>
            <a:r>
              <a:rPr lang="en-US" sz="3200" dirty="0" err="1"/>
              <a:t>trong</a:t>
            </a:r>
            <a:r>
              <a:rPr lang="en-US" sz="3200" dirty="0"/>
              <a:t> </a:t>
            </a:r>
            <a:r>
              <a:rPr lang="en-US" sz="3200" dirty="0" err="1"/>
              <a:t>suốt</a:t>
            </a:r>
            <a:endParaRPr lang="en-US" sz="3200" dirty="0"/>
          </a:p>
          <a:p>
            <a:pPr marL="1104900" lvl="2" indent="-323850" algn="just">
              <a:lnSpc>
                <a:spcPts val="4500"/>
              </a:lnSpc>
              <a:buFont typeface="Arial"/>
              <a:buChar char="•"/>
            </a:pPr>
            <a:r>
              <a:rPr lang="en-US" sz="3200" dirty="0" err="1"/>
              <a:t>Lớp</a:t>
            </a:r>
            <a:r>
              <a:rPr lang="en-US" sz="3200" dirty="0"/>
              <a:t> </a:t>
            </a:r>
            <a:r>
              <a:rPr lang="en-US" sz="3200" dirty="0" err="1"/>
              <a:t>phủ</a:t>
            </a:r>
            <a:r>
              <a:rPr lang="en-US" sz="3200" dirty="0"/>
              <a:t> </a:t>
            </a:r>
            <a:r>
              <a:rPr lang="en-US" sz="3200" dirty="0" err="1"/>
              <a:t>bảo</a:t>
            </a:r>
            <a:r>
              <a:rPr lang="en-US" sz="3200" dirty="0"/>
              <a:t> </a:t>
            </a:r>
            <a:r>
              <a:rPr lang="en-US" sz="3200" dirty="0" err="1"/>
              <a:t>vệ</a:t>
            </a:r>
            <a:r>
              <a:rPr lang="en-US" sz="3200" dirty="0"/>
              <a:t> </a:t>
            </a:r>
            <a:r>
              <a:rPr lang="en-US" sz="3200" dirty="0" err="1"/>
              <a:t>và</a:t>
            </a:r>
            <a:r>
              <a:rPr lang="en-US" sz="3200" dirty="0"/>
              <a:t> </a:t>
            </a:r>
            <a:r>
              <a:rPr lang="en-US" sz="3200" dirty="0" err="1"/>
              <a:t>trang</a:t>
            </a:r>
            <a:r>
              <a:rPr lang="en-US" sz="3200" dirty="0"/>
              <a:t> </a:t>
            </a:r>
            <a:r>
              <a:rPr lang="en-US" sz="3200" dirty="0" err="1"/>
              <a:t>trí</a:t>
            </a:r>
            <a:endParaRPr lang="en-US" sz="3200" dirty="0"/>
          </a:p>
          <a:p>
            <a:pPr marL="1104900" lvl="2" indent="-323850" algn="just">
              <a:lnSpc>
                <a:spcPts val="4500"/>
              </a:lnSpc>
              <a:buFont typeface="Arial"/>
              <a:buChar char="•"/>
            </a:pPr>
            <a:r>
              <a:rPr lang="en-US" sz="3200" dirty="0" err="1"/>
              <a:t>Cảm</a:t>
            </a:r>
            <a:r>
              <a:rPr lang="en-US" sz="3200" dirty="0"/>
              <a:t> </a:t>
            </a:r>
            <a:r>
              <a:rPr lang="en-US" sz="3200" dirty="0" err="1"/>
              <a:t>biến</a:t>
            </a:r>
            <a:r>
              <a:rPr lang="en-US" sz="3200" dirty="0"/>
              <a:t> </a:t>
            </a:r>
            <a:r>
              <a:rPr lang="en-US" sz="3200" dirty="0" err="1"/>
              <a:t>hóa</a:t>
            </a:r>
            <a:r>
              <a:rPr lang="en-US" sz="3200" dirty="0"/>
              <a:t> </a:t>
            </a:r>
            <a:r>
              <a:rPr lang="en-US" sz="3200" dirty="0" err="1"/>
              <a:t>học</a:t>
            </a:r>
            <a:r>
              <a:rPr lang="en-US" sz="3200" dirty="0"/>
              <a:t> </a:t>
            </a:r>
            <a:r>
              <a:rPr lang="en-US" sz="3200" dirty="0" err="1"/>
              <a:t>và</a:t>
            </a:r>
            <a:r>
              <a:rPr lang="en-US" sz="3200" dirty="0"/>
              <a:t> </a:t>
            </a:r>
            <a:r>
              <a:rPr lang="en-US" sz="3200" dirty="0" err="1"/>
              <a:t>sinh</a:t>
            </a:r>
            <a:r>
              <a:rPr lang="en-US" sz="3200" dirty="0"/>
              <a:t> </a:t>
            </a:r>
            <a:r>
              <a:rPr lang="en-US" sz="3200" dirty="0" err="1"/>
              <a:t>học</a:t>
            </a:r>
            <a:endParaRPr lang="en-US" sz="3200" dirty="0"/>
          </a:p>
          <a:p>
            <a:pPr marL="1104900" lvl="2" indent="-323850" algn="just">
              <a:lnSpc>
                <a:spcPts val="4500"/>
              </a:lnSpc>
              <a:buFont typeface="Arial"/>
              <a:buChar char="•"/>
            </a:pPr>
            <a:r>
              <a:rPr lang="en-US" sz="3200" dirty="0" err="1"/>
              <a:t>Màng</a:t>
            </a:r>
            <a:r>
              <a:rPr lang="en-US" sz="3200" dirty="0"/>
              <a:t> </a:t>
            </a:r>
            <a:r>
              <a:rPr lang="en-US" sz="3200" dirty="0" err="1"/>
              <a:t>quang</a:t>
            </a:r>
            <a:r>
              <a:rPr lang="en-US" sz="3200" dirty="0"/>
              <a:t> </a:t>
            </a:r>
            <a:r>
              <a:rPr lang="en-US" sz="3200" dirty="0" err="1"/>
              <a:t>xúc</a:t>
            </a:r>
            <a:r>
              <a:rPr lang="en-US" sz="3200" dirty="0"/>
              <a:t> </a:t>
            </a:r>
            <a:r>
              <a:rPr lang="en-US" sz="3200" dirty="0" err="1"/>
              <a:t>tác</a:t>
            </a:r>
            <a:endParaRPr lang="en-US" sz="3200" dirty="0"/>
          </a:p>
          <a:p>
            <a:pPr marL="1104900" lvl="2" indent="-323850" algn="just">
              <a:lnSpc>
                <a:spcPts val="4500"/>
              </a:lnSpc>
              <a:buFont typeface="Arial"/>
              <a:buChar char="•"/>
            </a:pPr>
            <a:r>
              <a:rPr lang="en-US" sz="3200" dirty="0" err="1"/>
              <a:t>Nghiên</a:t>
            </a:r>
            <a:r>
              <a:rPr lang="en-US" sz="3200" dirty="0"/>
              <a:t> </a:t>
            </a:r>
            <a:r>
              <a:rPr lang="en-US" sz="3200" dirty="0" err="1"/>
              <a:t>cứu</a:t>
            </a:r>
            <a:r>
              <a:rPr lang="en-US" sz="3200" dirty="0"/>
              <a:t> </a:t>
            </a:r>
            <a:r>
              <a:rPr lang="en-US" sz="3200" dirty="0" err="1"/>
              <a:t>và</a:t>
            </a:r>
            <a:r>
              <a:rPr lang="en-US" sz="3200" dirty="0"/>
              <a:t> </a:t>
            </a:r>
            <a:r>
              <a:rPr lang="en-US" sz="3200" dirty="0" err="1"/>
              <a:t>phát</a:t>
            </a:r>
            <a:r>
              <a:rPr lang="en-US" sz="3200" dirty="0"/>
              <a:t> </a:t>
            </a:r>
            <a:r>
              <a:rPr lang="en-US" sz="3200" dirty="0" err="1"/>
              <a:t>triển</a:t>
            </a:r>
            <a:r>
              <a:rPr lang="en-US" sz="3200" dirty="0"/>
              <a:t> </a:t>
            </a:r>
            <a:r>
              <a:rPr lang="en-US" sz="3200" dirty="0" err="1"/>
              <a:t>vật</a:t>
            </a:r>
            <a:r>
              <a:rPr lang="en-US" sz="3200" dirty="0"/>
              <a:t> </a:t>
            </a:r>
            <a:r>
              <a:rPr lang="en-US" sz="3200" dirty="0" err="1"/>
              <a:t>liệu</a:t>
            </a:r>
            <a:r>
              <a:rPr lang="en-US" sz="3200" dirty="0"/>
              <a:t> </a:t>
            </a:r>
            <a:r>
              <a:rPr lang="en-US" sz="3200" dirty="0" err="1"/>
              <a:t>mới</a:t>
            </a:r>
            <a:endParaRPr lang="en-US" sz="3200" dirty="0"/>
          </a:p>
          <a:p>
            <a:pPr marL="1104900" lvl="2" indent="-323850" algn="just">
              <a:lnSpc>
                <a:spcPts val="4500"/>
              </a:lnSpc>
              <a:buFont typeface="Arial"/>
              <a:buChar char="•"/>
            </a:pPr>
            <a:r>
              <a:rPr lang="en-US" sz="3200" dirty="0"/>
              <a:t>In </a:t>
            </a:r>
            <a:r>
              <a:rPr lang="en-US" sz="3200" dirty="0" err="1"/>
              <a:t>ấn</a:t>
            </a:r>
            <a:r>
              <a:rPr lang="en-US" sz="3200" dirty="0"/>
              <a:t> </a:t>
            </a:r>
            <a:r>
              <a:rPr lang="en-US" sz="3200" dirty="0" err="1"/>
              <a:t>điện</a:t>
            </a:r>
            <a:r>
              <a:rPr lang="en-US" sz="3200" dirty="0"/>
              <a:t> </a:t>
            </a:r>
            <a:r>
              <a:rPr lang="en-US" sz="3200" dirty="0" err="1"/>
              <a:t>tử</a:t>
            </a:r>
            <a:endParaRPr lang="en-US" sz="3200" dirty="0"/>
          </a:p>
          <a:p>
            <a:pPr marL="1104900" lvl="2" indent="-323850" algn="just">
              <a:lnSpc>
                <a:spcPts val="4500"/>
              </a:lnSpc>
              <a:buFont typeface="Arial"/>
              <a:buChar char="•"/>
            </a:pPr>
            <a:endParaRPr lang="en-US" sz="3000" dirty="0">
              <a:solidFill>
                <a:srgbClr val="202020"/>
              </a:solidFill>
              <a:latin typeface="Arial"/>
              <a:ea typeface="Arial"/>
              <a:cs typeface="Arial"/>
              <a:sym typeface="Arial"/>
            </a:endParaRPr>
          </a:p>
        </p:txBody>
      </p:sp>
      <p:pic>
        <p:nvPicPr>
          <p:cNvPr id="2050" name="Picture 2">
            <a:extLst>
              <a:ext uri="{FF2B5EF4-FFF2-40B4-BE49-F238E27FC236}">
                <a16:creationId xmlns:a16="http://schemas.microsoft.com/office/drawing/2014/main" id="{5E86B2D7-BFF8-A02F-6E67-3059B9AC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65" y="3086100"/>
            <a:ext cx="103245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4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C2CA5-F168-C6E9-3EDA-68957B30CC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24797D8-B20A-B3FB-A735-F139B2E76764}"/>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So </a:t>
            </a:r>
            <a:r>
              <a:rPr lang="en-US" sz="6000" b="1" dirty="0" err="1">
                <a:solidFill>
                  <a:srgbClr val="3849A2"/>
                </a:solidFill>
                <a:latin typeface="Maven Pro Heavy"/>
                <a:ea typeface="Maven Pro Heavy"/>
                <a:cs typeface="Maven Pro Heavy"/>
                <a:sym typeface="Maven Pro Heavy"/>
              </a:rPr>
              <a:t>sánh</a:t>
            </a:r>
            <a:endParaRPr lang="en-US" sz="6000" b="1" dirty="0">
              <a:solidFill>
                <a:srgbClr val="3849A2"/>
              </a:solidFill>
              <a:latin typeface="Maven Pro Heavy"/>
              <a:ea typeface="Maven Pro Heavy"/>
              <a:cs typeface="Maven Pro Heavy"/>
              <a:sym typeface="Maven Pro Heavy"/>
            </a:endParaRPr>
          </a:p>
        </p:txBody>
      </p:sp>
      <p:pic>
        <p:nvPicPr>
          <p:cNvPr id="5124" name="Picture 4">
            <a:extLst>
              <a:ext uri="{FF2B5EF4-FFF2-40B4-BE49-F238E27FC236}">
                <a16:creationId xmlns:a16="http://schemas.microsoft.com/office/drawing/2014/main" id="{5B818415-C0C9-EC70-5F57-139B5F5D1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00093"/>
            <a:ext cx="13434514" cy="105264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5D2849-6BE0-C5FE-ECDA-5D4070FD2366}"/>
              </a:ext>
            </a:extLst>
          </p:cNvPr>
          <p:cNvSpPr txBox="1"/>
          <p:nvPr/>
        </p:nvSpPr>
        <p:spPr>
          <a:xfrm>
            <a:off x="914400" y="2628900"/>
            <a:ext cx="4724400" cy="3046988"/>
          </a:xfrm>
          <a:prstGeom prst="rect">
            <a:avLst/>
          </a:prstGeom>
          <a:noFill/>
        </p:spPr>
        <p:txBody>
          <a:bodyPr wrap="square">
            <a:spAutoFit/>
          </a:bodyPr>
          <a:lstStyle/>
          <a:p>
            <a:pPr marL="342900" indent="-342900">
              <a:buAutoNum type="arabicPeriod"/>
            </a:pPr>
            <a:r>
              <a:rPr lang="vi-VN" sz="2400" b="1" dirty="0"/>
              <a:t>Dip Coating, Spray Coating</a:t>
            </a:r>
            <a:r>
              <a:rPr lang="vi-VN" sz="2400" dirty="0"/>
              <a:t>: Ít lãng phí hơn, dễ kiểm soát hơn nhưng kém linh hoạt.</a:t>
            </a:r>
            <a:endParaRPr lang="en-US" sz="2400" dirty="0"/>
          </a:p>
          <a:p>
            <a:pPr marL="342900" indent="-342900">
              <a:buAutoNum type="arabicPeriod"/>
            </a:pPr>
            <a:r>
              <a:rPr lang="vi-VN" sz="2400" b="1" dirty="0"/>
              <a:t>Bar Coating</a:t>
            </a:r>
            <a:r>
              <a:rPr lang="vi-VN" sz="2400" dirty="0"/>
              <a:t>: Tương tự nhưng ít phổ biến.</a:t>
            </a:r>
            <a:endParaRPr lang="en-US" sz="2400" dirty="0"/>
          </a:p>
          <a:p>
            <a:pPr marL="342900" indent="-342900">
              <a:buAutoNum type="arabicPeriod"/>
            </a:pPr>
            <a:r>
              <a:rPr lang="vi-VN" sz="2400" b="1" dirty="0"/>
              <a:t>Slot Die Coating</a:t>
            </a:r>
            <a:r>
              <a:rPr lang="vi-VN" sz="2400" dirty="0"/>
              <a:t>: Cao cấp hơn, phù hợp sản xuất công nghiệp.</a:t>
            </a:r>
            <a:endParaRPr lang="en-US" sz="2400" dirty="0"/>
          </a:p>
        </p:txBody>
      </p:sp>
    </p:spTree>
    <p:extLst>
      <p:ext uri="{BB962C8B-B14F-4D97-AF65-F5344CB8AC3E}">
        <p14:creationId xmlns:p14="http://schemas.microsoft.com/office/powerpoint/2010/main" val="89790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1762" y="8900638"/>
            <a:ext cx="5910342" cy="5899596"/>
          </a:xfrm>
          <a:custGeom>
            <a:avLst/>
            <a:gdLst/>
            <a:ahLst/>
            <a:cxnLst/>
            <a:rect l="l" t="t" r="r" b="b"/>
            <a:pathLst>
              <a:path w="5910342" h="5899596">
                <a:moveTo>
                  <a:pt x="0" y="0"/>
                </a:moveTo>
                <a:lnTo>
                  <a:pt x="5910342" y="0"/>
                </a:lnTo>
                <a:lnTo>
                  <a:pt x="5910342" y="5899596"/>
                </a:lnTo>
                <a:lnTo>
                  <a:pt x="0" y="5899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29133" y="3117227"/>
            <a:ext cx="8715534" cy="3202959"/>
          </a:xfrm>
          <a:custGeom>
            <a:avLst/>
            <a:gdLst/>
            <a:ahLst/>
            <a:cxnLst/>
            <a:rect l="l" t="t" r="r" b="b"/>
            <a:pathLst>
              <a:path w="8715534" h="3202959">
                <a:moveTo>
                  <a:pt x="0" y="0"/>
                </a:moveTo>
                <a:lnTo>
                  <a:pt x="8715534" y="0"/>
                </a:lnTo>
                <a:lnTo>
                  <a:pt x="8715534" y="3202959"/>
                </a:lnTo>
                <a:lnTo>
                  <a:pt x="0" y="3202959"/>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443948" y="2762250"/>
            <a:ext cx="5903566" cy="51816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1. Sử dụng dung dịch vừa đủ cho quá trình sơn phủ</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2. Điều chỉnh dao để cho ra độ dày mỏng phù hợp và bắt đầu quá trình sơn phủ với tốc độ không đổi</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3. Sấy dung dịch tạo lớp màng mỏng</a:t>
            </a:r>
          </a:p>
        </p:txBody>
      </p:sp>
      <p:sp>
        <p:nvSpPr>
          <p:cNvPr id="5" name="TextBox 5"/>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I. Các </a:t>
            </a:r>
            <a:r>
              <a:rPr lang="en-US" sz="6000" b="1" dirty="0" err="1">
                <a:solidFill>
                  <a:srgbClr val="3849A2"/>
                </a:solidFill>
                <a:latin typeface="Maven Pro Heavy"/>
                <a:ea typeface="Maven Pro Heavy"/>
                <a:cs typeface="Maven Pro Heavy"/>
                <a:sym typeface="Maven Pro Heavy"/>
              </a:rPr>
              <a:t>bước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9585693" y="6540673"/>
            <a:ext cx="6634460" cy="609600"/>
          </a:xfrm>
          <a:prstGeom prst="rect">
            <a:avLst/>
          </a:prstGeom>
        </p:spPr>
        <p:txBody>
          <a:bodyPr lIns="0" tIns="0" rIns="0" bIns="0" rtlCol="0" anchor="t">
            <a:spAutoFit/>
          </a:bodyPr>
          <a:lstStyle/>
          <a:p>
            <a:pPr algn="ctr">
              <a:lnSpc>
                <a:spcPts val="4500"/>
              </a:lnSpc>
              <a:spcBef>
                <a:spcPct val="0"/>
              </a:spcBef>
            </a:pPr>
            <a:r>
              <a:rPr lang="en-US" sz="3000">
                <a:solidFill>
                  <a:srgbClr val="000000"/>
                </a:solidFill>
                <a:latin typeface="Arial"/>
                <a:ea typeface="Arial"/>
                <a:cs typeface="Arial"/>
                <a:sym typeface="Arial"/>
              </a:rPr>
              <a:t>Hình 5: Các bước sơn phủ màng mỏng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2906</TotalTime>
  <Words>1060</Words>
  <Application>Microsoft Office PowerPoint</Application>
  <PresentationFormat>Custom</PresentationFormat>
  <Paragraphs>149</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Muli Bold</vt:lpstr>
      <vt:lpstr>Arial</vt:lpstr>
      <vt:lpstr>Calibri</vt:lpstr>
      <vt:lpstr>Arial Bold</vt:lpstr>
      <vt:lpstr>Asap Medium</vt:lpstr>
      <vt:lpstr>Maven Pro Heavy</vt:lpstr>
      <vt:lpstr>Muli</vt:lpstr>
      <vt:lpstr>ElsevierGulliver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Hồng dạ quang Xanh dương Sáng Trắng Mô-đun Trừu tượng Nghiên cứu và Báo cáo Đề án Kinh doanh Bản thuyết trình Kinh doanh</dc:title>
  <cp:lastModifiedBy>Cheese SPT</cp:lastModifiedBy>
  <cp:revision>10</cp:revision>
  <dcterms:created xsi:type="dcterms:W3CDTF">2006-08-16T00:00:00Z</dcterms:created>
  <dcterms:modified xsi:type="dcterms:W3CDTF">2025-04-02T03:07:15Z</dcterms:modified>
  <dc:identifier>DAGhHkHQhfw</dc:identifier>
</cp:coreProperties>
</file>