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6" r:id="rId6"/>
    <p:sldId id="262" r:id="rId7"/>
    <p:sldId id="263" r:id="rId8"/>
    <p:sldId id="264" r:id="rId9"/>
    <p:sldId id="265" r:id="rId10"/>
    <p:sldId id="266" r:id="rId11"/>
    <p:sldId id="267" r:id="rId12"/>
    <p:sldId id="268" r:id="rId13"/>
    <p:sldId id="269" r:id="rId14"/>
    <p:sldId id="270" r:id="rId15"/>
    <p:sldId id="271" r:id="rId16"/>
    <p:sldId id="272" r:id="rId17"/>
    <p:sldId id="277" r:id="rId18"/>
    <p:sldId id="273" r:id="rId19"/>
    <p:sldId id="274" r:id="rId20"/>
    <p:sldId id="275" r:id="rId21"/>
    <p:sldId id="260" r:id="rId22"/>
    <p:sldId id="261" r:id="rId23"/>
  </p:sldIdLst>
  <p:sldSz cx="18288000" cy="10287000"/>
  <p:notesSz cx="6858000" cy="9144000"/>
  <p:embeddedFontLst>
    <p:embeddedFont>
      <p:font typeface="Arial Bold" panose="020B0704020202020204" pitchFamily="34" charset="0"/>
      <p:regular r:id="rId24"/>
      <p:bold r:id="rId25"/>
    </p:embeddedFont>
    <p:embeddedFont>
      <p:font typeface="Asap Medium" panose="020B0604020202020204" charset="0"/>
      <p:regular r:id="rId26"/>
    </p:embeddedFont>
    <p:embeddedFont>
      <p:font typeface="Maven Pro Heavy" panose="020B0604020202020204" charset="0"/>
      <p:regular r:id="rId27"/>
    </p:embeddedFont>
    <p:embeddedFont>
      <p:font typeface="Muli" panose="020B0604020202020204" charset="0"/>
      <p:regular r:id="rId28"/>
    </p:embeddedFont>
    <p:embeddedFont>
      <p:font typeface="Muli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92" d="100"/>
          <a:sy n="92" d="100"/>
        </p:scale>
        <p:origin x="96"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4.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91293" y="199384"/>
            <a:ext cx="1536013" cy="1536013"/>
          </a:xfrm>
          <a:custGeom>
            <a:avLst/>
            <a:gdLst/>
            <a:ahLst/>
            <a:cxnLst/>
            <a:rect l="l" t="t" r="r" b="b"/>
            <a:pathLst>
              <a:path w="1536013" h="1536013">
                <a:moveTo>
                  <a:pt x="0" y="0"/>
                </a:moveTo>
                <a:lnTo>
                  <a:pt x="1536014" y="0"/>
                </a:lnTo>
                <a:lnTo>
                  <a:pt x="1536014" y="1536013"/>
                </a:lnTo>
                <a:lnTo>
                  <a:pt x="0" y="1536013"/>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92799968"/>
              </p:ext>
            </p:extLst>
          </p:nvPr>
        </p:nvGraphicFramePr>
        <p:xfrm>
          <a:off x="3408839" y="6242808"/>
          <a:ext cx="11470322" cy="3103104"/>
        </p:xfrm>
        <a:graphic>
          <a:graphicData uri="http://schemas.openxmlformats.org/drawingml/2006/table">
            <a:tbl>
              <a:tblPr/>
              <a:tblGrid>
                <a:gridCol w="4708103">
                  <a:extLst>
                    <a:ext uri="{9D8B030D-6E8A-4147-A177-3AD203B41FA5}">
                      <a16:colId xmlns:a16="http://schemas.microsoft.com/office/drawing/2014/main" val="20000"/>
                    </a:ext>
                  </a:extLst>
                </a:gridCol>
                <a:gridCol w="4853153">
                  <a:extLst>
                    <a:ext uri="{9D8B030D-6E8A-4147-A177-3AD203B41FA5}">
                      <a16:colId xmlns:a16="http://schemas.microsoft.com/office/drawing/2014/main" val="20001"/>
                    </a:ext>
                  </a:extLst>
                </a:gridCol>
                <a:gridCol w="1909066">
                  <a:extLst>
                    <a:ext uri="{9D8B030D-6E8A-4147-A177-3AD203B41FA5}">
                      <a16:colId xmlns:a16="http://schemas.microsoft.com/office/drawing/2014/main" val="20002"/>
                    </a:ext>
                  </a:extLst>
                </a:gridCol>
              </a:tblGrid>
              <a:tr h="1617842">
                <a:tc>
                  <a:txBody>
                    <a:bodyPr/>
                    <a:lstStyle/>
                    <a:p>
                      <a:pPr algn="l">
                        <a:lnSpc>
                          <a:spcPts val="4199"/>
                        </a:lnSpc>
                        <a:defRPr/>
                      </a:pPr>
                      <a:r>
                        <a:rPr lang="en-US" sz="2999">
                          <a:solidFill>
                            <a:srgbClr val="000000"/>
                          </a:solidFill>
                          <a:latin typeface="Arial"/>
                          <a:ea typeface="Arial"/>
                          <a:cs typeface="Arial"/>
                          <a:sym typeface="Arial"/>
                        </a:rPr>
                        <a:t>Sinh viên: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Phạm Duy Linh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21020998</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3581">
                <a:tc>
                  <a:txBody>
                    <a:bodyPr/>
                    <a:lstStyle/>
                    <a:p>
                      <a:pPr algn="l">
                        <a:lnSpc>
                          <a:spcPts val="4199"/>
                        </a:lnSpc>
                        <a:defRPr/>
                      </a:pPr>
                      <a:r>
                        <a:rPr lang="en-US" sz="2999">
                          <a:solidFill>
                            <a:srgbClr val="000000"/>
                          </a:solidFill>
                          <a:latin typeface="Arial"/>
                          <a:ea typeface="Arial"/>
                          <a:cs typeface="Arial"/>
                          <a:sym typeface="Arial"/>
                        </a:rPr>
                        <a:t>Giảng viên hướng dẫn: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TS. Nguyễn Tuấn Cảnh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1681">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dirty="0">
                          <a:solidFill>
                            <a:srgbClr val="000000"/>
                          </a:solidFill>
                          <a:latin typeface="Arial"/>
                          <a:ea typeface="Arial"/>
                          <a:cs typeface="Arial"/>
                          <a:sym typeface="Arial"/>
                        </a:rPr>
                        <a:t>CN. Nguyễn Minh Đoàn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2586173829"/>
              </p:ext>
            </p:extLst>
          </p:nvPr>
        </p:nvGraphicFramePr>
        <p:xfrm>
          <a:off x="6736131" y="5105400"/>
          <a:ext cx="4815736" cy="497650"/>
        </p:xfrm>
        <a:graphic>
          <a:graphicData uri="http://schemas.openxmlformats.org/drawingml/2006/table">
            <a:tbl>
              <a:tblPr/>
              <a:tblGrid>
                <a:gridCol w="4815736">
                  <a:extLst>
                    <a:ext uri="{9D8B030D-6E8A-4147-A177-3AD203B41FA5}">
                      <a16:colId xmlns:a16="http://schemas.microsoft.com/office/drawing/2014/main" val="20000"/>
                    </a:ext>
                  </a:extLst>
                </a:gridCol>
              </a:tblGrid>
              <a:tr h="322035">
                <a:tc>
                  <a:txBody>
                    <a:bodyPr/>
                    <a:lstStyle/>
                    <a:p>
                      <a:pPr algn="ctr">
                        <a:lnSpc>
                          <a:spcPts val="4199"/>
                        </a:lnSpc>
                        <a:defRPr/>
                      </a:pPr>
                      <a:r>
                        <a:rPr lang="en-US" sz="2999" dirty="0" err="1">
                          <a:solidFill>
                            <a:srgbClr val="000000"/>
                          </a:solidFill>
                          <a:latin typeface="Arial"/>
                          <a:ea typeface="Arial"/>
                          <a:cs typeface="Arial"/>
                          <a:sym typeface="Arial"/>
                        </a:rPr>
                        <a:t>Ngành</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Vật</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lý</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kỹ</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thuật</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Freeform 5"/>
          <p:cNvSpPr/>
          <p:nvPr/>
        </p:nvSpPr>
        <p:spPr>
          <a:xfrm>
            <a:off x="289109" y="199384"/>
            <a:ext cx="3402120" cy="1292806"/>
          </a:xfrm>
          <a:custGeom>
            <a:avLst/>
            <a:gdLst/>
            <a:ahLst/>
            <a:cxnLst/>
            <a:rect l="l" t="t" r="r" b="b"/>
            <a:pathLst>
              <a:path w="3402120" h="1292806">
                <a:moveTo>
                  <a:pt x="0" y="0"/>
                </a:moveTo>
                <a:lnTo>
                  <a:pt x="3402121" y="0"/>
                </a:lnTo>
                <a:lnTo>
                  <a:pt x="3402121" y="1292805"/>
                </a:lnTo>
                <a:lnTo>
                  <a:pt x="0" y="1292805"/>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46455" y="2536677"/>
            <a:ext cx="16995089" cy="2174874"/>
          </a:xfrm>
          <a:prstGeom prst="rect">
            <a:avLst/>
          </a:prstGeom>
        </p:spPr>
        <p:txBody>
          <a:bodyPr lIns="0" tIns="0" rIns="0" bIns="0" rtlCol="0" anchor="t">
            <a:spAutoFit/>
          </a:bodyPr>
          <a:lstStyle/>
          <a:p>
            <a:pPr algn="ctr">
              <a:lnSpc>
                <a:spcPts val="5600"/>
              </a:lnSpc>
            </a:pPr>
            <a:r>
              <a:rPr lang="en-US" sz="4000" b="1" spc="-32" dirty="0">
                <a:solidFill>
                  <a:srgbClr val="3849A2"/>
                </a:solidFill>
                <a:latin typeface="Arial Bold"/>
                <a:ea typeface="Arial Bold"/>
                <a:cs typeface="Arial Bold"/>
                <a:sym typeface="Arial Bold"/>
              </a:rPr>
              <a:t>THIẾT KẾ, CHẾ TẠO MÁY SƠN PHỦ </a:t>
            </a:r>
          </a:p>
          <a:p>
            <a:pPr algn="ctr">
              <a:lnSpc>
                <a:spcPts val="5600"/>
              </a:lnSpc>
            </a:pPr>
            <a:r>
              <a:rPr lang="en-US" sz="4000" b="1" spc="-32" dirty="0">
                <a:solidFill>
                  <a:srgbClr val="3849A2"/>
                </a:solidFill>
                <a:latin typeface="Arial Bold"/>
                <a:ea typeface="Arial Bold"/>
                <a:cs typeface="Arial Bold"/>
                <a:sym typeface="Arial Bold"/>
              </a:rPr>
              <a:t>(DOCTOR BLADE COATER)</a:t>
            </a:r>
          </a:p>
          <a:p>
            <a:pPr algn="ctr">
              <a:lnSpc>
                <a:spcPts val="5600"/>
              </a:lnSpc>
            </a:pPr>
            <a:r>
              <a:rPr lang="en-US" sz="4000" b="1" spc="-32" dirty="0">
                <a:solidFill>
                  <a:srgbClr val="3849A2"/>
                </a:solidFill>
                <a:latin typeface="Arial Bold"/>
                <a:ea typeface="Arial Bold"/>
                <a:cs typeface="Arial Bold"/>
                <a:sym typeface="Arial Bold"/>
              </a:rPr>
              <a:t>ỨNG DỤNG TRONG CHẾ TẠO MÀNG MỎNG</a:t>
            </a:r>
          </a:p>
        </p:txBody>
      </p:sp>
      <p:sp>
        <p:nvSpPr>
          <p:cNvPr id="7" name="TextBox 7"/>
          <p:cNvSpPr txBox="1"/>
          <p:nvPr/>
        </p:nvSpPr>
        <p:spPr>
          <a:xfrm>
            <a:off x="3408839" y="341883"/>
            <a:ext cx="11470321" cy="1181099"/>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TRƯỜNG ĐẠI HỌC CÔNG NGHỆ</a:t>
            </a:r>
          </a:p>
          <a:p>
            <a:pPr algn="ctr">
              <a:lnSpc>
                <a:spcPts val="4500"/>
              </a:lnSpc>
            </a:pPr>
            <a:r>
              <a:rPr lang="en-US" sz="3000" b="1">
                <a:solidFill>
                  <a:srgbClr val="202020"/>
                </a:solidFill>
                <a:latin typeface="Arial Bold"/>
                <a:ea typeface="Arial Bold"/>
                <a:cs typeface="Arial Bold"/>
                <a:sym typeface="Arial Bold"/>
              </a:rPr>
              <a:t>KHOA VẬT LÝ KỸ THUẬT VÀ CÔNG NGHỆ NANO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754445" y="2984852"/>
            <a:ext cx="6389555" cy="4496649"/>
          </a:xfrm>
          <a:custGeom>
            <a:avLst/>
            <a:gdLst/>
            <a:ahLst/>
            <a:cxnLst/>
            <a:rect l="l" t="t" r="r" b="b"/>
            <a:pathLst>
              <a:path w="6389555" h="4496649">
                <a:moveTo>
                  <a:pt x="0" y="0"/>
                </a:moveTo>
                <a:lnTo>
                  <a:pt x="6389555" y="0"/>
                </a:lnTo>
                <a:lnTo>
                  <a:pt x="6389555" y="4496649"/>
                </a:lnTo>
                <a:lnTo>
                  <a:pt x="0" y="4496649"/>
                </a:lnTo>
                <a:lnTo>
                  <a:pt x="0" y="0"/>
                </a:lnTo>
                <a:close/>
              </a:path>
            </a:pathLst>
          </a:custGeom>
          <a:blipFill>
            <a:blip r:embed="rId4"/>
            <a:stretch>
              <a:fillRect/>
            </a:stretch>
          </a:blipFill>
        </p:spPr>
        <p:txBody>
          <a:bodyPr/>
          <a:lstStyle/>
          <a:p>
            <a:endParaRPr lang="en-US"/>
          </a:p>
        </p:txBody>
      </p:sp>
      <p:sp>
        <p:nvSpPr>
          <p:cNvPr id="5" name="Freeform 5"/>
          <p:cNvSpPr/>
          <p:nvPr/>
        </p:nvSpPr>
        <p:spPr>
          <a:xfrm>
            <a:off x="9971201" y="3407950"/>
            <a:ext cx="6873466" cy="3471100"/>
          </a:xfrm>
          <a:custGeom>
            <a:avLst/>
            <a:gdLst/>
            <a:ahLst/>
            <a:cxnLst/>
            <a:rect l="l" t="t" r="r" b="b"/>
            <a:pathLst>
              <a:path w="6873466" h="3471100">
                <a:moveTo>
                  <a:pt x="0" y="0"/>
                </a:moveTo>
                <a:lnTo>
                  <a:pt x="6873466" y="0"/>
                </a:lnTo>
                <a:lnTo>
                  <a:pt x="6873466" y="3471100"/>
                </a:lnTo>
                <a:lnTo>
                  <a:pt x="0" y="3471100"/>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4653151" y="7779572"/>
            <a:ext cx="8981698"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9: Phần cơ khí của thiết bị a) thiết kế b) thực tế</a:t>
            </a:r>
          </a:p>
        </p:txBody>
      </p:sp>
      <p:sp>
        <p:nvSpPr>
          <p:cNvPr id="7" name="TextBox 7"/>
          <p:cNvSpPr txBox="1"/>
          <p:nvPr/>
        </p:nvSpPr>
        <p:spPr>
          <a:xfrm>
            <a:off x="2810002" y="2223962"/>
            <a:ext cx="557843"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a)</a:t>
            </a:r>
          </a:p>
        </p:txBody>
      </p:sp>
      <p:sp>
        <p:nvSpPr>
          <p:cNvPr id="8" name="TextBox 8"/>
          <p:cNvSpPr txBox="1"/>
          <p:nvPr/>
        </p:nvSpPr>
        <p:spPr>
          <a:xfrm>
            <a:off x="9803423" y="2223962"/>
            <a:ext cx="60180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b)</a:t>
            </a:r>
          </a:p>
        </p:txBody>
      </p:sp>
      <p:sp>
        <p:nvSpPr>
          <p:cNvPr id="9" name="TextBox 9"/>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8509025" y="8022036"/>
            <a:ext cx="8335642"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10: Linh </a:t>
            </a:r>
            <a:r>
              <a:rPr lang="en-US" sz="2499" dirty="0" err="1">
                <a:solidFill>
                  <a:srgbClr val="202020"/>
                </a:solidFill>
                <a:latin typeface="Arial"/>
                <a:ea typeface="Arial"/>
                <a:cs typeface="Arial"/>
                <a:sym typeface="Arial"/>
              </a:rPr>
              <a:t>kiện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trong</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điều</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khiển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t>
            </a:r>
          </a:p>
        </p:txBody>
      </p:sp>
      <p:sp>
        <p:nvSpPr>
          <p:cNvPr id="6" name="TextBox 6"/>
          <p:cNvSpPr txBox="1"/>
          <p:nvPr/>
        </p:nvSpPr>
        <p:spPr>
          <a:xfrm>
            <a:off x="1325334" y="3048000"/>
            <a:ext cx="6954715" cy="4038600"/>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Arial"/>
                <a:ea typeface="Arial"/>
                <a:cs typeface="Arial"/>
                <a:sym typeface="Arial"/>
              </a:rPr>
              <a:t>Máy sơn phủ sử dụng các linh kiện phổ biến, dễ tìm, dễ thay thế  có thể tùy chỉnh để đáp ứng các yêu cầu chế tạo khác nhau.</a:t>
            </a:r>
          </a:p>
          <a:p>
            <a:pPr algn="just">
              <a:lnSpc>
                <a:spcPts val="4500"/>
              </a:lnSpc>
              <a:spcBef>
                <a:spcPct val="0"/>
              </a:spcBef>
            </a:pPr>
            <a:r>
              <a:rPr lang="en-US" sz="3000">
                <a:solidFill>
                  <a:srgbClr val="000000"/>
                </a:solidFill>
                <a:latin typeface="Arial"/>
                <a:ea typeface="Arial"/>
                <a:cs typeface="Arial"/>
                <a:sym typeface="Arial"/>
              </a:rPr>
              <a:t>Đảm bảo chi phí chế tạo phù hợp để phổ biến trong các phòng thí nghiệm cho mục đích nghiên cứu, giảng dạy.</a:t>
            </a:r>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pic>
        <p:nvPicPr>
          <p:cNvPr id="1028" name="Picture 4">
            <a:extLst>
              <a:ext uri="{FF2B5EF4-FFF2-40B4-BE49-F238E27FC236}">
                <a16:creationId xmlns:a16="http://schemas.microsoft.com/office/drawing/2014/main" id="{782B659B-2B70-A16B-26A6-755126C3B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1521368"/>
            <a:ext cx="7844050" cy="6748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669534" y="990676"/>
            <a:ext cx="10233581" cy="7317010"/>
          </a:xfrm>
          <a:custGeom>
            <a:avLst/>
            <a:gdLst/>
            <a:ahLst/>
            <a:cxnLst/>
            <a:rect l="l" t="t" r="r" b="b"/>
            <a:pathLst>
              <a:path w="10233581" h="7317010">
                <a:moveTo>
                  <a:pt x="0" y="0"/>
                </a:moveTo>
                <a:lnTo>
                  <a:pt x="10233581" y="0"/>
                </a:lnTo>
                <a:lnTo>
                  <a:pt x="10233581" y="7317011"/>
                </a:lnTo>
                <a:lnTo>
                  <a:pt x="0" y="731701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344131" y="8183862"/>
            <a:ext cx="959973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11: Sơ đồ nguyên lý khối nguồn của thiết bị sơn phủ</a:t>
            </a:r>
          </a:p>
        </p:txBody>
      </p:sp>
      <p:sp>
        <p:nvSpPr>
          <p:cNvPr id="6" name="TextBox 6"/>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8824" y="1830550"/>
            <a:ext cx="15590352" cy="6625900"/>
          </a:xfrm>
          <a:custGeom>
            <a:avLst/>
            <a:gdLst/>
            <a:ahLst/>
            <a:cxnLst/>
            <a:rect l="l" t="t" r="r" b="b"/>
            <a:pathLst>
              <a:path w="15590352" h="6625900">
                <a:moveTo>
                  <a:pt x="0" y="0"/>
                </a:moveTo>
                <a:lnTo>
                  <a:pt x="15590352" y="0"/>
                </a:lnTo>
                <a:lnTo>
                  <a:pt x="15590352" y="6625900"/>
                </a:lnTo>
                <a:lnTo>
                  <a:pt x="0" y="6625900"/>
                </a:lnTo>
                <a:lnTo>
                  <a:pt x="0" y="0"/>
                </a:lnTo>
                <a:close/>
              </a:path>
            </a:pathLst>
          </a:custGeom>
          <a:blipFill>
            <a:blip r:embed="rId2"/>
            <a:stretch>
              <a:fillRect/>
            </a:stretch>
          </a:blipFill>
        </p:spPr>
        <p:txBody>
          <a:bodyPr/>
          <a:lstStyle/>
          <a:p>
            <a:endParaRPr lang="en-US"/>
          </a:p>
        </p:txBody>
      </p:sp>
      <p:sp>
        <p:nvSpPr>
          <p:cNvPr id="3" name="Freeform 3"/>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4705101" y="8243788"/>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14: Sơ đồ giải thuật của máy bladecoating</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848911" y="2149945"/>
            <a:ext cx="8590179" cy="5852059"/>
          </a:xfrm>
          <a:custGeom>
            <a:avLst/>
            <a:gdLst/>
            <a:ahLst/>
            <a:cxnLst/>
            <a:rect l="l" t="t" r="r" b="b"/>
            <a:pathLst>
              <a:path w="8590179" h="5852059">
                <a:moveTo>
                  <a:pt x="0" y="0"/>
                </a:moveTo>
                <a:lnTo>
                  <a:pt x="8590178" y="0"/>
                </a:lnTo>
                <a:lnTo>
                  <a:pt x="8590178" y="5852059"/>
                </a:lnTo>
                <a:lnTo>
                  <a:pt x="0" y="585205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705101" y="8252294"/>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15: Giao diện ứng dụng blade-coating trên web</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3668" y="-5577476"/>
            <a:ext cx="8124443" cy="8109671"/>
          </a:xfrm>
          <a:custGeom>
            <a:avLst/>
            <a:gdLst/>
            <a:ahLst/>
            <a:cxnLst/>
            <a:rect l="l" t="t" r="r" b="b"/>
            <a:pathLst>
              <a:path w="8124443" h="8109671">
                <a:moveTo>
                  <a:pt x="0" y="0"/>
                </a:moveTo>
                <a:lnTo>
                  <a:pt x="8124443" y="0"/>
                </a:lnTo>
                <a:lnTo>
                  <a:pt x="8124443" y="8109671"/>
                </a:lnTo>
                <a:lnTo>
                  <a:pt x="0" y="810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8130183"/>
            <a:ext cx="8629400" cy="8613710"/>
          </a:xfrm>
          <a:custGeom>
            <a:avLst/>
            <a:gdLst/>
            <a:ahLst/>
            <a:cxnLst/>
            <a:rect l="l" t="t" r="r" b="b"/>
            <a:pathLst>
              <a:path w="8629400" h="8613710">
                <a:moveTo>
                  <a:pt x="0" y="0"/>
                </a:moveTo>
                <a:lnTo>
                  <a:pt x="8629400" y="0"/>
                </a:lnTo>
                <a:lnTo>
                  <a:pt x="8629400" y="8613711"/>
                </a:lnTo>
                <a:lnTo>
                  <a:pt x="0" y="86137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988452" y="4749555"/>
            <a:ext cx="824753" cy="969955"/>
          </a:xfrm>
          <a:custGeom>
            <a:avLst/>
            <a:gdLst/>
            <a:ahLst/>
            <a:cxnLst/>
            <a:rect l="l" t="t" r="r" b="b"/>
            <a:pathLst>
              <a:path w="824753" h="969955">
                <a:moveTo>
                  <a:pt x="0" y="0"/>
                </a:moveTo>
                <a:lnTo>
                  <a:pt x="824753" y="0"/>
                </a:lnTo>
                <a:lnTo>
                  <a:pt x="824753" y="969956"/>
                </a:lnTo>
                <a:lnTo>
                  <a:pt x="0" y="969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36409" y="4749555"/>
            <a:ext cx="824753" cy="969955"/>
          </a:xfrm>
          <a:custGeom>
            <a:avLst/>
            <a:gdLst/>
            <a:ahLst/>
            <a:cxnLst/>
            <a:rect l="l" t="t" r="r" b="b"/>
            <a:pathLst>
              <a:path w="824753" h="969955">
                <a:moveTo>
                  <a:pt x="0" y="0"/>
                </a:moveTo>
                <a:lnTo>
                  <a:pt x="824752" y="0"/>
                </a:lnTo>
                <a:lnTo>
                  <a:pt x="824752" y="969956"/>
                </a:lnTo>
                <a:lnTo>
                  <a:pt x="0" y="9699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003872" y="5170575"/>
            <a:ext cx="1111849" cy="548936"/>
          </a:xfrm>
          <a:custGeom>
            <a:avLst/>
            <a:gdLst/>
            <a:ahLst/>
            <a:cxnLst/>
            <a:rect l="l" t="t" r="r" b="b"/>
            <a:pathLst>
              <a:path w="1111849" h="548936">
                <a:moveTo>
                  <a:pt x="0" y="0"/>
                </a:moveTo>
                <a:lnTo>
                  <a:pt x="1111850" y="0"/>
                </a:lnTo>
                <a:lnTo>
                  <a:pt x="1111850" y="548936"/>
                </a:lnTo>
                <a:lnTo>
                  <a:pt x="0" y="548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935451" y="4315344"/>
            <a:ext cx="1431550" cy="1404167"/>
          </a:xfrm>
          <a:custGeom>
            <a:avLst/>
            <a:gdLst/>
            <a:ahLst/>
            <a:cxnLst/>
            <a:rect l="l" t="t" r="r" b="b"/>
            <a:pathLst>
              <a:path w="1431550" h="1404167">
                <a:moveTo>
                  <a:pt x="0" y="0"/>
                </a:moveTo>
                <a:lnTo>
                  <a:pt x="1431551" y="0"/>
                </a:lnTo>
                <a:lnTo>
                  <a:pt x="1431551" y="1404167"/>
                </a:lnTo>
                <a:lnTo>
                  <a:pt x="0" y="14041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AutoShape 8"/>
          <p:cNvSpPr/>
          <p:nvPr/>
        </p:nvSpPr>
        <p:spPr>
          <a:xfrm>
            <a:off x="6110507" y="5345848"/>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9" name="AutoShape 9"/>
          <p:cNvSpPr/>
          <p:nvPr/>
        </p:nvSpPr>
        <p:spPr>
          <a:xfrm>
            <a:off x="875011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0" name="AutoShape 10"/>
          <p:cNvSpPr/>
          <p:nvPr/>
        </p:nvSpPr>
        <p:spPr>
          <a:xfrm>
            <a:off x="1058382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1" name="Freeform 11"/>
          <p:cNvSpPr/>
          <p:nvPr/>
        </p:nvSpPr>
        <p:spPr>
          <a:xfrm>
            <a:off x="4457961" y="5333810"/>
            <a:ext cx="188251" cy="188251"/>
          </a:xfrm>
          <a:custGeom>
            <a:avLst/>
            <a:gdLst/>
            <a:ahLst/>
            <a:cxnLst/>
            <a:rect l="l" t="t" r="r" b="b"/>
            <a:pathLst>
              <a:path w="188251" h="188251">
                <a:moveTo>
                  <a:pt x="0" y="0"/>
                </a:moveTo>
                <a:lnTo>
                  <a:pt x="188251" y="0"/>
                </a:lnTo>
                <a:lnTo>
                  <a:pt x="188251" y="188251"/>
                </a:lnTo>
                <a:lnTo>
                  <a:pt x="0" y="18825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a:off x="11359397" y="4657415"/>
            <a:ext cx="1640123" cy="1154237"/>
          </a:xfrm>
          <a:custGeom>
            <a:avLst/>
            <a:gdLst/>
            <a:ahLst/>
            <a:cxnLst/>
            <a:rect l="l" t="t" r="r" b="b"/>
            <a:pathLst>
              <a:path w="1640123" h="1154237">
                <a:moveTo>
                  <a:pt x="0" y="0"/>
                </a:moveTo>
                <a:lnTo>
                  <a:pt x="1640124" y="0"/>
                </a:lnTo>
                <a:lnTo>
                  <a:pt x="1640124" y="1154236"/>
                </a:lnTo>
                <a:lnTo>
                  <a:pt x="0" y="1154236"/>
                </a:lnTo>
                <a:lnTo>
                  <a:pt x="0" y="0"/>
                </a:lnTo>
                <a:close/>
              </a:path>
            </a:pathLst>
          </a:custGeom>
          <a:blipFill>
            <a:blip r:embed="rId14"/>
            <a:stretch>
              <a:fillRect/>
            </a:stretch>
          </a:blipFill>
        </p:spPr>
        <p:txBody>
          <a:bodyPr/>
          <a:lstStyle/>
          <a:p>
            <a:endParaRPr lang="en-US"/>
          </a:p>
        </p:txBody>
      </p:sp>
      <p:sp>
        <p:nvSpPr>
          <p:cNvPr id="13" name="TextBox 13"/>
          <p:cNvSpPr txBox="1"/>
          <p:nvPr/>
        </p:nvSpPr>
        <p:spPr>
          <a:xfrm>
            <a:off x="3051277" y="5966033"/>
            <a:ext cx="1017040"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6,4g PVA</a:t>
            </a:r>
          </a:p>
        </p:txBody>
      </p:sp>
      <p:sp>
        <p:nvSpPr>
          <p:cNvPr id="14" name="TextBox 14"/>
          <p:cNvSpPr txBox="1"/>
          <p:nvPr/>
        </p:nvSpPr>
        <p:spPr>
          <a:xfrm>
            <a:off x="4885933" y="5966033"/>
            <a:ext cx="1029791"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80ml H₂O</a:t>
            </a:r>
          </a:p>
        </p:txBody>
      </p:sp>
      <p:sp>
        <p:nvSpPr>
          <p:cNvPr id="15" name="TextBox 15"/>
          <p:cNvSpPr txBox="1"/>
          <p:nvPr/>
        </p:nvSpPr>
        <p:spPr>
          <a:xfrm>
            <a:off x="6681268" y="5966033"/>
            <a:ext cx="1939918"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600 rpm, 5h, 90⁰C</a:t>
            </a:r>
          </a:p>
        </p:txBody>
      </p:sp>
      <p:sp>
        <p:nvSpPr>
          <p:cNvPr id="16" name="TextBox 16"/>
          <p:cNvSpPr txBox="1"/>
          <p:nvPr/>
        </p:nvSpPr>
        <p:spPr>
          <a:xfrm>
            <a:off x="9313745" y="5966033"/>
            <a:ext cx="1270079"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Dung dịch</a:t>
            </a:r>
          </a:p>
        </p:txBody>
      </p:sp>
      <p:sp>
        <p:nvSpPr>
          <p:cNvPr id="17" name="TextBox 17"/>
          <p:cNvSpPr txBox="1"/>
          <p:nvPr/>
        </p:nvSpPr>
        <p:spPr>
          <a:xfrm>
            <a:off x="11359397" y="5966033"/>
            <a:ext cx="1640123"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Blade-coating</a:t>
            </a:r>
          </a:p>
        </p:txBody>
      </p:sp>
      <p:sp>
        <p:nvSpPr>
          <p:cNvPr id="18" name="TextBox 18"/>
          <p:cNvSpPr txBox="1"/>
          <p:nvPr/>
        </p:nvSpPr>
        <p:spPr>
          <a:xfrm>
            <a:off x="3559796" y="6700873"/>
            <a:ext cx="8877799"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16: Quy </a:t>
            </a:r>
            <a:r>
              <a:rPr lang="en-US" sz="2499" dirty="0" err="1">
                <a:solidFill>
                  <a:srgbClr val="202020"/>
                </a:solidFill>
                <a:latin typeface="Arial"/>
                <a:ea typeface="Arial"/>
                <a:cs typeface="Arial"/>
                <a:sym typeface="Arial"/>
              </a:rPr>
              <a:t>trình</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chế</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tạo</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màng</a:t>
            </a:r>
            <a:r>
              <a:rPr lang="en-US" sz="2499" dirty="0">
                <a:solidFill>
                  <a:srgbClr val="202020"/>
                </a:solidFill>
                <a:latin typeface="Arial"/>
                <a:ea typeface="Arial"/>
                <a:cs typeface="Arial"/>
                <a:sym typeface="Arial"/>
              </a:rPr>
              <a:t> PVA blade-coating</a:t>
            </a:r>
          </a:p>
        </p:txBody>
      </p:sp>
      <p:sp>
        <p:nvSpPr>
          <p:cNvPr id="19" name="TextBox 19"/>
          <p:cNvSpPr txBox="1"/>
          <p:nvPr/>
        </p:nvSpPr>
        <p:spPr>
          <a:xfrm>
            <a:off x="14245604" y="1790657"/>
            <a:ext cx="1764319" cy="495300"/>
          </a:xfrm>
          <a:prstGeom prst="rect">
            <a:avLst/>
          </a:prstGeom>
        </p:spPr>
        <p:txBody>
          <a:bodyPr lIns="0" tIns="0" rIns="0" bIns="0" rtlCol="0" anchor="t">
            <a:spAutoFit/>
          </a:bodyPr>
          <a:lstStyle/>
          <a:p>
            <a:pPr algn="ctr">
              <a:lnSpc>
                <a:spcPts val="3749"/>
              </a:lnSpc>
            </a:pPr>
            <a:r>
              <a:rPr lang="en-US" sz="2499">
                <a:solidFill>
                  <a:srgbClr val="FFFFFF"/>
                </a:solidFill>
                <a:latin typeface="Arial"/>
                <a:ea typeface="Arial"/>
                <a:cs typeface="Arial"/>
                <a:sym typeface="Arial"/>
              </a:rPr>
              <a:t>PVA 10%</a:t>
            </a:r>
          </a:p>
        </p:txBody>
      </p:sp>
      <p:sp>
        <p:nvSpPr>
          <p:cNvPr id="20" name="TextBox 20"/>
          <p:cNvSpPr txBox="1"/>
          <p:nvPr/>
        </p:nvSpPr>
        <p:spPr>
          <a:xfrm>
            <a:off x="727981" y="495300"/>
            <a:ext cx="15708946" cy="1915524"/>
          </a:xfrm>
          <a:prstGeom prst="rect">
            <a:avLst/>
          </a:prstGeom>
        </p:spPr>
        <p:txBody>
          <a:bodyPr lIns="0" tIns="0" rIns="0" bIns="0" rtlCol="0" anchor="t">
            <a:spAutoFit/>
          </a:bodyPr>
          <a:lstStyle/>
          <a:p>
            <a:pPr marL="0" lvl="0" indent="0" algn="l">
              <a:lnSpc>
                <a:spcPts val="7800"/>
              </a:lnSpc>
              <a:spcBef>
                <a:spcPct val="0"/>
              </a:spcBef>
            </a:pPr>
            <a:r>
              <a:rPr lang="en-US" sz="6000" b="1" dirty="0">
                <a:solidFill>
                  <a:srgbClr val="3849A2"/>
                </a:solidFill>
                <a:latin typeface="Maven Pro Heavy"/>
                <a:ea typeface="Maven Pro Heavy"/>
                <a:cs typeface="Maven Pro Heavy"/>
                <a:sym typeface="Maven Pro Heavy"/>
              </a:rPr>
              <a:t>III. </a:t>
            </a: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máy</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trong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chế</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tạo</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p:cNvSpPr txBox="1"/>
          <p:nvPr/>
        </p:nvSpPr>
        <p:spPr>
          <a:xfrm>
            <a:off x="1010092" y="1801441"/>
            <a:ext cx="13681280" cy="520335"/>
          </a:xfrm>
          <a:prstGeom prst="rect">
            <a:avLst/>
          </a:prstGeom>
        </p:spPr>
        <p:txBody>
          <a:bodyPr lIns="0" tIns="0" rIns="0" bIns="0" rtlCol="0" anchor="t">
            <a:spAutoFit/>
          </a:bodyPr>
          <a:lstStyle/>
          <a:p>
            <a:pPr algn="just">
              <a:lnSpc>
                <a:spcPts val="4500"/>
              </a:lnSpc>
            </a:pP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thành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doctor blade coater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685D-BBE2-DCDA-819A-0810302365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65DA11-439C-51DC-8EB5-421FB3A3DAA0}"/>
              </a:ext>
            </a:extLst>
          </p:cNvPr>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9064AC7-B701-0A49-2EC6-EDD7F32FED06}"/>
              </a:ext>
            </a:extLst>
          </p:cNvPr>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04CD27CA-1AC7-E848-1820-BE07BE277EF9}"/>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a:extLst>
              <a:ext uri="{FF2B5EF4-FFF2-40B4-BE49-F238E27FC236}">
                <a16:creationId xmlns:a16="http://schemas.microsoft.com/office/drawing/2014/main" id="{85492AFA-B472-87F1-C54B-63ACCF546E32}"/>
              </a:ext>
            </a:extLst>
          </p:cNvPr>
          <p:cNvSpPr txBox="1"/>
          <p:nvPr/>
        </p:nvSpPr>
        <p:spPr>
          <a:xfrm>
            <a:off x="1095085" y="1571006"/>
            <a:ext cx="13681280" cy="1181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Qua việc kiểm soát chính xác các thông số, máy đã thành công tạo ra mẫu có độ đồng đều cao trên bề mặt:</a:t>
            </a:r>
          </a:p>
        </p:txBody>
      </p:sp>
    </p:spTree>
    <p:extLst>
      <p:ext uri="{BB962C8B-B14F-4D97-AF65-F5344CB8AC3E}">
        <p14:creationId xmlns:p14="http://schemas.microsoft.com/office/powerpoint/2010/main" val="67468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Phát triển mở rộng thiết kế</a:t>
            </a:r>
          </a:p>
        </p:txBody>
      </p:sp>
      <p:sp>
        <p:nvSpPr>
          <p:cNvPr id="5" name="TextBox 5"/>
          <p:cNvSpPr txBox="1"/>
          <p:nvPr/>
        </p:nvSpPr>
        <p:spPr>
          <a:xfrm>
            <a:off x="2451554" y="2486962"/>
            <a:ext cx="6334770"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202020"/>
                </a:solidFill>
                <a:latin typeface="Arial"/>
                <a:ea typeface="Arial"/>
                <a:cs typeface="Arial"/>
                <a:sym typeface="Arial"/>
              </a:rPr>
              <a:t>Phát triển điều khiển thủ công</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Thêm các tính năng điều khiển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Tích hợp thêm các cảm biến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Nâng cấp hệ thống IOT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Kết luận</a:t>
            </a:r>
          </a:p>
        </p:txBody>
      </p:sp>
      <p:sp>
        <p:nvSpPr>
          <p:cNvPr id="3" name="TextBox 3"/>
          <p:cNvSpPr txBox="1"/>
          <p:nvPr/>
        </p:nvSpPr>
        <p:spPr>
          <a:xfrm>
            <a:off x="1061892" y="2688857"/>
            <a:ext cx="16164215" cy="3467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Nghiên cứu này đã thiết kế, chế tạo và thử nghiệm máy sơn phủ (doctor blade coater) cùng với việc sử dụng nó để tạo ra lớp màng mỏng. Qua nghiên cứu và thử nghiệm, kết quả thu được đã chứng minh rằng máy sơn phủ có khả năng tạo ra các lớp màng mỏng đồng đều.</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Hướng phát triển trong tương lai: Tạo ra sản phẩm độ tin cậy cao hơn với chi phí thấp hơn để phổ biến thiết bị trong các phòng thí nghiệm.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99895" y="-9092389"/>
            <a:ext cx="11432615" cy="11411829"/>
          </a:xfrm>
          <a:custGeom>
            <a:avLst/>
            <a:gdLst/>
            <a:ahLst/>
            <a:cxnLst/>
            <a:rect l="l" t="t" r="r" b="b"/>
            <a:pathLst>
              <a:path w="11432615" h="11411829">
                <a:moveTo>
                  <a:pt x="0" y="0"/>
                </a:moveTo>
                <a:lnTo>
                  <a:pt x="11432615" y="0"/>
                </a:lnTo>
                <a:lnTo>
                  <a:pt x="11432615" y="11411829"/>
                </a:lnTo>
                <a:lnTo>
                  <a:pt x="0" y="11411829"/>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625769" y="8125560"/>
            <a:ext cx="10189949" cy="10171421"/>
          </a:xfrm>
          <a:custGeom>
            <a:avLst/>
            <a:gdLst/>
            <a:ahLst/>
            <a:cxnLst/>
            <a:rect l="l" t="t" r="r" b="b"/>
            <a:pathLst>
              <a:path w="10189949" h="10171421">
                <a:moveTo>
                  <a:pt x="0" y="0"/>
                </a:moveTo>
                <a:lnTo>
                  <a:pt x="10189949" y="0"/>
                </a:lnTo>
                <a:lnTo>
                  <a:pt x="10189949" y="10171421"/>
                </a:lnTo>
                <a:lnTo>
                  <a:pt x="0" y="10171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4" name="Table 4"/>
          <p:cNvGraphicFramePr>
            <a:graphicFrameLocks noGrp="1"/>
          </p:cNvGraphicFramePr>
          <p:nvPr/>
        </p:nvGraphicFramePr>
        <p:xfrm>
          <a:off x="1743166" y="1028700"/>
          <a:ext cx="14801668" cy="6398419"/>
        </p:xfrm>
        <a:graphic>
          <a:graphicData uri="http://schemas.openxmlformats.org/drawingml/2006/table">
            <a:tbl>
              <a:tblPr/>
              <a:tblGrid>
                <a:gridCol w="1966128">
                  <a:extLst>
                    <a:ext uri="{9D8B030D-6E8A-4147-A177-3AD203B41FA5}">
                      <a16:colId xmlns:a16="http://schemas.microsoft.com/office/drawing/2014/main" val="20000"/>
                    </a:ext>
                  </a:extLst>
                </a:gridCol>
                <a:gridCol w="390834">
                  <a:extLst>
                    <a:ext uri="{9D8B030D-6E8A-4147-A177-3AD203B41FA5}">
                      <a16:colId xmlns:a16="http://schemas.microsoft.com/office/drawing/2014/main" val="20001"/>
                    </a:ext>
                  </a:extLst>
                </a:gridCol>
                <a:gridCol w="12444706">
                  <a:extLst>
                    <a:ext uri="{9D8B030D-6E8A-4147-A177-3AD203B41FA5}">
                      <a16:colId xmlns:a16="http://schemas.microsoft.com/office/drawing/2014/main" val="20002"/>
                    </a:ext>
                  </a:extLst>
                </a:gridCol>
              </a:tblGrid>
              <a:tr h="3045619">
                <a:tc gridSpan="3">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algn="just">
                        <a:lnSpc>
                          <a:spcPts val="6300"/>
                        </a:lnSpc>
                        <a:defRPr/>
                      </a:pPr>
                      <a:r>
                        <a:rPr lang="en-US" sz="4500">
                          <a:solidFill>
                            <a:srgbClr val="202020"/>
                          </a:solidFill>
                          <a:latin typeface="Arial"/>
                          <a:ea typeface="Arial"/>
                          <a:cs typeface="Arial"/>
                          <a:sym typeface="Arial"/>
                        </a:rPr>
                        <a:t>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Tổng quan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just">
                        <a:lnSpc>
                          <a:spcPts val="6300"/>
                        </a:lnSpc>
                        <a:defRPr/>
                      </a:pPr>
                      <a:r>
                        <a:rPr lang="en-US" sz="4500">
                          <a:solidFill>
                            <a:srgbClr val="202020"/>
                          </a:solidFill>
                          <a:latin typeface="Arial"/>
                          <a:ea typeface="Arial"/>
                          <a:cs typeface="Arial"/>
                          <a:sym typeface="Arial"/>
                        </a:rPr>
                        <a:t>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Thiết kế, chế tạo máy sơn phủ</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just">
                        <a:lnSpc>
                          <a:spcPts val="6300"/>
                        </a:lnSpc>
                        <a:defRPr/>
                      </a:pPr>
                      <a:r>
                        <a:rPr lang="en-US" sz="4500">
                          <a:solidFill>
                            <a:srgbClr val="202020"/>
                          </a:solidFill>
                          <a:latin typeface="Arial"/>
                          <a:ea typeface="Arial"/>
                          <a:cs typeface="Arial"/>
                          <a:sym typeface="Arial"/>
                        </a:rPr>
                        <a:t>III.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Ứng dụng máy phủ nhúng chế tạo màng mỏng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8200">
                <a:tc>
                  <a:txBody>
                    <a:bodyPr/>
                    <a:lstStyle/>
                    <a:p>
                      <a:pPr algn="just">
                        <a:lnSpc>
                          <a:spcPts val="6300"/>
                        </a:lnSpc>
                        <a:defRPr/>
                      </a:pPr>
                      <a:r>
                        <a:rPr lang="en-US" sz="4500">
                          <a:solidFill>
                            <a:srgbClr val="000000"/>
                          </a:solidFill>
                          <a:latin typeface="Arial"/>
                          <a:ea typeface="Arial"/>
                          <a:cs typeface="Arial"/>
                          <a:sym typeface="Arial"/>
                        </a:rPr>
                        <a:t>IV.</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000000"/>
                          </a:solidFill>
                          <a:latin typeface="Arial"/>
                          <a:ea typeface="Arial"/>
                          <a:cs typeface="Arial"/>
                          <a:sym typeface="Arial"/>
                        </a:rPr>
                        <a:t>Kết quả và thảo luận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65381" y="421453"/>
            <a:ext cx="6957239" cy="904875"/>
          </a:xfrm>
          <a:prstGeom prst="rect">
            <a:avLst/>
          </a:prstGeom>
        </p:spPr>
        <p:txBody>
          <a:bodyPr lIns="0" tIns="0" rIns="0" bIns="0" rtlCol="0" anchor="t">
            <a:spAutoFit/>
          </a:bodyPr>
          <a:lstStyle/>
          <a:p>
            <a:pPr algn="l">
              <a:lnSpc>
                <a:spcPts val="7199"/>
              </a:lnSpc>
            </a:pPr>
            <a:r>
              <a:rPr lang="en-US" sz="5999" b="1">
                <a:solidFill>
                  <a:srgbClr val="000000"/>
                </a:solidFill>
                <a:latin typeface="Asap Medium"/>
                <a:ea typeface="Asap Medium"/>
                <a:cs typeface="Asap Medium"/>
                <a:sym typeface="Asap Medium"/>
              </a:rPr>
              <a:t>Tài liệu Tham khảo</a:t>
            </a:r>
          </a:p>
        </p:txBody>
      </p:sp>
      <p:sp>
        <p:nvSpPr>
          <p:cNvPr id="3" name="Freeform 3"/>
          <p:cNvSpPr/>
          <p:nvPr/>
        </p:nvSpPr>
        <p:spPr>
          <a:xfrm>
            <a:off x="-4335206" y="-6972227"/>
            <a:ext cx="8313671" cy="8298555"/>
          </a:xfrm>
          <a:custGeom>
            <a:avLst/>
            <a:gdLst/>
            <a:ahLst/>
            <a:cxnLst/>
            <a:rect l="l" t="t" r="r" b="b"/>
            <a:pathLst>
              <a:path w="8313671" h="8298555">
                <a:moveTo>
                  <a:pt x="0" y="0"/>
                </a:moveTo>
                <a:lnTo>
                  <a:pt x="8313671" y="0"/>
                </a:lnTo>
                <a:lnTo>
                  <a:pt x="8313671" y="8298555"/>
                </a:lnTo>
                <a:lnTo>
                  <a:pt x="0" y="8298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028700" y="1524000"/>
            <a:ext cx="16546076" cy="8183245"/>
          </a:xfrm>
          <a:prstGeom prst="rect">
            <a:avLst/>
          </a:prstGeom>
        </p:spPr>
        <p:txBody>
          <a:bodyPr lIns="0" tIns="0" rIns="0" bIns="0" rtlCol="0" anchor="t">
            <a:spAutoFit/>
          </a:bodyPr>
          <a:lstStyle/>
          <a:p>
            <a:pPr algn="l">
              <a:lnSpc>
                <a:spcPts val="3079"/>
              </a:lnSpc>
              <a:spcBef>
                <a:spcPct val="0"/>
              </a:spcBef>
            </a:pPr>
            <a:r>
              <a:rPr lang="en-US" sz="2199" b="1">
                <a:solidFill>
                  <a:srgbClr val="000000"/>
                </a:solidFill>
                <a:latin typeface="Muli Bold"/>
                <a:ea typeface="Muli Bold"/>
                <a:cs typeface="Muli Bold"/>
                <a:sym typeface="Muli Bold"/>
              </a:rPr>
              <a:t>[1]</a:t>
            </a:r>
            <a:r>
              <a:rPr lang="en-US" sz="2199">
                <a:solidFill>
                  <a:srgbClr val="000000"/>
                </a:solidFill>
                <a:latin typeface="Muli"/>
                <a:ea typeface="Muli"/>
                <a:cs typeface="Muli"/>
                <a:sym typeface="Muli"/>
              </a:rPr>
              <a:t> Internet of things. https://www.ibm.com/think/topics/internet-of-things, 2025. Accessed: February 20, 2025.</a:t>
            </a:r>
          </a:p>
          <a:p>
            <a:pPr algn="l">
              <a:lnSpc>
                <a:spcPts val="3079"/>
              </a:lnSpc>
              <a:spcBef>
                <a:spcPct val="0"/>
              </a:spcBef>
            </a:pPr>
            <a:r>
              <a:rPr lang="en-US" sz="2199" b="1">
                <a:solidFill>
                  <a:srgbClr val="000000"/>
                </a:solidFill>
                <a:latin typeface="Muli Bold"/>
                <a:ea typeface="Muli Bold"/>
                <a:cs typeface="Muli Bold"/>
                <a:sym typeface="Muli Bold"/>
              </a:rPr>
              <a:t>[2]</a:t>
            </a:r>
            <a:r>
              <a:rPr lang="en-US" sz="2199">
                <a:solidFill>
                  <a:srgbClr val="000000"/>
                </a:solidFill>
                <a:latin typeface="Muli"/>
                <a:ea typeface="Muli"/>
                <a:cs typeface="Muli"/>
                <a:sym typeface="Muli"/>
              </a:rPr>
              <a:t> Syed Nasimul Alam. A nanogenerator converts mechanical or vibrational energy into electrical energy using piezoelectric, triboelectric and pyroelec-tric effects. Journal not available, Year not available. https://www.sciencedirect.com/science/article/abs/pii/S2352507X23000434.</a:t>
            </a:r>
          </a:p>
          <a:p>
            <a:pPr algn="l">
              <a:lnSpc>
                <a:spcPts val="3079"/>
              </a:lnSpc>
              <a:spcBef>
                <a:spcPct val="0"/>
              </a:spcBef>
            </a:pPr>
            <a:r>
              <a:rPr lang="en-US" sz="2199" b="1">
                <a:solidFill>
                  <a:srgbClr val="000000"/>
                </a:solidFill>
                <a:latin typeface="Muli Bold"/>
                <a:ea typeface="Muli Bold"/>
                <a:cs typeface="Muli Bold"/>
                <a:sym typeface="Muli Bold"/>
              </a:rPr>
              <a:t>[3]</a:t>
            </a:r>
            <a:r>
              <a:rPr lang="en-US" sz="2199">
                <a:solidFill>
                  <a:srgbClr val="000000"/>
                </a:solidFill>
                <a:latin typeface="Muli"/>
                <a:ea typeface="Muli"/>
                <a:cs typeface="Muli"/>
                <a:sym typeface="Muli"/>
              </a:rPr>
              <a:t> Nanogenerators: An introduction. In Nanogenerators. Year not avail-able. https://www.sciencedirect.com/science/article/abs/pii/B978012821548700004X.</a:t>
            </a:r>
          </a:p>
          <a:p>
            <a:pPr algn="l">
              <a:lnSpc>
                <a:spcPts val="3079"/>
              </a:lnSpc>
              <a:spcBef>
                <a:spcPct val="0"/>
              </a:spcBef>
            </a:pPr>
            <a:r>
              <a:rPr lang="en-US" sz="2199" b="1">
                <a:solidFill>
                  <a:srgbClr val="000000"/>
                </a:solidFill>
                <a:latin typeface="Muli Bold"/>
                <a:ea typeface="Muli Bold"/>
                <a:cs typeface="Muli Bold"/>
                <a:sym typeface="Muli Bold"/>
              </a:rPr>
              <a:t>[4]</a:t>
            </a:r>
            <a:r>
              <a:rPr lang="en-US" sz="2199">
                <a:solidFill>
                  <a:srgbClr val="000000"/>
                </a:solidFill>
                <a:latin typeface="Muli"/>
                <a:ea typeface="Muli"/>
                <a:cs typeface="Muli"/>
                <a:sym typeface="Muli"/>
              </a:rPr>
              <a:t> Doctor blade coating. https://www.sciencedirect.com/topics/engineering/doctor-blade-coating, 2025. Accessed: February 20,2025.</a:t>
            </a:r>
          </a:p>
          <a:p>
            <a:pPr algn="l">
              <a:lnSpc>
                <a:spcPts val="3079"/>
              </a:lnSpc>
              <a:spcBef>
                <a:spcPct val="0"/>
              </a:spcBef>
            </a:pPr>
            <a:r>
              <a:rPr lang="en-US" sz="2199" b="1">
                <a:solidFill>
                  <a:srgbClr val="000000"/>
                </a:solidFill>
                <a:latin typeface="Muli Bold"/>
                <a:ea typeface="Muli Bold"/>
                <a:cs typeface="Muli Bold"/>
                <a:sym typeface="Muli Bold"/>
              </a:rPr>
              <a:t>[5]</a:t>
            </a:r>
            <a:r>
              <a:rPr lang="en-US" sz="2199">
                <a:solidFill>
                  <a:srgbClr val="000000"/>
                </a:solidFill>
                <a:latin typeface="Muli"/>
                <a:ea typeface="Muli"/>
                <a:cs typeface="Muli"/>
                <a:sym typeface="Muli"/>
              </a:rPr>
              <a:t> Nanogenerators: a new paradigm in blue energy harvesting. In Nanogenerators.Year not available. https://www.sciencedirect.com/science/article/</a:t>
            </a:r>
          </a:p>
          <a:p>
            <a:pPr algn="l">
              <a:lnSpc>
                <a:spcPts val="3079"/>
              </a:lnSpc>
              <a:spcBef>
                <a:spcPct val="0"/>
              </a:spcBef>
            </a:pPr>
            <a:r>
              <a:rPr lang="en-US" sz="2199">
                <a:solidFill>
                  <a:srgbClr val="000000"/>
                </a:solidFill>
                <a:latin typeface="Muli"/>
                <a:ea typeface="Muli"/>
                <a:cs typeface="Muli"/>
                <a:sym typeface="Muli"/>
              </a:rPr>
              <a:t>abs/pii/B9780128217092000049.</a:t>
            </a:r>
          </a:p>
          <a:p>
            <a:pPr algn="l">
              <a:lnSpc>
                <a:spcPts val="3079"/>
              </a:lnSpc>
              <a:spcBef>
                <a:spcPct val="0"/>
              </a:spcBef>
            </a:pPr>
            <a:r>
              <a:rPr lang="en-US" sz="2199" b="1">
                <a:solidFill>
                  <a:srgbClr val="000000"/>
                </a:solidFill>
                <a:latin typeface="Muli Bold"/>
                <a:ea typeface="Muli Bold"/>
                <a:cs typeface="Muli Bold"/>
                <a:sym typeface="Muli Bold"/>
              </a:rPr>
              <a:t>[6]</a:t>
            </a:r>
            <a:r>
              <a:rPr lang="en-US" sz="2199">
                <a:solidFill>
                  <a:srgbClr val="000000"/>
                </a:solidFill>
                <a:latin typeface="Muli"/>
                <a:ea typeface="Muli"/>
                <a:cs typeface="Muli"/>
                <a:sym typeface="Muli"/>
              </a:rPr>
              <a:t> Các phương pháp chế tạo vật liệu nano. http://www.nanophuckhang.com/2020/12/cac-phuong-phap-che-tao-vat-lieu-nano.html, 2025. Accessed: February 20, 2025.</a:t>
            </a:r>
          </a:p>
          <a:p>
            <a:pPr algn="l">
              <a:lnSpc>
                <a:spcPts val="3079"/>
              </a:lnSpc>
              <a:spcBef>
                <a:spcPct val="0"/>
              </a:spcBef>
            </a:pPr>
            <a:r>
              <a:rPr lang="en-US" sz="2199" b="1">
                <a:solidFill>
                  <a:srgbClr val="000000"/>
                </a:solidFill>
                <a:latin typeface="Muli Bold"/>
                <a:ea typeface="Muli Bold"/>
                <a:cs typeface="Muli Bold"/>
                <a:sym typeface="Muli Bold"/>
              </a:rPr>
              <a:t>[7]</a:t>
            </a:r>
            <a:r>
              <a:rPr lang="en-US" sz="2199">
                <a:solidFill>
                  <a:srgbClr val="000000"/>
                </a:solidFill>
                <a:latin typeface="Muli"/>
                <a:ea typeface="Muli"/>
                <a:cs typeface="Muli"/>
                <a:sym typeface="Muli"/>
              </a:rPr>
              <a:t> Thin film deposition: Comparing coating methods. https://www.ossila.com/pages/solution-processing-techniques-comparison, 2025. Accessed: February 20, 2025.</a:t>
            </a:r>
          </a:p>
          <a:p>
            <a:pPr algn="l">
              <a:lnSpc>
                <a:spcPts val="3079"/>
              </a:lnSpc>
              <a:spcBef>
                <a:spcPct val="0"/>
              </a:spcBef>
            </a:pPr>
            <a:r>
              <a:rPr lang="en-US" sz="2199" b="1">
                <a:solidFill>
                  <a:srgbClr val="000000"/>
                </a:solidFill>
                <a:latin typeface="Muli Bold"/>
                <a:ea typeface="Muli Bold"/>
                <a:cs typeface="Muli Bold"/>
                <a:sym typeface="Muli Bold"/>
              </a:rPr>
              <a:t>[8] </a:t>
            </a:r>
            <a:r>
              <a:rPr lang="en-US" sz="2199">
                <a:solidFill>
                  <a:srgbClr val="000000"/>
                </a:solidFill>
                <a:latin typeface="Muli"/>
                <a:ea typeface="Muli"/>
                <a:cs typeface="Muli"/>
                <a:sym typeface="Muli"/>
              </a:rPr>
              <a:t>Máy phát nano triboelectric như công nghệ năng lượng mới cho các hệ thống tự cung cấp năng lượng và như cảm biến cơ học và hóa học chủ động. https://pubmed.ncbi.nlm.nih.gov/24079963/, 2025. Accessed: February 20, 2025.</a:t>
            </a:r>
          </a:p>
          <a:p>
            <a:pPr algn="l">
              <a:lnSpc>
                <a:spcPts val="3079"/>
              </a:lnSpc>
              <a:spcBef>
                <a:spcPct val="0"/>
              </a:spcBef>
            </a:pPr>
            <a:r>
              <a:rPr lang="en-US" sz="2199" b="1">
                <a:solidFill>
                  <a:srgbClr val="000000"/>
                </a:solidFill>
                <a:latin typeface="Muli Bold"/>
                <a:ea typeface="Muli Bold"/>
                <a:cs typeface="Muli Bold"/>
                <a:sym typeface="Muli Bold"/>
              </a:rPr>
              <a:t>[9]</a:t>
            </a:r>
            <a:r>
              <a:rPr lang="en-US" sz="2199">
                <a:solidFill>
                  <a:srgbClr val="000000"/>
                </a:solidFill>
                <a:latin typeface="Muli"/>
                <a:ea typeface="Muli"/>
                <a:cs typeface="Muli"/>
                <a:sym typeface="Muli"/>
              </a:rPr>
              <a:t> Triboelectric nanogenerators as flexible power sources. https://www.nature.com/articles/s41528-017-0007-8, 2025. Accessed: February 20, 2025.</a:t>
            </a:r>
          </a:p>
          <a:p>
            <a:pPr algn="l">
              <a:lnSpc>
                <a:spcPts val="3079"/>
              </a:lnSpc>
              <a:spcBef>
                <a:spcPct val="0"/>
              </a:spcBef>
            </a:pPr>
            <a:r>
              <a:rPr lang="en-US" sz="2199" b="1">
                <a:solidFill>
                  <a:srgbClr val="000000"/>
                </a:solidFill>
                <a:latin typeface="Muli Bold"/>
                <a:ea typeface="Muli Bold"/>
                <a:cs typeface="Muli Bold"/>
                <a:sym typeface="Muli Bold"/>
              </a:rPr>
              <a:t>[10]</a:t>
            </a:r>
            <a:r>
              <a:rPr lang="en-US" sz="2199">
                <a:solidFill>
                  <a:srgbClr val="000000"/>
                </a:solidFill>
                <a:latin typeface="Muli"/>
                <a:ea typeface="Muli"/>
                <a:cs typeface="Muli"/>
                <a:sym typeface="Muli"/>
              </a:rPr>
              <a:t> What is internet of things (iot): Overview and explanation. https://aloa.co/blog/what-is-internet-of-things-iot-overview-and-explanation, 2025. Accessed: February 20, 2025.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1556" y="7803831"/>
            <a:ext cx="9080563" cy="9064053"/>
          </a:xfrm>
          <a:custGeom>
            <a:avLst/>
            <a:gdLst/>
            <a:ahLst/>
            <a:cxnLst/>
            <a:rect l="l" t="t" r="r" b="b"/>
            <a:pathLst>
              <a:path w="9080563" h="9064053">
                <a:moveTo>
                  <a:pt x="0" y="0"/>
                </a:moveTo>
                <a:lnTo>
                  <a:pt x="9080562" y="0"/>
                </a:lnTo>
                <a:lnTo>
                  <a:pt x="9080562" y="9064052"/>
                </a:lnTo>
                <a:lnTo>
                  <a:pt x="0" y="9064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074543" y="-5900614"/>
            <a:ext cx="9006398" cy="8990022"/>
          </a:xfrm>
          <a:custGeom>
            <a:avLst/>
            <a:gdLst/>
            <a:ahLst/>
            <a:cxnLst/>
            <a:rect l="l" t="t" r="r" b="b"/>
            <a:pathLst>
              <a:path w="9006398" h="8990022">
                <a:moveTo>
                  <a:pt x="0" y="0"/>
                </a:moveTo>
                <a:lnTo>
                  <a:pt x="9006397" y="0"/>
                </a:lnTo>
                <a:lnTo>
                  <a:pt x="9006397" y="8990023"/>
                </a:lnTo>
                <a:lnTo>
                  <a:pt x="0" y="8990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468352" y="1480238"/>
            <a:ext cx="13351297" cy="7326524"/>
          </a:xfrm>
          <a:custGeom>
            <a:avLst/>
            <a:gdLst/>
            <a:ahLst/>
            <a:cxnLst/>
            <a:rect l="l" t="t" r="r" b="b"/>
            <a:pathLst>
              <a:path w="13351297" h="7326524">
                <a:moveTo>
                  <a:pt x="0" y="0"/>
                </a:moveTo>
                <a:lnTo>
                  <a:pt x="13351296" y="0"/>
                </a:lnTo>
                <a:lnTo>
                  <a:pt x="13351296" y="7326524"/>
                </a:lnTo>
                <a:lnTo>
                  <a:pt x="0" y="732652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p:cNvSpPr txBox="1"/>
          <p:nvPr/>
        </p:nvSpPr>
        <p:spPr>
          <a:xfrm>
            <a:off x="4375075" y="8301938"/>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1035" y="1485900"/>
            <a:ext cx="14099592" cy="7772400"/>
          </a:xfrm>
          <a:custGeom>
            <a:avLst/>
            <a:gdLst/>
            <a:ahLst/>
            <a:cxnLst/>
            <a:rect l="l" t="t" r="r" b="b"/>
            <a:pathLst>
              <a:path w="14099592" h="7772400">
                <a:moveTo>
                  <a:pt x="0" y="0"/>
                </a:moveTo>
                <a:lnTo>
                  <a:pt x="14099592" y="0"/>
                </a:lnTo>
                <a:lnTo>
                  <a:pt x="14099592" y="7772400"/>
                </a:lnTo>
                <a:lnTo>
                  <a:pt x="0" y="77724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4" name="TextBox 4"/>
          <p:cNvSpPr txBox="1"/>
          <p:nvPr/>
        </p:nvSpPr>
        <p:spPr>
          <a:xfrm>
            <a:off x="4541907" y="8537765"/>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6344" y="-3845014"/>
            <a:ext cx="7101500" cy="7088588"/>
          </a:xfrm>
          <a:custGeom>
            <a:avLst/>
            <a:gdLst/>
            <a:ahLst/>
            <a:cxnLst/>
            <a:rect l="l" t="t" r="r" b="b"/>
            <a:pathLst>
              <a:path w="7101500" h="7088588">
                <a:moveTo>
                  <a:pt x="0" y="0"/>
                </a:moveTo>
                <a:lnTo>
                  <a:pt x="7101500" y="0"/>
                </a:lnTo>
                <a:lnTo>
                  <a:pt x="7101500" y="7088588"/>
                </a:lnTo>
                <a:lnTo>
                  <a:pt x="0" y="70885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7981" y="3257602"/>
            <a:ext cx="11301259" cy="3771795"/>
          </a:xfrm>
          <a:custGeom>
            <a:avLst/>
            <a:gdLst/>
            <a:ahLst/>
            <a:cxnLst/>
            <a:rect l="l" t="t" r="r" b="b"/>
            <a:pathLst>
              <a:path w="11301259" h="3771795">
                <a:moveTo>
                  <a:pt x="0" y="0"/>
                </a:moveTo>
                <a:lnTo>
                  <a:pt x="11301259" y="0"/>
                </a:lnTo>
                <a:lnTo>
                  <a:pt x="11301259" y="3771796"/>
                </a:lnTo>
                <a:lnTo>
                  <a:pt x="0" y="377179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727981" y="514350"/>
            <a:ext cx="16116686" cy="892175"/>
          </a:xfrm>
          <a:prstGeom prst="rect">
            <a:avLst/>
          </a:prstGeom>
        </p:spPr>
        <p:txBody>
          <a:bodyPr lIns="0" tIns="0" rIns="0" bIns="0" rtlCol="0" anchor="t">
            <a:spAutoFit/>
          </a:bodyPr>
          <a:lstStyle/>
          <a:p>
            <a:pPr algn="l">
              <a:lnSpc>
                <a:spcPts val="7150"/>
              </a:lnSpc>
              <a:spcBef>
                <a:spcPct val="0"/>
              </a:spcBef>
            </a:pPr>
            <a:r>
              <a:rPr lang="en-US" sz="5500" b="1">
                <a:solidFill>
                  <a:srgbClr val="3849A2"/>
                </a:solidFill>
                <a:latin typeface="Maven Pro Heavy"/>
                <a:ea typeface="Maven Pro Heavy"/>
                <a:cs typeface="Maven Pro Heavy"/>
                <a:sym typeface="Maven Pro Heavy"/>
              </a:rPr>
              <a:t>I. Tổng quan</a:t>
            </a:r>
          </a:p>
        </p:txBody>
      </p:sp>
      <p:sp>
        <p:nvSpPr>
          <p:cNvPr id="5" name="TextBox 5"/>
          <p:cNvSpPr txBox="1"/>
          <p:nvPr/>
        </p:nvSpPr>
        <p:spPr>
          <a:xfrm>
            <a:off x="8786324" y="2023270"/>
            <a:ext cx="4886141" cy="409574"/>
          </a:xfrm>
          <a:prstGeom prst="rect">
            <a:avLst/>
          </a:prstGeom>
        </p:spPr>
        <p:txBody>
          <a:bodyPr lIns="0" tIns="0" rIns="0" bIns="0" rtlCol="0" anchor="t">
            <a:spAutoFit/>
          </a:bodyPr>
          <a:lstStyle/>
          <a:p>
            <a:pPr algn="just">
              <a:lnSpc>
                <a:spcPts val="3000"/>
              </a:lnSpc>
            </a:pPr>
            <a:r>
              <a:rPr lang="en-US" sz="2000">
                <a:solidFill>
                  <a:srgbClr val="FFFFFF"/>
                </a:solidFill>
                <a:latin typeface="Arial"/>
                <a:ea typeface="Arial"/>
                <a:cs typeface="Arial"/>
                <a:sym typeface="Arial"/>
              </a:rPr>
              <a:t>nguyendinhthe - voz.vn</a:t>
            </a:r>
          </a:p>
        </p:txBody>
      </p:sp>
      <p:sp>
        <p:nvSpPr>
          <p:cNvPr id="6" name="TextBox 6"/>
          <p:cNvSpPr txBox="1"/>
          <p:nvPr/>
        </p:nvSpPr>
        <p:spPr>
          <a:xfrm>
            <a:off x="3732501" y="7395105"/>
            <a:ext cx="6301434"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1: Pin mặt trời màng mỏng</a:t>
            </a:r>
          </a:p>
        </p:txBody>
      </p:sp>
      <p:sp>
        <p:nvSpPr>
          <p:cNvPr id="7" name="TextBox 7"/>
          <p:cNvSpPr txBox="1"/>
          <p:nvPr/>
        </p:nvSpPr>
        <p:spPr>
          <a:xfrm>
            <a:off x="12391372" y="2718329"/>
            <a:ext cx="4453296" cy="5181600"/>
          </a:xfrm>
          <a:prstGeom prst="rect">
            <a:avLst/>
          </a:prstGeom>
        </p:spPr>
        <p:txBody>
          <a:bodyPr lIns="0" tIns="0" rIns="0" bIns="0" rtlCol="0" anchor="t">
            <a:spAutoFit/>
          </a:bodyPr>
          <a:lstStyle/>
          <a:p>
            <a:pPr algn="just">
              <a:lnSpc>
                <a:spcPts val="4500"/>
              </a:lnSpc>
            </a:pPr>
            <a:r>
              <a:rPr lang="en-US" sz="3000" dirty="0">
                <a:solidFill>
                  <a:srgbClr val="202020"/>
                </a:solidFill>
                <a:latin typeface="Arial"/>
                <a:ea typeface="Arial"/>
                <a:cs typeface="Arial"/>
                <a:sym typeface="Arial"/>
              </a:rPr>
              <a:t>Trong </a:t>
            </a:r>
            <a:r>
              <a:rPr lang="en-US" sz="3000" dirty="0" err="1">
                <a:solidFill>
                  <a:srgbClr val="202020"/>
                </a:solidFill>
                <a:latin typeface="Arial"/>
                <a:ea typeface="Arial"/>
                <a:cs typeface="Arial"/>
                <a:sym typeface="Arial"/>
              </a:rPr>
              <a:t>bối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nghiệp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đại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cầu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bị</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hữu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biến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linh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đổi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việc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chất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lượng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đóng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vai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trò</a:t>
            </a:r>
            <a:r>
              <a:rPr lang="en-US" sz="3000" dirty="0">
                <a:solidFill>
                  <a:srgbClr val="202020"/>
                </a:solidFill>
                <a:latin typeface="Arial"/>
                <a:ea typeface="Arial"/>
                <a:cs typeface="Arial"/>
                <a:sym typeface="Arial"/>
              </a:rPr>
              <a:t> then </a:t>
            </a:r>
            <a:r>
              <a:rPr lang="en-US" sz="3000" dirty="0" err="1">
                <a:solidFill>
                  <a:srgbClr val="202020"/>
                </a:solidFill>
                <a:latin typeface="Arial"/>
                <a:ea typeface="Arial"/>
                <a:cs typeface="Arial"/>
                <a:sym typeface="Arial"/>
              </a:rPr>
              <a:t>chốt</a:t>
            </a:r>
            <a:r>
              <a:rPr lang="en-US" sz="3000" dirty="0">
                <a:solidFill>
                  <a:srgbClr val="202020"/>
                </a:solidFill>
                <a:latin typeface="Arial"/>
                <a:ea typeface="Arial"/>
                <a:cs typeface="Arial"/>
                <a:sym typeface="Arial"/>
              </a:rPr>
              <a:t>. </a:t>
            </a:r>
          </a:p>
        </p:txBody>
      </p:sp>
      <p:sp>
        <p:nvSpPr>
          <p:cNvPr id="8" name="TextBox 8"/>
          <p:cNvSpPr txBox="1"/>
          <p:nvPr/>
        </p:nvSpPr>
        <p:spPr>
          <a:xfrm>
            <a:off x="1028700" y="6636601"/>
            <a:ext cx="1562100" cy="328103"/>
          </a:xfrm>
          <a:prstGeom prst="rect">
            <a:avLst/>
          </a:prstGeom>
        </p:spPr>
        <p:txBody>
          <a:bodyPr wrap="square" lIns="0" tIns="0" rIns="0" bIns="0" rtlCol="0" anchor="t">
            <a:spAutoFit/>
          </a:bodyPr>
          <a:lstStyle/>
          <a:p>
            <a:pPr algn="ctr">
              <a:lnSpc>
                <a:spcPts val="2820"/>
              </a:lnSpc>
              <a:spcBef>
                <a:spcPct val="0"/>
              </a:spcBef>
            </a:pPr>
            <a:r>
              <a:rPr lang="en-US" sz="2014" dirty="0">
                <a:solidFill>
                  <a:srgbClr val="000000"/>
                </a:solidFill>
                <a:latin typeface="Arial"/>
                <a:ea typeface="Arial"/>
                <a:cs typeface="Arial"/>
                <a:sym typeface="Arial"/>
              </a:rPr>
              <a:t>solarplus.vn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539760" y="1546811"/>
            <a:ext cx="11208480" cy="7399051"/>
            <a:chOff x="0" y="0"/>
            <a:chExt cx="14944640" cy="9865401"/>
          </a:xfrm>
        </p:grpSpPr>
        <p:sp>
          <p:nvSpPr>
            <p:cNvPr id="5" name="Freeform 5"/>
            <p:cNvSpPr/>
            <p:nvPr/>
          </p:nvSpPr>
          <p:spPr>
            <a:xfrm rot="-6000">
              <a:off x="3486120" y="-7440"/>
              <a:ext cx="8551605" cy="9880282"/>
            </a:xfrm>
            <a:custGeom>
              <a:avLst/>
              <a:gdLst/>
              <a:ahLst/>
              <a:cxnLst/>
              <a:rect l="l" t="t" r="r" b="b"/>
              <a:pathLst>
                <a:path w="8551605" h="9880282">
                  <a:moveTo>
                    <a:pt x="17218" y="0"/>
                  </a:moveTo>
                  <a:lnTo>
                    <a:pt x="8551605" y="14895"/>
                  </a:lnTo>
                  <a:lnTo>
                    <a:pt x="8534387" y="9880282"/>
                  </a:lnTo>
                  <a:lnTo>
                    <a:pt x="0" y="9865386"/>
                  </a:lnTo>
                  <a:lnTo>
                    <a:pt x="17218" y="0"/>
                  </a:lnTo>
                  <a:close/>
                </a:path>
              </a:pathLst>
            </a:custGeom>
            <a:blipFill>
              <a:blip r:embed="rId4"/>
              <a:stretch>
                <a:fillRect l="-22" t="-5" r="-28527" b="-4167"/>
              </a:stretch>
            </a:blipFill>
          </p:spPr>
          <p:txBody>
            <a:bodyPr/>
            <a:lstStyle/>
            <a:p>
              <a:endParaRPr lang="en-US"/>
            </a:p>
          </p:txBody>
        </p:sp>
        <p:sp>
          <p:nvSpPr>
            <p:cNvPr id="6" name="TextBox 6"/>
            <p:cNvSpPr txBox="1"/>
            <p:nvPr/>
          </p:nvSpPr>
          <p:spPr>
            <a:xfrm>
              <a:off x="11508899" y="1211010"/>
              <a:ext cx="3072448" cy="733425"/>
            </a:xfrm>
            <a:prstGeom prst="rect">
              <a:avLst/>
            </a:prstGeom>
          </p:spPr>
          <p:txBody>
            <a:bodyPr lIns="0" tIns="0" rIns="0" bIns="0" rtlCol="0" anchor="t">
              <a:spAutoFit/>
            </a:bodyPr>
            <a:lstStyle/>
            <a:p>
              <a:pPr algn="l">
                <a:lnSpc>
                  <a:spcPts val="4200"/>
                </a:lnSpc>
              </a:pPr>
              <a:r>
                <a:rPr lang="en-US" sz="3000">
                  <a:solidFill>
                    <a:srgbClr val="000000"/>
                  </a:solidFill>
                  <a:latin typeface="Arial"/>
                  <a:ea typeface="Arial"/>
                  <a:cs typeface="Arial"/>
                  <a:sym typeface="Arial"/>
                </a:rPr>
                <a:t>Vật liệu khối</a:t>
              </a:r>
            </a:p>
          </p:txBody>
        </p:sp>
        <p:sp>
          <p:nvSpPr>
            <p:cNvPr id="7" name="TextBox 7"/>
            <p:cNvSpPr txBox="1"/>
            <p:nvPr/>
          </p:nvSpPr>
          <p:spPr>
            <a:xfrm>
              <a:off x="11508899" y="3680004"/>
              <a:ext cx="2800668" cy="733425"/>
            </a:xfrm>
            <a:prstGeom prst="rect">
              <a:avLst/>
            </a:prstGeom>
          </p:spPr>
          <p:txBody>
            <a:bodyPr lIns="0" tIns="0" rIns="0" bIns="0" rtlCol="0" anchor="t">
              <a:spAutoFit/>
            </a:bodyPr>
            <a:lstStyle/>
            <a:p>
              <a:pPr algn="l">
                <a:lnSpc>
                  <a:spcPts val="4200"/>
                </a:lnSpc>
              </a:pPr>
              <a:r>
                <a:rPr lang="en-US" sz="3000">
                  <a:solidFill>
                    <a:srgbClr val="000000"/>
                  </a:solidFill>
                  <a:latin typeface="Arial"/>
                  <a:ea typeface="Arial"/>
                  <a:cs typeface="Arial"/>
                  <a:sym typeface="Arial"/>
                </a:rPr>
                <a:t>Vật liệu bột</a:t>
              </a:r>
            </a:p>
          </p:txBody>
        </p:sp>
        <p:sp>
          <p:nvSpPr>
            <p:cNvPr id="8" name="TextBox 8"/>
            <p:cNvSpPr txBox="1"/>
            <p:nvPr/>
          </p:nvSpPr>
          <p:spPr>
            <a:xfrm>
              <a:off x="11508899" y="5607783"/>
              <a:ext cx="3435741" cy="733425"/>
            </a:xfrm>
            <a:prstGeom prst="rect">
              <a:avLst/>
            </a:prstGeom>
          </p:spPr>
          <p:txBody>
            <a:bodyPr lIns="0" tIns="0" rIns="0" bIns="0" rtlCol="0" anchor="t">
              <a:spAutoFit/>
            </a:bodyPr>
            <a:lstStyle/>
            <a:p>
              <a:pPr algn="l">
                <a:lnSpc>
                  <a:spcPts val="4200"/>
                </a:lnSpc>
              </a:pPr>
              <a:r>
                <a:rPr lang="en-US" sz="3000">
                  <a:solidFill>
                    <a:srgbClr val="000000"/>
                  </a:solidFill>
                  <a:latin typeface="Arial"/>
                  <a:ea typeface="Arial"/>
                  <a:cs typeface="Arial"/>
                  <a:sym typeface="Arial"/>
                </a:rPr>
                <a:t>Vật liệu nano</a:t>
              </a:r>
            </a:p>
          </p:txBody>
        </p:sp>
        <p:sp>
          <p:nvSpPr>
            <p:cNvPr id="9" name="TextBox 9"/>
            <p:cNvSpPr txBox="1"/>
            <p:nvPr/>
          </p:nvSpPr>
          <p:spPr>
            <a:xfrm>
              <a:off x="11508899" y="6941592"/>
              <a:ext cx="3071812" cy="733425"/>
            </a:xfrm>
            <a:prstGeom prst="rect">
              <a:avLst/>
            </a:prstGeom>
          </p:spPr>
          <p:txBody>
            <a:bodyPr lIns="0" tIns="0" rIns="0" bIns="0" rtlCol="0" anchor="t">
              <a:spAutoFit/>
            </a:bodyPr>
            <a:lstStyle/>
            <a:p>
              <a:pPr algn="l">
                <a:lnSpc>
                  <a:spcPts val="4200"/>
                </a:lnSpc>
              </a:pPr>
              <a:r>
                <a:rPr lang="en-US" sz="3000">
                  <a:solidFill>
                    <a:srgbClr val="000000"/>
                  </a:solidFill>
                  <a:latin typeface="Arial"/>
                  <a:ea typeface="Arial"/>
                  <a:cs typeface="Arial"/>
                  <a:sym typeface="Arial"/>
                </a:rPr>
                <a:t>Vật liệu đám</a:t>
              </a:r>
            </a:p>
          </p:txBody>
        </p:sp>
        <p:sp>
          <p:nvSpPr>
            <p:cNvPr id="10" name="TextBox 10"/>
            <p:cNvSpPr txBox="1"/>
            <p:nvPr/>
          </p:nvSpPr>
          <p:spPr>
            <a:xfrm>
              <a:off x="11508899" y="8275401"/>
              <a:ext cx="2527776" cy="733425"/>
            </a:xfrm>
            <a:prstGeom prst="rect">
              <a:avLst/>
            </a:prstGeom>
          </p:spPr>
          <p:txBody>
            <a:bodyPr lIns="0" tIns="0" rIns="0" bIns="0" rtlCol="0" anchor="t">
              <a:spAutoFit/>
            </a:bodyPr>
            <a:lstStyle/>
            <a:p>
              <a:pPr algn="l">
                <a:lnSpc>
                  <a:spcPts val="4200"/>
                </a:lnSpc>
              </a:pPr>
              <a:r>
                <a:rPr lang="en-US" sz="3000">
                  <a:solidFill>
                    <a:srgbClr val="000000"/>
                  </a:solidFill>
                  <a:latin typeface="Arial"/>
                  <a:ea typeface="Arial"/>
                  <a:cs typeface="Arial"/>
                  <a:sym typeface="Arial"/>
                </a:rPr>
                <a:t>Nguyên tử</a:t>
              </a:r>
            </a:p>
          </p:txBody>
        </p:sp>
        <p:sp>
          <p:nvSpPr>
            <p:cNvPr id="11" name="TextBox 11"/>
            <p:cNvSpPr txBox="1"/>
            <p:nvPr/>
          </p:nvSpPr>
          <p:spPr>
            <a:xfrm>
              <a:off x="0" y="887160"/>
              <a:ext cx="3423603" cy="1444625"/>
            </a:xfrm>
            <a:prstGeom prst="rect">
              <a:avLst/>
            </a:prstGeom>
          </p:spPr>
          <p:txBody>
            <a:bodyPr lIns="0" tIns="0" rIns="0" bIns="0" rtlCol="0" anchor="t">
              <a:spAutoFit/>
            </a:bodyPr>
            <a:lstStyle/>
            <a:p>
              <a:pPr algn="ctr">
                <a:lnSpc>
                  <a:spcPts val="4200"/>
                </a:lnSpc>
              </a:pPr>
              <a:r>
                <a:rPr lang="en-US" sz="3000">
                  <a:solidFill>
                    <a:srgbClr val="000000"/>
                  </a:solidFill>
                  <a:latin typeface="Arial"/>
                  <a:ea typeface="Arial"/>
                  <a:cs typeface="Arial"/>
                  <a:sym typeface="Arial"/>
                </a:rPr>
                <a:t>Từ trên xuống</a:t>
              </a:r>
            </a:p>
            <a:p>
              <a:pPr algn="ctr">
                <a:lnSpc>
                  <a:spcPts val="4200"/>
                </a:lnSpc>
              </a:pPr>
              <a:r>
                <a:rPr lang="en-US" sz="3000">
                  <a:solidFill>
                    <a:srgbClr val="000000"/>
                  </a:solidFill>
                  <a:latin typeface="Arial"/>
                  <a:ea typeface="Arial"/>
                  <a:cs typeface="Arial"/>
                  <a:sym typeface="Arial"/>
                </a:rPr>
                <a:t>(top-down)</a:t>
              </a:r>
            </a:p>
          </p:txBody>
        </p:sp>
        <p:sp>
          <p:nvSpPr>
            <p:cNvPr id="12" name="AutoShape 12"/>
            <p:cNvSpPr/>
            <p:nvPr/>
          </p:nvSpPr>
          <p:spPr>
            <a:xfrm>
              <a:off x="3975857" y="801078"/>
              <a:ext cx="0" cy="2006870"/>
            </a:xfrm>
            <a:prstGeom prst="line">
              <a:avLst/>
            </a:prstGeom>
            <a:ln w="127000" cap="flat">
              <a:solidFill>
                <a:srgbClr val="202020"/>
              </a:solidFill>
              <a:prstDash val="solid"/>
              <a:headEnd type="none" w="sm" len="sm"/>
              <a:tailEnd type="triangle" w="lg" len="med"/>
            </a:ln>
          </p:spPr>
          <p:txBody>
            <a:bodyPr/>
            <a:lstStyle/>
            <a:p>
              <a:endParaRPr lang="en-US"/>
            </a:p>
          </p:txBody>
        </p:sp>
        <p:sp>
          <p:nvSpPr>
            <p:cNvPr id="13" name="TextBox 13"/>
            <p:cNvSpPr txBox="1"/>
            <p:nvPr/>
          </p:nvSpPr>
          <p:spPr>
            <a:xfrm>
              <a:off x="337918" y="7697723"/>
              <a:ext cx="3085685" cy="1444625"/>
            </a:xfrm>
            <a:prstGeom prst="rect">
              <a:avLst/>
            </a:prstGeom>
          </p:spPr>
          <p:txBody>
            <a:bodyPr lIns="0" tIns="0" rIns="0" bIns="0" rtlCol="0" anchor="t">
              <a:spAutoFit/>
            </a:bodyPr>
            <a:lstStyle/>
            <a:p>
              <a:pPr algn="ctr">
                <a:lnSpc>
                  <a:spcPts val="4200"/>
                </a:lnSpc>
              </a:pPr>
              <a:r>
                <a:rPr lang="en-US" sz="3000">
                  <a:solidFill>
                    <a:srgbClr val="000000"/>
                  </a:solidFill>
                  <a:latin typeface="Arial"/>
                  <a:ea typeface="Arial"/>
                  <a:cs typeface="Arial"/>
                  <a:sym typeface="Arial"/>
                </a:rPr>
                <a:t>Từ dưới lên</a:t>
              </a:r>
            </a:p>
            <a:p>
              <a:pPr algn="ctr">
                <a:lnSpc>
                  <a:spcPts val="4200"/>
                </a:lnSpc>
              </a:pPr>
              <a:r>
                <a:rPr lang="en-US" sz="3000">
                  <a:solidFill>
                    <a:srgbClr val="000000"/>
                  </a:solidFill>
                  <a:latin typeface="Arial"/>
                  <a:ea typeface="Arial"/>
                  <a:cs typeface="Arial"/>
                  <a:sym typeface="Arial"/>
                </a:rPr>
                <a:t>(bottom-up)</a:t>
              </a:r>
            </a:p>
          </p:txBody>
        </p:sp>
        <p:sp>
          <p:nvSpPr>
            <p:cNvPr id="14" name="AutoShape 14"/>
            <p:cNvSpPr/>
            <p:nvPr/>
          </p:nvSpPr>
          <p:spPr>
            <a:xfrm flipV="1">
              <a:off x="4039357" y="7426731"/>
              <a:ext cx="0" cy="2006870"/>
            </a:xfrm>
            <a:prstGeom prst="line">
              <a:avLst/>
            </a:prstGeom>
            <a:ln w="127000" cap="flat">
              <a:solidFill>
                <a:srgbClr val="202020"/>
              </a:solidFill>
              <a:prstDash val="solid"/>
              <a:headEnd type="none" w="sm" len="sm"/>
              <a:tailEnd type="triangle" w="lg" len="med"/>
            </a:ln>
          </p:spPr>
          <p:txBody>
            <a:bodyPr/>
            <a:lstStyle/>
            <a:p>
              <a:endParaRPr lang="en-US"/>
            </a:p>
          </p:txBody>
        </p:sp>
      </p:grpSp>
      <p:sp>
        <p:nvSpPr>
          <p:cNvPr id="15" name="TextBox 1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16" name="TextBox 16"/>
          <p:cNvSpPr txBox="1"/>
          <p:nvPr/>
        </p:nvSpPr>
        <p:spPr>
          <a:xfrm>
            <a:off x="4857012" y="9107787"/>
            <a:ext cx="8573975"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2: Hai hướng tiếp cận để chế tạo vật liệu nano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66018-9EB6-DE5C-2004-7D881C11B26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3313EF-C6CF-485C-027F-2767793E77AC}"/>
              </a:ext>
            </a:extLst>
          </p:cNvPr>
          <p:cNvSpPr/>
          <p:nvPr/>
        </p:nvSpPr>
        <p:spPr>
          <a:xfrm>
            <a:off x="-6761556" y="7803831"/>
            <a:ext cx="9080563" cy="9064053"/>
          </a:xfrm>
          <a:custGeom>
            <a:avLst/>
            <a:gdLst/>
            <a:ahLst/>
            <a:cxnLst/>
            <a:rect l="l" t="t" r="r" b="b"/>
            <a:pathLst>
              <a:path w="9080563" h="9064053">
                <a:moveTo>
                  <a:pt x="0" y="0"/>
                </a:moveTo>
                <a:lnTo>
                  <a:pt x="9080562" y="0"/>
                </a:lnTo>
                <a:lnTo>
                  <a:pt x="9080562" y="9064052"/>
                </a:lnTo>
                <a:lnTo>
                  <a:pt x="0" y="9064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63498DF-19D6-FF0C-03D0-6345386B9508}"/>
              </a:ext>
            </a:extLst>
          </p:cNvPr>
          <p:cNvSpPr/>
          <p:nvPr/>
        </p:nvSpPr>
        <p:spPr>
          <a:xfrm>
            <a:off x="16074543" y="-5900614"/>
            <a:ext cx="9006398" cy="8990022"/>
          </a:xfrm>
          <a:custGeom>
            <a:avLst/>
            <a:gdLst/>
            <a:ahLst/>
            <a:cxnLst/>
            <a:rect l="l" t="t" r="r" b="b"/>
            <a:pathLst>
              <a:path w="9006398" h="8990022">
                <a:moveTo>
                  <a:pt x="0" y="0"/>
                </a:moveTo>
                <a:lnTo>
                  <a:pt x="9006397" y="0"/>
                </a:lnTo>
                <a:lnTo>
                  <a:pt x="9006397" y="8990023"/>
                </a:lnTo>
                <a:lnTo>
                  <a:pt x="0" y="8990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a:extLst>
              <a:ext uri="{FF2B5EF4-FFF2-40B4-BE49-F238E27FC236}">
                <a16:creationId xmlns:a16="http://schemas.microsoft.com/office/drawing/2014/main" id="{6ACE7353-4BDB-8FCD-9BB2-83DAC48AF315}"/>
              </a:ext>
            </a:extLst>
          </p:cNvPr>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a:extLst>
              <a:ext uri="{FF2B5EF4-FFF2-40B4-BE49-F238E27FC236}">
                <a16:creationId xmlns:a16="http://schemas.microsoft.com/office/drawing/2014/main" id="{75F88690-972D-F77A-D5ED-614903F25FBA}"/>
              </a:ext>
            </a:extLst>
          </p:cNvPr>
          <p:cNvSpPr txBox="1"/>
          <p:nvPr/>
        </p:nvSpPr>
        <p:spPr>
          <a:xfrm>
            <a:off x="4628538" y="7376989"/>
            <a:ext cx="9537849" cy="504825"/>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3: Các </a:t>
            </a:r>
            <a:r>
              <a:rPr lang="en-US" sz="2500" dirty="0" err="1">
                <a:solidFill>
                  <a:srgbClr val="202020"/>
                </a:solidFill>
                <a:latin typeface="Arial"/>
                <a:ea typeface="Arial"/>
                <a:cs typeface="Arial"/>
                <a:sym typeface="Arial"/>
              </a:rPr>
              <a:t>phương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pháp</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chế</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tạo</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vật</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liệu</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endParaRPr lang="en-US" sz="2500" dirty="0">
              <a:solidFill>
                <a:srgbClr val="202020"/>
              </a:solidFill>
              <a:latin typeface="Arial"/>
              <a:ea typeface="Arial"/>
              <a:cs typeface="Arial"/>
              <a:sym typeface="Arial"/>
            </a:endParaRPr>
          </a:p>
        </p:txBody>
      </p:sp>
      <p:pic>
        <p:nvPicPr>
          <p:cNvPr id="3074" name="Picture 2">
            <a:extLst>
              <a:ext uri="{FF2B5EF4-FFF2-40B4-BE49-F238E27FC236}">
                <a16:creationId xmlns:a16="http://schemas.microsoft.com/office/drawing/2014/main" id="{F7A0D872-9DEF-3A14-8DC1-634D7195B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663" y="3110190"/>
            <a:ext cx="8686800" cy="37148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36D1F43-F8FF-6EC6-24DB-EA13EE2795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9800" y="3110190"/>
            <a:ext cx="6837895" cy="348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6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Phương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727981" y="1905000"/>
            <a:ext cx="7233644" cy="6324600"/>
          </a:xfrm>
          <a:prstGeom prst="rect">
            <a:avLst/>
          </a:prstGeom>
        </p:spPr>
        <p:txBody>
          <a:bodyPr lIns="0" tIns="0" rIns="0" bIns="0" rtlCol="0" anchor="t">
            <a:spAutoFit/>
          </a:bodyPr>
          <a:lstStyle/>
          <a:p>
            <a:pPr marL="647700" lvl="1" indent="-323850" algn="just">
              <a:lnSpc>
                <a:spcPts val="4500"/>
              </a:lnSpc>
              <a:buFont typeface="Arial"/>
              <a:buChar char="•"/>
            </a:pPr>
            <a:r>
              <a:rPr lang="en-US" sz="3000" dirty="0" err="1">
                <a:solidFill>
                  <a:srgbClr val="202020"/>
                </a:solidFill>
                <a:latin typeface="Arial"/>
                <a:ea typeface="Arial"/>
                <a:cs typeface="Arial"/>
                <a:sym typeface="Arial"/>
              </a:rPr>
              <a:t>Ưu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đồng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Chi </a:t>
            </a:r>
            <a:r>
              <a:rPr lang="en-US" sz="3000" dirty="0" err="1">
                <a:solidFill>
                  <a:srgbClr val="202020"/>
                </a:solidFill>
                <a:latin typeface="Arial"/>
                <a:ea typeface="Arial"/>
                <a:cs typeface="Arial"/>
                <a:sym typeface="Arial"/>
              </a:rPr>
              <a:t>phí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thấp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Sử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ít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a:p>
            <a:pPr marL="647700" lvl="1" indent="-323850" algn="just">
              <a:lnSpc>
                <a:spcPts val="4500"/>
              </a:lnSpc>
              <a:buFont typeface="Arial"/>
              <a:buChar char="•"/>
            </a:pPr>
            <a:r>
              <a:rPr lang="en-US" sz="3000" dirty="0" err="1">
                <a:solidFill>
                  <a:srgbClr val="202020"/>
                </a:solidFill>
                <a:latin typeface="Arial"/>
                <a:ea typeface="Arial"/>
                <a:cs typeface="Arial"/>
                <a:sym typeface="Arial"/>
              </a:rPr>
              <a:t>Ứng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hạt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tải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phản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xạ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của</a:t>
            </a:r>
            <a:r>
              <a:rPr lang="en-US" sz="3000" dirty="0">
                <a:solidFill>
                  <a:srgbClr val="202020"/>
                </a:solidFill>
                <a:latin typeface="Arial"/>
                <a:ea typeface="Arial"/>
                <a:cs typeface="Arial"/>
                <a:sym typeface="Arial"/>
              </a:rPr>
              <a:t> pin </a:t>
            </a:r>
            <a:r>
              <a:rPr lang="en-US" sz="3000" dirty="0" err="1">
                <a:solidFill>
                  <a:srgbClr val="202020"/>
                </a:solidFill>
                <a:latin typeface="Arial"/>
                <a:ea typeface="Arial"/>
                <a:cs typeface="Arial"/>
                <a:sym typeface="Arial"/>
              </a:rPr>
              <a:t>mặt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trời</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Phát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cực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cho</a:t>
            </a:r>
            <a:r>
              <a:rPr lang="en-US" sz="3000" dirty="0">
                <a:solidFill>
                  <a:srgbClr val="202020"/>
                </a:solidFill>
                <a:latin typeface="Arial"/>
                <a:ea typeface="Arial"/>
                <a:cs typeface="Arial"/>
                <a:sym typeface="Arial"/>
              </a:rPr>
              <a:t> pin lithium, </a:t>
            </a:r>
            <a:r>
              <a:rPr lang="en-US" sz="3000" dirty="0" err="1">
                <a:solidFill>
                  <a:srgbClr val="202020"/>
                </a:solidFill>
                <a:latin typeface="Arial"/>
                <a:ea typeface="Arial"/>
                <a:cs typeface="Arial"/>
                <a:sym typeface="Arial"/>
              </a:rPr>
              <a:t>siêu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tụ</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p>
        </p:txBody>
      </p:sp>
      <p:pic>
        <p:nvPicPr>
          <p:cNvPr id="4098" name="Picture 2">
            <a:extLst>
              <a:ext uri="{FF2B5EF4-FFF2-40B4-BE49-F238E27FC236}">
                <a16:creationId xmlns:a16="http://schemas.microsoft.com/office/drawing/2014/main" id="{0C68D9DA-1365-A7B7-CFF4-AB1095E0E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1794164"/>
            <a:ext cx="7143750"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1762" y="8900638"/>
            <a:ext cx="5910342" cy="5899596"/>
          </a:xfrm>
          <a:custGeom>
            <a:avLst/>
            <a:gdLst/>
            <a:ahLst/>
            <a:cxnLst/>
            <a:rect l="l" t="t" r="r" b="b"/>
            <a:pathLst>
              <a:path w="5910342" h="5899596">
                <a:moveTo>
                  <a:pt x="0" y="0"/>
                </a:moveTo>
                <a:lnTo>
                  <a:pt x="5910342" y="0"/>
                </a:lnTo>
                <a:lnTo>
                  <a:pt x="5910342" y="5899596"/>
                </a:lnTo>
                <a:lnTo>
                  <a:pt x="0" y="5899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29133" y="3117227"/>
            <a:ext cx="8715534" cy="3202959"/>
          </a:xfrm>
          <a:custGeom>
            <a:avLst/>
            <a:gdLst/>
            <a:ahLst/>
            <a:cxnLst/>
            <a:rect l="l" t="t" r="r" b="b"/>
            <a:pathLst>
              <a:path w="8715534" h="3202959">
                <a:moveTo>
                  <a:pt x="0" y="0"/>
                </a:moveTo>
                <a:lnTo>
                  <a:pt x="8715534" y="0"/>
                </a:lnTo>
                <a:lnTo>
                  <a:pt x="8715534" y="3202959"/>
                </a:lnTo>
                <a:lnTo>
                  <a:pt x="0" y="3202959"/>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443948" y="2762250"/>
            <a:ext cx="5903566" cy="51816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1. Sử dụng dung dịch vừa đủ cho quá trình sơn phủ</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2. Điều chỉnh dao để cho ra độ dày mỏng phù hợp và bắt đầu quá trình sơn phủ với tốc độ không đổi</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3. Sấy dung dịch tạo lớp màng mỏng</a:t>
            </a:r>
          </a:p>
        </p:txBody>
      </p:sp>
      <p:sp>
        <p:nvSpPr>
          <p:cNvPr id="5" name="TextBox 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p:cNvSpPr txBox="1"/>
          <p:nvPr/>
        </p:nvSpPr>
        <p:spPr>
          <a:xfrm>
            <a:off x="9585693" y="6540673"/>
            <a:ext cx="6634460" cy="609600"/>
          </a:xfrm>
          <a:prstGeom prst="rect">
            <a:avLst/>
          </a:prstGeom>
        </p:spPr>
        <p:txBody>
          <a:bodyPr lIns="0" tIns="0" rIns="0" bIns="0" rtlCol="0" anchor="t">
            <a:spAutoFit/>
          </a:bodyPr>
          <a:lstStyle/>
          <a:p>
            <a:pPr algn="ctr">
              <a:lnSpc>
                <a:spcPts val="4500"/>
              </a:lnSpc>
              <a:spcBef>
                <a:spcPct val="0"/>
              </a:spcBef>
            </a:pPr>
            <a:r>
              <a:rPr lang="en-US" sz="3000">
                <a:solidFill>
                  <a:srgbClr val="000000"/>
                </a:solidFill>
                <a:latin typeface="Arial"/>
                <a:ea typeface="Arial"/>
                <a:cs typeface="Arial"/>
                <a:sym typeface="Arial"/>
              </a:rPr>
              <a:t>Hình 5: Các bước sơn phủ màng mỏng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a:solidFill>
                  <a:srgbClr val="202020"/>
                </a:solidFill>
                <a:latin typeface="Arial Bold"/>
                <a:ea typeface="Arial Bold"/>
                <a:cs typeface="Arial Bold"/>
                <a:sym typeface="Arial Bold"/>
              </a:rPr>
              <a:t>Yêu cầu phần cơ khí:</a:t>
            </a:r>
          </a:p>
          <a:p>
            <a:pPr marL="1295400" lvl="2" indent="-431800" algn="just">
              <a:lnSpc>
                <a:spcPts val="4500"/>
              </a:lnSpc>
              <a:buFont typeface="Arial"/>
              <a:buChar char="⚬"/>
            </a:pPr>
            <a:r>
              <a:rPr lang="en-US" sz="3000">
                <a:solidFill>
                  <a:srgbClr val="202020"/>
                </a:solidFill>
                <a:latin typeface="Arial"/>
                <a:ea typeface="Arial"/>
                <a:cs typeface="Arial"/>
                <a:sym typeface="Arial"/>
              </a:rPr>
              <a:t>Kết cấu khung máy</a:t>
            </a:r>
          </a:p>
          <a:p>
            <a:pPr marL="1295400" lvl="2" indent="-431800" algn="just">
              <a:lnSpc>
                <a:spcPts val="4500"/>
              </a:lnSpc>
              <a:buFont typeface="Arial"/>
              <a:buChar char="⚬"/>
            </a:pPr>
            <a:r>
              <a:rPr lang="en-US" sz="3000">
                <a:solidFill>
                  <a:srgbClr val="202020"/>
                </a:solidFill>
                <a:latin typeface="Arial"/>
                <a:ea typeface="Arial"/>
                <a:cs typeface="Arial"/>
                <a:sym typeface="Arial"/>
              </a:rPr>
              <a:t>Cơ cấu chuyển động</a:t>
            </a:r>
          </a:p>
          <a:p>
            <a:pPr marL="1295400" lvl="2" indent="-431800" algn="just">
              <a:lnSpc>
                <a:spcPts val="4500"/>
              </a:lnSpc>
              <a:buFont typeface="Arial"/>
              <a:buChar char="⚬"/>
            </a:pPr>
            <a:r>
              <a:rPr lang="en-US" sz="3000">
                <a:solidFill>
                  <a:srgbClr val="202020"/>
                </a:solidFill>
                <a:latin typeface="Arial"/>
                <a:ea typeface="Arial"/>
                <a:cs typeface="Arial"/>
                <a:sym typeface="Arial"/>
              </a:rPr>
              <a:t>Bộ phận đế sơn phủ</a:t>
            </a:r>
          </a:p>
          <a:p>
            <a:pPr marL="1295400" lvl="2" indent="-431800" algn="just">
              <a:lnSpc>
                <a:spcPts val="4500"/>
              </a:lnSpc>
              <a:buFont typeface="Arial"/>
              <a:buChar char="⚬"/>
            </a:pPr>
            <a:r>
              <a:rPr lang="en-US" sz="3000">
                <a:solidFill>
                  <a:srgbClr val="202020"/>
                </a:solidFill>
                <a:latin typeface="Arial"/>
                <a:ea typeface="Arial"/>
                <a:cs typeface="Arial"/>
                <a:sym typeface="Arial"/>
              </a:rPr>
              <a:t>Hệ thống điều khiển cơ khí</a:t>
            </a:r>
          </a:p>
          <a:p>
            <a:pPr marL="1295400" lvl="2" indent="-431800" algn="just">
              <a:lnSpc>
                <a:spcPts val="4500"/>
              </a:lnSpc>
              <a:buFont typeface="Arial"/>
              <a:buChar char="⚬"/>
            </a:pPr>
            <a:r>
              <a:rPr lang="en-US" sz="3000">
                <a:solidFill>
                  <a:srgbClr val="202020"/>
                </a:solidFill>
                <a:latin typeface="Arial"/>
                <a:ea typeface="Arial"/>
                <a:cs typeface="Arial"/>
                <a:sym typeface="Arial"/>
              </a:rPr>
              <a:t>Nâng cấp, bảo trì</a:t>
            </a:r>
          </a:p>
          <a:p>
            <a:pPr algn="just">
              <a:lnSpc>
                <a:spcPts val="4500"/>
              </a:lnSpc>
            </a:pPr>
            <a:endParaRPr lang="en-US" sz="3000">
              <a:solidFill>
                <a:srgbClr val="202020"/>
              </a:solidFill>
              <a:latin typeface="Arial"/>
              <a:ea typeface="Arial"/>
              <a:cs typeface="Arial"/>
              <a:sym typeface="Arial"/>
            </a:endParaRPr>
          </a:p>
        </p:txBody>
      </p:sp>
      <p:sp>
        <p:nvSpPr>
          <p:cNvPr id="4" name="TextBox 4"/>
          <p:cNvSpPr txBox="1"/>
          <p:nvPr/>
        </p:nvSpPr>
        <p:spPr>
          <a:xfrm>
            <a:off x="11726591" y="3333750"/>
            <a:ext cx="5442936" cy="2895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mềm</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Chương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Giao </a:t>
            </a:r>
            <a:r>
              <a:rPr lang="en-US" sz="3000" dirty="0" err="1">
                <a:solidFill>
                  <a:srgbClr val="202020"/>
                </a:solidFill>
                <a:latin typeface="Arial"/>
                <a:ea typeface="Arial"/>
                <a:cs typeface="Arial"/>
                <a:sym typeface="Arial"/>
              </a:rPr>
              <a:t>diện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người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dùng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Bảo </a:t>
            </a:r>
            <a:r>
              <a:rPr lang="en-US" sz="3000" dirty="0" err="1">
                <a:solidFill>
                  <a:srgbClr val="202020"/>
                </a:solidFill>
                <a:latin typeface="Arial"/>
                <a:ea typeface="Arial"/>
                <a:cs typeface="Arial"/>
                <a:sym typeface="Arial"/>
              </a:rPr>
              <a:t>mật</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Cập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nhật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phần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mềm</a:t>
            </a:r>
            <a:endParaRPr lang="en-US" sz="3000" dirty="0">
              <a:solidFill>
                <a:srgbClr val="202020"/>
              </a:solidFill>
              <a:latin typeface="Arial"/>
              <a:ea typeface="Arial"/>
              <a:cs typeface="Arial"/>
              <a:sym typeface="Arial"/>
            </a:endParaRPr>
          </a:p>
        </p:txBody>
      </p:sp>
      <p:sp>
        <p:nvSpPr>
          <p:cNvPr id="5" name="TextBox 5"/>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a:solidFill>
                  <a:srgbClr val="000000"/>
                </a:solidFill>
                <a:latin typeface="Arial Bold"/>
                <a:ea typeface="Arial Bold"/>
                <a:cs typeface="Arial Bold"/>
                <a:sym typeface="Arial Bold"/>
              </a:rPr>
              <a:t>Phần cứng:</a:t>
            </a:r>
          </a:p>
          <a:p>
            <a:pPr marL="1295400" lvl="2" indent="-431800" algn="l">
              <a:lnSpc>
                <a:spcPts val="4500"/>
              </a:lnSpc>
              <a:buFont typeface="Arial"/>
              <a:buChar char="⚬"/>
            </a:pPr>
            <a:r>
              <a:rPr lang="en-US" sz="3000">
                <a:solidFill>
                  <a:srgbClr val="000000"/>
                </a:solidFill>
                <a:latin typeface="Arial"/>
                <a:ea typeface="Arial"/>
                <a:cs typeface="Arial"/>
                <a:sym typeface="Arial"/>
              </a:rPr>
              <a:t>Vi xử lý</a:t>
            </a:r>
          </a:p>
          <a:p>
            <a:pPr marL="1295400" lvl="2" indent="-431800" algn="l">
              <a:lnSpc>
                <a:spcPts val="4500"/>
              </a:lnSpc>
              <a:buFont typeface="Arial"/>
              <a:buChar char="⚬"/>
            </a:pPr>
            <a:r>
              <a:rPr lang="en-US" sz="3000">
                <a:solidFill>
                  <a:srgbClr val="000000"/>
                </a:solidFill>
                <a:latin typeface="Arial"/>
                <a:ea typeface="Arial"/>
                <a:cs typeface="Arial"/>
                <a:sym typeface="Arial"/>
              </a:rPr>
              <a:t>Bộ nhớ</a:t>
            </a:r>
          </a:p>
          <a:p>
            <a:pPr marL="1295400" lvl="2" indent="-431800" algn="l">
              <a:lnSpc>
                <a:spcPts val="4500"/>
              </a:lnSpc>
              <a:buFont typeface="Arial"/>
              <a:buChar char="⚬"/>
            </a:pPr>
            <a:r>
              <a:rPr lang="en-US" sz="3000">
                <a:solidFill>
                  <a:srgbClr val="000000"/>
                </a:solidFill>
                <a:latin typeface="Arial"/>
                <a:ea typeface="Arial"/>
                <a:cs typeface="Arial"/>
                <a:sym typeface="Arial"/>
              </a:rPr>
              <a:t>Nguồn điện</a:t>
            </a:r>
          </a:p>
          <a:p>
            <a:pPr marL="1295400" lvl="2" indent="-431800" algn="l">
              <a:lnSpc>
                <a:spcPts val="4500"/>
              </a:lnSpc>
              <a:buFont typeface="Arial"/>
              <a:buChar char="⚬"/>
            </a:pPr>
            <a:r>
              <a:rPr lang="en-US" sz="3000">
                <a:solidFill>
                  <a:srgbClr val="000000"/>
                </a:solidFill>
                <a:latin typeface="Arial"/>
                <a:ea typeface="Arial"/>
                <a:cs typeface="Arial"/>
                <a:sym typeface="Arial"/>
              </a:rPr>
              <a:t>Mạch điều khiển</a:t>
            </a:r>
          </a:p>
          <a:p>
            <a:pPr marL="1295400" lvl="2" indent="-431800" algn="l">
              <a:lnSpc>
                <a:spcPts val="4500"/>
              </a:lnSpc>
              <a:buFont typeface="Arial"/>
              <a:buChar char="⚬"/>
            </a:pPr>
            <a:r>
              <a:rPr lang="en-US" sz="3000">
                <a:solidFill>
                  <a:srgbClr val="000000"/>
                </a:solidFill>
                <a:latin typeface="Arial"/>
                <a:ea typeface="Arial"/>
                <a:cs typeface="Arial"/>
                <a:sym typeface="Arial"/>
              </a:rPr>
              <a:t>Giao tiếp</a:t>
            </a:r>
          </a:p>
        </p:txBody>
      </p:sp>
      <p:sp>
        <p:nvSpPr>
          <p:cNvPr id="6" name="AutoShape 6"/>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
        <p:nvSpPr>
          <p:cNvPr id="7" name="AutoShape 7"/>
          <p:cNvSpPr/>
          <p:nvPr/>
        </p:nvSpPr>
        <p:spPr>
          <a:xfrm>
            <a:off x="11745641"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58726" y="-6185206"/>
            <a:ext cx="8191859" cy="8176965"/>
          </a:xfrm>
          <a:custGeom>
            <a:avLst/>
            <a:gdLst/>
            <a:ahLst/>
            <a:cxnLst/>
            <a:rect l="l" t="t" r="r" b="b"/>
            <a:pathLst>
              <a:path w="8191859" h="8176965">
                <a:moveTo>
                  <a:pt x="0" y="0"/>
                </a:moveTo>
                <a:lnTo>
                  <a:pt x="8191859" y="0"/>
                </a:lnTo>
                <a:lnTo>
                  <a:pt x="8191859" y="8176965"/>
                </a:lnTo>
                <a:lnTo>
                  <a:pt x="0" y="8176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255075" y="7625788"/>
            <a:ext cx="8525877" cy="8510375"/>
          </a:xfrm>
          <a:custGeom>
            <a:avLst/>
            <a:gdLst/>
            <a:ahLst/>
            <a:cxnLst/>
            <a:rect l="l" t="t" r="r" b="b"/>
            <a:pathLst>
              <a:path w="8525877" h="8510375">
                <a:moveTo>
                  <a:pt x="0" y="0"/>
                </a:moveTo>
                <a:lnTo>
                  <a:pt x="8525877" y="0"/>
                </a:lnTo>
                <a:lnTo>
                  <a:pt x="8525877" y="8510375"/>
                </a:lnTo>
                <a:lnTo>
                  <a:pt x="0" y="8510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002437" y="3156047"/>
            <a:ext cx="3519984" cy="2463245"/>
          </a:xfrm>
          <a:custGeom>
            <a:avLst/>
            <a:gdLst/>
            <a:ahLst/>
            <a:cxnLst/>
            <a:rect l="l" t="t" r="r" b="b"/>
            <a:pathLst>
              <a:path w="3519984" h="2463245">
                <a:moveTo>
                  <a:pt x="0" y="0"/>
                </a:moveTo>
                <a:lnTo>
                  <a:pt x="3519984" y="0"/>
                </a:lnTo>
                <a:lnTo>
                  <a:pt x="3519984" y="2463245"/>
                </a:lnTo>
                <a:lnTo>
                  <a:pt x="0" y="2463245"/>
                </a:lnTo>
                <a:lnTo>
                  <a:pt x="0" y="0"/>
                </a:lnTo>
                <a:close/>
              </a:path>
            </a:pathLst>
          </a:custGeom>
          <a:blipFill>
            <a:blip r:embed="rId4"/>
            <a:stretch>
              <a:fillRect/>
            </a:stretch>
          </a:blipFill>
        </p:spPr>
        <p:txBody>
          <a:bodyPr/>
          <a:lstStyle/>
          <a:p>
            <a:endParaRPr lang="en-US"/>
          </a:p>
        </p:txBody>
      </p:sp>
      <p:sp>
        <p:nvSpPr>
          <p:cNvPr id="5" name="Freeform 5"/>
          <p:cNvSpPr/>
          <p:nvPr/>
        </p:nvSpPr>
        <p:spPr>
          <a:xfrm>
            <a:off x="-1184678" y="1716939"/>
            <a:ext cx="8278598" cy="5908849"/>
          </a:xfrm>
          <a:custGeom>
            <a:avLst/>
            <a:gdLst/>
            <a:ahLst/>
            <a:cxnLst/>
            <a:rect l="l" t="t" r="r" b="b"/>
            <a:pathLst>
              <a:path w="8278598" h="5908849">
                <a:moveTo>
                  <a:pt x="0" y="0"/>
                </a:moveTo>
                <a:lnTo>
                  <a:pt x="8278597" y="0"/>
                </a:lnTo>
                <a:lnTo>
                  <a:pt x="8278597" y="5908849"/>
                </a:lnTo>
                <a:lnTo>
                  <a:pt x="0" y="5908849"/>
                </a:lnTo>
                <a:lnTo>
                  <a:pt x="0" y="0"/>
                </a:lnTo>
                <a:close/>
              </a:path>
            </a:pathLst>
          </a:custGeom>
          <a:blipFill>
            <a:blip r:embed="rId5"/>
            <a:stretch>
              <a:fillRect/>
            </a:stretch>
          </a:blipFill>
        </p:spPr>
        <p:txBody>
          <a:bodyPr/>
          <a:lstStyle/>
          <a:p>
            <a:endParaRPr lang="en-US"/>
          </a:p>
        </p:txBody>
      </p:sp>
      <p:sp>
        <p:nvSpPr>
          <p:cNvPr id="6" name="Freeform 6"/>
          <p:cNvSpPr/>
          <p:nvPr/>
        </p:nvSpPr>
        <p:spPr>
          <a:xfrm>
            <a:off x="3776182" y="2557240"/>
            <a:ext cx="5923991" cy="4228249"/>
          </a:xfrm>
          <a:custGeom>
            <a:avLst/>
            <a:gdLst/>
            <a:ahLst/>
            <a:cxnLst/>
            <a:rect l="l" t="t" r="r" b="b"/>
            <a:pathLst>
              <a:path w="5923991" h="4228249">
                <a:moveTo>
                  <a:pt x="0" y="0"/>
                </a:moveTo>
                <a:lnTo>
                  <a:pt x="5923991" y="0"/>
                </a:lnTo>
                <a:lnTo>
                  <a:pt x="5923991" y="4228248"/>
                </a:lnTo>
                <a:lnTo>
                  <a:pt x="0" y="4228248"/>
                </a:lnTo>
                <a:lnTo>
                  <a:pt x="0" y="0"/>
                </a:lnTo>
                <a:close/>
              </a:path>
            </a:pathLst>
          </a:custGeom>
          <a:blipFill>
            <a:blip r:embed="rId6"/>
            <a:stretch>
              <a:fillRect/>
            </a:stretch>
          </a:blipFill>
        </p:spPr>
        <p:txBody>
          <a:bodyPr/>
          <a:lstStyle/>
          <a:p>
            <a:endParaRPr lang="en-US"/>
          </a:p>
        </p:txBody>
      </p:sp>
      <p:sp>
        <p:nvSpPr>
          <p:cNvPr id="7" name="Freeform 7"/>
          <p:cNvSpPr/>
          <p:nvPr/>
        </p:nvSpPr>
        <p:spPr>
          <a:xfrm>
            <a:off x="12038622" y="1896892"/>
            <a:ext cx="6979412" cy="4981555"/>
          </a:xfrm>
          <a:custGeom>
            <a:avLst/>
            <a:gdLst/>
            <a:ahLst/>
            <a:cxnLst/>
            <a:rect l="l" t="t" r="r" b="b"/>
            <a:pathLst>
              <a:path w="6979412" h="4981555">
                <a:moveTo>
                  <a:pt x="0" y="0"/>
                </a:moveTo>
                <a:lnTo>
                  <a:pt x="6979413" y="0"/>
                </a:lnTo>
                <a:lnTo>
                  <a:pt x="6979413" y="4981556"/>
                </a:lnTo>
                <a:lnTo>
                  <a:pt x="0" y="4981556"/>
                </a:lnTo>
                <a:lnTo>
                  <a:pt x="0" y="0"/>
                </a:lnTo>
                <a:close/>
              </a:path>
            </a:pathLst>
          </a:custGeom>
          <a:blipFill>
            <a:blip r:embed="rId7"/>
            <a:stretch>
              <a:fillRect/>
            </a:stretch>
          </a:blipFill>
        </p:spPr>
        <p:txBody>
          <a:bodyPr/>
          <a:lstStyle/>
          <a:p>
            <a:endParaRPr lang="en-US"/>
          </a:p>
        </p:txBody>
      </p:sp>
      <p:sp>
        <p:nvSpPr>
          <p:cNvPr id="8" name="TextBox 8"/>
          <p:cNvSpPr txBox="1"/>
          <p:nvPr/>
        </p:nvSpPr>
        <p:spPr>
          <a:xfrm>
            <a:off x="7356786" y="8109152"/>
            <a:ext cx="357442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8: Thiết kế cơ khí</a:t>
            </a:r>
          </a:p>
        </p:txBody>
      </p:sp>
      <p:sp>
        <p:nvSpPr>
          <p:cNvPr id="9" name="TextBox 9"/>
          <p:cNvSpPr txBox="1"/>
          <p:nvPr/>
        </p:nvSpPr>
        <p:spPr>
          <a:xfrm>
            <a:off x="1667374" y="6969969"/>
            <a:ext cx="257449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Khung máy</a:t>
            </a:r>
          </a:p>
        </p:txBody>
      </p:sp>
      <p:sp>
        <p:nvSpPr>
          <p:cNvPr id="10" name="TextBox 10"/>
          <p:cNvSpPr txBox="1"/>
          <p:nvPr/>
        </p:nvSpPr>
        <p:spPr>
          <a:xfrm>
            <a:off x="9087729"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Trục chuyển động</a:t>
            </a:r>
          </a:p>
        </p:txBody>
      </p:sp>
      <p:sp>
        <p:nvSpPr>
          <p:cNvPr id="11" name="TextBox 11"/>
          <p:cNvSpPr txBox="1"/>
          <p:nvPr/>
        </p:nvSpPr>
        <p:spPr>
          <a:xfrm>
            <a:off x="1385362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Hệ gá mẫu</a:t>
            </a:r>
          </a:p>
        </p:txBody>
      </p:sp>
      <p:sp>
        <p:nvSpPr>
          <p:cNvPr id="12" name="TextBox 1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
        <p:nvSpPr>
          <p:cNvPr id="13" name="TextBox 13"/>
          <p:cNvSpPr txBox="1"/>
          <p:nvPr/>
        </p:nvSpPr>
        <p:spPr>
          <a:xfrm>
            <a:off x="499009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doctor blade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1192</Words>
  <Application>Microsoft Office PowerPoint</Application>
  <PresentationFormat>Custom</PresentationFormat>
  <Paragraphs>134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Muli</vt:lpstr>
      <vt:lpstr>Muli Bold</vt:lpstr>
      <vt:lpstr>Arial Bold</vt:lpstr>
      <vt:lpstr>Asap Medium</vt:lpstr>
      <vt:lpstr>Maven Pro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Hồng dạ quang Xanh dương Sáng Trắng Mô-đun Trừu tượng Nghiên cứu và Báo cáo Đề án Kinh doanh Bản thuyết trình Kinh doanh</dc:title>
  <cp:lastModifiedBy>Cheese SPT</cp:lastModifiedBy>
  <cp:revision>8</cp:revision>
  <dcterms:created xsi:type="dcterms:W3CDTF">2006-08-16T00:00:00Z</dcterms:created>
  <dcterms:modified xsi:type="dcterms:W3CDTF">2025-03-24T16:07:10Z</dcterms:modified>
  <dc:identifier>DAGhHkHQhfw</dc:identifier>
</cp:coreProperties>
</file>