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210 Supersize Black"/>
      <p:regular r:id="rId16"/>
    </p:embeddedFont>
    <p:embeddedFont>
      <p:font typeface="ChangwonDangamAsac Bold"/>
      <p:bold r:id="rId17"/>
    </p:embeddedFont>
    <p:embeddedFont>
      <p:font typeface="Elice DigitalBaeum OTF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.fntdata" Type="http://schemas.openxmlformats.org/officeDocument/2006/relationships/font"/><Relationship Id="rId17" Target="fonts/font2.fntdata" Type="http://schemas.openxmlformats.org/officeDocument/2006/relationships/font"/><Relationship Id="rId18" Target="fonts/font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5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png" Type="http://schemas.openxmlformats.org/officeDocument/2006/relationships/image"/><Relationship Id="rId12" Target="../media/image32.png" Type="http://schemas.openxmlformats.org/officeDocument/2006/relationships/image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Relationship Id="rId8" Target="../media/image28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png" Type="http://schemas.openxmlformats.org/officeDocument/2006/relationships/image"/><Relationship Id="rId12" Target="../media/image40.png" Type="http://schemas.openxmlformats.org/officeDocument/2006/relationships/image"/><Relationship Id="rId13" Target="../media/image41.png" Type="http://schemas.openxmlformats.org/officeDocument/2006/relationships/image"/><Relationship Id="rId14" Target="../media/image42.png" Type="http://schemas.openxmlformats.org/officeDocument/2006/relationships/image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33.pn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Relationship Id="rId8" Target="../media/image36.pn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43.png" Type="http://schemas.openxmlformats.org/officeDocument/2006/relationships/image"/><Relationship Id="rId6" Target="../media/image44.png" Type="http://schemas.openxmlformats.org/officeDocument/2006/relationships/image"/><Relationship Id="rId7" Target="../media/image45.png" Type="http://schemas.openxmlformats.org/officeDocument/2006/relationships/image"/><Relationship Id="rId8" Target="../media/image46.png" Type="http://schemas.openxmlformats.org/officeDocument/2006/relationships/image"/><Relationship Id="rId9" Target="../media/image4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53.png" Type="http://schemas.openxmlformats.org/officeDocument/2006/relationships/image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48.png" Type="http://schemas.openxmlformats.org/officeDocument/2006/relationships/image"/><Relationship Id="rId6" Target="../media/image49.png" Type="http://schemas.openxmlformats.org/officeDocument/2006/relationships/image"/><Relationship Id="rId7" Target="../media/image50.png" Type="http://schemas.openxmlformats.org/officeDocument/2006/relationships/image"/><Relationship Id="rId8" Target="../media/image51.png" Type="http://schemas.openxmlformats.org/officeDocument/2006/relationships/image"/><Relationship Id="rId9" Target="../media/image5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EF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700" y="-88900"/>
            <a:ext cx="1193800" cy="1046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77800" y="-76200"/>
            <a:ext cx="1193800" cy="1046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540000" y="1181100"/>
            <a:ext cx="14287500" cy="8115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78000" y="4000500"/>
            <a:ext cx="1511300" cy="1511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77900" y="7010400"/>
            <a:ext cx="3886200" cy="3695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211300" y="6464300"/>
            <a:ext cx="3619500" cy="25527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406400" y="469900"/>
            <a:ext cx="228600" cy="173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200" b="false" i="false" u="none" strike="noStrike">
                <a:solidFill>
                  <a:srgbClr val="DEEFFC"/>
                </a:solidFill>
                <a:latin typeface="210 Supersize Black"/>
              </a:rPr>
              <a:t>DIARY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14700" y="3365500"/>
            <a:ext cx="12712700" cy="2133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2000" b="false" i="false" u="none" strike="noStrike">
                <a:solidFill>
                  <a:srgbClr val="2F2F2F"/>
                </a:solidFill>
                <a:ea typeface="ChangwonDangamAsac Bold"/>
              </a:rPr>
              <a:t>내일</a:t>
            </a:r>
            <a:r>
              <a:rPr lang="en-US" sz="12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12000" b="false" i="false" u="none" strike="noStrike">
                <a:solidFill>
                  <a:srgbClr val="2F2F2F"/>
                </a:solidFill>
                <a:ea typeface="ChangwonDangamAsac Bold"/>
              </a:rPr>
              <a:t>할까</a:t>
            </a:r>
            <a:r>
              <a:rPr lang="en-US" sz="12000" b="false" i="false" u="none" strike="noStrike">
                <a:solidFill>
                  <a:srgbClr val="2F2F2F"/>
                </a:solidFill>
                <a:latin typeface="ChangwonDangamAsac Bold"/>
              </a:rPr>
              <a:t>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29000" y="6946900"/>
            <a:ext cx="12192000" cy="546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07899"/>
              </a:lnSpc>
            </a:pPr>
            <a:r>
              <a:rPr lang="ko-KR" sz="3000" b="false" i="false" u="none" strike="noStrike">
                <a:solidFill>
                  <a:srgbClr val="2F2F2F"/>
                </a:solidFill>
                <a:ea typeface="Elice DigitalBaeum OTF"/>
              </a:rPr>
              <a:t>발표자</a:t>
            </a:r>
            <a:r>
              <a:rPr lang="en-US" sz="3000" b="false" i="false" u="none" strike="noStrike">
                <a:solidFill>
                  <a:srgbClr val="2F2F2F"/>
                </a:solidFill>
                <a:latin typeface="Elice DigitalBaeum OTF"/>
              </a:rPr>
              <a:t> : </a:t>
            </a:r>
            <a:r>
              <a:rPr lang="ko-KR" sz="3000" b="false" i="false" u="none" strike="noStrike">
                <a:solidFill>
                  <a:srgbClr val="2F2F2F"/>
                </a:solidFill>
                <a:ea typeface="Elice DigitalBaeum OTF"/>
              </a:rPr>
              <a:t>백승범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4000" y="8775700"/>
            <a:ext cx="533400" cy="1066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07899"/>
              </a:lnSpc>
            </a:pPr>
            <a:r>
              <a:rPr lang="ko-KR" sz="2100" b="false" i="false" u="none" strike="noStrike">
                <a:solidFill>
                  <a:srgbClr val="2F2F2F"/>
                </a:solidFill>
                <a:ea typeface="Elice DigitalBaeum OTF"/>
              </a:rPr>
              <a:t>백승범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00100" y="825500"/>
            <a:ext cx="16611600" cy="723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723900" y="2019300"/>
            <a:ext cx="18237200" cy="745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98600" y="3225800"/>
            <a:ext cx="2286000" cy="5435600"/>
          </a:xfrm>
          <a:prstGeom prst="rect">
            <a:avLst/>
          </a:prstGeom>
          <a:effectLst>
            <a:outerShdw dir="2700000" dist="211546" blurRad="52307">
              <a:srgbClr val="000000">
                <a:alpha val="50000"/>
              </a:srgbClr>
            </a:outerShdw>
          </a:effectLst>
        </p:spPr>
      </p:pic>
      <p:sp>
        <p:nvSpPr>
          <p:cNvPr name="TextBox 6" id="6"/>
          <p:cNvSpPr txBox="true"/>
          <p:nvPr/>
        </p:nvSpPr>
        <p:spPr>
          <a:xfrm rot="0">
            <a:off x="1981200" y="457200"/>
            <a:ext cx="15582900" cy="1066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6000" b="false" i="false" u="none" strike="noStrike">
                <a:solidFill>
                  <a:srgbClr val="2F2F2F"/>
                </a:solidFill>
                <a:ea typeface="ChangwonDangamAsac Bold"/>
              </a:rPr>
              <a:t>미완성</a:t>
            </a:r>
            <a:r>
              <a:rPr lang="en-US" sz="6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6000" b="false" i="false" u="none" strike="noStrike">
                <a:solidFill>
                  <a:srgbClr val="2F2F2F"/>
                </a:solidFill>
                <a:ea typeface="ChangwonDangamAsac Bold"/>
              </a:rPr>
              <a:t>기능</a:t>
            </a:r>
            <a:r>
              <a:rPr lang="en-US" sz="6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6000" b="false" i="false" u="none" strike="noStrike">
                <a:solidFill>
                  <a:srgbClr val="2F2F2F"/>
                </a:solidFill>
                <a:ea typeface="ChangwonDangamAsac Bold"/>
              </a:rPr>
              <a:t>및</a:t>
            </a:r>
            <a:r>
              <a:rPr lang="en-US" sz="6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6000" b="false" i="false" u="none" strike="noStrike">
                <a:solidFill>
                  <a:srgbClr val="2F2F2F"/>
                </a:solidFill>
                <a:ea typeface="ChangwonDangamAsac Bold"/>
              </a:rPr>
              <a:t>향후</a:t>
            </a:r>
            <a:r>
              <a:rPr lang="en-US" sz="6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6000" b="false" i="false" u="none" strike="noStrike">
                <a:solidFill>
                  <a:srgbClr val="2F2F2F"/>
                </a:solidFill>
                <a:ea typeface="ChangwonDangamAsac Bold"/>
              </a:rPr>
              <a:t>계획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21300" y="2844800"/>
            <a:ext cx="11988800" cy="5829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지도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기반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일정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설정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(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향후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도입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예정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):  </a:t>
            </a:r>
          </a:p>
          <a:p>
            <a:pPr algn="l" lvl="0">
              <a:lnSpc>
                <a:spcPct val="132800"/>
              </a:lnSpc>
            </a:pP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-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현재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외부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맵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앱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연결로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대체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,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향후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결제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정책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문제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해결을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통해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내비게이션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기능을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도입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계획</a:t>
            </a:r>
          </a:p>
          <a:p>
            <a:pPr algn="l" lvl="0">
              <a:lnSpc>
                <a:spcPct val="132800"/>
              </a:lnSpc>
            </a:pP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    home_screen.dart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의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ScheduleItem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에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lastDeparture, lastDestination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필드를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재활용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.</a:t>
            </a:r>
          </a:p>
          <a:p>
            <a:pPr algn="l" lvl="0">
              <a:lnSpc>
                <a:spcPct val="132800"/>
              </a:lnSpc>
            </a:pP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 </a:t>
            </a:r>
          </a:p>
          <a:p>
            <a:pPr algn="l" lvl="0">
              <a:lnSpc>
                <a:spcPct val="132800"/>
              </a:lnSpc>
            </a:pP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친구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추가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및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일정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공유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기능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: </a:t>
            </a:r>
          </a:p>
          <a:p>
            <a:pPr algn="l" lvl="0">
              <a:lnSpc>
                <a:spcPct val="132800"/>
              </a:lnSpc>
            </a:pP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-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현재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친구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요청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/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수락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기능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(friends_screen.dart),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친구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일정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조회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기능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,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기본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구조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(friend_schedule_screen.dart)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구현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,</a:t>
            </a:r>
          </a:p>
          <a:p>
            <a:pPr algn="l" lvl="0">
              <a:lnSpc>
                <a:spcPct val="132800"/>
              </a:lnSpc>
            </a:pP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   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향후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실시간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친구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일정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업데이트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,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일정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공유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범위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설정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(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프라이버시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)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등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소셜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기능을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더욱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확장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예정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.</a:t>
            </a:r>
          </a:p>
          <a:p>
            <a:pPr algn="l" lvl="0">
              <a:lnSpc>
                <a:spcPct val="132800"/>
              </a:lnSpc>
            </a:pP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/>
            </a:r>
          </a:p>
          <a:p>
            <a:pPr algn="l" lvl="0">
              <a:lnSpc>
                <a:spcPct val="132800"/>
              </a:lnSpc>
            </a:pP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미완료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일정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이월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기능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: </a:t>
            </a:r>
          </a:p>
          <a:p>
            <a:pPr algn="l" lvl="0">
              <a:lnSpc>
                <a:spcPct val="132800"/>
              </a:lnSpc>
            </a:pP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-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사용자의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편의성을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위해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오늘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완료하지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못한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일정을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다음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날로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자동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이월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,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알림을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재설정하는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기능을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구현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. </a:t>
            </a:r>
          </a:p>
          <a:p>
            <a:pPr algn="l" lvl="0">
              <a:lnSpc>
                <a:spcPct val="132800"/>
              </a:lnSpc>
            </a:pP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    alarmTime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필드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및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flutter_local_notifications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활용</a:t>
            </a:r>
          </a:p>
          <a:p>
            <a:pPr algn="l" lvl="0">
              <a:lnSpc>
                <a:spcPct val="132800"/>
              </a:lnSpc>
            </a:pP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/>
            </a:r>
          </a:p>
          <a:p>
            <a:pPr algn="l" lvl="0">
              <a:lnSpc>
                <a:spcPct val="132800"/>
              </a:lnSpc>
            </a:pP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홈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위젯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기능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: </a:t>
            </a:r>
          </a:p>
          <a:p>
            <a:pPr algn="l" lvl="0">
              <a:lnSpc>
                <a:spcPct val="132800"/>
              </a:lnSpc>
            </a:pP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-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사용자가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앱을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열지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않고도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오늘의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주요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일정을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홈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화면에서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바로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확인할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수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있는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위젯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기능을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추가하여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접근성을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향상시킬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계획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.</a:t>
            </a:r>
          </a:p>
          <a:p>
            <a:pPr algn="l" lvl="0">
              <a:lnSpc>
                <a:spcPct val="132800"/>
              </a:lnSpc>
            </a:pP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/>
            </a:r>
          </a:p>
          <a:p>
            <a:pPr algn="l" lvl="0">
              <a:lnSpc>
                <a:spcPct val="132800"/>
              </a:lnSpc>
            </a:pP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UI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및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안정성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지속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개선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: </a:t>
            </a:r>
          </a:p>
          <a:p>
            <a:pPr algn="l" lvl="0">
              <a:lnSpc>
                <a:spcPct val="132800"/>
              </a:lnSpc>
            </a:pP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-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일정의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색상을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추가해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중요도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및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사용자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맞춤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일정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 UI </a:t>
            </a:r>
            <a:r>
              <a:rPr lang="ko-KR" sz="1700" b="false" i="false" u="none" strike="noStrike">
                <a:solidFill>
                  <a:srgbClr val="2F2F2F"/>
                </a:solidFill>
                <a:ea typeface="Elice DigitalBaeum OTF"/>
              </a:rPr>
              <a:t>제공</a:t>
            </a:r>
            <a:r>
              <a:rPr lang="en-US" sz="1700" b="false" i="false" u="none" strike="noStrike">
                <a:solidFill>
                  <a:srgbClr val="2F2F2F"/>
                </a:solidFill>
                <a:latin typeface="Elice DigitalBaeum OTF"/>
              </a:rPr>
              <a:t>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300" y="2844800"/>
            <a:ext cx="3022600" cy="660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900" b="true" i="false" u="none" strike="noStrike">
                <a:solidFill>
                  <a:srgbClr val="2F2F2F"/>
                </a:solidFill>
                <a:ea typeface="Elice DigitalBaeum OTF Bold"/>
              </a:rPr>
              <a:t>예시</a:t>
            </a:r>
            <a:r>
              <a:rPr lang="en-US" sz="1900" b="true" i="false" u="none" strike="noStrike">
                <a:solidFill>
                  <a:srgbClr val="2F2F2F"/>
                </a:solidFill>
                <a:latin typeface="Elice DigitalBaeum OTF Bold"/>
              </a:rPr>
              <a:t> ) </a:t>
            </a:r>
            <a:r>
              <a:rPr lang="ko-KR" sz="1900" b="true" i="false" u="none" strike="noStrike">
                <a:solidFill>
                  <a:srgbClr val="2F2F2F"/>
                </a:solidFill>
                <a:ea typeface="Elice DigitalBaeum OTF Bold"/>
              </a:rPr>
              <a:t>네비게이션</a:t>
            </a:r>
            <a:r>
              <a:rPr lang="en-US" sz="1900" b="true" i="false" u="none" strike="noStrike">
                <a:solidFill>
                  <a:srgbClr val="2F2F2F"/>
                </a:solidFill>
                <a:latin typeface="Elice DigitalBaeum OTF Bold"/>
              </a:rPr>
              <a:t> </a:t>
            </a:r>
            <a:r>
              <a:rPr lang="ko-KR" sz="1900" b="true" i="false" u="none" strike="noStrike">
                <a:solidFill>
                  <a:srgbClr val="2F2F2F"/>
                </a:solidFill>
                <a:ea typeface="Elice DigitalBaeum OTF Bold"/>
              </a:rPr>
              <a:t>기능</a:t>
            </a:r>
            <a:r>
              <a:rPr lang="en-US" sz="1900" b="true" i="false" u="none" strike="noStrike">
                <a:solidFill>
                  <a:srgbClr val="2F2F2F"/>
                </a:solidFill>
                <a:latin typeface="Elice DigitalBaeum OTF Bold"/>
              </a:rPr>
              <a:t> </a:t>
            </a:r>
            <a:r>
              <a:rPr lang="ko-KR" sz="1900" b="true" i="false" u="none" strike="noStrike">
                <a:solidFill>
                  <a:srgbClr val="2F2F2F"/>
                </a:solidFill>
                <a:ea typeface="Elice DigitalBaeum OTF Bold"/>
              </a:rPr>
              <a:t>추가</a:t>
            </a:r>
          </a:p>
          <a:p>
            <a:pPr algn="l" lvl="0">
              <a:lnSpc>
                <a:spcPct val="116199"/>
              </a:lnSpc>
            </a:pPr>
            <a:r>
              <a:rPr lang="en-US" sz="1800" b="false" i="false" u="none" strike="noStrike">
                <a:solidFill>
                  <a:srgbClr val="2F2F2F"/>
                </a:solidFill>
                <a:latin typeface="Elice DigitalBaeum OTF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9000"/>
          </a:blip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2082800"/>
            <a:ext cx="16789400" cy="7391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00100" y="825500"/>
            <a:ext cx="16611600" cy="7239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981200" y="457200"/>
            <a:ext cx="15582900" cy="1066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6000" b="false" i="false" u="none" strike="noStrike">
                <a:solidFill>
                  <a:srgbClr val="2F2F2F"/>
                </a:solidFill>
                <a:ea typeface="ChangwonDangamAsac Bold"/>
              </a:rPr>
              <a:t>프로젝트</a:t>
            </a:r>
            <a:r>
              <a:rPr lang="en-US" sz="6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6000" b="false" i="false" u="none" strike="noStrike">
                <a:solidFill>
                  <a:srgbClr val="2F2F2F"/>
                </a:solidFill>
                <a:ea typeface="ChangwonDangamAsac Bold"/>
              </a:rPr>
              <a:t>개요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249400" y="6197600"/>
            <a:ext cx="2857500" cy="2857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968500" y="2819400"/>
            <a:ext cx="5054600" cy="61722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8051800" y="3898900"/>
            <a:ext cx="8788400" cy="1168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기존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캘린더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앱의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복잡성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및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불편함을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개선하고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, </a:t>
            </a:r>
          </a:p>
          <a:p>
            <a:pPr algn="l" lvl="0">
              <a:lnSpc>
                <a:spcPct val="116199"/>
              </a:lnSpc>
            </a:pP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개인의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일정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관리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효율성을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증대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시키고자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시작하였습니다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.</a:t>
            </a:r>
          </a:p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/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861300" y="3048000"/>
            <a:ext cx="3937000" cy="11811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8051800" y="7023100"/>
            <a:ext cx="6324600" cy="1562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-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사용자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친화적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일정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작성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및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실천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지원</a:t>
            </a:r>
          </a:p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-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다양한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플랫폼에서의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일정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확인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용이성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제공</a:t>
            </a:r>
          </a:p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-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위치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기반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일정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관리로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효율적인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시간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활용</a:t>
            </a:r>
          </a:p>
          <a:p>
            <a:pPr algn="l" lvl="0">
              <a:lnSpc>
                <a:spcPct val="116199"/>
              </a:lnSpc>
            </a:pP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-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친구와의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일정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공유로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소통</a:t>
            </a:r>
            <a:r>
              <a:rPr lang="en-US" sz="22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200" b="false" i="false" u="none" strike="noStrike">
                <a:solidFill>
                  <a:srgbClr val="2F2F2F"/>
                </a:solidFill>
                <a:ea typeface="Elice DigitalBaeum OTF"/>
              </a:rPr>
              <a:t>증진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874000" y="6184900"/>
            <a:ext cx="29083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D0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62000" y="609600"/>
            <a:ext cx="16764000" cy="90424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727200" y="1155700"/>
            <a:ext cx="14592300" cy="1244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7000" b="false" i="false" u="none" strike="noStrike">
                <a:solidFill>
                  <a:srgbClr val="2F2F2F"/>
                </a:solidFill>
                <a:ea typeface="ChangwonDangamAsac Bold"/>
              </a:rPr>
              <a:t>요구사항</a:t>
            </a:r>
            <a:r>
              <a:rPr lang="en-US" sz="7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7000" b="false" i="false" u="none" strike="noStrike">
                <a:solidFill>
                  <a:srgbClr val="2F2F2F"/>
                </a:solidFill>
                <a:ea typeface="ChangwonDangamAsac Bold"/>
              </a:rPr>
              <a:t>수집</a:t>
            </a:r>
            <a:r>
              <a:rPr lang="en-US" sz="7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7000" b="false" i="false" u="none" strike="noStrike">
                <a:solidFill>
                  <a:srgbClr val="2F2F2F"/>
                </a:solidFill>
                <a:ea typeface="ChangwonDangamAsac Bold"/>
              </a:rPr>
              <a:t>및</a:t>
            </a:r>
            <a:r>
              <a:rPr lang="en-US" sz="7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7000" b="false" i="false" u="none" strike="noStrike">
                <a:solidFill>
                  <a:srgbClr val="2F2F2F"/>
                </a:solidFill>
                <a:ea typeface="ChangwonDangamAsac Bold"/>
              </a:rPr>
              <a:t>분석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87500" y="1765300"/>
            <a:ext cx="15417800" cy="622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648700" y="5143500"/>
            <a:ext cx="1130300" cy="1130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87500" y="3619500"/>
            <a:ext cx="3810000" cy="4140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867400" y="3619500"/>
            <a:ext cx="10528300" cy="41910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819400" y="7797800"/>
            <a:ext cx="13462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800" b="false" i="false" u="none" strike="noStrike">
                <a:solidFill>
                  <a:srgbClr val="2E3D86"/>
                </a:solidFill>
                <a:ea typeface="ChangwonDangamAsac Bold"/>
              </a:rPr>
              <a:t>개발자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D0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62000" y="609600"/>
            <a:ext cx="16764000" cy="90424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727200" y="1155700"/>
            <a:ext cx="14592300" cy="1244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7000" b="false" i="false" u="none" strike="noStrike">
                <a:solidFill>
                  <a:srgbClr val="2F2F2F"/>
                </a:solidFill>
                <a:ea typeface="ChangwonDangamAsac Bold"/>
              </a:rPr>
              <a:t>요구사항</a:t>
            </a:r>
            <a:r>
              <a:rPr lang="en-US" sz="7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7000" b="false" i="false" u="none" strike="noStrike">
                <a:solidFill>
                  <a:srgbClr val="2F2F2F"/>
                </a:solidFill>
                <a:ea typeface="ChangwonDangamAsac Bold"/>
              </a:rPr>
              <a:t>수집</a:t>
            </a:r>
            <a:r>
              <a:rPr lang="en-US" sz="7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7000" b="false" i="false" u="none" strike="noStrike">
                <a:solidFill>
                  <a:srgbClr val="2F2F2F"/>
                </a:solidFill>
                <a:ea typeface="ChangwonDangamAsac Bold"/>
              </a:rPr>
              <a:t>및</a:t>
            </a:r>
            <a:r>
              <a:rPr lang="en-US" sz="7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7000" b="false" i="false" u="none" strike="noStrike">
                <a:solidFill>
                  <a:srgbClr val="2F2F2F"/>
                </a:solidFill>
                <a:ea typeface="ChangwonDangamAsac Bold"/>
              </a:rPr>
              <a:t>분석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87500" y="1765300"/>
            <a:ext cx="15417800" cy="622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87500" y="3619500"/>
            <a:ext cx="3784600" cy="4152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867400" y="3619500"/>
            <a:ext cx="10502900" cy="41529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2819400" y="7797800"/>
            <a:ext cx="13462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800" b="false" i="false" u="none" strike="noStrike">
                <a:solidFill>
                  <a:srgbClr val="2E3D86"/>
                </a:solidFill>
                <a:ea typeface="ChangwonDangamAsac Bold"/>
              </a:rPr>
              <a:t>사용자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D0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62000" y="622300"/>
            <a:ext cx="16764000" cy="90424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727200" y="1155700"/>
            <a:ext cx="14592300" cy="1244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7000" b="false" i="false" u="none" strike="noStrike">
                <a:solidFill>
                  <a:srgbClr val="2F2F2F"/>
                </a:solidFill>
                <a:ea typeface="ChangwonDangamAsac Bold"/>
              </a:rPr>
              <a:t>체계적인</a:t>
            </a:r>
            <a:r>
              <a:rPr lang="en-US" sz="7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7000" b="false" i="false" u="none" strike="noStrike">
                <a:solidFill>
                  <a:srgbClr val="2F2F2F"/>
                </a:solidFill>
                <a:ea typeface="ChangwonDangamAsac Bold"/>
              </a:rPr>
              <a:t>개발</a:t>
            </a:r>
            <a:r>
              <a:rPr lang="en-US" sz="7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7000" b="false" i="false" u="none" strike="noStrike">
                <a:solidFill>
                  <a:srgbClr val="2F2F2F"/>
                </a:solidFill>
                <a:ea typeface="ChangwonDangamAsac Bold"/>
              </a:rPr>
              <a:t>일정</a:t>
            </a:r>
            <a:r>
              <a:rPr lang="en-US" sz="7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7000" b="false" i="false" u="none" strike="noStrike">
                <a:solidFill>
                  <a:srgbClr val="2F2F2F"/>
                </a:solidFill>
                <a:ea typeface="ChangwonDangamAsac Bold"/>
              </a:rPr>
              <a:t>계획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87500" y="1765300"/>
            <a:ext cx="15417800" cy="622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63700" y="2806700"/>
            <a:ext cx="14947900" cy="6210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00100" y="825500"/>
            <a:ext cx="16611600" cy="723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723900" y="2019300"/>
            <a:ext cx="18237200" cy="745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11300" y="3302000"/>
            <a:ext cx="2565400" cy="5194300"/>
          </a:xfrm>
          <a:prstGeom prst="rect">
            <a:avLst/>
          </a:prstGeom>
          <a:effectLst>
            <a:outerShdw dir="2700000" dist="237102" blurRad="65709">
              <a:srgbClr val="000000">
                <a:alpha val="50000"/>
              </a:srgbClr>
            </a:outerShdw>
          </a:effectLst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464300" y="3302000"/>
            <a:ext cx="2540000" cy="5168900"/>
          </a:xfrm>
          <a:prstGeom prst="rect">
            <a:avLst/>
          </a:prstGeom>
          <a:effectLst>
            <a:outerShdw dir="2700000" dist="234148" blurRad="64081">
              <a:srgbClr val="000000">
                <a:alpha val="50000"/>
              </a:srgbClr>
            </a:outerShdw>
          </a:effectLst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963400" y="3340100"/>
            <a:ext cx="2451100" cy="5092700"/>
          </a:xfrm>
          <a:prstGeom prst="rect">
            <a:avLst/>
          </a:prstGeom>
          <a:effectLst>
            <a:outerShdw dir="2700000" dist="226602" blurRad="60017">
              <a:srgbClr val="000000">
                <a:alpha val="50000"/>
              </a:srgbClr>
            </a:outerShdw>
          </a:effectLst>
        </p:spPr>
      </p:pic>
      <p:sp>
        <p:nvSpPr>
          <p:cNvPr name="TextBox 8" id="8"/>
          <p:cNvSpPr txBox="true"/>
          <p:nvPr/>
        </p:nvSpPr>
        <p:spPr>
          <a:xfrm rot="0">
            <a:off x="1955800" y="495300"/>
            <a:ext cx="15582900" cy="1003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600" b="false" i="false" u="none" strike="noStrike">
                <a:solidFill>
                  <a:srgbClr val="2F2F2F"/>
                </a:solidFill>
                <a:ea typeface="ChangwonDangamAsac Bold"/>
              </a:rPr>
              <a:t>핵심</a:t>
            </a:r>
            <a:r>
              <a:rPr lang="en-US" sz="5600" b="false" i="false" u="none" strike="noStrike">
                <a:solidFill>
                  <a:srgbClr val="2F2F2F"/>
                </a:solidFill>
                <a:ea typeface="ChangwonDangamAsac Bold"/>
              </a:rPr>
              <a:t>　</a:t>
            </a:r>
            <a:r>
              <a:rPr lang="ko-KR" sz="5600" b="false" i="false" u="none" strike="noStrike">
                <a:solidFill>
                  <a:srgbClr val="2F2F2F"/>
                </a:solidFill>
                <a:ea typeface="ChangwonDangamAsac Bold"/>
              </a:rPr>
              <a:t>기능</a:t>
            </a:r>
            <a:r>
              <a:rPr lang="en-US" sz="5600" b="false" i="false" u="none" strike="noStrike">
                <a:solidFill>
                  <a:srgbClr val="2F2F2F"/>
                </a:solidFill>
                <a:ea typeface="ChangwonDangamAsac Bold"/>
              </a:rPr>
              <a:t>　</a:t>
            </a:r>
            <a:r>
              <a:rPr lang="ko-KR" sz="5600" b="false" i="false" u="none" strike="noStrike">
                <a:solidFill>
                  <a:srgbClr val="2F2F2F"/>
                </a:solidFill>
                <a:ea typeface="ChangwonDangamAsac Bold"/>
              </a:rPr>
              <a:t>설계</a:t>
            </a:r>
            <a:r>
              <a:rPr lang="en-US" sz="5600" b="false" i="false" u="none" strike="noStrike">
                <a:solidFill>
                  <a:srgbClr val="2F2F2F"/>
                </a:solidFill>
                <a:ea typeface="ChangwonDangamAsac Bold"/>
              </a:rPr>
              <a:t>　</a:t>
            </a:r>
            <a:r>
              <a:rPr lang="ko-KR" sz="5600" b="false" i="false" u="none" strike="noStrike">
                <a:solidFill>
                  <a:srgbClr val="2F2F2F"/>
                </a:solidFill>
                <a:ea typeface="ChangwonDangamAsac Bold"/>
              </a:rPr>
              <a:t>및</a:t>
            </a:r>
            <a:r>
              <a:rPr lang="en-US" sz="5600" b="false" i="false" u="none" strike="noStrike">
                <a:solidFill>
                  <a:srgbClr val="2F2F2F"/>
                </a:solidFill>
                <a:ea typeface="ChangwonDangamAsac Bold"/>
              </a:rPr>
              <a:t>　</a:t>
            </a:r>
            <a:r>
              <a:rPr lang="ko-KR" sz="5600" b="false" i="false" u="none" strike="noStrike">
                <a:solidFill>
                  <a:srgbClr val="2F2F2F"/>
                </a:solidFill>
                <a:ea typeface="ChangwonDangamAsac Bold"/>
              </a:rPr>
              <a:t>구현</a:t>
            </a:r>
            <a:r>
              <a:rPr lang="en-US" sz="5600" b="false" i="false" u="none" strike="noStrike">
                <a:solidFill>
                  <a:srgbClr val="2F2F2F"/>
                </a:solidFill>
                <a:ea typeface="ChangwonDangamAsac Bold"/>
              </a:rPr>
              <a:t>　</a:t>
            </a:r>
            <a:r>
              <a:rPr lang="ko-KR" sz="5600" b="false" i="false" u="none" strike="noStrike">
                <a:solidFill>
                  <a:srgbClr val="2F2F2F"/>
                </a:solidFill>
                <a:ea typeface="ChangwonDangamAsac Bold"/>
              </a:rPr>
              <a:t>현황</a:t>
            </a:r>
            <a:r>
              <a:rPr lang="en-US" sz="5600" b="false" i="false" u="none" strike="noStrike">
                <a:solidFill>
                  <a:srgbClr val="2F2F2F"/>
                </a:solidFill>
                <a:ea typeface="ChangwonDangamAsac Bold"/>
              </a:rPr>
              <a:t>　－　</a:t>
            </a:r>
            <a:r>
              <a:rPr lang="ko-KR" sz="5600" b="false" i="false" u="none" strike="noStrike">
                <a:solidFill>
                  <a:srgbClr val="2F2F2F"/>
                </a:solidFill>
                <a:ea typeface="ChangwonDangamAsac Bold"/>
              </a:rPr>
              <a:t>레이아웃</a:t>
            </a:r>
            <a:r>
              <a:rPr lang="en-US" sz="5600" b="false" i="false" u="none" strike="noStrike">
                <a:solidFill>
                  <a:srgbClr val="2F2F2F"/>
                </a:solidFill>
                <a:ea typeface="ChangwonDangamAsac Bold"/>
              </a:rPr>
              <a:t>　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004300" y="3175000"/>
            <a:ext cx="1930400" cy="1587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439900" y="3111500"/>
            <a:ext cx="2235200" cy="11684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4216400" y="3340100"/>
            <a:ext cx="16764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 indent="-342900" marL="342900">
              <a:lnSpc>
                <a:spcPct val="99600"/>
              </a:lnSpc>
              <a:buAutoNum type="arabicPeriod" startAt="1"/>
            </a:pPr>
            <a:r>
              <a:rPr lang="ko-KR" sz="2500" b="false" i="false" u="none" strike="noStrike">
                <a:solidFill>
                  <a:srgbClr val="2F2F2F"/>
                </a:solidFill>
                <a:ea typeface="Elice DigitalBaeum OTF"/>
              </a:rPr>
              <a:t>메인화면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503400" y="3797300"/>
            <a:ext cx="3162300" cy="1943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089400" y="3848100"/>
            <a:ext cx="2489200" cy="1968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042400" y="3797300"/>
            <a:ext cx="3086100" cy="248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00100" y="825500"/>
            <a:ext cx="16611600" cy="723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723900" y="2019300"/>
            <a:ext cx="18237200" cy="745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185400" y="2857500"/>
            <a:ext cx="3759200" cy="1701800"/>
          </a:xfrm>
          <a:prstGeom prst="rect">
            <a:avLst/>
          </a:prstGeom>
          <a:effectLst>
            <a:outerShdw dir="2700000" dist="157398" blurRad="28957">
              <a:srgbClr val="000000">
                <a:alpha val="50000"/>
              </a:srgbClr>
            </a:outerShdw>
          </a:effectLst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85800" y="2857500"/>
            <a:ext cx="2882900" cy="1879600"/>
          </a:xfrm>
          <a:prstGeom prst="rect">
            <a:avLst/>
          </a:prstGeom>
          <a:effectLst>
            <a:outerShdw dir="2700000" dist="173775" blurRad="35296">
              <a:srgbClr val="000000">
                <a:alpha val="50000"/>
              </a:srgbClr>
            </a:outerShdw>
          </a:effectLst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68700" y="2857500"/>
            <a:ext cx="2997200" cy="1879600"/>
          </a:xfrm>
          <a:prstGeom prst="rect">
            <a:avLst/>
          </a:prstGeom>
          <a:effectLst>
            <a:outerShdw dir="2700000" dist="173775" blurRad="35296">
              <a:srgbClr val="000000">
                <a:alpha val="50000"/>
              </a:srgbClr>
            </a:outerShdw>
          </a:effectLst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85800" y="6007100"/>
            <a:ext cx="2882900" cy="1562100"/>
          </a:xfrm>
          <a:prstGeom prst="rect">
            <a:avLst/>
          </a:prstGeom>
          <a:effectLst>
            <a:outerShdw dir="2700000" dist="143760" blurRad="24156">
              <a:srgbClr val="000000">
                <a:alpha val="50000"/>
              </a:srgbClr>
            </a:outerShdw>
          </a:effectLst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568700" y="6007100"/>
            <a:ext cx="2997200" cy="1562100"/>
          </a:xfrm>
          <a:prstGeom prst="rect">
            <a:avLst/>
          </a:prstGeom>
          <a:effectLst>
            <a:outerShdw dir="2700000" dist="143760" blurRad="24156">
              <a:srgbClr val="000000">
                <a:alpha val="50000"/>
              </a:srgbClr>
            </a:outerShdw>
          </a:effectLst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185400" y="5956300"/>
            <a:ext cx="3759200" cy="1651000"/>
          </a:xfrm>
          <a:prstGeom prst="rect">
            <a:avLst/>
          </a:prstGeom>
          <a:effectLst>
            <a:outerShdw dir="2700000" dist="152414" blurRad="27152">
              <a:srgbClr val="000000">
                <a:alpha val="50000"/>
              </a:srgbClr>
            </a:outerShdw>
          </a:effectLst>
        </p:spPr>
      </p:pic>
      <p:sp>
        <p:nvSpPr>
          <p:cNvPr name="TextBox 11" id="11"/>
          <p:cNvSpPr txBox="true"/>
          <p:nvPr/>
        </p:nvSpPr>
        <p:spPr>
          <a:xfrm rot="0">
            <a:off x="1955800" y="495300"/>
            <a:ext cx="15748000" cy="1003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600" b="false" i="false" u="none" strike="noStrike">
                <a:solidFill>
                  <a:srgbClr val="2F2F2F"/>
                </a:solidFill>
                <a:ea typeface="ChangwonDangamAsac Bold"/>
              </a:rPr>
              <a:t>핵심</a:t>
            </a:r>
            <a:r>
              <a:rPr lang="en-US" sz="5600" b="false" i="false" u="none" strike="noStrike">
                <a:solidFill>
                  <a:srgbClr val="2F2F2F"/>
                </a:solidFill>
                <a:ea typeface="ChangwonDangamAsac Bold"/>
              </a:rPr>
              <a:t>　</a:t>
            </a:r>
            <a:r>
              <a:rPr lang="ko-KR" sz="5600" b="false" i="false" u="none" strike="noStrike">
                <a:solidFill>
                  <a:srgbClr val="2F2F2F"/>
                </a:solidFill>
                <a:ea typeface="ChangwonDangamAsac Bold"/>
              </a:rPr>
              <a:t>기능</a:t>
            </a:r>
            <a:r>
              <a:rPr lang="en-US" sz="5600" b="false" i="false" u="none" strike="noStrike">
                <a:solidFill>
                  <a:srgbClr val="2F2F2F"/>
                </a:solidFill>
                <a:ea typeface="ChangwonDangamAsac Bold"/>
              </a:rPr>
              <a:t>　</a:t>
            </a:r>
            <a:r>
              <a:rPr lang="ko-KR" sz="5600" b="false" i="false" u="none" strike="noStrike">
                <a:solidFill>
                  <a:srgbClr val="2F2F2F"/>
                </a:solidFill>
                <a:ea typeface="ChangwonDangamAsac Bold"/>
              </a:rPr>
              <a:t>설계</a:t>
            </a:r>
            <a:r>
              <a:rPr lang="en-US" sz="5600" b="false" i="false" u="none" strike="noStrike">
                <a:solidFill>
                  <a:srgbClr val="2F2F2F"/>
                </a:solidFill>
                <a:ea typeface="ChangwonDangamAsac Bold"/>
              </a:rPr>
              <a:t>　</a:t>
            </a:r>
            <a:r>
              <a:rPr lang="ko-KR" sz="5600" b="false" i="false" u="none" strike="noStrike">
                <a:solidFill>
                  <a:srgbClr val="2F2F2F"/>
                </a:solidFill>
                <a:ea typeface="ChangwonDangamAsac Bold"/>
              </a:rPr>
              <a:t>및</a:t>
            </a:r>
            <a:r>
              <a:rPr lang="en-US" sz="5600" b="false" i="false" u="none" strike="noStrike">
                <a:solidFill>
                  <a:srgbClr val="2F2F2F"/>
                </a:solidFill>
                <a:ea typeface="ChangwonDangamAsac Bold"/>
              </a:rPr>
              <a:t>　</a:t>
            </a:r>
            <a:r>
              <a:rPr lang="ko-KR" sz="5600" b="false" i="false" u="none" strike="noStrike">
                <a:solidFill>
                  <a:srgbClr val="2F2F2F"/>
                </a:solidFill>
                <a:ea typeface="ChangwonDangamAsac Bold"/>
              </a:rPr>
              <a:t>구현</a:t>
            </a:r>
            <a:r>
              <a:rPr lang="en-US" sz="5600" b="false" i="false" u="none" strike="noStrike">
                <a:solidFill>
                  <a:srgbClr val="2F2F2F"/>
                </a:solidFill>
                <a:ea typeface="ChangwonDangamAsac Bold"/>
              </a:rPr>
              <a:t>　</a:t>
            </a:r>
            <a:r>
              <a:rPr lang="ko-KR" sz="5600" b="false" i="false" u="none" strike="noStrike">
                <a:solidFill>
                  <a:srgbClr val="2F2F2F"/>
                </a:solidFill>
                <a:ea typeface="ChangwonDangamAsac Bold"/>
              </a:rPr>
              <a:t>현황</a:t>
            </a:r>
            <a:r>
              <a:rPr lang="en-US" sz="5600" b="false" i="false" u="none" strike="noStrike">
                <a:solidFill>
                  <a:srgbClr val="2F2F2F"/>
                </a:solidFill>
                <a:ea typeface="ChangwonDangamAsac Bold"/>
              </a:rPr>
              <a:t>　－　</a:t>
            </a:r>
            <a:r>
              <a:rPr lang="ko-KR" sz="5600" b="false" i="false" u="none" strike="noStrike">
                <a:solidFill>
                  <a:srgbClr val="2F2F2F"/>
                </a:solidFill>
                <a:ea typeface="ChangwonDangamAsac Bold"/>
              </a:rPr>
              <a:t>기본</a:t>
            </a:r>
            <a:r>
              <a:rPr lang="en-US" sz="56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5600" b="false" i="false" u="none" strike="noStrike">
                <a:solidFill>
                  <a:srgbClr val="2F2F2F"/>
                </a:solidFill>
                <a:ea typeface="ChangwonDangamAsac Bold"/>
              </a:rPr>
              <a:t>기능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224000" y="2921000"/>
            <a:ext cx="16891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500" b="false" i="false" u="none" strike="noStrike">
                <a:solidFill>
                  <a:srgbClr val="2F2F2F"/>
                </a:solidFill>
                <a:latin typeface="Elice DigitalBaeum OTF"/>
              </a:rPr>
              <a:t>2. </a:t>
            </a:r>
            <a:r>
              <a:rPr lang="ko-KR" sz="2500" b="false" i="false" u="none" strike="noStrike">
                <a:solidFill>
                  <a:srgbClr val="2F2F2F"/>
                </a:solidFill>
                <a:ea typeface="Elice DigitalBaeum OTF"/>
              </a:rPr>
              <a:t>날짜</a:t>
            </a:r>
            <a:r>
              <a:rPr lang="en-US" sz="25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500" b="false" i="false" u="none" strike="noStrike">
                <a:solidFill>
                  <a:srgbClr val="2F2F2F"/>
                </a:solidFill>
                <a:ea typeface="Elice DigitalBaeum OTF"/>
              </a:rPr>
              <a:t>기능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224000" y="5981700"/>
            <a:ext cx="18415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500" b="false" i="false" u="none" strike="noStrike">
                <a:solidFill>
                  <a:srgbClr val="2F2F2F"/>
                </a:solidFill>
                <a:latin typeface="Elice DigitalBaeum OTF"/>
              </a:rPr>
              <a:t>4. </a:t>
            </a:r>
            <a:r>
              <a:rPr lang="ko-KR" sz="2500" b="false" i="false" u="none" strike="noStrike">
                <a:solidFill>
                  <a:srgbClr val="2F2F2F"/>
                </a:solidFill>
                <a:ea typeface="Elice DigitalBaeum OTF"/>
              </a:rPr>
              <a:t>일정</a:t>
            </a:r>
            <a:r>
              <a:rPr lang="en-US" sz="25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500" b="false" i="false" u="none" strike="noStrike">
                <a:solidFill>
                  <a:srgbClr val="2F2F2F"/>
                </a:solidFill>
                <a:ea typeface="Elice DigitalBaeum OTF"/>
              </a:rPr>
              <a:t>기능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70700" y="2959100"/>
            <a:ext cx="22987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500" b="false" i="false" u="none" strike="noStrike">
                <a:solidFill>
                  <a:srgbClr val="2F2F2F"/>
                </a:solidFill>
                <a:latin typeface="Elice DigitalBaeum OTF"/>
              </a:rPr>
              <a:t>1. </a:t>
            </a:r>
            <a:r>
              <a:rPr lang="ko-KR" sz="2500" b="false" i="false" u="none" strike="noStrike">
                <a:solidFill>
                  <a:srgbClr val="2F2F2F"/>
                </a:solidFill>
                <a:ea typeface="Elice DigitalBaeum OTF"/>
              </a:rPr>
              <a:t>사용자</a:t>
            </a:r>
            <a:r>
              <a:rPr lang="en-US" sz="25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500" b="false" i="false" u="none" strike="noStrike">
                <a:solidFill>
                  <a:srgbClr val="2F2F2F"/>
                </a:solidFill>
                <a:ea typeface="Elice DigitalBaeum OTF"/>
              </a:rPr>
              <a:t>프로필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32600" y="5981700"/>
            <a:ext cx="22987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500" b="false" i="false" u="none" strike="noStrike">
                <a:solidFill>
                  <a:srgbClr val="2F2F2F"/>
                </a:solidFill>
                <a:latin typeface="Elice DigitalBaeum OTF"/>
              </a:rPr>
              <a:t>3. </a:t>
            </a:r>
            <a:r>
              <a:rPr lang="ko-KR" sz="2500" b="false" i="false" u="none" strike="noStrike">
                <a:solidFill>
                  <a:srgbClr val="2F2F2F"/>
                </a:solidFill>
                <a:ea typeface="Elice DigitalBaeum OTF"/>
              </a:rPr>
              <a:t>카테고리</a:t>
            </a:r>
            <a:r>
              <a:rPr lang="en-US" sz="25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500" b="false" i="false" u="none" strike="noStrike">
                <a:solidFill>
                  <a:srgbClr val="2F2F2F"/>
                </a:solidFill>
                <a:ea typeface="Elice DigitalBaeum OTF"/>
              </a:rPr>
              <a:t>기능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743700" y="3390900"/>
            <a:ext cx="2794000" cy="2794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743700" y="6375400"/>
            <a:ext cx="2870200" cy="3060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4097000" y="6375400"/>
            <a:ext cx="2654300" cy="1689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097000" y="3327400"/>
            <a:ext cx="28321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00100" y="825500"/>
            <a:ext cx="16611600" cy="723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723900" y="2019300"/>
            <a:ext cx="18237200" cy="745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239500" y="3251200"/>
            <a:ext cx="2425700" cy="4813300"/>
          </a:xfrm>
          <a:prstGeom prst="rect">
            <a:avLst/>
          </a:prstGeom>
          <a:effectLst>
            <a:outerShdw dir="2700000" dist="223483" blurRad="58376">
              <a:srgbClr val="000000">
                <a:alpha val="50000"/>
              </a:srgbClr>
            </a:outerShdw>
          </a:effectLst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51000" y="3251200"/>
            <a:ext cx="2451100" cy="4813300"/>
          </a:xfrm>
          <a:prstGeom prst="rect">
            <a:avLst/>
          </a:prstGeom>
          <a:effectLst>
            <a:outerShdw dir="2700000" dist="225885" blurRad="59638">
              <a:srgbClr val="000000">
                <a:alpha val="50000"/>
              </a:srgbClr>
            </a:outerShdw>
          </a:effectLst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636000" y="3251200"/>
            <a:ext cx="2451100" cy="4813300"/>
          </a:xfrm>
          <a:prstGeom prst="rect">
            <a:avLst/>
          </a:prstGeom>
          <a:effectLst>
            <a:outerShdw dir="2700000" dist="225885" blurRad="59638">
              <a:srgbClr val="000000">
                <a:alpha val="50000"/>
              </a:srgbClr>
            </a:outerShdw>
          </a:effectLst>
        </p:spPr>
      </p:pic>
      <p:sp>
        <p:nvSpPr>
          <p:cNvPr name="TextBox 8" id="8"/>
          <p:cNvSpPr txBox="true"/>
          <p:nvPr/>
        </p:nvSpPr>
        <p:spPr>
          <a:xfrm rot="0">
            <a:off x="1981200" y="457200"/>
            <a:ext cx="15582900" cy="1066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6000" b="false" i="false" u="none" strike="noStrike">
                <a:solidFill>
                  <a:srgbClr val="2F2F2F"/>
                </a:solidFill>
                <a:ea typeface="ChangwonDangamAsac Bold"/>
              </a:rPr>
              <a:t>핵심</a:t>
            </a:r>
            <a:r>
              <a:rPr lang="en-US" sz="6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6000" b="false" i="false" u="none" strike="noStrike">
                <a:solidFill>
                  <a:srgbClr val="2F2F2F"/>
                </a:solidFill>
                <a:ea typeface="ChangwonDangamAsac Bold"/>
              </a:rPr>
              <a:t>기능</a:t>
            </a:r>
            <a:r>
              <a:rPr lang="en-US" sz="6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6000" b="false" i="false" u="none" strike="noStrike">
                <a:solidFill>
                  <a:srgbClr val="2F2F2F"/>
                </a:solidFill>
                <a:ea typeface="ChangwonDangamAsac Bold"/>
              </a:rPr>
              <a:t>설계</a:t>
            </a:r>
            <a:r>
              <a:rPr lang="en-US" sz="6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6000" b="false" i="false" u="none" strike="noStrike">
                <a:solidFill>
                  <a:srgbClr val="2F2F2F"/>
                </a:solidFill>
                <a:ea typeface="ChangwonDangamAsac Bold"/>
              </a:rPr>
              <a:t>및</a:t>
            </a:r>
            <a:r>
              <a:rPr lang="en-US" sz="6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6000" b="false" i="false" u="none" strike="noStrike">
                <a:solidFill>
                  <a:srgbClr val="2F2F2F"/>
                </a:solidFill>
                <a:ea typeface="ChangwonDangamAsac Bold"/>
              </a:rPr>
              <a:t>구현</a:t>
            </a:r>
            <a:r>
              <a:rPr lang="en-US" sz="6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6000" b="false" i="false" u="none" strike="noStrike">
                <a:solidFill>
                  <a:srgbClr val="2F2F2F"/>
                </a:solidFill>
                <a:ea typeface="ChangwonDangamAsac Bold"/>
              </a:rPr>
              <a:t>현황</a:t>
            </a:r>
            <a:r>
              <a:rPr lang="en-US" sz="6000" b="false" i="false" u="none" strike="noStrike">
                <a:solidFill>
                  <a:srgbClr val="2F2F2F"/>
                </a:solidFill>
                <a:latin typeface="ChangwonDangamAsac Bold"/>
              </a:rPr>
              <a:t> - </a:t>
            </a:r>
            <a:r>
              <a:rPr lang="ko-KR" sz="6000" b="false" i="false" u="none" strike="noStrike">
                <a:solidFill>
                  <a:srgbClr val="2F2F2F"/>
                </a:solidFill>
                <a:ea typeface="ChangwonDangamAsac Bold"/>
              </a:rPr>
              <a:t>세부</a:t>
            </a:r>
            <a:r>
              <a:rPr lang="en-US" sz="6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6000" b="false" i="false" u="none" strike="noStrike">
                <a:solidFill>
                  <a:srgbClr val="2F2F2F"/>
                </a:solidFill>
                <a:ea typeface="ChangwonDangamAsac Bold"/>
              </a:rPr>
              <a:t>기능</a:t>
            </a:r>
            <a:r>
              <a:rPr lang="en-US" sz="6000" b="false" i="false" u="none" strike="noStrike">
                <a:solidFill>
                  <a:srgbClr val="2F2F2F"/>
                </a:solidFill>
                <a:latin typeface="ChangwonDangamAsac Bold"/>
              </a:rPr>
              <a:t> (1)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95800" y="3492500"/>
            <a:ext cx="41529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 indent="-342900" marL="342900">
              <a:lnSpc>
                <a:spcPct val="99600"/>
              </a:lnSpc>
              <a:buAutoNum type="arabicPeriod" startAt="1"/>
            </a:pPr>
            <a:r>
              <a:rPr lang="ko-KR" sz="2500" b="false" i="false" u="none" strike="noStrike">
                <a:solidFill>
                  <a:srgbClr val="2F2F2F"/>
                </a:solidFill>
                <a:ea typeface="Elice DigitalBaeum OTF"/>
              </a:rPr>
              <a:t>일정</a:t>
            </a:r>
            <a:r>
              <a:rPr lang="en-US" sz="25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500" b="false" i="false" u="none" strike="noStrike">
                <a:solidFill>
                  <a:srgbClr val="2F2F2F"/>
                </a:solidFill>
                <a:ea typeface="Elice DigitalBaeum OTF"/>
              </a:rPr>
              <a:t>체크</a:t>
            </a:r>
            <a:r>
              <a:rPr lang="en-US" sz="25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500" b="false" i="false" u="none" strike="noStrike">
                <a:solidFill>
                  <a:srgbClr val="2F2F2F"/>
                </a:solidFill>
                <a:ea typeface="Elice DigitalBaeum OTF"/>
              </a:rPr>
              <a:t>및</a:t>
            </a:r>
            <a:r>
              <a:rPr lang="en-US" sz="25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500" b="false" i="false" u="none" strike="noStrike">
                <a:solidFill>
                  <a:srgbClr val="2F2F2F"/>
                </a:solidFill>
                <a:ea typeface="Elice DigitalBaeum OTF"/>
              </a:rPr>
              <a:t>완료</a:t>
            </a:r>
            <a:r>
              <a:rPr lang="en-US" sz="2500" b="false" i="false" u="none" strike="noStrike">
                <a:solidFill>
                  <a:srgbClr val="2F2F2F"/>
                </a:solidFill>
                <a:latin typeface="Elice DigitalBaeum OTF"/>
              </a:rPr>
              <a:t>  </a:t>
            </a:r>
            <a:r>
              <a:rPr lang="ko-KR" sz="2500" b="false" i="false" u="none" strike="noStrike">
                <a:solidFill>
                  <a:srgbClr val="2F2F2F"/>
                </a:solidFill>
                <a:ea typeface="Elice DigitalBaeum OTF"/>
              </a:rPr>
              <a:t>미완료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43000" y="3492500"/>
            <a:ext cx="41529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500" b="false" i="false" u="none" strike="noStrike">
                <a:solidFill>
                  <a:srgbClr val="2F2F2F"/>
                </a:solidFill>
                <a:latin typeface="Elice DigitalBaeum OTF"/>
              </a:rPr>
              <a:t>2. </a:t>
            </a:r>
            <a:r>
              <a:rPr lang="ko-KR" sz="2500" b="false" i="false" u="none" strike="noStrike">
                <a:solidFill>
                  <a:srgbClr val="2F2F2F"/>
                </a:solidFill>
                <a:ea typeface="Elice DigitalBaeum OTF"/>
              </a:rPr>
              <a:t>지도</a:t>
            </a:r>
            <a:r>
              <a:rPr lang="en-US" sz="25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500" b="false" i="false" u="none" strike="noStrike">
                <a:solidFill>
                  <a:srgbClr val="2F2F2F"/>
                </a:solidFill>
                <a:ea typeface="Elice DigitalBaeum OTF"/>
              </a:rPr>
              <a:t>기능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381500" y="3949700"/>
            <a:ext cx="3949700" cy="1968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716000" y="4038600"/>
            <a:ext cx="3467100" cy="1689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00100" y="825500"/>
            <a:ext cx="16611600" cy="723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723900" y="2019300"/>
            <a:ext cx="18237200" cy="745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514600" y="3479800"/>
            <a:ext cx="3136900" cy="1498600"/>
          </a:xfrm>
          <a:prstGeom prst="rect">
            <a:avLst/>
          </a:prstGeom>
          <a:effectLst>
            <a:outerShdw dir="2700000" dist="138322" blurRad="22363">
              <a:srgbClr val="000000">
                <a:alpha val="50000"/>
              </a:srgbClr>
            </a:outerShdw>
          </a:effectLst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00100" y="3416300"/>
            <a:ext cx="1549400" cy="2070100"/>
          </a:xfrm>
          <a:prstGeom prst="rect">
            <a:avLst/>
          </a:prstGeom>
          <a:effectLst>
            <a:outerShdw dir="2700000" dist="142813" blurRad="23839">
              <a:srgbClr val="000000">
                <a:alpha val="50000"/>
              </a:srgbClr>
            </a:outerShdw>
          </a:effectLst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683500" y="3416300"/>
            <a:ext cx="1892300" cy="3835400"/>
          </a:xfrm>
          <a:prstGeom prst="rect">
            <a:avLst/>
          </a:prstGeom>
          <a:effectLst>
            <a:outerShdw dir="2700000" dist="174527" blurRad="35602">
              <a:srgbClr val="000000">
                <a:alpha val="50000"/>
              </a:srgbClr>
            </a:outerShdw>
          </a:effectLst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575800" y="3416300"/>
            <a:ext cx="1879600" cy="3835400"/>
          </a:xfrm>
          <a:prstGeom prst="rect">
            <a:avLst/>
          </a:prstGeom>
          <a:effectLst>
            <a:outerShdw dir="2700000" dist="173310" blurRad="35107">
              <a:srgbClr val="000000">
                <a:alpha val="50000"/>
              </a:srgbClr>
            </a:outerShdw>
          </a:effectLst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455400" y="3416300"/>
            <a:ext cx="1905000" cy="3835400"/>
          </a:xfrm>
          <a:prstGeom prst="rect">
            <a:avLst/>
          </a:prstGeom>
          <a:effectLst>
            <a:outerShdw dir="2700000" dist="175714" blurRad="36088">
              <a:srgbClr val="000000">
                <a:alpha val="50000"/>
              </a:srgbClr>
            </a:outerShdw>
          </a:effectLst>
        </p:spPr>
      </p:pic>
      <p:sp>
        <p:nvSpPr>
          <p:cNvPr name="TextBox 10" id="10"/>
          <p:cNvSpPr txBox="true"/>
          <p:nvPr/>
        </p:nvSpPr>
        <p:spPr>
          <a:xfrm rot="0">
            <a:off x="1981200" y="457200"/>
            <a:ext cx="15582900" cy="1066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6000" b="false" i="false" u="none" strike="noStrike">
                <a:solidFill>
                  <a:srgbClr val="2F2F2F"/>
                </a:solidFill>
                <a:ea typeface="ChangwonDangamAsac Bold"/>
              </a:rPr>
              <a:t>핵심</a:t>
            </a:r>
            <a:r>
              <a:rPr lang="en-US" sz="6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6000" b="false" i="false" u="none" strike="noStrike">
                <a:solidFill>
                  <a:srgbClr val="2F2F2F"/>
                </a:solidFill>
                <a:ea typeface="ChangwonDangamAsac Bold"/>
              </a:rPr>
              <a:t>기능</a:t>
            </a:r>
            <a:r>
              <a:rPr lang="en-US" sz="6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6000" b="false" i="false" u="none" strike="noStrike">
                <a:solidFill>
                  <a:srgbClr val="2F2F2F"/>
                </a:solidFill>
                <a:ea typeface="ChangwonDangamAsac Bold"/>
              </a:rPr>
              <a:t>설계</a:t>
            </a:r>
            <a:r>
              <a:rPr lang="en-US" sz="6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6000" b="false" i="false" u="none" strike="noStrike">
                <a:solidFill>
                  <a:srgbClr val="2F2F2F"/>
                </a:solidFill>
                <a:ea typeface="ChangwonDangamAsac Bold"/>
              </a:rPr>
              <a:t>및</a:t>
            </a:r>
            <a:r>
              <a:rPr lang="en-US" sz="6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6000" b="false" i="false" u="none" strike="noStrike">
                <a:solidFill>
                  <a:srgbClr val="2F2F2F"/>
                </a:solidFill>
                <a:ea typeface="ChangwonDangamAsac Bold"/>
              </a:rPr>
              <a:t>구현</a:t>
            </a:r>
            <a:r>
              <a:rPr lang="en-US" sz="6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6000" b="false" i="false" u="none" strike="noStrike">
                <a:solidFill>
                  <a:srgbClr val="2F2F2F"/>
                </a:solidFill>
                <a:ea typeface="ChangwonDangamAsac Bold"/>
              </a:rPr>
              <a:t>현황</a:t>
            </a:r>
            <a:r>
              <a:rPr lang="en-US" sz="6000" b="false" i="false" u="none" strike="noStrike">
                <a:solidFill>
                  <a:srgbClr val="2F2F2F"/>
                </a:solidFill>
                <a:latin typeface="ChangwonDangamAsac Bold"/>
              </a:rPr>
              <a:t> - </a:t>
            </a:r>
            <a:r>
              <a:rPr lang="ko-KR" sz="6000" b="false" i="false" u="none" strike="noStrike">
                <a:solidFill>
                  <a:srgbClr val="2F2F2F"/>
                </a:solidFill>
                <a:ea typeface="ChangwonDangamAsac Bold"/>
              </a:rPr>
              <a:t>세부</a:t>
            </a:r>
            <a:r>
              <a:rPr lang="en-US" sz="6000" b="false" i="false" u="none" strike="noStrike">
                <a:solidFill>
                  <a:srgbClr val="2F2F2F"/>
                </a:solidFill>
                <a:latin typeface="ChangwonDangamAsac Bold"/>
              </a:rPr>
              <a:t> </a:t>
            </a:r>
            <a:r>
              <a:rPr lang="ko-KR" sz="6000" b="false" i="false" u="none" strike="noStrike">
                <a:solidFill>
                  <a:srgbClr val="2F2F2F"/>
                </a:solidFill>
                <a:ea typeface="ChangwonDangamAsac Bold"/>
              </a:rPr>
              <a:t>기능</a:t>
            </a:r>
            <a:r>
              <a:rPr lang="en-US" sz="6000" b="false" i="false" u="none" strike="noStrike">
                <a:solidFill>
                  <a:srgbClr val="2F2F2F"/>
                </a:solidFill>
                <a:latin typeface="ChangwonDangamAsac Bold"/>
              </a:rPr>
              <a:t> (2)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0100" y="2794000"/>
            <a:ext cx="41529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500" b="false" i="false" u="none" strike="noStrike">
                <a:solidFill>
                  <a:srgbClr val="2F2F2F"/>
                </a:solidFill>
                <a:latin typeface="Elice DigitalBaeum OTF"/>
              </a:rPr>
              <a:t>4. </a:t>
            </a:r>
            <a:r>
              <a:rPr lang="ko-KR" sz="2500" b="false" i="false" u="none" strike="noStrike">
                <a:solidFill>
                  <a:srgbClr val="2F2F2F"/>
                </a:solidFill>
                <a:ea typeface="Elice DigitalBaeum OTF"/>
              </a:rPr>
              <a:t>알림</a:t>
            </a:r>
            <a:r>
              <a:rPr lang="en-US" sz="25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500" b="false" i="false" u="none" strike="noStrike">
                <a:solidFill>
                  <a:srgbClr val="2F2F2F"/>
                </a:solidFill>
                <a:ea typeface="Elice DigitalBaeum OTF"/>
              </a:rPr>
              <a:t>기능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73100" y="5626100"/>
            <a:ext cx="2794000" cy="27940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7683500" y="2794000"/>
            <a:ext cx="4152900" cy="444500"/>
          </a:xfrm>
          <a:prstGeom prst="rect">
            <a:avLst/>
          </a:prstGeom>
        </p:spPr>
        <p:txBody>
          <a:bodyPr anchor="b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500" b="false" i="false" u="none" strike="noStrike">
                <a:solidFill>
                  <a:srgbClr val="2F2F2F"/>
                </a:solidFill>
                <a:latin typeface="Elice DigitalBaeum OTF"/>
              </a:rPr>
              <a:t>5. </a:t>
            </a:r>
            <a:r>
              <a:rPr lang="ko-KR" sz="2500" b="false" i="false" u="none" strike="noStrike">
                <a:solidFill>
                  <a:srgbClr val="2F2F2F"/>
                </a:solidFill>
                <a:ea typeface="Elice DigitalBaeum OTF"/>
              </a:rPr>
              <a:t>친구</a:t>
            </a:r>
            <a:r>
              <a:rPr lang="en-US" sz="2500" b="false" i="false" u="none" strike="noStrike">
                <a:solidFill>
                  <a:srgbClr val="2F2F2F"/>
                </a:solidFill>
                <a:latin typeface="Elice DigitalBaeum OTF"/>
              </a:rPr>
              <a:t> </a:t>
            </a:r>
            <a:r>
              <a:rPr lang="ko-KR" sz="2500" b="false" i="false" u="none" strike="noStrike">
                <a:solidFill>
                  <a:srgbClr val="2F2F2F"/>
                </a:solidFill>
                <a:ea typeface="Elice DigitalBaeum OTF"/>
              </a:rPr>
              <a:t>기능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3487400" y="3251200"/>
            <a:ext cx="3136900" cy="5613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