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77" r:id="rId2"/>
    <p:sldId id="257" r:id="rId3"/>
    <p:sldId id="274" r:id="rId4"/>
    <p:sldId id="278" r:id="rId5"/>
    <p:sldId id="280" r:id="rId6"/>
    <p:sldId id="275" r:id="rId7"/>
    <p:sldId id="276" r:id="rId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D2A00C7-6CE5-4FA1-937D-6E52495177D8}">
          <p14:sldIdLst>
            <p14:sldId id="277"/>
            <p14:sldId id="257"/>
            <p14:sldId id="274"/>
            <p14:sldId id="278"/>
            <p14:sldId id="280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88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661d1679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661d1679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9765d7774d_3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9765d7774d_3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9765d7774d_3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9765d7774d_3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362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9765d7774d_3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9765d7774d_3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41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6765" y="1033060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800" smtClean="0"/>
              <a:t>SetupStore</a:t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5429232" y="2833908"/>
            <a:ext cx="2402283" cy="251053"/>
          </a:xfrm>
          <a:custGeom>
            <a:avLst/>
            <a:gdLst/>
            <a:ahLst/>
            <a:cxnLst/>
            <a:rect l="l" t="t" r="r" b="b"/>
            <a:pathLst>
              <a:path w="43098" h="4504" extrusionOk="0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/>
          <p:nvPr/>
        </p:nvSpPr>
        <p:spPr>
          <a:xfrm rot="10800000" flipH="1">
            <a:off x="5990725" y="3577682"/>
            <a:ext cx="1277449" cy="667643"/>
          </a:xfrm>
          <a:custGeom>
            <a:avLst/>
            <a:gdLst/>
            <a:ahLst/>
            <a:cxnLst/>
            <a:rect l="l" t="t" r="r" b="b"/>
            <a:pathLst>
              <a:path w="22918" h="9574" extrusionOk="0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5499858" y="4111296"/>
            <a:ext cx="2251729" cy="148826"/>
          </a:xfrm>
          <a:custGeom>
            <a:avLst/>
            <a:gdLst/>
            <a:ahLst/>
            <a:cxnLst/>
            <a:rect l="l" t="t" r="r" b="b"/>
            <a:pathLst>
              <a:path w="40397" h="2670" extrusionOk="0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4572025" y="883378"/>
            <a:ext cx="4114727" cy="2880142"/>
          </a:xfrm>
          <a:custGeom>
            <a:avLst/>
            <a:gdLst/>
            <a:ahLst/>
            <a:cxnLst/>
            <a:rect l="l" t="t" r="r" b="b"/>
            <a:pathLst>
              <a:path w="73820" h="51671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6552274" y="3430796"/>
            <a:ext cx="150665" cy="150609"/>
          </a:xfrm>
          <a:custGeom>
            <a:avLst/>
            <a:gdLst/>
            <a:ahLst/>
            <a:cxnLst/>
            <a:rect l="l" t="t" r="r" b="b"/>
            <a:pathLst>
              <a:path w="2703" h="2702" extrusionOk="0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5617028" y="1504402"/>
            <a:ext cx="2022972" cy="1340658"/>
          </a:xfrm>
          <a:custGeom>
            <a:avLst/>
            <a:gdLst/>
            <a:ahLst/>
            <a:cxnLst/>
            <a:rect l="l" t="t" r="r" b="b"/>
            <a:pathLst>
              <a:path w="36293" h="24052" extrusionOk="0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5782472" y="1881888"/>
            <a:ext cx="1054322" cy="814417"/>
          </a:xfrm>
          <a:custGeom>
            <a:avLst/>
            <a:gdLst/>
            <a:ahLst/>
            <a:cxnLst/>
            <a:rect l="l" t="t" r="r" b="b"/>
            <a:pathLst>
              <a:path w="18915" h="14611" extrusionOk="0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5828961" y="1928377"/>
            <a:ext cx="961348" cy="721443"/>
          </a:xfrm>
          <a:custGeom>
            <a:avLst/>
            <a:gdLst/>
            <a:ahLst/>
            <a:cxnLst/>
            <a:rect l="l" t="t" r="r" b="b"/>
            <a:pathLst>
              <a:path w="17247" h="12943" extrusionOk="0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5875450" y="1976705"/>
            <a:ext cx="868373" cy="626685"/>
          </a:xfrm>
          <a:custGeom>
            <a:avLst/>
            <a:gdLst/>
            <a:ahLst/>
            <a:cxnLst/>
            <a:rect l="l" t="t" r="r" b="b"/>
            <a:pathLst>
              <a:path w="15579" h="11243" extrusionOk="0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847579" y="2289084"/>
            <a:ext cx="924113" cy="56"/>
          </a:xfrm>
          <a:custGeom>
            <a:avLst/>
            <a:gdLst/>
            <a:ahLst/>
            <a:cxnLst/>
            <a:rect l="l" t="t" r="r" b="b"/>
            <a:pathLst>
              <a:path w="16579" h="1" fill="none" extrusionOk="0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06882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550435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30868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617028" y="2649848"/>
            <a:ext cx="2022972" cy="195257"/>
          </a:xfrm>
          <a:custGeom>
            <a:avLst/>
            <a:gdLst/>
            <a:ahLst/>
            <a:cxnLst/>
            <a:rect l="l" t="t" r="r" b="b"/>
            <a:pathLst>
              <a:path w="36293" h="3503" extrusionOk="0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899995" y="1788910"/>
            <a:ext cx="548537" cy="1056162"/>
          </a:xfrm>
          <a:custGeom>
            <a:avLst/>
            <a:gdLst/>
            <a:ahLst/>
            <a:cxnLst/>
            <a:rect l="l" t="t" r="r" b="b"/>
            <a:pathLst>
              <a:path w="9841" h="18948" extrusionOk="0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950219" y="1770348"/>
            <a:ext cx="448150" cy="1076562"/>
          </a:xfrm>
          <a:custGeom>
            <a:avLst/>
            <a:gdLst/>
            <a:ahLst/>
            <a:cxnLst/>
            <a:rect l="l" t="t" r="r" b="b"/>
            <a:pathLst>
              <a:path w="8040" h="19314" extrusionOk="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996708" y="1816781"/>
            <a:ext cx="355175" cy="981804"/>
          </a:xfrm>
          <a:custGeom>
            <a:avLst/>
            <a:gdLst/>
            <a:ahLst/>
            <a:cxnLst/>
            <a:rect l="l" t="t" r="r" b="b"/>
            <a:pathLst>
              <a:path w="6372" h="17614" extrusionOk="0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617028" y="2103128"/>
            <a:ext cx="2026706" cy="148826"/>
          </a:xfrm>
          <a:custGeom>
            <a:avLst/>
            <a:gdLst/>
            <a:ahLst/>
            <a:cxnLst/>
            <a:rect l="l" t="t" r="r" b="b"/>
            <a:pathLst>
              <a:path w="36360" h="2670" extrusionOk="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950219" y="2343043"/>
            <a:ext cx="448150" cy="92974"/>
          </a:xfrm>
          <a:custGeom>
            <a:avLst/>
            <a:gdLst/>
            <a:ahLst/>
            <a:cxnLst/>
            <a:rect l="l" t="t" r="r" b="b"/>
            <a:pathLst>
              <a:path w="8040" h="1668" extrusionOk="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978090" y="2376488"/>
            <a:ext cx="115326" cy="20512"/>
          </a:xfrm>
          <a:custGeom>
            <a:avLst/>
            <a:gdLst/>
            <a:ahLst/>
            <a:cxnLst/>
            <a:rect l="l" t="t" r="r" b="b"/>
            <a:pathLst>
              <a:path w="2069" h="368" extrusionOk="0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617028" y="1575083"/>
            <a:ext cx="2022972" cy="167387"/>
          </a:xfrm>
          <a:custGeom>
            <a:avLst/>
            <a:gdLst/>
            <a:ahLst/>
            <a:cxnLst/>
            <a:rect l="l" t="t" r="r" b="b"/>
            <a:pathLst>
              <a:path w="36293" h="3003" extrusionOk="0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561230" y="1504402"/>
            <a:ext cx="2134563" cy="197152"/>
          </a:xfrm>
          <a:custGeom>
            <a:avLst/>
            <a:gdLst/>
            <a:ahLst/>
            <a:cxnLst/>
            <a:rect l="l" t="t" r="r" b="b"/>
            <a:pathLst>
              <a:path w="38295" h="3537" extrusionOk="0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052098" y="1242246"/>
            <a:ext cx="1156549" cy="360749"/>
          </a:xfrm>
          <a:custGeom>
            <a:avLst/>
            <a:gdLst/>
            <a:ahLst/>
            <a:cxnLst/>
            <a:rect l="l" t="t" r="r" b="b"/>
            <a:pathLst>
              <a:path w="20749" h="6472" extrusionOk="0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037221" y="1231098"/>
            <a:ext cx="1180685" cy="383101"/>
          </a:xfrm>
          <a:custGeom>
            <a:avLst/>
            <a:gdLst/>
            <a:ahLst/>
            <a:cxnLst/>
            <a:rect l="l" t="t" r="r" b="b"/>
            <a:pathLst>
              <a:path w="21182" h="6873" extrusionOk="0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429232" y="1770348"/>
            <a:ext cx="2398548" cy="260362"/>
          </a:xfrm>
          <a:custGeom>
            <a:avLst/>
            <a:gdLst/>
            <a:ahLst/>
            <a:cxnLst/>
            <a:rect l="l" t="t" r="r" b="b"/>
            <a:pathLst>
              <a:path w="43031" h="4671" extrusionOk="0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372301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143590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914879" y="1770348"/>
            <a:ext cx="273349" cy="260362"/>
          </a:xfrm>
          <a:custGeom>
            <a:avLst/>
            <a:gdLst/>
            <a:ahLst/>
            <a:cxnLst/>
            <a:rect l="l" t="t" r="r" b="b"/>
            <a:pathLst>
              <a:path w="4904" h="4671" extrusionOk="0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686168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388670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068820" y="1770348"/>
            <a:ext cx="273405" cy="260362"/>
          </a:xfrm>
          <a:custGeom>
            <a:avLst/>
            <a:gdLst/>
            <a:ahLst/>
            <a:cxnLst/>
            <a:rect l="l" t="t" r="r" b="b"/>
            <a:pathLst>
              <a:path w="4905" h="4671" extrusionOk="0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749026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429232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427337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589101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749026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908951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068820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228745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388670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550435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710360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870229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030154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190079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349948" y="2030664"/>
            <a:ext cx="161869" cy="146931"/>
          </a:xfrm>
          <a:custGeom>
            <a:avLst/>
            <a:gdLst/>
            <a:ahLst/>
            <a:cxnLst/>
            <a:rect l="l" t="t" r="r" b="b"/>
            <a:pathLst>
              <a:path w="2904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511768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671638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943103" y="2748344"/>
            <a:ext cx="245535" cy="245535"/>
          </a:xfrm>
          <a:custGeom>
            <a:avLst/>
            <a:gdLst/>
            <a:ahLst/>
            <a:cxnLst/>
            <a:rect l="l" t="t" r="r" b="b"/>
            <a:pathLst>
              <a:path w="4405" h="4405" extrusionOk="0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6037164" y="1242309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SHOP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109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95663" y="2836040"/>
            <a:ext cx="3003291" cy="13401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mtClean="0"/>
              <a:t>Group </a:t>
            </a:r>
            <a:r>
              <a:rPr lang="en-US" smtClean="0"/>
              <a:t>10:</a:t>
            </a:r>
            <a:r>
              <a:rPr lang="en-US"/>
              <a:t/>
            </a:r>
            <a:br>
              <a:rPr lang="en-US"/>
            </a:br>
            <a:r>
              <a:rPr lang="en-US"/>
              <a:t>Nguyễn Mạnh Tiến </a:t>
            </a:r>
            <a:r>
              <a:rPr lang="en-US" smtClean="0"/>
              <a:t>- 20184312</a:t>
            </a:r>
          </a:p>
          <a:p>
            <a:pPr marL="0" indent="0"/>
            <a:r>
              <a:rPr lang="en-US" smtClean="0"/>
              <a:t>Ngô Việt Tùng - 20184326</a:t>
            </a:r>
            <a:br>
              <a:rPr lang="en-US" smtClean="0"/>
            </a:br>
            <a:r>
              <a:rPr lang="en-US" smtClean="0"/>
              <a:t>Đỗ Quang Khải – 20184274</a:t>
            </a:r>
            <a:endParaRPr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1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/>
              <a:t>SetupStore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6184633" y="1005004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smtClean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Usecase diagram</a:t>
            </a:r>
            <a:endParaRPr sz="22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257562" y="3858863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smtClean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Demo, Q&amp;A</a:t>
            </a:r>
            <a:endParaRPr sz="22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5649509" y="2974280"/>
            <a:ext cx="3023435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Integrated modular</a:t>
            </a:r>
            <a:endParaRPr sz="22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3514681" y="1107568"/>
            <a:ext cx="2343219" cy="3282933"/>
            <a:chOff x="3514681" y="1107568"/>
            <a:chExt cx="2343219" cy="3282933"/>
          </a:xfrm>
        </p:grpSpPr>
        <p:grpSp>
          <p:nvGrpSpPr>
            <p:cNvPr id="121" name="Google Shape;121;p16"/>
            <p:cNvGrpSpPr/>
            <p:nvPr/>
          </p:nvGrpSpPr>
          <p:grpSpPr>
            <a:xfrm>
              <a:off x="3514681" y="1194845"/>
              <a:ext cx="1567540" cy="3104651"/>
              <a:chOff x="2678318" y="1487495"/>
              <a:chExt cx="1567540" cy="3104651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2703018" y="1512454"/>
                <a:ext cx="1542840" cy="3054501"/>
              </a:xfrm>
              <a:custGeom>
                <a:avLst/>
                <a:gdLst/>
                <a:ahLst/>
                <a:cxnLst/>
                <a:rect l="l" t="t" r="r" b="b"/>
                <a:pathLst>
                  <a:path w="71403" h="141363" extrusionOk="0">
                    <a:moveTo>
                      <a:pt x="727" y="0"/>
                    </a:moveTo>
                    <a:cubicBezTo>
                      <a:pt x="322" y="0"/>
                      <a:pt x="1" y="322"/>
                      <a:pt x="1" y="714"/>
                    </a:cubicBezTo>
                    <a:cubicBezTo>
                      <a:pt x="1" y="1107"/>
                      <a:pt x="322" y="1429"/>
                      <a:pt x="727" y="1429"/>
                    </a:cubicBezTo>
                    <a:cubicBezTo>
                      <a:pt x="10074" y="1429"/>
                      <a:pt x="19134" y="3262"/>
                      <a:pt x="27683" y="6870"/>
                    </a:cubicBezTo>
                    <a:cubicBezTo>
                      <a:pt x="35922" y="10359"/>
                      <a:pt x="43328" y="15359"/>
                      <a:pt x="49686" y="21717"/>
                    </a:cubicBezTo>
                    <a:cubicBezTo>
                      <a:pt x="56044" y="28075"/>
                      <a:pt x="61044" y="35481"/>
                      <a:pt x="64533" y="43732"/>
                    </a:cubicBezTo>
                    <a:cubicBezTo>
                      <a:pt x="68140" y="52268"/>
                      <a:pt x="69974" y="61329"/>
                      <a:pt x="69974" y="70675"/>
                    </a:cubicBezTo>
                    <a:cubicBezTo>
                      <a:pt x="69974" y="80034"/>
                      <a:pt x="68140" y="89094"/>
                      <a:pt x="64533" y="97631"/>
                    </a:cubicBezTo>
                    <a:cubicBezTo>
                      <a:pt x="61044" y="105882"/>
                      <a:pt x="56044" y="113288"/>
                      <a:pt x="49686" y="119646"/>
                    </a:cubicBezTo>
                    <a:cubicBezTo>
                      <a:pt x="43328" y="126004"/>
                      <a:pt x="35922" y="131004"/>
                      <a:pt x="27683" y="134493"/>
                    </a:cubicBezTo>
                    <a:cubicBezTo>
                      <a:pt x="19134" y="138100"/>
                      <a:pt x="10074" y="139934"/>
                      <a:pt x="727" y="139934"/>
                    </a:cubicBezTo>
                    <a:cubicBezTo>
                      <a:pt x="322" y="139934"/>
                      <a:pt x="1" y="140255"/>
                      <a:pt x="1" y="140648"/>
                    </a:cubicBezTo>
                    <a:cubicBezTo>
                      <a:pt x="1" y="141041"/>
                      <a:pt x="322" y="141363"/>
                      <a:pt x="727" y="141363"/>
                    </a:cubicBezTo>
                    <a:cubicBezTo>
                      <a:pt x="10264" y="141363"/>
                      <a:pt x="19515" y="139493"/>
                      <a:pt x="28231" y="135802"/>
                    </a:cubicBezTo>
                    <a:cubicBezTo>
                      <a:pt x="36648" y="132243"/>
                      <a:pt x="44209" y="127147"/>
                      <a:pt x="50698" y="120658"/>
                    </a:cubicBezTo>
                    <a:cubicBezTo>
                      <a:pt x="57187" y="114169"/>
                      <a:pt x="62294" y="106608"/>
                      <a:pt x="65854" y="98191"/>
                    </a:cubicBezTo>
                    <a:cubicBezTo>
                      <a:pt x="69533" y="89475"/>
                      <a:pt x="71403" y="80224"/>
                      <a:pt x="71403" y="70675"/>
                    </a:cubicBezTo>
                    <a:cubicBezTo>
                      <a:pt x="71403" y="61139"/>
                      <a:pt x="69533" y="51887"/>
                      <a:pt x="65854" y="43172"/>
                    </a:cubicBezTo>
                    <a:cubicBezTo>
                      <a:pt x="62294" y="34754"/>
                      <a:pt x="57187" y="27194"/>
                      <a:pt x="50698" y="20705"/>
                    </a:cubicBezTo>
                    <a:cubicBezTo>
                      <a:pt x="44209" y="14216"/>
                      <a:pt x="36648" y="9120"/>
                      <a:pt x="28231" y="5560"/>
                    </a:cubicBezTo>
                    <a:cubicBezTo>
                      <a:pt x="19515" y="1869"/>
                      <a:pt x="10264" y="0"/>
                      <a:pt x="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2678318" y="1487495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4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4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2678318" y="4511356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3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3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5" name="Google Shape;125;p16"/>
            <p:cNvCxnSpPr/>
            <p:nvPr/>
          </p:nvCxnSpPr>
          <p:spPr>
            <a:xfrm>
              <a:off x="4267875" y="1309250"/>
              <a:ext cx="1590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6" name="Google Shape;126;p16"/>
            <p:cNvSpPr/>
            <p:nvPr/>
          </p:nvSpPr>
          <p:spPr>
            <a:xfrm>
              <a:off x="3928713" y="1107568"/>
              <a:ext cx="403691" cy="403384"/>
            </a:xfrm>
            <a:custGeom>
              <a:avLst/>
              <a:gdLst/>
              <a:ahLst/>
              <a:cxnLst/>
              <a:rect l="l" t="t" r="r" b="b"/>
              <a:pathLst>
                <a:path w="14146" h="14134" extrusionOk="0">
                  <a:moveTo>
                    <a:pt x="7073" y="0"/>
                  </a:moveTo>
                  <a:cubicBezTo>
                    <a:pt x="3168" y="0"/>
                    <a:pt x="1" y="3167"/>
                    <a:pt x="1" y="7073"/>
                  </a:cubicBezTo>
                  <a:cubicBezTo>
                    <a:pt x="1" y="10978"/>
                    <a:pt x="3168" y="14133"/>
                    <a:pt x="7073" y="14133"/>
                  </a:cubicBezTo>
                  <a:cubicBezTo>
                    <a:pt x="10978" y="14133"/>
                    <a:pt x="14145" y="10978"/>
                    <a:pt x="14145" y="7073"/>
                  </a:cubicBezTo>
                  <a:cubicBezTo>
                    <a:pt x="14145" y="3167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27" name="Google Shape;127;p16"/>
            <p:cNvCxnSpPr/>
            <p:nvPr/>
          </p:nvCxnSpPr>
          <p:spPr>
            <a:xfrm>
              <a:off x="4267875" y="4188625"/>
              <a:ext cx="1590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8" name="Google Shape;128;p16"/>
            <p:cNvSpPr/>
            <p:nvPr/>
          </p:nvSpPr>
          <p:spPr>
            <a:xfrm>
              <a:off x="3928708" y="3986762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0"/>
                  </a:moveTo>
                  <a:cubicBezTo>
                    <a:pt x="3168" y="0"/>
                    <a:pt x="1" y="3168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78" y="14133"/>
                    <a:pt x="14133" y="10966"/>
                    <a:pt x="14133" y="7061"/>
                  </a:cubicBezTo>
                  <a:cubicBezTo>
                    <a:pt x="14133" y="3168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29" name="Google Shape;129;p16"/>
            <p:cNvCxnSpPr/>
            <p:nvPr/>
          </p:nvCxnSpPr>
          <p:spPr>
            <a:xfrm>
              <a:off x="4995700" y="3228850"/>
              <a:ext cx="862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0" name="Google Shape;130;p16"/>
            <p:cNvSpPr/>
            <p:nvPr/>
          </p:nvSpPr>
          <p:spPr>
            <a:xfrm>
              <a:off x="4768391" y="3026968"/>
              <a:ext cx="403709" cy="403744"/>
            </a:xfrm>
            <a:custGeom>
              <a:avLst/>
              <a:gdLst/>
              <a:ahLst/>
              <a:cxnLst/>
              <a:rect l="l" t="t" r="r" b="b"/>
              <a:pathLst>
                <a:path w="14133" h="14133" extrusionOk="0">
                  <a:moveTo>
                    <a:pt x="7072" y="0"/>
                  </a:moveTo>
                  <a:cubicBezTo>
                    <a:pt x="3167" y="0"/>
                    <a:pt x="0" y="3167"/>
                    <a:pt x="0" y="7060"/>
                  </a:cubicBezTo>
                  <a:cubicBezTo>
                    <a:pt x="0" y="10966"/>
                    <a:pt x="3167" y="14133"/>
                    <a:pt x="7072" y="14133"/>
                  </a:cubicBezTo>
                  <a:cubicBezTo>
                    <a:pt x="10978" y="14133"/>
                    <a:pt x="14133" y="10966"/>
                    <a:pt x="14133" y="7060"/>
                  </a:cubicBezTo>
                  <a:cubicBezTo>
                    <a:pt x="14133" y="3167"/>
                    <a:pt x="10978" y="0"/>
                    <a:pt x="7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31" name="Google Shape;131;p16"/>
            <p:cNvCxnSpPr/>
            <p:nvPr/>
          </p:nvCxnSpPr>
          <p:spPr>
            <a:xfrm>
              <a:off x="5010475" y="2269050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2" name="Google Shape;132;p16"/>
            <p:cNvSpPr/>
            <p:nvPr/>
          </p:nvSpPr>
          <p:spPr>
            <a:xfrm>
              <a:off x="4768394" y="2067181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1"/>
                  </a:moveTo>
                  <a:cubicBezTo>
                    <a:pt x="3168" y="1"/>
                    <a:pt x="1" y="3156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66" y="14133"/>
                    <a:pt x="14133" y="10966"/>
                    <a:pt x="14133" y="7061"/>
                  </a:cubicBezTo>
                  <a:cubicBezTo>
                    <a:pt x="14133" y="3156"/>
                    <a:pt x="10966" y="1"/>
                    <a:pt x="7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sp>
        <p:nvSpPr>
          <p:cNvPr id="133" name="Google Shape;133;p16"/>
          <p:cNvSpPr txBox="1"/>
          <p:nvPr/>
        </p:nvSpPr>
        <p:spPr>
          <a:xfrm>
            <a:off x="6257562" y="1966004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200" smtClean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Architectural </a:t>
            </a:r>
            <a:r>
              <a:rPr lang="en-US"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model</a:t>
            </a:r>
            <a:endParaRPr sz="22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3458250" y="2514000"/>
            <a:ext cx="19200" cy="36700"/>
          </a:xfrm>
          <a:custGeom>
            <a:avLst/>
            <a:gdLst/>
            <a:ahLst/>
            <a:cxnLst/>
            <a:rect l="l" t="t" r="r" b="b"/>
            <a:pathLst>
              <a:path w="768" h="1468" fill="none" extrusionOk="0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w="41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458438" y="2381966"/>
            <a:ext cx="1831569" cy="2761480"/>
          </a:xfrm>
          <a:custGeom>
            <a:avLst/>
            <a:gdLst/>
            <a:ahLst/>
            <a:cxnLst/>
            <a:rect l="l" t="t" r="r" b="b"/>
            <a:pathLst>
              <a:path w="50304" h="75844" extrusionOk="0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129694" y="2351891"/>
            <a:ext cx="521064" cy="555070"/>
          </a:xfrm>
          <a:custGeom>
            <a:avLst/>
            <a:gdLst/>
            <a:ahLst/>
            <a:cxnLst/>
            <a:rect l="l" t="t" r="r" b="b"/>
            <a:pathLst>
              <a:path w="14311" h="15245" extrusionOk="0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963711" y="1702615"/>
            <a:ext cx="1473258" cy="2699947"/>
          </a:xfrm>
          <a:custGeom>
            <a:avLst/>
            <a:gdLst/>
            <a:ahLst/>
            <a:cxnLst/>
            <a:rect l="l" t="t" r="r" b="b"/>
            <a:pathLst>
              <a:path w="40463" h="74154" extrusionOk="0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964912" y="1926104"/>
            <a:ext cx="1470855" cy="2034372"/>
          </a:xfrm>
          <a:custGeom>
            <a:avLst/>
            <a:gdLst/>
            <a:ahLst/>
            <a:cxnLst/>
            <a:rect l="l" t="t" r="r" b="b"/>
            <a:pathLst>
              <a:path w="40397" h="55874" extrusionOk="0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1100943" y="2076699"/>
            <a:ext cx="1065175" cy="765193"/>
          </a:xfrm>
          <a:custGeom>
            <a:avLst/>
            <a:gdLst/>
            <a:ahLst/>
            <a:cxnLst/>
            <a:rect l="l" t="t" r="r" b="b"/>
            <a:pathLst>
              <a:path w="29255" h="21016" extrusionOk="0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517555" y="2302518"/>
            <a:ext cx="112980" cy="539378"/>
          </a:xfrm>
          <a:custGeom>
            <a:avLst/>
            <a:gdLst/>
            <a:ahLst/>
            <a:cxnLst/>
            <a:rect l="l" t="t" r="r" b="b"/>
            <a:pathLst>
              <a:path w="3103" h="14814" extrusionOk="0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1784738" y="2302518"/>
            <a:ext cx="106936" cy="539378"/>
          </a:xfrm>
          <a:custGeom>
            <a:avLst/>
            <a:gdLst/>
            <a:ahLst/>
            <a:cxnLst/>
            <a:rect l="l" t="t" r="r" b="b"/>
            <a:pathLst>
              <a:path w="2937" h="14814" extrusionOk="0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1325634" y="2459302"/>
            <a:ext cx="772475" cy="58329"/>
          </a:xfrm>
          <a:custGeom>
            <a:avLst/>
            <a:gdLst/>
            <a:ahLst/>
            <a:cxnLst/>
            <a:rect l="l" t="t" r="r" b="b"/>
            <a:pathLst>
              <a:path w="21216" h="1602" extrusionOk="0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1345077" y="2617179"/>
            <a:ext cx="733625" cy="58329"/>
          </a:xfrm>
          <a:custGeom>
            <a:avLst/>
            <a:gdLst/>
            <a:ahLst/>
            <a:cxnLst/>
            <a:rect l="l" t="t" r="r" b="b"/>
            <a:pathLst>
              <a:path w="20149" h="1602" extrusionOk="0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1453181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1790818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1100943" y="3333779"/>
            <a:ext cx="1200001" cy="414200"/>
          </a:xfrm>
          <a:custGeom>
            <a:avLst/>
            <a:gdLst/>
            <a:ahLst/>
            <a:cxnLst/>
            <a:rect l="l" t="t" r="r" b="b"/>
            <a:pathLst>
              <a:path w="32958" h="11376" extrusionOk="0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1510237" y="1796154"/>
            <a:ext cx="400838" cy="32805"/>
          </a:xfrm>
          <a:custGeom>
            <a:avLst/>
            <a:gdLst/>
            <a:ahLst/>
            <a:cxnLst/>
            <a:rect l="l" t="t" r="r" b="b"/>
            <a:pathLst>
              <a:path w="11009" h="901" extrusionOk="0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1586772" y="4069785"/>
            <a:ext cx="219880" cy="218678"/>
          </a:xfrm>
          <a:custGeom>
            <a:avLst/>
            <a:gdLst/>
            <a:ahLst/>
            <a:cxnLst/>
            <a:rect l="l" t="t" r="r" b="b"/>
            <a:pathLst>
              <a:path w="6039" h="6006" extrusionOk="0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2155181" y="2727358"/>
            <a:ext cx="598799" cy="500201"/>
          </a:xfrm>
          <a:custGeom>
            <a:avLst/>
            <a:gdLst/>
            <a:ahLst/>
            <a:cxnLst/>
            <a:rect l="l" t="t" r="r" b="b"/>
            <a:pathLst>
              <a:path w="16446" h="13738" extrusionOk="0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2201350" y="3027382"/>
            <a:ext cx="597561" cy="500164"/>
          </a:xfrm>
          <a:custGeom>
            <a:avLst/>
            <a:gdLst/>
            <a:ahLst/>
            <a:cxnLst/>
            <a:rect l="l" t="t" r="r" b="b"/>
            <a:pathLst>
              <a:path w="16412" h="13737" extrusionOk="0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2253563" y="3390507"/>
            <a:ext cx="518660" cy="445185"/>
          </a:xfrm>
          <a:custGeom>
            <a:avLst/>
            <a:gdLst/>
            <a:ahLst/>
            <a:cxnLst/>
            <a:rect l="l" t="t" r="r" b="b"/>
            <a:pathLst>
              <a:path w="14245" h="12227" extrusionOk="0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2157621" y="2346575"/>
            <a:ext cx="489496" cy="420353"/>
          </a:xfrm>
          <a:custGeom>
            <a:avLst/>
            <a:gdLst/>
            <a:ahLst/>
            <a:cxnLst/>
            <a:rect l="l" t="t" r="r" b="b"/>
            <a:pathLst>
              <a:path w="13444" h="11545" extrusionOk="0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919981" y="2424057"/>
            <a:ext cx="174914" cy="642527"/>
          </a:xfrm>
          <a:custGeom>
            <a:avLst/>
            <a:gdLst/>
            <a:ahLst/>
            <a:cxnLst/>
            <a:rect l="l" t="t" r="r" b="b"/>
            <a:pathLst>
              <a:path w="4804" h="17647" extrusionOk="0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1524843" y="1504504"/>
            <a:ext cx="342509" cy="124049"/>
          </a:xfrm>
          <a:custGeom>
            <a:avLst/>
            <a:gdLst/>
            <a:ahLst/>
            <a:cxnLst/>
            <a:rect l="l" t="t" r="r" b="b"/>
            <a:pathLst>
              <a:path w="9407" h="3407" extrusionOk="0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1162901" y="1106280"/>
            <a:ext cx="1066376" cy="275733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1346903" y="1305447"/>
            <a:ext cx="698380" cy="198034"/>
          </a:xfrm>
          <a:custGeom>
            <a:avLst/>
            <a:gdLst/>
            <a:ahLst/>
            <a:cxnLst/>
            <a:rect l="l" t="t" r="r" b="b"/>
            <a:pathLst>
              <a:path w="19181" h="5439" extrusionOk="0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1823625" y="3607551"/>
            <a:ext cx="1900784" cy="1535919"/>
          </a:xfrm>
          <a:custGeom>
            <a:avLst/>
            <a:gdLst/>
            <a:ahLst/>
            <a:cxnLst/>
            <a:rect l="l" t="t" r="r" b="b"/>
            <a:pathLst>
              <a:path w="52205" h="42184" extrusionOk="0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960672" y="862825"/>
            <a:ext cx="1470843" cy="380316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4294967295"/>
          </p:nvPr>
        </p:nvSpPr>
        <p:spPr>
          <a:xfrm>
            <a:off x="1105677" y="3355722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3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1. UseCase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32" y="730575"/>
            <a:ext cx="5220661" cy="41562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34893" y="865908"/>
            <a:ext cx="332509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Contribution: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Ngô Việt Tùng </a:t>
            </a:r>
            <a:r>
              <a:rPr lang="en-US" sz="1200" smtClean="0"/>
              <a:t>– 20184326</a:t>
            </a:r>
          </a:p>
          <a:p>
            <a:r>
              <a:rPr lang="en-US" sz="1200"/>
              <a:t> </a:t>
            </a:r>
            <a:r>
              <a:rPr lang="en-US" sz="1200" smtClean="0"/>
              <a:t>   </a:t>
            </a:r>
            <a:r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Signup, singin, Search, Add to cart, Place order, Update profile, View statistics.</a:t>
            </a:r>
            <a:endParaRPr lang="en-US" sz="120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Nguyễn Mạnh Tiến </a:t>
            </a:r>
            <a:r>
              <a:rPr lang="en-US" sz="1200" smtClean="0"/>
              <a:t>– 20184312</a:t>
            </a:r>
          </a:p>
          <a:p>
            <a:r>
              <a:rPr lang="en-US" sz="1200"/>
              <a:t> </a:t>
            </a:r>
            <a:r>
              <a:rPr lang="en-US" sz="1200" smtClean="0"/>
              <a:t>   </a:t>
            </a:r>
            <a:r>
              <a:rPr lang="en-US" sz="1200" smtClean="0">
                <a:solidFill>
                  <a:srgbClr val="FFC000"/>
                </a:solidFill>
              </a:rPr>
              <a:t>CRUD product, CRUD category, Manage Order, Manage User, Manage review</a:t>
            </a:r>
            <a:r>
              <a:rPr lang="en-US" sz="12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mtClean="0"/>
              <a:t>Đỗ Quang Khải – 20184274</a:t>
            </a:r>
          </a:p>
          <a:p>
            <a:r>
              <a:rPr lang="en-US" sz="1200">
                <a:solidFill>
                  <a:srgbClr val="92D050"/>
                </a:solidFill>
              </a:rPr>
              <a:t> </a:t>
            </a:r>
            <a:r>
              <a:rPr lang="en-US" sz="1200" smtClean="0">
                <a:solidFill>
                  <a:srgbClr val="92D050"/>
                </a:solidFill>
              </a:rPr>
              <a:t>   Filter products, Add product to wishlist, Review product, View order history</a:t>
            </a:r>
            <a:r>
              <a:rPr lang="en-US" sz="1200" smtClean="0"/>
              <a:t>.</a:t>
            </a:r>
            <a:r>
              <a:rPr lang="en-US" sz="1200"/>
              <a:t/>
            </a:r>
            <a:br>
              <a:rPr lang="en-US" sz="1200"/>
            </a:b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3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mtClean="0"/>
              <a:t>2. </a:t>
            </a:r>
            <a:r>
              <a:rPr lang="en-US"/>
              <a:t>Architectural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420404" y="3281574"/>
            <a:ext cx="3556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+mj-lt"/>
              </a:rPr>
              <a:t>Server</a:t>
            </a:r>
            <a:r>
              <a:rPr lang="en-US" smtClean="0">
                <a:latin typeface="Source Serif Pro"/>
              </a:rPr>
              <a:t> and browers communicate </a:t>
            </a:r>
            <a:r>
              <a:rPr lang="en-US">
                <a:latin typeface="Source Serif Pro"/>
              </a:rPr>
              <a:t>with each other over </a:t>
            </a:r>
            <a:r>
              <a:rPr lang="en-US" smtClean="0">
                <a:latin typeface="Source Serif Pro"/>
              </a:rPr>
              <a:t>HTTP.</a:t>
            </a:r>
            <a:endParaRPr lang="en-US"/>
          </a:p>
        </p:txBody>
      </p:sp>
      <p:pic>
        <p:nvPicPr>
          <p:cNvPr id="2050" name="Picture 2" descr="What is Difference Between Two-Tier and Three-Tier Architecture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890" y="1432022"/>
            <a:ext cx="47910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54649" y="1539887"/>
            <a:ext cx="3190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+mj-lt"/>
                <a:ea typeface="Roboto" panose="020B0604020202020204" charset="0"/>
              </a:rPr>
              <a:t>Client side</a:t>
            </a:r>
            <a:r>
              <a:rPr lang="en-US" smtClean="0">
                <a:latin typeface="+mj-lt"/>
                <a:ea typeface="Roboto" panose="020B0604020202020204" charset="0"/>
              </a:rPr>
              <a:t>: reactjs, redux tool kit</a:t>
            </a:r>
            <a:endParaRPr lang="en-US">
              <a:latin typeface="+mj-lt"/>
              <a:ea typeface="Roboto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0404" y="2164485"/>
            <a:ext cx="3259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+mj-lt"/>
                <a:ea typeface="Roboto" panose="020B0604020202020204" charset="0"/>
              </a:rPr>
              <a:t>Server side</a:t>
            </a:r>
            <a:r>
              <a:rPr lang="en-US" smtClean="0">
                <a:latin typeface="+mj-lt"/>
                <a:ea typeface="Roboto" panose="020B0604020202020204" charset="0"/>
              </a:rPr>
              <a:t>: nodejs</a:t>
            </a:r>
            <a:endParaRPr lang="en-US">
              <a:latin typeface="+mj-lt"/>
              <a:ea typeface="Roboto" panose="020B06040202020202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4649" y="2714119"/>
            <a:ext cx="3259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+mj-lt"/>
                <a:ea typeface="Roboto" panose="020B0604020202020204" charset="0"/>
              </a:rPr>
              <a:t>Database</a:t>
            </a:r>
            <a:r>
              <a:rPr lang="en-US" smtClean="0">
                <a:latin typeface="+mj-lt"/>
                <a:ea typeface="Roboto" panose="020B0604020202020204" charset="0"/>
              </a:rPr>
              <a:t>: mongoDb</a:t>
            </a:r>
            <a:endParaRPr lang="en-US">
              <a:latin typeface="+mj-lt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mtClean="0"/>
              <a:t>3. </a:t>
            </a:r>
            <a:r>
              <a:rPr lang="en-US" smtClean="0"/>
              <a:t>Integrated modular</a:t>
            </a:r>
            <a:endParaRPr lang="en-US"/>
          </a:p>
        </p:txBody>
      </p:sp>
      <p:sp>
        <p:nvSpPr>
          <p:cNvPr id="609" name="Google Shape;609;p26"/>
          <p:cNvSpPr/>
          <p:nvPr/>
        </p:nvSpPr>
        <p:spPr>
          <a:xfrm flipH="1">
            <a:off x="7804055" y="2475228"/>
            <a:ext cx="626690" cy="373294"/>
          </a:xfrm>
          <a:custGeom>
            <a:avLst/>
            <a:gdLst/>
            <a:ahLst/>
            <a:cxnLst/>
            <a:rect l="l" t="t" r="r" b="b"/>
            <a:pathLst>
              <a:path w="28021" h="16691" extrusionOk="0">
                <a:moveTo>
                  <a:pt x="25478" y="1"/>
                </a:moveTo>
                <a:cubicBezTo>
                  <a:pt x="25425" y="1"/>
                  <a:pt x="25372" y="4"/>
                  <a:pt x="25319" y="12"/>
                </a:cubicBezTo>
                <a:cubicBezTo>
                  <a:pt x="23050" y="379"/>
                  <a:pt x="16279" y="2213"/>
                  <a:pt x="10508" y="11453"/>
                </a:cubicBezTo>
                <a:cubicBezTo>
                  <a:pt x="10508" y="11453"/>
                  <a:pt x="1068" y="13755"/>
                  <a:pt x="534" y="14756"/>
                </a:cubicBezTo>
                <a:cubicBezTo>
                  <a:pt x="1" y="15756"/>
                  <a:pt x="668" y="16490"/>
                  <a:pt x="668" y="16490"/>
                </a:cubicBezTo>
                <a:cubicBezTo>
                  <a:pt x="668" y="16490"/>
                  <a:pt x="7739" y="16683"/>
                  <a:pt x="12750" y="16683"/>
                </a:cubicBezTo>
                <a:cubicBezTo>
                  <a:pt x="15256" y="16683"/>
                  <a:pt x="17246" y="16635"/>
                  <a:pt x="17580" y="16490"/>
                </a:cubicBezTo>
                <a:cubicBezTo>
                  <a:pt x="18580" y="16057"/>
                  <a:pt x="20749" y="9485"/>
                  <a:pt x="23851" y="8318"/>
                </a:cubicBezTo>
                <a:cubicBezTo>
                  <a:pt x="23851" y="8318"/>
                  <a:pt x="25080" y="16691"/>
                  <a:pt x="25450" y="16691"/>
                </a:cubicBezTo>
                <a:cubicBezTo>
                  <a:pt x="25451" y="16691"/>
                  <a:pt x="25451" y="16691"/>
                  <a:pt x="25452" y="16690"/>
                </a:cubicBezTo>
                <a:cubicBezTo>
                  <a:pt x="25563" y="16679"/>
                  <a:pt x="25745" y="16676"/>
                  <a:pt x="25938" y="16676"/>
                </a:cubicBezTo>
                <a:cubicBezTo>
                  <a:pt x="26323" y="16676"/>
                  <a:pt x="26753" y="16690"/>
                  <a:pt x="26753" y="16690"/>
                </a:cubicBezTo>
                <a:cubicBezTo>
                  <a:pt x="26753" y="16690"/>
                  <a:pt x="26186" y="11320"/>
                  <a:pt x="27153" y="8985"/>
                </a:cubicBezTo>
                <a:cubicBezTo>
                  <a:pt x="28021" y="6850"/>
                  <a:pt x="27987" y="3481"/>
                  <a:pt x="26453" y="579"/>
                </a:cubicBezTo>
                <a:cubicBezTo>
                  <a:pt x="26275" y="224"/>
                  <a:pt x="25889" y="1"/>
                  <a:pt x="254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98764" y="4135582"/>
            <a:ext cx="383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Intergrated with Firebase authen for login/signup function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11437" y="4135582"/>
            <a:ext cx="3830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Intergrated with Stripe for payment function</a:t>
            </a:r>
            <a:endParaRPr lang="en-US"/>
          </a:p>
        </p:txBody>
      </p:sp>
      <p:pic>
        <p:nvPicPr>
          <p:cNvPr id="1026" name="Picture 2" descr="google authentication | Horiz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11" y="1471372"/>
            <a:ext cx="4076989" cy="238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grating data to Stripe | Stripe Document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419" y="1471372"/>
            <a:ext cx="3774415" cy="23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3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684" y="2127539"/>
            <a:ext cx="4114800" cy="321000"/>
          </a:xfrm>
        </p:spPr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80" name="Picture 8" descr="Thank you for listening! - Wiki19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75" y="40957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61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139</Words>
  <Application>Microsoft Office PowerPoint</Application>
  <PresentationFormat>On-screen Show (16:9)</PresentationFormat>
  <Paragraphs>31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Fira Sans Extra Condensed Medium</vt:lpstr>
      <vt:lpstr>Roboto</vt:lpstr>
      <vt:lpstr>Source Serif Pro</vt:lpstr>
      <vt:lpstr>Arial</vt:lpstr>
      <vt:lpstr>E-Commerce Infographics by Slidesgo</vt:lpstr>
      <vt:lpstr>SetupStore</vt:lpstr>
      <vt:lpstr>SetupStore</vt:lpstr>
      <vt:lpstr>1. UseCase</vt:lpstr>
      <vt:lpstr>2. Architectural model</vt:lpstr>
      <vt:lpstr>3. Integrated modular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VN-PAY</dc:title>
  <cp:lastModifiedBy>Nguyen Tien</cp:lastModifiedBy>
  <cp:revision>19</cp:revision>
  <dcterms:modified xsi:type="dcterms:W3CDTF">2022-07-25T10:12:29Z</dcterms:modified>
</cp:coreProperties>
</file>