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62" r:id="rId6"/>
    <p:sldId id="276" r:id="rId7"/>
    <p:sldId id="273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75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 snapToGrid="0">
      <p:cViewPr>
        <p:scale>
          <a:sx n="106" d="100"/>
          <a:sy n="106" d="100"/>
        </p:scale>
        <p:origin x="-720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CE41BE-F63B-4F04-9B1B-F0A143D25F9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BD16B6-6AD6-47E7-B5E6-56ACD8F3189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2" descr="http://volumeone.org/uploads/image/event/160/734/160734/header_custom/160734_59488_469_wine_tastin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" y="0"/>
            <a:ext cx="12190746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842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41BE-F63B-4F04-9B1B-F0A143D25F9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16B6-6AD6-47E7-B5E6-56ACD8F3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41BE-F63B-4F04-9B1B-F0A143D25F9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16B6-6AD6-47E7-B5E6-56ACD8F3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9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41BE-F63B-4F04-9B1B-F0A143D25F9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16B6-6AD6-47E7-B5E6-56ACD8F3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CE41BE-F63B-4F04-9B1B-F0A143D25F9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BD16B6-6AD6-47E7-B5E6-56ACD8F318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7730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41BE-F63B-4F04-9B1B-F0A143D25F9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16B6-6AD6-47E7-B5E6-56ACD8F3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41BE-F63B-4F04-9B1B-F0A143D25F9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16B6-6AD6-47E7-B5E6-56ACD8F3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41BE-F63B-4F04-9B1B-F0A143D25F9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16B6-6AD6-47E7-B5E6-56ACD8F3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41BE-F63B-4F04-9B1B-F0A143D25F9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16B6-6AD6-47E7-B5E6-56ACD8F3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9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CE41BE-F63B-4F04-9B1B-F0A143D25F9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BD16B6-6AD6-47E7-B5E6-56ACD8F318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581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CE41BE-F63B-4F04-9B1B-F0A143D25F9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BD16B6-6AD6-47E7-B5E6-56ACD8F318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709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8CE41BE-F63B-4F04-9B1B-F0A143D25F9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6BD16B6-6AD6-47E7-B5E6-56ACD8F318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207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892" y="1399142"/>
            <a:ext cx="7017745" cy="1288974"/>
          </a:xfrm>
        </p:spPr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Quality wine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297" y="4770303"/>
            <a:ext cx="6114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DS-610-Big-Data-Analytics</a:t>
            </a:r>
          </a:p>
          <a:p>
            <a:r>
              <a:rPr lang="en-US" sz="3200" b="1" dirty="0" err="1" smtClean="0">
                <a:solidFill>
                  <a:srgbClr val="92D050"/>
                </a:solidFill>
              </a:rPr>
              <a:t>Abhinav</a:t>
            </a:r>
            <a:r>
              <a:rPr lang="en-US" sz="3200" b="1" dirty="0" smtClean="0">
                <a:solidFill>
                  <a:srgbClr val="92D050"/>
                </a:solidFill>
              </a:rPr>
              <a:t> Singh</a:t>
            </a:r>
            <a:endParaRPr lang="en-US" sz="32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1810870"/>
            <a:ext cx="9601200" cy="3581400"/>
          </a:xfrm>
        </p:spPr>
        <p:txBody>
          <a:bodyPr/>
          <a:lstStyle/>
          <a:p>
            <a:r>
              <a:rPr lang="en-US" dirty="0" smtClean="0"/>
              <a:t>Let’s compare wine quality with different categories. Let’s start with wine quality and pH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962" y="2982166"/>
            <a:ext cx="75533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36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1810870"/>
            <a:ext cx="9601200" cy="3581400"/>
          </a:xfrm>
        </p:spPr>
        <p:txBody>
          <a:bodyPr/>
          <a:lstStyle/>
          <a:p>
            <a:r>
              <a:rPr lang="en-US" dirty="0" smtClean="0"/>
              <a:t>Now let’s compare wine quality and alcohol</a:t>
            </a:r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665319"/>
            <a:ext cx="76485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43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1810870"/>
            <a:ext cx="9601200" cy="3581400"/>
          </a:xfrm>
        </p:spPr>
        <p:txBody>
          <a:bodyPr/>
          <a:lstStyle/>
          <a:p>
            <a:r>
              <a:rPr lang="en-US" dirty="0" smtClean="0"/>
              <a:t>Now let’s compare wine quality and residual sugar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586318"/>
            <a:ext cx="6324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67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1810870"/>
            <a:ext cx="9601200" cy="3581400"/>
          </a:xfrm>
        </p:spPr>
        <p:txBody>
          <a:bodyPr/>
          <a:lstStyle/>
          <a:p>
            <a:r>
              <a:rPr lang="en-US" dirty="0" smtClean="0"/>
              <a:t>Now let’s compare wine quality and density</a:t>
            </a: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44" y="2640666"/>
            <a:ext cx="63341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23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1810870"/>
            <a:ext cx="9601200" cy="3581400"/>
          </a:xfrm>
        </p:spPr>
        <p:txBody>
          <a:bodyPr/>
          <a:lstStyle/>
          <a:p>
            <a:r>
              <a:rPr lang="en-US" dirty="0" smtClean="0"/>
              <a:t>Now let’s compare wine quality and </a:t>
            </a:r>
            <a:r>
              <a:rPr lang="en-US" dirty="0" err="1" smtClean="0"/>
              <a:t>sulphates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5" y="2649071"/>
            <a:ext cx="74580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22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1810870"/>
            <a:ext cx="9601200" cy="3581400"/>
          </a:xfrm>
        </p:spPr>
        <p:txBody>
          <a:bodyPr/>
          <a:lstStyle/>
          <a:p>
            <a:r>
              <a:rPr lang="en-US" dirty="0" smtClean="0"/>
              <a:t>Now let’s compare wine quality and chlorides</a:t>
            </a: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974" y="2806794"/>
            <a:ext cx="77057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52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1810870"/>
            <a:ext cx="9601200" cy="3581400"/>
          </a:xfrm>
        </p:spPr>
        <p:txBody>
          <a:bodyPr/>
          <a:lstStyle/>
          <a:p>
            <a:r>
              <a:rPr lang="en-US" dirty="0" smtClean="0"/>
              <a:t>Now let’s compare wine quality and citric acid</a:t>
            </a: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04" y="2629461"/>
            <a:ext cx="78390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56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1810870"/>
            <a:ext cx="9601200" cy="3581400"/>
          </a:xfrm>
        </p:spPr>
        <p:txBody>
          <a:bodyPr/>
          <a:lstStyle/>
          <a:p>
            <a:r>
              <a:rPr lang="en-US" dirty="0" smtClean="0"/>
              <a:t>Now let’s compare wine quality and volatile acidity</a:t>
            </a:r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40" y="2829486"/>
            <a:ext cx="74866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23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1810870"/>
            <a:ext cx="9601200" cy="3581400"/>
          </a:xfrm>
        </p:spPr>
        <p:txBody>
          <a:bodyPr/>
          <a:lstStyle/>
          <a:p>
            <a:r>
              <a:rPr lang="en-US" dirty="0" smtClean="0"/>
              <a:t>Now let’s compare wine quality and fixed acidity</a:t>
            </a: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715466"/>
            <a:ext cx="66294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49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calculated the Individual Probability of </a:t>
            </a:r>
            <a:r>
              <a:rPr lang="en-US" dirty="0" err="1" smtClean="0"/>
              <a:t>good_quality</a:t>
            </a:r>
            <a:r>
              <a:rPr lang="en-US" dirty="0" smtClean="0"/>
              <a:t> to </a:t>
            </a:r>
            <a:r>
              <a:rPr lang="en-US" dirty="0" smtClean="0"/>
              <a:t>be 0 or 1</a:t>
            </a:r>
          </a:p>
          <a:p>
            <a:r>
              <a:rPr lang="en-US" dirty="0" smtClean="0"/>
              <a:t>Then </a:t>
            </a:r>
            <a:r>
              <a:rPr lang="en-US" dirty="0" smtClean="0"/>
              <a:t>we compared the predicted with observed</a:t>
            </a:r>
          </a:p>
          <a:p>
            <a:r>
              <a:rPr lang="en-US" dirty="0" smtClean="0"/>
              <a:t>Lastly we create a table to compare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34" r="70168" b="79002"/>
          <a:stretch/>
        </p:blipFill>
        <p:spPr>
          <a:xfrm>
            <a:off x="3434148" y="4527008"/>
            <a:ext cx="6756454" cy="16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7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 –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1426"/>
            <a:ext cx="9601200" cy="3581400"/>
          </a:xfrm>
        </p:spPr>
        <p:txBody>
          <a:bodyPr/>
          <a:lstStyle/>
          <a:p>
            <a:r>
              <a:rPr lang="en-US" dirty="0" smtClean="0"/>
              <a:t>I used the </a:t>
            </a:r>
            <a:r>
              <a:rPr lang="en-US" dirty="0"/>
              <a:t>CRISP (Cross-Industry Standard Process for Data Mining) methodology to give the directions of this project. This process, consists in a iterative and adaptive life cycle consisting of 6 phases, as shown on the side picture.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52111" t="24824" r="11323" b="11228"/>
          <a:stretch/>
        </p:blipFill>
        <p:spPr>
          <a:xfrm>
            <a:off x="4087258" y="3088180"/>
            <a:ext cx="3602515" cy="35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1810870"/>
            <a:ext cx="9601200" cy="3581400"/>
          </a:xfrm>
        </p:spPr>
        <p:txBody>
          <a:bodyPr/>
          <a:lstStyle/>
          <a:p>
            <a:r>
              <a:rPr lang="en-US" dirty="0" smtClean="0"/>
              <a:t>Let’s look at our newly created categorical variable</a:t>
            </a:r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96" y="2706500"/>
            <a:ext cx="23431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778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Modeling: Decision Tree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2061882"/>
            <a:ext cx="9601200" cy="3581400"/>
          </a:xfrm>
        </p:spPr>
        <p:txBody>
          <a:bodyPr/>
          <a:lstStyle/>
          <a:p>
            <a:r>
              <a:rPr lang="en-US" dirty="0" smtClean="0"/>
              <a:t>Based on the EDA, we will now apply decision tree classification on the model. </a:t>
            </a:r>
          </a:p>
          <a:p>
            <a:r>
              <a:rPr lang="en-US" dirty="0" smtClean="0"/>
              <a:t>We will transform data using vector assemblers. </a:t>
            </a:r>
          </a:p>
          <a:p>
            <a:r>
              <a:rPr lang="en-US" dirty="0" smtClean="0"/>
              <a:t>We will split dataset into testing and training dataset with 75:25 ratio.</a:t>
            </a:r>
          </a:p>
          <a:p>
            <a:r>
              <a:rPr lang="en-US" dirty="0" smtClean="0"/>
              <a:t>Here is our training and testing dataset</a:t>
            </a:r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39" y="4129927"/>
            <a:ext cx="20478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282327"/>
            <a:ext cx="17811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470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Decision Tree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06" y="2097741"/>
            <a:ext cx="9601200" cy="3581400"/>
          </a:xfrm>
        </p:spPr>
        <p:txBody>
          <a:bodyPr/>
          <a:lstStyle/>
          <a:p>
            <a:r>
              <a:rPr lang="en-US" dirty="0" smtClean="0"/>
              <a:t>Let’s look at the predictions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59" y="2728072"/>
            <a:ext cx="58674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318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Decision Tree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2214282"/>
            <a:ext cx="9601200" cy="3581400"/>
          </a:xfrm>
        </p:spPr>
        <p:txBody>
          <a:bodyPr/>
          <a:lstStyle/>
          <a:p>
            <a:r>
              <a:rPr lang="en-US" dirty="0" smtClean="0"/>
              <a:t>Let’s look at prediction along with probability and good quality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305" y="2668120"/>
            <a:ext cx="54292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970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Decision Tree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2196353"/>
            <a:ext cx="9601200" cy="3581400"/>
          </a:xfrm>
        </p:spPr>
        <p:txBody>
          <a:bodyPr/>
          <a:lstStyle/>
          <a:p>
            <a:r>
              <a:rPr lang="en-US" dirty="0" smtClean="0"/>
              <a:t>Let’s look at the accuracy of our model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the accuracy of the model is 72%. Let’s see if our next model can do better.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744" y="2914650"/>
            <a:ext cx="4533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319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Modeling: Random Forest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2061882"/>
            <a:ext cx="9601200" cy="3581400"/>
          </a:xfrm>
        </p:spPr>
        <p:txBody>
          <a:bodyPr/>
          <a:lstStyle/>
          <a:p>
            <a:r>
              <a:rPr lang="en-US" dirty="0" smtClean="0"/>
              <a:t>Based on the EDA, we will now apply random forest classification on the model. </a:t>
            </a:r>
          </a:p>
          <a:p>
            <a:r>
              <a:rPr lang="en-US" dirty="0" smtClean="0"/>
              <a:t>We will transform data using vector assemblers. </a:t>
            </a:r>
          </a:p>
          <a:p>
            <a:r>
              <a:rPr lang="en-US" dirty="0" smtClean="0"/>
              <a:t>We will split dataset into testing and training dataset with 75:25 ratio.</a:t>
            </a:r>
          </a:p>
          <a:p>
            <a:r>
              <a:rPr lang="en-US" dirty="0" smtClean="0"/>
              <a:t>Here is our training and testing dataset</a:t>
            </a:r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39" y="4129927"/>
            <a:ext cx="20478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282327"/>
            <a:ext cx="17811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285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</a:t>
            </a:r>
            <a:r>
              <a:rPr lang="en-US" dirty="0" smtClean="0"/>
              <a:t>Random Forest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06" y="2097741"/>
            <a:ext cx="9601200" cy="3581400"/>
          </a:xfrm>
        </p:spPr>
        <p:txBody>
          <a:bodyPr/>
          <a:lstStyle/>
          <a:p>
            <a:r>
              <a:rPr lang="en-US" dirty="0" smtClean="0"/>
              <a:t>Let’s look at the predictions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20788"/>
            <a:ext cx="9296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300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</a:t>
            </a:r>
            <a:r>
              <a:rPr lang="en-US" dirty="0" smtClean="0"/>
              <a:t>Random Forest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2214282"/>
            <a:ext cx="9601200" cy="3581400"/>
          </a:xfrm>
        </p:spPr>
        <p:txBody>
          <a:bodyPr/>
          <a:lstStyle/>
          <a:p>
            <a:r>
              <a:rPr lang="en-US" dirty="0" smtClean="0"/>
              <a:t>Let’s look at prediction along with probability and good quality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4" y="3032312"/>
            <a:ext cx="51625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921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</a:t>
            </a:r>
            <a:r>
              <a:rPr lang="en-US" dirty="0" smtClean="0"/>
              <a:t>Random Forest </a:t>
            </a:r>
            <a:r>
              <a:rPr lang="en-US" dirty="0"/>
              <a:t>Tree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2196353"/>
            <a:ext cx="9601200" cy="3581400"/>
          </a:xfrm>
        </p:spPr>
        <p:txBody>
          <a:bodyPr/>
          <a:lstStyle/>
          <a:p>
            <a:r>
              <a:rPr lang="en-US" dirty="0" smtClean="0"/>
              <a:t>Let’s look at the accuracy of our model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the accuracy of the model is 78%.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71" y="2871788"/>
            <a:ext cx="4467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979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2196353"/>
            <a:ext cx="9601200" cy="3581400"/>
          </a:xfrm>
        </p:spPr>
        <p:txBody>
          <a:bodyPr/>
          <a:lstStyle/>
          <a:p>
            <a:r>
              <a:rPr lang="en-US" dirty="0" smtClean="0"/>
              <a:t>The accuracy of Random Forest Classifier is much better than the accuracy of the Decision Tree Classifier and hence and hence gives better model.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59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was taken from kaggle.com </a:t>
            </a:r>
          </a:p>
          <a:p>
            <a:r>
              <a:rPr lang="en-US" dirty="0"/>
              <a:t>This datasets is related to red variants of the Portuguese "</a:t>
            </a:r>
            <a:r>
              <a:rPr lang="en-US" dirty="0" err="1"/>
              <a:t>Vinho</a:t>
            </a:r>
            <a:r>
              <a:rPr lang="en-US" dirty="0"/>
              <a:t> Verde" wine. For more details, consult the reference [Cortez et al., 2009]. Due to privacy and logistic issues, only physicochemical (inputs) and sensory (the output) variables are available (e.g. there is no data about grape types, wine brand, wine selling price, etc.).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18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wine should I buy? </a:t>
            </a:r>
          </a:p>
          <a:p>
            <a:pPr lvl="1"/>
            <a:r>
              <a:rPr lang="en-US" dirty="0" smtClean="0"/>
              <a:t>You can perform our </a:t>
            </a:r>
            <a:r>
              <a:rPr lang="en-US" dirty="0" smtClean="0"/>
              <a:t>Modeling and check for quality</a:t>
            </a:r>
            <a:r>
              <a:rPr lang="en-US" dirty="0" smtClean="0"/>
              <a:t>. </a:t>
            </a:r>
            <a:r>
              <a:rPr lang="en-US" dirty="0" smtClean="0"/>
              <a:t>Higher values suggest better wines and values close to 0 an low quality wine.</a:t>
            </a:r>
          </a:p>
          <a:p>
            <a:pPr lvl="1"/>
            <a:endParaRPr lang="en-US" dirty="0"/>
          </a:p>
          <a:p>
            <a:r>
              <a:rPr lang="en-US" dirty="0" smtClean="0"/>
              <a:t>No calculator?</a:t>
            </a:r>
            <a:endParaRPr lang="en-US" dirty="0"/>
          </a:p>
          <a:p>
            <a:pPr lvl="1"/>
            <a:r>
              <a:rPr lang="en-US" dirty="0" smtClean="0"/>
              <a:t>Use the punt of the bottle tip! =D</a:t>
            </a:r>
          </a:p>
        </p:txBody>
      </p:sp>
      <p:pic>
        <p:nvPicPr>
          <p:cNvPr id="1028" name="Picture 4" descr="http://wineacrosstexas.spi.us/wp-content/uploads/sites/2/2015/04/Pu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220" y="4786370"/>
            <a:ext cx="42100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4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62651"/>
            <a:ext cx="9601200" cy="1485900"/>
          </a:xfrm>
        </p:spPr>
        <p:txBody>
          <a:bodyPr/>
          <a:lstStyle/>
          <a:p>
            <a:r>
              <a:rPr lang="en-US" dirty="0" smtClean="0"/>
              <a:t>Data Understanding -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43605"/>
            <a:ext cx="10596623" cy="5214395"/>
          </a:xfrm>
        </p:spPr>
        <p:txBody>
          <a:bodyPr>
            <a:normAutofit/>
          </a:bodyPr>
          <a:lstStyle/>
          <a:p>
            <a:r>
              <a:rPr lang="en-US" dirty="0" smtClean="0"/>
              <a:t>Red Wine Dataset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smtClean="0"/>
              <a:t>1599 observations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Variables: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61532"/>
              </p:ext>
            </p:extLst>
          </p:nvPr>
        </p:nvGraphicFramePr>
        <p:xfrm>
          <a:off x="2108200" y="4527932"/>
          <a:ext cx="8127999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091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Fixed</a:t>
                      </a:r>
                      <a:r>
                        <a:rPr lang="en-US" b="1" baseline="0" dirty="0" smtClean="0"/>
                        <a:t> Acidity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Chlorides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Volatile Acidity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Free sulfur dioxide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Sulphates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Citric Acid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 sulfur dioxide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Alcohol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Residual Sugar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Density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Quality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5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missing values</a:t>
            </a:r>
          </a:p>
          <a:p>
            <a:r>
              <a:rPr lang="en-US" dirty="0" smtClean="0"/>
              <a:t>Create </a:t>
            </a:r>
            <a:r>
              <a:rPr lang="en-US" dirty="0"/>
              <a:t>a model to predict quality</a:t>
            </a:r>
            <a:endParaRPr lang="en-US" dirty="0" smtClean="0"/>
          </a:p>
          <a:p>
            <a:r>
              <a:rPr lang="en-US" dirty="0" smtClean="0"/>
              <a:t>Created new column with following 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wine quality is higher than 6 = 1</a:t>
            </a:r>
          </a:p>
          <a:p>
            <a:pPr lvl="1"/>
            <a:r>
              <a:rPr lang="en-US" dirty="0" smtClean="0"/>
              <a:t>If wine quality is less or equal 6 = 0</a:t>
            </a:r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703" t="20800" r="28868" b="14899"/>
          <a:stretch/>
        </p:blipFill>
        <p:spPr>
          <a:xfrm>
            <a:off x="6709272" y="1527508"/>
            <a:ext cx="5210979" cy="4339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2685" y="6246564"/>
            <a:ext cx="90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20% of our data has HIGH quality after modification!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7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missing values</a:t>
            </a:r>
          </a:p>
          <a:p>
            <a:r>
              <a:rPr lang="en-US" dirty="0" smtClean="0"/>
              <a:t>Create </a:t>
            </a:r>
            <a:r>
              <a:rPr lang="en-US" dirty="0"/>
              <a:t>a model to predict quality</a:t>
            </a:r>
            <a:endParaRPr lang="en-US" dirty="0" smtClean="0"/>
          </a:p>
          <a:p>
            <a:r>
              <a:rPr lang="en-US" dirty="0" smtClean="0"/>
              <a:t>Created new column with following 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wine quality is higher than 6 = 1</a:t>
            </a:r>
          </a:p>
          <a:p>
            <a:pPr lvl="1"/>
            <a:r>
              <a:rPr lang="en-US" dirty="0" smtClean="0"/>
              <a:t>If wine quality is less or equal 6 = 0</a:t>
            </a:r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703" t="20800" r="28868" b="14899"/>
          <a:stretch/>
        </p:blipFill>
        <p:spPr>
          <a:xfrm>
            <a:off x="6709272" y="1527508"/>
            <a:ext cx="5210979" cy="4339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2685" y="6246564"/>
            <a:ext cx="90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20% of our data has HIGH quality after modification!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correlation of all the features is given below: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595" y="3127562"/>
            <a:ext cx="55149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11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1810870"/>
            <a:ext cx="9601200" cy="3581400"/>
          </a:xfrm>
        </p:spPr>
        <p:txBody>
          <a:bodyPr/>
          <a:lstStyle/>
          <a:p>
            <a:r>
              <a:rPr lang="en-US" dirty="0" smtClean="0"/>
              <a:t>Let’s look at the </a:t>
            </a:r>
            <a:r>
              <a:rPr lang="en-US" dirty="0" err="1" smtClean="0"/>
              <a:t>heatmap</a:t>
            </a:r>
            <a:r>
              <a:rPr lang="en-US" dirty="0" smtClean="0"/>
              <a:t> correlation map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59" y="2249034"/>
            <a:ext cx="5395072" cy="4356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1810870"/>
            <a:ext cx="9601200" cy="3581400"/>
          </a:xfrm>
        </p:spPr>
        <p:txBody>
          <a:bodyPr/>
          <a:lstStyle/>
          <a:p>
            <a:r>
              <a:rPr lang="en-US" dirty="0" smtClean="0"/>
              <a:t>Let’s look at quality distribution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80" y="2537293"/>
            <a:ext cx="44862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9210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1111</TotalTime>
  <Words>705</Words>
  <Application>Microsoft Office PowerPoint</Application>
  <PresentationFormat>Custom</PresentationFormat>
  <Paragraphs>106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Crop</vt:lpstr>
      <vt:lpstr>Quality wine</vt:lpstr>
      <vt:lpstr>CRISP – DM</vt:lpstr>
      <vt:lpstr>Business  Understanding</vt:lpstr>
      <vt:lpstr>Data Understanding - Dataset</vt:lpstr>
      <vt:lpstr>Data Preparation</vt:lpstr>
      <vt:lpstr>The Process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Evaluation</vt:lpstr>
      <vt:lpstr>Evaluation</vt:lpstr>
      <vt:lpstr>Data Modeling: Decision Tree Classification</vt:lpstr>
      <vt:lpstr>Data Modeling: Decision Tree Classification</vt:lpstr>
      <vt:lpstr>Data Modeling: Decision Tree Classification</vt:lpstr>
      <vt:lpstr>Data Modeling: Decision Tree Classification</vt:lpstr>
      <vt:lpstr>Data Modeling: Random Forest Classification</vt:lpstr>
      <vt:lpstr>Data Modeling: Random Forest Classification</vt:lpstr>
      <vt:lpstr>Data Modeling: Random Forest Classification</vt:lpstr>
      <vt:lpstr>Data Modeling: Random Forest Tree Classification</vt:lpstr>
      <vt:lpstr>Conclusion</vt:lpstr>
      <vt:lpstr>Decision: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pires</dc:creator>
  <cp:lastModifiedBy>Abhi</cp:lastModifiedBy>
  <cp:revision>44</cp:revision>
  <dcterms:created xsi:type="dcterms:W3CDTF">2015-12-06T19:45:46Z</dcterms:created>
  <dcterms:modified xsi:type="dcterms:W3CDTF">2021-05-19T23:53:33Z</dcterms:modified>
</cp:coreProperties>
</file>