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4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8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6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4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2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2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6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8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8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509D12-3006-4233-B1A4-CF35A13C8A0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241E1-8616-4648-BB07-47831E5F9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9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</p:spPr>
        <p:txBody>
          <a:bodyPr/>
          <a:lstStyle/>
          <a:p>
            <a:r>
              <a:rPr lang="ru-RU" dirty="0"/>
              <a:t>Жизненный цикл ПО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Выполнил: Варганов М.А.</a:t>
            </a:r>
          </a:p>
          <a:p>
            <a:pPr algn="r"/>
            <a:r>
              <a:rPr lang="ru-RU" dirty="0"/>
              <a:t>Преподаватель: Бушуева Е.В.</a:t>
            </a:r>
          </a:p>
        </p:txBody>
      </p:sp>
    </p:spTree>
    <p:extLst>
      <p:ext uri="{BB962C8B-B14F-4D97-AF65-F5344CB8AC3E}">
        <p14:creationId xmlns:p14="http://schemas.microsoft.com/office/powerpoint/2010/main" val="428728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выглядит </a:t>
            </a:r>
            <a:r>
              <a:rPr lang="ru-RU" dirty="0" err="1"/>
              <a:t>прототипирования</a:t>
            </a:r>
            <a:r>
              <a:rPr lang="ru-RU" dirty="0"/>
              <a:t> модель?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3" y="2557463"/>
            <a:ext cx="5322794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6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</a:t>
            </a:r>
            <a:r>
              <a:rPr lang="ru-RU" dirty="0" err="1"/>
              <a:t>прототипированую</a:t>
            </a:r>
            <a:r>
              <a:rPr lang="ru-RU" dirty="0"/>
              <a:t> модель?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Когда основные требования к системе четко определены и понятны. В то же время некоторые детали могут дорабатываться с течением времени.</a:t>
            </a:r>
          </a:p>
          <a:p>
            <a:pPr indent="540000"/>
            <a:r>
              <a:rPr lang="ru-RU" dirty="0"/>
              <a:t>Требуется ранний вывод продукта на рынок.</a:t>
            </a:r>
          </a:p>
          <a:p>
            <a:pPr indent="540000"/>
            <a:r>
              <a:rPr lang="ru-RU" dirty="0"/>
              <a:t>Есть несколько рисковых </a:t>
            </a:r>
            <a:r>
              <a:rPr lang="ru-RU" dirty="0" err="1"/>
              <a:t>фич</a:t>
            </a:r>
            <a:r>
              <a:rPr lang="ru-RU" dirty="0"/>
              <a:t> или целей.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02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быстрой разработки приложений, или RAD-модель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RAD-модель — разновидность инкрементной модели. В RAD-модели компоненты или функции разрабатываются несколькими высококвалифицированными командами параллельно, будто несколько мини-проектов.</a:t>
            </a:r>
          </a:p>
          <a:p>
            <a:pPr indent="540000"/>
            <a:r>
              <a:rPr lang="ru-RU" dirty="0"/>
              <a:t>Созданные модули затем интегрируются в один рабочий прототип.</a:t>
            </a:r>
          </a:p>
        </p:txBody>
      </p:sp>
    </p:spTree>
    <p:extLst>
      <p:ext uri="{BB962C8B-B14F-4D97-AF65-F5344CB8AC3E}">
        <p14:creationId xmlns:p14="http://schemas.microsoft.com/office/powerpoint/2010/main" val="14899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быстрой разработки приложений включает следующие фазы: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540000"/>
            <a:r>
              <a:rPr lang="ru-RU" dirty="0"/>
              <a:t>Бизнес-моделирование: определение списка информационных потоков между различными подразделениями.</a:t>
            </a:r>
          </a:p>
          <a:p>
            <a:pPr indent="540000"/>
            <a:r>
              <a:rPr lang="ru-RU" dirty="0"/>
              <a:t>Моделирование данных: информация, собранная на предыдущем этапе, используется для определения объектов и иных сущностей, необходимых для циркуляции информации.</a:t>
            </a:r>
          </a:p>
          <a:p>
            <a:pPr indent="540000"/>
            <a:r>
              <a:rPr lang="ru-RU" dirty="0"/>
              <a:t>Моделирование процесса: информационные потоки связывают объекты для достижения целей разработки.</a:t>
            </a:r>
          </a:p>
          <a:p>
            <a:pPr indent="540000"/>
            <a:r>
              <a:rPr lang="ru-RU" dirty="0"/>
              <a:t>Сборка приложения: используются средства автоматической сборки для преобразования моделей системы автоматического проектирования в код.</a:t>
            </a:r>
          </a:p>
          <a:p>
            <a:pPr indent="540000"/>
            <a:r>
              <a:rPr lang="ru-RU" dirty="0"/>
              <a:t>Тестирование: тестируются новые компоненты 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40776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RAD-модель?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84" y="2576954"/>
            <a:ext cx="5401632" cy="33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350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используется </a:t>
            </a:r>
            <a:r>
              <a:rPr lang="en-US" b="1" dirty="0"/>
              <a:t>RAD-</a:t>
            </a:r>
            <a:r>
              <a:rPr lang="ru-RU" b="1" dirty="0"/>
              <a:t>модель?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Может использоваться только при наличии высококвалифицированных и узкоспециализированных архитекторов. Бюджет проекта большой, чтобы оплатить этих специалистов вместе со стоимостью готовых инструментов автоматизированной сборки. RAD-модель может быть выбрана при уверенном знании целевого бизнеса и необходимости срочного производства системы в течение 2-3 месяцев.</a:t>
            </a:r>
          </a:p>
        </p:txBody>
      </p:sp>
    </p:spTree>
    <p:extLst>
      <p:ext uri="{BB962C8B-B14F-4D97-AF65-F5344CB8AC3E}">
        <p14:creationId xmlns:p14="http://schemas.microsoft.com/office/powerpoint/2010/main" val="319413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Гибкая методология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</a:t>
            </a:r>
          </a:p>
          <a:p>
            <a:pPr indent="540000"/>
            <a:r>
              <a:rPr lang="ru-RU" dirty="0"/>
              <a:t>Методология подходит для больших или нацеленных на длительный жизненный цикл проектов, постоянно адаптируемых к условиям рынка.</a:t>
            </a:r>
          </a:p>
        </p:txBody>
      </p:sp>
    </p:spTree>
    <p:extLst>
      <p:ext uri="{BB962C8B-B14F-4D97-AF65-F5344CB8AC3E}">
        <p14:creationId xmlns:p14="http://schemas.microsoft.com/office/powerpoint/2010/main" val="135023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«гибкая» модель?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46" y="2557463"/>
            <a:ext cx="5328708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93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«гибкую» модель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Когда потребности пользователей постоянно меняются в динамическом бизнесе.</a:t>
            </a:r>
          </a:p>
          <a:p>
            <a:pPr indent="540000"/>
            <a:r>
              <a:rPr lang="ru-RU" dirty="0"/>
              <a:t>Изменения на </a:t>
            </a:r>
            <a:r>
              <a:rPr lang="ru-RU" dirty="0" err="1"/>
              <a:t>Agile</a:t>
            </a:r>
            <a:r>
              <a:rPr lang="ru-RU" dirty="0"/>
              <a:t> реализуются за меньшую цену из-за частых инкрементов.</a:t>
            </a:r>
          </a:p>
          <a:p>
            <a:pPr indent="540000"/>
            <a:r>
              <a:rPr lang="ru-RU" dirty="0"/>
              <a:t>В отличие от модели водопада, в гибкой модели для старта проекта достаточно лишь небольшого планирования.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683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«Спиральная модель» похожа на инкрементную, но с акцентом на анализ рисков. Она хорошо работает для решения критически важных бизнес-задач, когда неудача несовместима с деятельностью компании, в условиях выпуска новых продуктовых линеек, при необходимости научных исследований и практической апробации.</a:t>
            </a:r>
          </a:p>
          <a:p>
            <a:pPr indent="540000"/>
            <a:r>
              <a:rPr lang="ru-RU" dirty="0"/>
              <a:t>Эта модель не подойдет для малых проектов, она резонна для сложных и дорогих.</a:t>
            </a:r>
          </a:p>
        </p:txBody>
      </p:sp>
    </p:spTree>
    <p:extLst>
      <p:ext uri="{BB962C8B-B14F-4D97-AF65-F5344CB8AC3E}">
        <p14:creationId xmlns:p14="http://schemas.microsoft.com/office/powerpoint/2010/main" val="24453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540000"/>
            <a:r>
              <a:rPr lang="ru-RU" dirty="0"/>
              <a:t>Каскадная модель, или «водопад»</a:t>
            </a:r>
            <a:r>
              <a:rPr lang="en-US" dirty="0"/>
              <a:t>;</a:t>
            </a:r>
          </a:p>
          <a:p>
            <a:pPr indent="540000"/>
            <a:r>
              <a:rPr lang="en-US" dirty="0"/>
              <a:t>V-</a:t>
            </a:r>
            <a:r>
              <a:rPr lang="ru-RU" dirty="0"/>
              <a:t>образная модель;</a:t>
            </a:r>
          </a:p>
          <a:p>
            <a:pPr indent="540000"/>
            <a:r>
              <a:rPr lang="ru-RU" dirty="0"/>
              <a:t>Модель </a:t>
            </a:r>
            <a:r>
              <a:rPr lang="ru-RU" dirty="0" err="1"/>
              <a:t>прототипирования</a:t>
            </a:r>
            <a:r>
              <a:rPr lang="ru-RU" dirty="0"/>
              <a:t>, </a:t>
            </a:r>
            <a:r>
              <a:rPr lang="en-US" dirty="0"/>
              <a:t>«Incremental Model»</a:t>
            </a:r>
            <a:r>
              <a:rPr lang="ru-RU" dirty="0"/>
              <a:t>;</a:t>
            </a:r>
          </a:p>
          <a:p>
            <a:pPr indent="540000"/>
            <a:r>
              <a:rPr lang="ru-RU" dirty="0"/>
              <a:t>Модель быстрой разработки приложений, или RAD-модель;</a:t>
            </a:r>
          </a:p>
          <a:p>
            <a:pPr indent="540000"/>
            <a:r>
              <a:rPr lang="ru-RU" dirty="0"/>
              <a:t>Гибкая методология разработки;</a:t>
            </a:r>
          </a:p>
          <a:p>
            <a:pPr indent="540000"/>
            <a:r>
              <a:rPr lang="ru-RU" dirty="0"/>
              <a:t>Спиральная модель</a:t>
            </a:r>
            <a:r>
              <a:rPr lang="ru-RU" b="1" dirty="0"/>
              <a:t>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80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Спиральная модель предполагает 4 этапа для каждого витка: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Планирование;</a:t>
            </a:r>
          </a:p>
          <a:p>
            <a:pPr indent="540000"/>
            <a:r>
              <a:rPr lang="ru-RU" dirty="0"/>
              <a:t>Анализ рисков;</a:t>
            </a:r>
          </a:p>
          <a:p>
            <a:pPr indent="540000"/>
            <a:r>
              <a:rPr lang="ru-RU" dirty="0"/>
              <a:t>Конструирование;</a:t>
            </a:r>
          </a:p>
          <a:p>
            <a:pPr indent="540000"/>
            <a:r>
              <a:rPr lang="ru-RU" dirty="0"/>
              <a:t>Оценка результата и при удовлетворительном качестве переход к новому витку.</a:t>
            </a:r>
          </a:p>
        </p:txBody>
      </p:sp>
    </p:spTree>
    <p:extLst>
      <p:ext uri="{BB962C8B-B14F-4D97-AF65-F5344CB8AC3E}">
        <p14:creationId xmlns:p14="http://schemas.microsoft.com/office/powerpoint/2010/main" val="149557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спиральная модель?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46" y="2557463"/>
            <a:ext cx="5328708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44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своем разрабатываемом проекте используется каскадная модель.</a:t>
            </a:r>
          </a:p>
          <a:p>
            <a:pPr marL="0" indent="0">
              <a:buNone/>
            </a:pPr>
            <a:r>
              <a:rPr lang="ru-RU" dirty="0"/>
              <a:t>Она состоит из 5 этапов:</a:t>
            </a:r>
          </a:p>
          <a:p>
            <a:pPr marL="514350" indent="540000">
              <a:buFont typeface="+mj-lt"/>
              <a:buAutoNum type="arabicPeriod"/>
            </a:pPr>
            <a:r>
              <a:rPr lang="ru-RU" dirty="0"/>
              <a:t>Анализ требований</a:t>
            </a:r>
          </a:p>
          <a:p>
            <a:pPr marL="514350" indent="540000">
              <a:buFont typeface="+mj-lt"/>
              <a:buAutoNum type="arabicPeriod"/>
            </a:pPr>
            <a:r>
              <a:rPr lang="ru-RU" dirty="0"/>
              <a:t>Проектирование</a:t>
            </a:r>
          </a:p>
          <a:p>
            <a:pPr marL="514350" indent="540000">
              <a:buFont typeface="+mj-lt"/>
              <a:buAutoNum type="arabicPeriod"/>
            </a:pPr>
            <a:r>
              <a:rPr lang="ru-RU" dirty="0"/>
              <a:t>Разработка</a:t>
            </a:r>
          </a:p>
          <a:p>
            <a:pPr marL="514350" indent="540000">
              <a:buFont typeface="+mj-lt"/>
              <a:buAutoNum type="arabicPeriod"/>
            </a:pPr>
            <a:r>
              <a:rPr lang="ru-RU" dirty="0"/>
              <a:t>Тестирование</a:t>
            </a:r>
          </a:p>
          <a:p>
            <a:pPr marL="514350" indent="540000">
              <a:buFont typeface="+mj-lt"/>
              <a:buAutoNum type="arabicPeriod"/>
            </a:pPr>
            <a:r>
              <a:rPr lang="ru-RU" dirty="0"/>
              <a:t>Техническая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309500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r>
              <a:rPr lang="ru-RU" dirty="0"/>
              <a:t>Анализ 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40000">
              <a:buNone/>
            </a:pPr>
            <a:r>
              <a:rPr lang="ru-RU" dirty="0"/>
              <a:t>Начав проект, следует проанализировать, что требуется от продукта, эту информацию можно получить от заказчика.</a:t>
            </a:r>
          </a:p>
          <a:p>
            <a:r>
              <a:rPr lang="ru-RU" dirty="0"/>
              <a:t>Подбор подходящих авиабилетов на основе выбранных данных</a:t>
            </a:r>
          </a:p>
          <a:p>
            <a:r>
              <a:rPr lang="ru-RU" dirty="0"/>
              <a:t>Бронирование авиабилетов</a:t>
            </a:r>
          </a:p>
          <a:p>
            <a:r>
              <a:rPr lang="ru-RU" dirty="0"/>
              <a:t>Просмотр подробной информации о рейсе</a:t>
            </a:r>
          </a:p>
          <a:p>
            <a:r>
              <a:rPr lang="ru-RU" dirty="0"/>
              <a:t>Просмотр информации о купленном авиабилете</a:t>
            </a:r>
          </a:p>
        </p:txBody>
      </p:sp>
    </p:spTree>
    <p:extLst>
      <p:ext uri="{BB962C8B-B14F-4D97-AF65-F5344CB8AC3E}">
        <p14:creationId xmlns:p14="http://schemas.microsoft.com/office/powerpoint/2010/main" val="312486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indent="540000"/>
            <a:r>
              <a:rPr lang="ru-RU" dirty="0"/>
              <a:t>Этап проектирования заключается в разработке концептуальной модели предметной области, определения объектов как сущностей. Также проектируется логическая структура БД.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CC43-673E-48CF-878B-4DF668D3CE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6583" y="3924886"/>
            <a:ext cx="4538833" cy="19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8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логической структуры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96" y="2782405"/>
            <a:ext cx="9601196" cy="3318936"/>
          </a:xfrm>
        </p:spPr>
        <p:txBody>
          <a:bodyPr/>
          <a:lstStyle/>
          <a:p>
            <a:pPr indent="540000"/>
            <a:r>
              <a:rPr lang="ru-RU" dirty="0"/>
              <a:t>Определяются атрибуты сущности, их имя и тип данных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BB8AB0-1886-4F85-8122-57993A29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79" y="3165345"/>
            <a:ext cx="620164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7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540000">
              <a:buNone/>
            </a:pPr>
            <a:r>
              <a:rPr lang="ru-RU" dirty="0"/>
              <a:t>На этапе разработки проектируется физическая структура БД, интерфейс продукта и его функционирование.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CD734-CFE0-4F06-A0E5-B6FCAE32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65" y="3625557"/>
            <a:ext cx="6106668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292922-5E1C-40E7-92D6-2EDBE60D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3046174"/>
            <a:ext cx="9073661" cy="24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40000">
              <a:buNone/>
            </a:pPr>
            <a:r>
              <a:rPr lang="ru-RU" dirty="0"/>
              <a:t>На данном этапе происходит тестирование проекта. Проверка ограничений целостности, исследуется поведение программного продукта, основной целью которого является выявление багов.</a:t>
            </a:r>
          </a:p>
        </p:txBody>
      </p:sp>
    </p:spTree>
    <p:extLst>
      <p:ext uri="{BB962C8B-B14F-4D97-AF65-F5344CB8AC3E}">
        <p14:creationId xmlns:p14="http://schemas.microsoft.com/office/powerpoint/2010/main" val="113855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поддержка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40000">
              <a:buNone/>
            </a:pPr>
            <a:r>
              <a:rPr lang="ru-RU" dirty="0"/>
              <a:t>В моем проекте этот этап на данный момент не производится. Суть данного этапа заключается в модификации программного продукта после поставки с целью исправления ошибок. Например, я буду исправлять ошибки, которые были выявлены после демонстрации проекта комиссии, чтобы добавить его в дипломную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47465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модель, или «водопад»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Подразумевает последовательное прохождение стадий, каждая из которых должна завершиться полностью до начала следующей.</a:t>
            </a:r>
          </a:p>
          <a:p>
            <a:pPr indent="540000"/>
            <a:r>
              <a:rPr lang="ru-RU" dirty="0"/>
              <a:t>Каскадная модель будет давать отличный результат только в проектах с четко и заранее определенными требованиями и способами их реализации. Нет возможности сделать шаг назад, тестирование начинается только после того, как разработка завершена или почти завершена.</a:t>
            </a:r>
          </a:p>
        </p:txBody>
      </p:sp>
    </p:spTree>
    <p:extLst>
      <p:ext uri="{BB962C8B-B14F-4D97-AF65-F5344CB8AC3E}">
        <p14:creationId xmlns:p14="http://schemas.microsoft.com/office/powerpoint/2010/main" val="230578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каскадная модель?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57" y="2644727"/>
            <a:ext cx="5524286" cy="3437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56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каскадную методологию?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Только тогда, когда требования известны, понятны и зафиксированы. Противоречивых требований не имеется.</a:t>
            </a:r>
          </a:p>
          <a:p>
            <a:pPr indent="540000"/>
            <a:r>
              <a:rPr lang="ru-RU" dirty="0"/>
              <a:t>Нет проблем с доступностью программистов нужной квалификации.</a:t>
            </a:r>
          </a:p>
          <a:p>
            <a:pPr indent="540000"/>
            <a:r>
              <a:rPr lang="ru-RU" dirty="0"/>
              <a:t>В относительно небольших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1689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</a:t>
            </a:r>
            <a:r>
              <a:rPr lang="ru-RU" dirty="0"/>
              <a:t>образная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540000"/>
            <a:r>
              <a:rPr lang="ru-RU" dirty="0"/>
              <a:t>V-образная модель применима к системам, которым особенно важно бесперебойное функционирование. Например, прикладные программы в клиниках для наблюдения за пациентами, интегрированное ПО для механизмов управления аварийными подушками безопасности в транспортных средствах и так далее.</a:t>
            </a:r>
          </a:p>
          <a:p>
            <a:pPr indent="540000"/>
            <a:r>
              <a:rPr lang="ru-RU" dirty="0"/>
              <a:t>Особенностью модели можно считать то, что она направлена на тщательную проверку и тестирование продукта, находящегося уже на первоначальных стадиях проектирования. Стадия тестирования проводится одновременно с соответствующей стадией разработки, например, во время кодирования пишутся модульные тесты.</a:t>
            </a:r>
          </a:p>
        </p:txBody>
      </p:sp>
    </p:spTree>
    <p:extLst>
      <p:ext uri="{BB962C8B-B14F-4D97-AF65-F5344CB8AC3E}">
        <p14:creationId xmlns:p14="http://schemas.microsoft.com/office/powerpoint/2010/main" val="5661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</a:t>
            </a:r>
            <a:r>
              <a:rPr lang="en-US" dirty="0"/>
              <a:t>V-</a:t>
            </a:r>
            <a:r>
              <a:rPr lang="ru-RU" dirty="0"/>
              <a:t>образная модель?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87" y="2557463"/>
            <a:ext cx="4651226" cy="331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79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</a:t>
            </a:r>
            <a:r>
              <a:rPr lang="en-US" dirty="0"/>
              <a:t>V-</a:t>
            </a:r>
            <a:r>
              <a:rPr lang="ru-RU" dirty="0"/>
              <a:t>модель?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/>
            <a:r>
              <a:rPr lang="ru-RU" dirty="0"/>
              <a:t>Если требуется тщательное тестирование продукта, то V-модель оправдает заложенную в себя идею: </a:t>
            </a:r>
            <a:r>
              <a:rPr lang="ru-RU" dirty="0" err="1"/>
              <a:t>validation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verification</a:t>
            </a:r>
            <a:r>
              <a:rPr lang="ru-RU" dirty="0"/>
              <a:t>.</a:t>
            </a:r>
          </a:p>
          <a:p>
            <a:pPr indent="540000"/>
            <a:r>
              <a:rPr lang="ru-RU" dirty="0"/>
              <a:t>Для малых и средних проектов, где требования четко определены и фиксированы.</a:t>
            </a:r>
          </a:p>
          <a:p>
            <a:pPr indent="540000"/>
            <a:r>
              <a:rPr lang="ru-RU" dirty="0"/>
              <a:t>В условиях доступности инженеров необходимой квалификации, особенно </a:t>
            </a:r>
            <a:r>
              <a:rPr lang="ru-RU" dirty="0" err="1"/>
              <a:t>тестировщиков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23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</a:t>
            </a:r>
            <a:r>
              <a:rPr lang="ru-RU" dirty="0" err="1"/>
              <a:t>прототипирования</a:t>
            </a:r>
            <a:r>
              <a:rPr lang="ru-RU" dirty="0"/>
              <a:t>, </a:t>
            </a:r>
            <a:r>
              <a:rPr lang="en-US" dirty="0"/>
              <a:t>«Incremental Model»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540000"/>
            <a:r>
              <a:rPr lang="ru-RU" dirty="0"/>
              <a:t>В инкрементной модели полные требования к системе делятся на различные сборки.</a:t>
            </a:r>
          </a:p>
          <a:p>
            <a:pPr indent="540000"/>
            <a:r>
              <a:rPr lang="ru-RU" dirty="0"/>
              <a:t>Имеют место несколько циклов разработки, и вместе они составляют жизненный цикл «мульти-водопад».</a:t>
            </a:r>
          </a:p>
          <a:p>
            <a:pPr indent="540000"/>
            <a:r>
              <a:rPr lang="ru-RU" dirty="0"/>
              <a:t>Цикл разделен на более мелкие легко создаваемые модули. Каждый модуль проходит через фазы определения требований, проектирования, кодирования, внедрения и тестирования.</a:t>
            </a:r>
          </a:p>
          <a:p>
            <a:pPr indent="540000"/>
            <a:r>
              <a:rPr lang="ru-RU" dirty="0"/>
              <a:t>Процедура разработки по инкрементной модели предполагает выпуск на первом большом этапе продукта в базовой функциональности, а затем уже последовательное добавление новых функций, так называемых «инкрементов». Процесс продолжается до тех пор, пока не будет создана полная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353888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1012</Words>
  <Application>Microsoft Office PowerPoint</Application>
  <PresentationFormat>Широкоэкранный</PresentationFormat>
  <Paragraphs>90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Garamond</vt:lpstr>
      <vt:lpstr>Натуральные материалы</vt:lpstr>
      <vt:lpstr>Жизненный цикл ПО</vt:lpstr>
      <vt:lpstr>Модели</vt:lpstr>
      <vt:lpstr>Каскадная модель, или «водопад»</vt:lpstr>
      <vt:lpstr>Как выглядит каскадная модель?</vt:lpstr>
      <vt:lpstr>Когда использовать каскадную методологию?</vt:lpstr>
      <vt:lpstr>V-образная модель</vt:lpstr>
      <vt:lpstr>Как выглядит V-образная модель?</vt:lpstr>
      <vt:lpstr>Когда использовать V-модель?</vt:lpstr>
      <vt:lpstr>Модель прототипирования, «Incremental Model»</vt:lpstr>
      <vt:lpstr>Как выглядит прототипирования модель?</vt:lpstr>
      <vt:lpstr>Когда использовать прототипированую модель?</vt:lpstr>
      <vt:lpstr>Модель быстрой разработки приложений, или RAD-модель</vt:lpstr>
      <vt:lpstr>Модель быстрой разработки приложений включает следующие фазы:</vt:lpstr>
      <vt:lpstr>Как выглядит RAD-модель?</vt:lpstr>
      <vt:lpstr>Когда используется RAD-модель?</vt:lpstr>
      <vt:lpstr>Гибкая методология разработки</vt:lpstr>
      <vt:lpstr>Как выглядит «гибкая» модель?</vt:lpstr>
      <vt:lpstr>Когда использовать «гибкую» модель?</vt:lpstr>
      <vt:lpstr>Спиральная модель</vt:lpstr>
      <vt:lpstr>Спиральная модель предполагает 4 этапа для каждого витка:</vt:lpstr>
      <vt:lpstr>Как выглядит спиральная модель?</vt:lpstr>
      <vt:lpstr>Пример</vt:lpstr>
      <vt:lpstr>Анализ требований</vt:lpstr>
      <vt:lpstr>Проектирование</vt:lpstr>
      <vt:lpstr>Проектирование логической структуры БД</vt:lpstr>
      <vt:lpstr>Разработка</vt:lpstr>
      <vt:lpstr>Разработка</vt:lpstr>
      <vt:lpstr>Тестирование</vt:lpstr>
      <vt:lpstr>Техническая поддержка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ПО</dc:title>
  <dc:creator>Учетная запись Майкрософт</dc:creator>
  <cp:lastModifiedBy>Matthew Varganov</cp:lastModifiedBy>
  <cp:revision>8</cp:revision>
  <dcterms:created xsi:type="dcterms:W3CDTF">2022-12-13T10:01:41Z</dcterms:created>
  <dcterms:modified xsi:type="dcterms:W3CDTF">2022-12-26T12:17:32Z</dcterms:modified>
</cp:coreProperties>
</file>