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7" r:id="rId5"/>
    <p:sldId id="278" r:id="rId6"/>
    <p:sldId id="279" r:id="rId7"/>
    <p:sldId id="261" r:id="rId8"/>
    <p:sldId id="280" r:id="rId9"/>
    <p:sldId id="259" r:id="rId10"/>
    <p:sldId id="282" r:id="rId11"/>
    <p:sldId id="283" r:id="rId12"/>
    <p:sldId id="284" r:id="rId13"/>
    <p:sldId id="285" r:id="rId14"/>
    <p:sldId id="286" r:id="rId15"/>
    <p:sldId id="287" r:id="rId16"/>
    <p:sldId id="281" r:id="rId17"/>
    <p:sldId id="289" r:id="rId18"/>
    <p:sldId id="290" r:id="rId19"/>
    <p:sldId id="291" r:id="rId20"/>
    <p:sldId id="292" r:id="rId21"/>
    <p:sldId id="288" r:id="rId22"/>
    <p:sldId id="263" r:id="rId23"/>
    <p:sldId id="266"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22266-CB6B-4EBA-ABE1-9622EF7F47D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87CDE31-4299-4854-A4AA-8E0FF67D2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32E9B42-6D6B-4364-9762-39248E29FCEE}"/>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5" name="Marcador de pie de página 4">
            <a:extLst>
              <a:ext uri="{FF2B5EF4-FFF2-40B4-BE49-F238E27FC236}">
                <a16:creationId xmlns:a16="http://schemas.microsoft.com/office/drawing/2014/main" id="{6C24E295-D779-4C28-B5E5-CD5D4D3727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E83DA89-900E-4278-BC2D-09B3ACB9B2C6}"/>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294993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D6852-6D80-4868-A38E-C217DCA0DB9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FB62753-76D3-495C-9B4E-7A7DDB7F668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446DD6C-EA3D-4F63-82CA-18DBD856E6F5}"/>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5" name="Marcador de pie de página 4">
            <a:extLst>
              <a:ext uri="{FF2B5EF4-FFF2-40B4-BE49-F238E27FC236}">
                <a16:creationId xmlns:a16="http://schemas.microsoft.com/office/drawing/2014/main" id="{5C237DE3-664E-40D8-BB2F-1E10BCB389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B891D-C57D-4CE5-BA1F-FE99521F81CF}"/>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335488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86B76F6-6C14-4118-B0F2-6368AC04FD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E1FED44-4EAC-4A3B-829A-5004C3DA984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DA8BF8-394F-4C16-8580-6EEA4431BF8F}"/>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5" name="Marcador de pie de página 4">
            <a:extLst>
              <a:ext uri="{FF2B5EF4-FFF2-40B4-BE49-F238E27FC236}">
                <a16:creationId xmlns:a16="http://schemas.microsoft.com/office/drawing/2014/main" id="{B6484B7D-F4EB-4EF5-95B5-5472949601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0992060-1B70-46B8-8913-2E54AC62A02B}"/>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110541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D7B0E-0CF2-4597-B164-0E9A5B25129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6E429A0-E8E3-4784-922E-2C99201052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759A3C9-70D0-436D-8F8F-593BF38A08D5}"/>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5" name="Marcador de pie de página 4">
            <a:extLst>
              <a:ext uri="{FF2B5EF4-FFF2-40B4-BE49-F238E27FC236}">
                <a16:creationId xmlns:a16="http://schemas.microsoft.com/office/drawing/2014/main" id="{16F449A2-9049-4256-A6E8-D2E6E9BDA0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0E714C5-BB90-49BB-845D-ADDC38E8A4BB}"/>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255301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3875A-324A-4247-8814-95F3453D47B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B384A8E-F353-4CCA-92F0-043F81B75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A294456-282F-4890-BB8C-6B402C7D664A}"/>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5" name="Marcador de pie de página 4">
            <a:extLst>
              <a:ext uri="{FF2B5EF4-FFF2-40B4-BE49-F238E27FC236}">
                <a16:creationId xmlns:a16="http://schemas.microsoft.com/office/drawing/2014/main" id="{A866440D-FD4D-4AD3-8B0C-1B130350C0E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E48655C-8CA5-40A8-9FD6-D2143F1AAD17}"/>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25324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8500C-3D5B-498B-9FE7-F6753C155E6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3D681CF-EC44-4108-A00F-3C1F3998A3A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6094537-9FEA-4F90-A3B2-A686F66990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F04952B-E1A2-4E1C-9A10-A03DC9841E35}"/>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6" name="Marcador de pie de página 5">
            <a:extLst>
              <a:ext uri="{FF2B5EF4-FFF2-40B4-BE49-F238E27FC236}">
                <a16:creationId xmlns:a16="http://schemas.microsoft.com/office/drawing/2014/main" id="{24525A95-C593-4EA1-886D-7E099FF4804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2554F56-D9B1-4EEF-88DC-D4F23B77CEC7}"/>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391973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B916E-CB64-4DBE-B11C-8D4CC535F66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2365BC8-CF72-4949-BEB0-84D637309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E21E68-B6CB-4750-84AB-C6AEC9379D3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A51E6EB-581C-4DF3-B513-784F6D082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132DB-DB8B-4F2F-B7E3-84F6EDA2714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A6BC071-4EA8-433B-9FCC-A34F06D8181F}"/>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8" name="Marcador de pie de página 7">
            <a:extLst>
              <a:ext uri="{FF2B5EF4-FFF2-40B4-BE49-F238E27FC236}">
                <a16:creationId xmlns:a16="http://schemas.microsoft.com/office/drawing/2014/main" id="{F2B4A3FF-21FB-4C87-AC1F-F7E18C0F39C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D5D6325-765D-450B-A569-42BD4C9A638A}"/>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279528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30533-3DBF-43E6-AF38-8F08CB98888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0C70803-4037-49AE-A7B2-45E985B47461}"/>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4" name="Marcador de pie de página 3">
            <a:extLst>
              <a:ext uri="{FF2B5EF4-FFF2-40B4-BE49-F238E27FC236}">
                <a16:creationId xmlns:a16="http://schemas.microsoft.com/office/drawing/2014/main" id="{A48F205B-25EB-4244-B61F-6CE4CAB1D7F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9F8B4E4-5778-40D6-B3F8-7333C9B84EC0}"/>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339498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0F5F1A-8F06-4D0F-B348-F2787DA84AA4}"/>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3" name="Marcador de pie de página 2">
            <a:extLst>
              <a:ext uri="{FF2B5EF4-FFF2-40B4-BE49-F238E27FC236}">
                <a16:creationId xmlns:a16="http://schemas.microsoft.com/office/drawing/2014/main" id="{3B58C738-89D0-445C-B50C-37215D90F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9795C4-D4E3-48A2-ADBA-9815FE59F5CE}"/>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268430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B3697-5A81-4C4B-A387-3CA60970D7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3CC6910-5CC1-4303-96DD-489A4D067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98E4369-6E92-40C1-BB13-6D1376A01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4BE310F-F4FE-405B-8107-C6C53ABBEDBB}"/>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6" name="Marcador de pie de página 5">
            <a:extLst>
              <a:ext uri="{FF2B5EF4-FFF2-40B4-BE49-F238E27FC236}">
                <a16:creationId xmlns:a16="http://schemas.microsoft.com/office/drawing/2014/main" id="{E05BBF12-E95F-41BD-93CF-39734F1C01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A5C583F-FC18-4AB2-91F1-AC568936B92E}"/>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212921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9AB47-EE19-4AB8-934C-1A2459EB393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DE8DAC1-C06C-4EAB-90E9-B43BF83B4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592AE7F-7D68-48C6-B1E7-9A347EE05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1234972-E32D-40B9-AE00-6312513EC828}"/>
              </a:ext>
            </a:extLst>
          </p:cNvPr>
          <p:cNvSpPr>
            <a:spLocks noGrp="1"/>
          </p:cNvSpPr>
          <p:nvPr>
            <p:ph type="dt" sz="half" idx="10"/>
          </p:nvPr>
        </p:nvSpPr>
        <p:spPr/>
        <p:txBody>
          <a:bodyPr/>
          <a:lstStyle/>
          <a:p>
            <a:fld id="{920D3FEB-9276-42B3-AC1F-42D2072A41B4}" type="datetimeFigureOut">
              <a:rPr lang="es-CO" smtClean="0"/>
              <a:t>10/12/2022</a:t>
            </a:fld>
            <a:endParaRPr lang="es-CO"/>
          </a:p>
        </p:txBody>
      </p:sp>
      <p:sp>
        <p:nvSpPr>
          <p:cNvPr id="6" name="Marcador de pie de página 5">
            <a:extLst>
              <a:ext uri="{FF2B5EF4-FFF2-40B4-BE49-F238E27FC236}">
                <a16:creationId xmlns:a16="http://schemas.microsoft.com/office/drawing/2014/main" id="{E26728E5-29B9-470B-B2D2-BF16BF9D190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5DD7311-9B13-474E-BADC-02E0F423109F}"/>
              </a:ext>
            </a:extLst>
          </p:cNvPr>
          <p:cNvSpPr>
            <a:spLocks noGrp="1"/>
          </p:cNvSpPr>
          <p:nvPr>
            <p:ph type="sldNum" sz="quarter" idx="12"/>
          </p:nvPr>
        </p:nvSpPr>
        <p:spPr/>
        <p:txBody>
          <a:bodyPr/>
          <a:lstStyle/>
          <a:p>
            <a:fld id="{6CE262DD-57E4-4A20-946D-436D8FA29C8B}" type="slidenum">
              <a:rPr lang="es-CO" smtClean="0"/>
              <a:t>‹Nº›</a:t>
            </a:fld>
            <a:endParaRPr lang="es-CO"/>
          </a:p>
        </p:txBody>
      </p:sp>
    </p:spTree>
    <p:extLst>
      <p:ext uri="{BB962C8B-B14F-4D97-AF65-F5344CB8AC3E}">
        <p14:creationId xmlns:p14="http://schemas.microsoft.com/office/powerpoint/2010/main" val="105047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CAFF78-7061-4767-BE1F-6D1C902713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A101D2C-399D-4935-8A06-84227DF5A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0422454-E17C-4A90-9EDB-80C152056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D3FEB-9276-42B3-AC1F-42D2072A41B4}" type="datetimeFigureOut">
              <a:rPr lang="es-CO" smtClean="0"/>
              <a:t>10/12/2022</a:t>
            </a:fld>
            <a:endParaRPr lang="es-CO"/>
          </a:p>
        </p:txBody>
      </p:sp>
      <p:sp>
        <p:nvSpPr>
          <p:cNvPr id="5" name="Marcador de pie de página 4">
            <a:extLst>
              <a:ext uri="{FF2B5EF4-FFF2-40B4-BE49-F238E27FC236}">
                <a16:creationId xmlns:a16="http://schemas.microsoft.com/office/drawing/2014/main" id="{680D5BA4-9127-4EFE-A517-6817F807E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9207FA0-293F-4A23-9286-DF2FE7BAC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262DD-57E4-4A20-946D-436D8FA29C8B}" type="slidenum">
              <a:rPr lang="es-CO" smtClean="0"/>
              <a:t>‹Nº›</a:t>
            </a:fld>
            <a:endParaRPr lang="es-CO"/>
          </a:p>
        </p:txBody>
      </p:sp>
    </p:spTree>
    <p:extLst>
      <p:ext uri="{BB962C8B-B14F-4D97-AF65-F5344CB8AC3E}">
        <p14:creationId xmlns:p14="http://schemas.microsoft.com/office/powerpoint/2010/main" val="319274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C3588AD-DD37-471D-9FF3-2B7C95E7AE22}"/>
              </a:ext>
            </a:extLst>
          </p:cNvPr>
          <p:cNvSpPr txBox="1"/>
          <p:nvPr/>
        </p:nvSpPr>
        <p:spPr>
          <a:xfrm>
            <a:off x="2027583" y="1933714"/>
            <a:ext cx="7712766" cy="3970318"/>
          </a:xfrm>
          <a:prstGeom prst="rect">
            <a:avLst/>
          </a:prstGeom>
          <a:noFill/>
        </p:spPr>
        <p:txBody>
          <a:bodyPr wrap="square" rtlCol="0">
            <a:spAutoFit/>
          </a:bodyPr>
          <a:lstStyle/>
          <a:p>
            <a:r>
              <a:rPr lang="es-MX" b="1" dirty="0"/>
              <a:t>PROYECTO</a:t>
            </a:r>
            <a:r>
              <a:rPr lang="es-MX" dirty="0"/>
              <a:t>:  CASO DE ESTUDIO SECTOR FINANCIERO </a:t>
            </a:r>
          </a:p>
          <a:p>
            <a:endParaRPr lang="es-MX" dirty="0"/>
          </a:p>
          <a:p>
            <a:endParaRPr lang="es-MX" dirty="0"/>
          </a:p>
          <a:p>
            <a:r>
              <a:rPr lang="es-MX" b="1" dirty="0"/>
              <a:t>GRUPO # 1</a:t>
            </a:r>
            <a:r>
              <a:rPr lang="es-MX" dirty="0"/>
              <a:t>:</a:t>
            </a:r>
          </a:p>
          <a:p>
            <a:endParaRPr lang="es-MX" dirty="0"/>
          </a:p>
          <a:p>
            <a:r>
              <a:rPr lang="es-MX" b="1" dirty="0"/>
              <a:t>INTEGRANTES</a:t>
            </a:r>
            <a:r>
              <a:rPr lang="es-MX" dirty="0"/>
              <a:t>:</a:t>
            </a:r>
          </a:p>
          <a:p>
            <a:endParaRPr lang="es-MX" dirty="0"/>
          </a:p>
          <a:p>
            <a:pPr marL="742950" lvl="1" indent="-285750">
              <a:buFont typeface="Wingdings" panose="05000000000000000000" pitchFamily="2" charset="2"/>
              <a:buChar char="ü"/>
            </a:pPr>
            <a:r>
              <a:rPr lang="es-MX" dirty="0"/>
              <a:t>JUAN CAMILO AVENDAÑO MIRANDA</a:t>
            </a:r>
          </a:p>
          <a:p>
            <a:pPr marL="742950" lvl="1" indent="-285750">
              <a:buFont typeface="Wingdings" panose="05000000000000000000" pitchFamily="2" charset="2"/>
              <a:buChar char="ü"/>
            </a:pPr>
            <a:r>
              <a:rPr lang="es-MX" dirty="0"/>
              <a:t>CARLOS DAVID AVALOS CASTRILLÓN</a:t>
            </a:r>
          </a:p>
          <a:p>
            <a:pPr marL="742950" lvl="1" indent="-285750">
              <a:buFont typeface="Wingdings" panose="05000000000000000000" pitchFamily="2" charset="2"/>
              <a:buChar char="ü"/>
            </a:pPr>
            <a:r>
              <a:rPr lang="es-MX" dirty="0"/>
              <a:t>WILLIAM RODRÍGUEZ ARROYO</a:t>
            </a:r>
          </a:p>
          <a:p>
            <a:pPr marL="742950" lvl="1" indent="-285750">
              <a:buFont typeface="Wingdings" panose="05000000000000000000" pitchFamily="2" charset="2"/>
              <a:buChar char="ü"/>
            </a:pPr>
            <a:r>
              <a:rPr lang="es-MX" dirty="0"/>
              <a:t>JOHN JAIRO MARÍN BENÍTEZ</a:t>
            </a:r>
          </a:p>
          <a:p>
            <a:endParaRPr lang="es-MX" dirty="0"/>
          </a:p>
          <a:p>
            <a:r>
              <a:rPr lang="es-MX" b="1" dirty="0"/>
              <a:t>FECHA</a:t>
            </a:r>
            <a:r>
              <a:rPr lang="es-MX" dirty="0"/>
              <a:t>:  Diciembre 10 del 2022</a:t>
            </a:r>
          </a:p>
          <a:p>
            <a:endParaRPr lang="es-CO" dirty="0"/>
          </a:p>
        </p:txBody>
      </p:sp>
      <p:sp>
        <p:nvSpPr>
          <p:cNvPr id="2" name="Rectángulo 1">
            <a:extLst>
              <a:ext uri="{FF2B5EF4-FFF2-40B4-BE49-F238E27FC236}">
                <a16:creationId xmlns:a16="http://schemas.microsoft.com/office/drawing/2014/main" id="{610EBE10-7995-41B1-A306-8D22AAEC7967}"/>
              </a:ext>
            </a:extLst>
          </p:cNvPr>
          <p:cNvSpPr/>
          <p:nvPr/>
        </p:nvSpPr>
        <p:spPr>
          <a:xfrm>
            <a:off x="4024074" y="609599"/>
            <a:ext cx="5252785" cy="1138773"/>
          </a:xfrm>
          <a:prstGeom prst="rect">
            <a:avLst/>
          </a:prstGeom>
        </p:spPr>
        <p:txBody>
          <a:bodyPr wrap="none">
            <a:spAutoFit/>
          </a:bodyPr>
          <a:lstStyle/>
          <a:p>
            <a:pPr algn="ctr"/>
            <a:r>
              <a:rPr lang="es-MX" sz="4000" b="1" dirty="0"/>
              <a:t>HACKATON</a:t>
            </a:r>
          </a:p>
          <a:p>
            <a:pPr algn="ctr"/>
            <a:r>
              <a:rPr lang="es-CO" sz="2800" b="1" dirty="0"/>
              <a:t>DATA SCIENCE NIVEL INTERMEDIO</a:t>
            </a:r>
          </a:p>
        </p:txBody>
      </p:sp>
    </p:spTree>
    <p:extLst>
      <p:ext uri="{BB962C8B-B14F-4D97-AF65-F5344CB8AC3E}">
        <p14:creationId xmlns:p14="http://schemas.microsoft.com/office/powerpoint/2010/main" val="214797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9C1849-3F25-4643-ABFF-5C81503721EA}"/>
              </a:ext>
            </a:extLst>
          </p:cNvPr>
          <p:cNvSpPr txBox="1"/>
          <p:nvPr/>
        </p:nvSpPr>
        <p:spPr>
          <a:xfrm>
            <a:off x="543338" y="1007165"/>
            <a:ext cx="11012557" cy="1200329"/>
          </a:xfrm>
          <a:prstGeom prst="rect">
            <a:avLst/>
          </a:prstGeom>
          <a:noFill/>
        </p:spPr>
        <p:txBody>
          <a:bodyPr wrap="square" rtlCol="0">
            <a:spAutoFit/>
          </a:bodyPr>
          <a:lstStyle/>
          <a:p>
            <a:r>
              <a:rPr lang="es-MX" dirty="0"/>
              <a:t>Descripción de la moda:</a:t>
            </a:r>
          </a:p>
          <a:p>
            <a:endParaRPr lang="es-MX" dirty="0"/>
          </a:p>
          <a:p>
            <a:endParaRPr lang="es-MX" dirty="0"/>
          </a:p>
          <a:p>
            <a:endParaRPr lang="es-CO" dirty="0"/>
          </a:p>
        </p:txBody>
      </p:sp>
      <p:sp>
        <p:nvSpPr>
          <p:cNvPr id="6" name="Rectángulo 5">
            <a:extLst>
              <a:ext uri="{FF2B5EF4-FFF2-40B4-BE49-F238E27FC236}">
                <a16:creationId xmlns:a16="http://schemas.microsoft.com/office/drawing/2014/main" id="{DE68A147-DE52-4407-9C02-B2C38A46B8EF}"/>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pic>
        <p:nvPicPr>
          <p:cNvPr id="2" name="Imagen 1">
            <a:extLst>
              <a:ext uri="{FF2B5EF4-FFF2-40B4-BE49-F238E27FC236}">
                <a16:creationId xmlns:a16="http://schemas.microsoft.com/office/drawing/2014/main" id="{CF3E038F-62D0-4CC5-9D37-E64CE9B7C816}"/>
              </a:ext>
            </a:extLst>
          </p:cNvPr>
          <p:cNvPicPr>
            <a:picLocks noChangeAspect="1"/>
          </p:cNvPicPr>
          <p:nvPr/>
        </p:nvPicPr>
        <p:blipFill>
          <a:blip r:embed="rId4"/>
          <a:stretch>
            <a:fillRect/>
          </a:stretch>
        </p:blipFill>
        <p:spPr>
          <a:xfrm>
            <a:off x="1344888" y="1421086"/>
            <a:ext cx="5553075" cy="4333875"/>
          </a:xfrm>
          <a:prstGeom prst="rect">
            <a:avLst/>
          </a:prstGeom>
        </p:spPr>
      </p:pic>
      <p:sp>
        <p:nvSpPr>
          <p:cNvPr id="3" name="Rectángulo 2">
            <a:extLst>
              <a:ext uri="{FF2B5EF4-FFF2-40B4-BE49-F238E27FC236}">
                <a16:creationId xmlns:a16="http://schemas.microsoft.com/office/drawing/2014/main" id="{D82A4534-C074-469B-A085-E75C24E59B47}"/>
              </a:ext>
            </a:extLst>
          </p:cNvPr>
          <p:cNvSpPr/>
          <p:nvPr/>
        </p:nvSpPr>
        <p:spPr>
          <a:xfrm>
            <a:off x="7116417" y="1421086"/>
            <a:ext cx="4717774" cy="3539430"/>
          </a:xfrm>
          <a:prstGeom prst="rect">
            <a:avLst/>
          </a:prstGeom>
        </p:spPr>
        <p:txBody>
          <a:bodyPr wrap="square">
            <a:spAutoFit/>
          </a:bodyPr>
          <a:lstStyle/>
          <a:p>
            <a:r>
              <a:rPr lang="es-MX" sz="1600" dirty="0">
                <a:solidFill>
                  <a:srgbClr val="242424"/>
                </a:solidFill>
                <a:latin typeface="-apple-system"/>
              </a:rPr>
              <a:t>Moda</a:t>
            </a:r>
          </a:p>
          <a:p>
            <a:r>
              <a:rPr lang="es-MX" sz="1600" dirty="0">
                <a:solidFill>
                  <a:srgbClr val="242424"/>
                </a:solidFill>
                <a:latin typeface="-apple-system"/>
              </a:rPr>
              <a:t>El producto mas utilizado es la tarjeta de crédito.</a:t>
            </a:r>
          </a:p>
          <a:p>
            <a:r>
              <a:rPr lang="es-MX" sz="1600" dirty="0">
                <a:solidFill>
                  <a:srgbClr val="242424"/>
                </a:solidFill>
                <a:latin typeface="-apple-system"/>
              </a:rPr>
              <a:t>La </a:t>
            </a:r>
            <a:r>
              <a:rPr lang="es-MX" sz="1600" dirty="0" err="1">
                <a:solidFill>
                  <a:srgbClr val="242424"/>
                </a:solidFill>
                <a:latin typeface="-apple-system"/>
              </a:rPr>
              <a:t>region</a:t>
            </a:r>
            <a:r>
              <a:rPr lang="es-MX" sz="1600" dirty="0">
                <a:solidFill>
                  <a:srgbClr val="242424"/>
                </a:solidFill>
                <a:latin typeface="-apple-system"/>
              </a:rPr>
              <a:t> donde mas se presentan incapacidades de pago o atraso en los pagos en </a:t>
            </a:r>
            <a:r>
              <a:rPr lang="es-MX" sz="1600" dirty="0" err="1">
                <a:solidFill>
                  <a:srgbClr val="242424"/>
                </a:solidFill>
                <a:latin typeface="-apple-system"/>
              </a:rPr>
              <a:t>Bogota</a:t>
            </a:r>
            <a:r>
              <a:rPr lang="es-MX" sz="1600" dirty="0">
                <a:solidFill>
                  <a:srgbClr val="242424"/>
                </a:solidFill>
                <a:latin typeface="-apple-system"/>
              </a:rPr>
              <a:t>.</a:t>
            </a:r>
          </a:p>
          <a:p>
            <a:r>
              <a:rPr lang="es-MX" sz="1600" dirty="0" err="1">
                <a:solidFill>
                  <a:srgbClr val="242424"/>
                </a:solidFill>
                <a:latin typeface="-apple-system"/>
              </a:rPr>
              <a:t>Dias</a:t>
            </a:r>
            <a:r>
              <a:rPr lang="es-MX" sz="1600" dirty="0">
                <a:solidFill>
                  <a:srgbClr val="242424"/>
                </a:solidFill>
                <a:latin typeface="-apple-system"/>
              </a:rPr>
              <a:t> de mora de la moda es 30.</a:t>
            </a:r>
          </a:p>
          <a:p>
            <a:r>
              <a:rPr lang="es-MX" sz="1600" dirty="0">
                <a:solidFill>
                  <a:srgbClr val="242424"/>
                </a:solidFill>
                <a:latin typeface="-apple-system"/>
              </a:rPr>
              <a:t>La franja mas representativa es la franja &lt;30 días.</a:t>
            </a:r>
          </a:p>
          <a:p>
            <a:r>
              <a:rPr lang="es-MX" sz="1600" dirty="0">
                <a:solidFill>
                  <a:srgbClr val="242424"/>
                </a:solidFill>
                <a:latin typeface="-apple-system"/>
              </a:rPr>
              <a:t>El segmento que representa la moda es Personal Plus.</a:t>
            </a:r>
          </a:p>
          <a:p>
            <a:r>
              <a:rPr lang="es-MX" sz="1600" dirty="0">
                <a:solidFill>
                  <a:srgbClr val="242424"/>
                </a:solidFill>
                <a:latin typeface="-apple-system"/>
              </a:rPr>
              <a:t>El cuadrante de los usuarios es "Tiene voluntad y tiene capacidad reducida".</a:t>
            </a:r>
          </a:p>
          <a:p>
            <a:r>
              <a:rPr lang="es-MX" sz="1600" dirty="0">
                <a:solidFill>
                  <a:srgbClr val="242424"/>
                </a:solidFill>
                <a:latin typeface="-apple-system"/>
              </a:rPr>
              <a:t>Descripción causal es "DESCUIDO"</a:t>
            </a:r>
          </a:p>
          <a:p>
            <a:r>
              <a:rPr lang="es-MX" sz="1600" dirty="0">
                <a:solidFill>
                  <a:srgbClr val="242424"/>
                </a:solidFill>
                <a:latin typeface="-apple-system"/>
              </a:rPr>
              <a:t>El sector </a:t>
            </a:r>
            <a:r>
              <a:rPr lang="es-MX" sz="1600" dirty="0" err="1">
                <a:solidFill>
                  <a:srgbClr val="242424"/>
                </a:solidFill>
                <a:latin typeface="-apple-system"/>
              </a:rPr>
              <a:t>economico</a:t>
            </a:r>
            <a:r>
              <a:rPr lang="es-MX" sz="1600" dirty="0">
                <a:solidFill>
                  <a:srgbClr val="242424"/>
                </a:solidFill>
                <a:latin typeface="-apple-system"/>
              </a:rPr>
              <a:t> de la moda es "Servicios sociales y de salud".</a:t>
            </a:r>
          </a:p>
          <a:p>
            <a:r>
              <a:rPr lang="es-MX" sz="1600" dirty="0">
                <a:solidFill>
                  <a:srgbClr val="242424"/>
                </a:solidFill>
                <a:latin typeface="-apple-system"/>
              </a:rPr>
              <a:t>La </a:t>
            </a:r>
            <a:r>
              <a:rPr lang="es-MX" sz="1600" dirty="0" err="1">
                <a:solidFill>
                  <a:srgbClr val="242424"/>
                </a:solidFill>
                <a:latin typeface="-apple-system"/>
              </a:rPr>
              <a:t>profesion</a:t>
            </a:r>
            <a:r>
              <a:rPr lang="es-MX" sz="1600" dirty="0">
                <a:solidFill>
                  <a:srgbClr val="242424"/>
                </a:solidFill>
                <a:latin typeface="-apple-system"/>
              </a:rPr>
              <a:t> de moda es 'Sin </a:t>
            </a:r>
            <a:r>
              <a:rPr lang="es-MX" sz="1600" dirty="0" err="1">
                <a:solidFill>
                  <a:srgbClr val="242424"/>
                </a:solidFill>
                <a:latin typeface="-apple-system"/>
              </a:rPr>
              <a:t>profesion</a:t>
            </a:r>
            <a:r>
              <a:rPr lang="es-MX" sz="1600" dirty="0">
                <a:solidFill>
                  <a:srgbClr val="242424"/>
                </a:solidFill>
                <a:latin typeface="-apple-system"/>
              </a:rPr>
              <a:t>'.</a:t>
            </a:r>
          </a:p>
          <a:p>
            <a:r>
              <a:rPr lang="es-MX" sz="1600" dirty="0">
                <a:solidFill>
                  <a:srgbClr val="242424"/>
                </a:solidFill>
                <a:latin typeface="-apple-system"/>
              </a:rPr>
              <a:t>Ocupación de moda </a:t>
            </a:r>
            <a:r>
              <a:rPr lang="es-MX" sz="1600" dirty="0" err="1">
                <a:solidFill>
                  <a:srgbClr val="242424"/>
                </a:solidFill>
                <a:latin typeface="-apple-system"/>
              </a:rPr>
              <a:t>es"Sin</a:t>
            </a:r>
            <a:r>
              <a:rPr lang="es-MX" sz="1600" dirty="0">
                <a:solidFill>
                  <a:srgbClr val="242424"/>
                </a:solidFill>
                <a:latin typeface="-apple-system"/>
              </a:rPr>
              <a:t> ocupación".</a:t>
            </a:r>
            <a:endParaRPr lang="es-MX" sz="1600" b="0" i="0" dirty="0">
              <a:solidFill>
                <a:srgbClr val="242424"/>
              </a:solidFill>
              <a:effectLst/>
              <a:latin typeface="-apple-system"/>
            </a:endParaRPr>
          </a:p>
        </p:txBody>
      </p:sp>
    </p:spTree>
    <p:extLst>
      <p:ext uri="{BB962C8B-B14F-4D97-AF65-F5344CB8AC3E}">
        <p14:creationId xmlns:p14="http://schemas.microsoft.com/office/powerpoint/2010/main" val="114465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9C1849-3F25-4643-ABFF-5C81503721EA}"/>
              </a:ext>
            </a:extLst>
          </p:cNvPr>
          <p:cNvSpPr txBox="1"/>
          <p:nvPr/>
        </p:nvSpPr>
        <p:spPr>
          <a:xfrm>
            <a:off x="543338" y="1007165"/>
            <a:ext cx="11012557" cy="1200329"/>
          </a:xfrm>
          <a:prstGeom prst="rect">
            <a:avLst/>
          </a:prstGeom>
          <a:noFill/>
        </p:spPr>
        <p:txBody>
          <a:bodyPr wrap="square" rtlCol="0">
            <a:spAutoFit/>
          </a:bodyPr>
          <a:lstStyle/>
          <a:p>
            <a:r>
              <a:rPr lang="es-MX" dirty="0"/>
              <a:t>Descripción de la media:</a:t>
            </a:r>
          </a:p>
          <a:p>
            <a:endParaRPr lang="es-MX" dirty="0"/>
          </a:p>
          <a:p>
            <a:endParaRPr lang="es-MX" dirty="0"/>
          </a:p>
          <a:p>
            <a:endParaRPr lang="es-CO" dirty="0"/>
          </a:p>
        </p:txBody>
      </p:sp>
      <p:sp>
        <p:nvSpPr>
          <p:cNvPr id="6" name="Rectángulo 5">
            <a:extLst>
              <a:ext uri="{FF2B5EF4-FFF2-40B4-BE49-F238E27FC236}">
                <a16:creationId xmlns:a16="http://schemas.microsoft.com/office/drawing/2014/main" id="{DE68A147-DE52-4407-9C02-B2C38A46B8EF}"/>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pic>
        <p:nvPicPr>
          <p:cNvPr id="3" name="Imagen 2">
            <a:extLst>
              <a:ext uri="{FF2B5EF4-FFF2-40B4-BE49-F238E27FC236}">
                <a16:creationId xmlns:a16="http://schemas.microsoft.com/office/drawing/2014/main" id="{42F728F2-7172-4B74-B705-D2F9DE899CB5}"/>
              </a:ext>
            </a:extLst>
          </p:cNvPr>
          <p:cNvPicPr>
            <a:picLocks noChangeAspect="1"/>
          </p:cNvPicPr>
          <p:nvPr/>
        </p:nvPicPr>
        <p:blipFill>
          <a:blip r:embed="rId4"/>
          <a:stretch>
            <a:fillRect/>
          </a:stretch>
        </p:blipFill>
        <p:spPr>
          <a:xfrm>
            <a:off x="2077691" y="1479274"/>
            <a:ext cx="3971925" cy="4191000"/>
          </a:xfrm>
          <a:prstGeom prst="rect">
            <a:avLst/>
          </a:prstGeom>
        </p:spPr>
      </p:pic>
    </p:spTree>
    <p:extLst>
      <p:ext uri="{BB962C8B-B14F-4D97-AF65-F5344CB8AC3E}">
        <p14:creationId xmlns:p14="http://schemas.microsoft.com/office/powerpoint/2010/main" val="214906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9C1849-3F25-4643-ABFF-5C81503721EA}"/>
              </a:ext>
            </a:extLst>
          </p:cNvPr>
          <p:cNvSpPr txBox="1"/>
          <p:nvPr/>
        </p:nvSpPr>
        <p:spPr>
          <a:xfrm>
            <a:off x="543338" y="1007165"/>
            <a:ext cx="11012557" cy="1200329"/>
          </a:xfrm>
          <a:prstGeom prst="rect">
            <a:avLst/>
          </a:prstGeom>
          <a:noFill/>
        </p:spPr>
        <p:txBody>
          <a:bodyPr wrap="square" rtlCol="0">
            <a:spAutoFit/>
          </a:bodyPr>
          <a:lstStyle/>
          <a:p>
            <a:r>
              <a:rPr lang="es-MX" dirty="0"/>
              <a:t>Descripción de la mediana:</a:t>
            </a:r>
          </a:p>
          <a:p>
            <a:endParaRPr lang="es-MX" dirty="0"/>
          </a:p>
          <a:p>
            <a:endParaRPr lang="es-MX" dirty="0"/>
          </a:p>
          <a:p>
            <a:endParaRPr lang="es-CO" dirty="0"/>
          </a:p>
        </p:txBody>
      </p:sp>
      <p:sp>
        <p:nvSpPr>
          <p:cNvPr id="6" name="Rectángulo 5">
            <a:extLst>
              <a:ext uri="{FF2B5EF4-FFF2-40B4-BE49-F238E27FC236}">
                <a16:creationId xmlns:a16="http://schemas.microsoft.com/office/drawing/2014/main" id="{DE68A147-DE52-4407-9C02-B2C38A46B8EF}"/>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pic>
        <p:nvPicPr>
          <p:cNvPr id="3" name="Imagen 2">
            <a:extLst>
              <a:ext uri="{FF2B5EF4-FFF2-40B4-BE49-F238E27FC236}">
                <a16:creationId xmlns:a16="http://schemas.microsoft.com/office/drawing/2014/main" id="{EC372837-EECA-4DAE-B213-652A4055F262}"/>
              </a:ext>
            </a:extLst>
          </p:cNvPr>
          <p:cNvPicPr>
            <a:picLocks noChangeAspect="1"/>
          </p:cNvPicPr>
          <p:nvPr/>
        </p:nvPicPr>
        <p:blipFill>
          <a:blip r:embed="rId4"/>
          <a:stretch>
            <a:fillRect/>
          </a:stretch>
        </p:blipFill>
        <p:spPr>
          <a:xfrm>
            <a:off x="1927983" y="1421086"/>
            <a:ext cx="4533900" cy="4133850"/>
          </a:xfrm>
          <a:prstGeom prst="rect">
            <a:avLst/>
          </a:prstGeom>
        </p:spPr>
      </p:pic>
      <p:sp>
        <p:nvSpPr>
          <p:cNvPr id="7" name="Rectángulo 6">
            <a:extLst>
              <a:ext uri="{FF2B5EF4-FFF2-40B4-BE49-F238E27FC236}">
                <a16:creationId xmlns:a16="http://schemas.microsoft.com/office/drawing/2014/main" id="{3F74B185-AC2F-4089-AD54-3AD3D2693A5F}"/>
              </a:ext>
            </a:extLst>
          </p:cNvPr>
          <p:cNvSpPr/>
          <p:nvPr/>
        </p:nvSpPr>
        <p:spPr>
          <a:xfrm>
            <a:off x="6896098" y="2770568"/>
            <a:ext cx="4225581" cy="1200329"/>
          </a:xfrm>
          <a:prstGeom prst="rect">
            <a:avLst/>
          </a:prstGeom>
        </p:spPr>
        <p:txBody>
          <a:bodyPr wrap="square">
            <a:spAutoFit/>
          </a:bodyPr>
          <a:lstStyle/>
          <a:p>
            <a:r>
              <a:rPr lang="es-MX" dirty="0">
                <a:solidFill>
                  <a:srgbClr val="242424"/>
                </a:solidFill>
                <a:latin typeface="-apple-system"/>
              </a:rPr>
              <a:t>La mediana de valor </a:t>
            </a:r>
            <a:r>
              <a:rPr lang="es-MX" dirty="0" err="1">
                <a:solidFill>
                  <a:srgbClr val="242424"/>
                </a:solidFill>
                <a:latin typeface="-apple-system"/>
              </a:rPr>
              <a:t>vnecido</a:t>
            </a:r>
            <a:r>
              <a:rPr lang="es-MX" dirty="0">
                <a:solidFill>
                  <a:srgbClr val="242424"/>
                </a:solidFill>
                <a:latin typeface="-apple-system"/>
              </a:rPr>
              <a:t> es $241.898</a:t>
            </a:r>
            <a:br>
              <a:rPr lang="es-MX" dirty="0"/>
            </a:br>
            <a:r>
              <a:rPr lang="es-MX" dirty="0">
                <a:solidFill>
                  <a:srgbClr val="242424"/>
                </a:solidFill>
                <a:latin typeface="-apple-system"/>
              </a:rPr>
              <a:t>La mediana de los </a:t>
            </a:r>
            <a:r>
              <a:rPr lang="es-MX" dirty="0" err="1">
                <a:solidFill>
                  <a:srgbClr val="242424"/>
                </a:solidFill>
                <a:latin typeface="-apple-system"/>
              </a:rPr>
              <a:t>dias</a:t>
            </a:r>
            <a:r>
              <a:rPr lang="es-MX" dirty="0">
                <a:solidFill>
                  <a:srgbClr val="242424"/>
                </a:solidFill>
                <a:latin typeface="-apple-system"/>
              </a:rPr>
              <a:t> de mora es 30 </a:t>
            </a:r>
            <a:r>
              <a:rPr lang="es-MX" dirty="0" err="1">
                <a:solidFill>
                  <a:srgbClr val="242424"/>
                </a:solidFill>
                <a:latin typeface="-apple-system"/>
              </a:rPr>
              <a:t>dìas</a:t>
            </a:r>
            <a:br>
              <a:rPr lang="es-MX" dirty="0"/>
            </a:br>
            <a:r>
              <a:rPr lang="es-MX" dirty="0">
                <a:solidFill>
                  <a:srgbClr val="242424"/>
                </a:solidFill>
                <a:latin typeface="-apple-system"/>
              </a:rPr>
              <a:t>La mediana del valor de endeudamiento es $4.598.956</a:t>
            </a:r>
            <a:endParaRPr lang="es-CO" dirty="0"/>
          </a:p>
        </p:txBody>
      </p:sp>
    </p:spTree>
    <p:extLst>
      <p:ext uri="{BB962C8B-B14F-4D97-AF65-F5344CB8AC3E}">
        <p14:creationId xmlns:p14="http://schemas.microsoft.com/office/powerpoint/2010/main" val="174539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9C1849-3F25-4643-ABFF-5C81503721EA}"/>
              </a:ext>
            </a:extLst>
          </p:cNvPr>
          <p:cNvSpPr txBox="1"/>
          <p:nvPr/>
        </p:nvSpPr>
        <p:spPr>
          <a:xfrm>
            <a:off x="543338" y="1007165"/>
            <a:ext cx="11012557" cy="1200329"/>
          </a:xfrm>
          <a:prstGeom prst="rect">
            <a:avLst/>
          </a:prstGeom>
          <a:noFill/>
        </p:spPr>
        <p:txBody>
          <a:bodyPr wrap="square" rtlCol="0">
            <a:spAutoFit/>
          </a:bodyPr>
          <a:lstStyle/>
          <a:p>
            <a:r>
              <a:rPr lang="es-MX" dirty="0"/>
              <a:t>Descripción coeficiente de variación:</a:t>
            </a:r>
          </a:p>
          <a:p>
            <a:endParaRPr lang="es-MX" dirty="0"/>
          </a:p>
          <a:p>
            <a:endParaRPr lang="es-MX" dirty="0"/>
          </a:p>
          <a:p>
            <a:endParaRPr lang="es-CO" dirty="0"/>
          </a:p>
        </p:txBody>
      </p:sp>
      <p:sp>
        <p:nvSpPr>
          <p:cNvPr id="6" name="Rectángulo 5">
            <a:extLst>
              <a:ext uri="{FF2B5EF4-FFF2-40B4-BE49-F238E27FC236}">
                <a16:creationId xmlns:a16="http://schemas.microsoft.com/office/drawing/2014/main" id="{DE68A147-DE52-4407-9C02-B2C38A46B8EF}"/>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pic>
        <p:nvPicPr>
          <p:cNvPr id="3" name="Imagen 2">
            <a:extLst>
              <a:ext uri="{FF2B5EF4-FFF2-40B4-BE49-F238E27FC236}">
                <a16:creationId xmlns:a16="http://schemas.microsoft.com/office/drawing/2014/main" id="{AC1A0D63-5DF0-452E-9BAF-9135B952715B}"/>
              </a:ext>
            </a:extLst>
          </p:cNvPr>
          <p:cNvPicPr>
            <a:picLocks noChangeAspect="1"/>
          </p:cNvPicPr>
          <p:nvPr/>
        </p:nvPicPr>
        <p:blipFill>
          <a:blip r:embed="rId4"/>
          <a:stretch>
            <a:fillRect/>
          </a:stretch>
        </p:blipFill>
        <p:spPr>
          <a:xfrm>
            <a:off x="1927983" y="1361428"/>
            <a:ext cx="4210050" cy="2162175"/>
          </a:xfrm>
          <a:prstGeom prst="rect">
            <a:avLst/>
          </a:prstGeom>
        </p:spPr>
      </p:pic>
    </p:spTree>
    <p:extLst>
      <p:ext uri="{BB962C8B-B14F-4D97-AF65-F5344CB8AC3E}">
        <p14:creationId xmlns:p14="http://schemas.microsoft.com/office/powerpoint/2010/main" val="181042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9C1849-3F25-4643-ABFF-5C81503721EA}"/>
              </a:ext>
            </a:extLst>
          </p:cNvPr>
          <p:cNvSpPr txBox="1"/>
          <p:nvPr/>
        </p:nvSpPr>
        <p:spPr>
          <a:xfrm>
            <a:off x="543338" y="1007165"/>
            <a:ext cx="11012557" cy="1200329"/>
          </a:xfrm>
          <a:prstGeom prst="rect">
            <a:avLst/>
          </a:prstGeom>
          <a:noFill/>
        </p:spPr>
        <p:txBody>
          <a:bodyPr wrap="square" rtlCol="0">
            <a:spAutoFit/>
          </a:bodyPr>
          <a:lstStyle/>
          <a:p>
            <a:r>
              <a:rPr lang="es-MX" dirty="0"/>
              <a:t>Gráfica de producto:</a:t>
            </a:r>
          </a:p>
          <a:p>
            <a:endParaRPr lang="es-MX" dirty="0"/>
          </a:p>
          <a:p>
            <a:endParaRPr lang="es-MX" dirty="0"/>
          </a:p>
          <a:p>
            <a:endParaRPr lang="es-CO" dirty="0"/>
          </a:p>
        </p:txBody>
      </p:sp>
      <p:sp>
        <p:nvSpPr>
          <p:cNvPr id="6" name="Rectángulo 5">
            <a:extLst>
              <a:ext uri="{FF2B5EF4-FFF2-40B4-BE49-F238E27FC236}">
                <a16:creationId xmlns:a16="http://schemas.microsoft.com/office/drawing/2014/main" id="{DE68A147-DE52-4407-9C02-B2C38A46B8EF}"/>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pic>
        <p:nvPicPr>
          <p:cNvPr id="7" name="Imagen 6">
            <a:extLst>
              <a:ext uri="{FF2B5EF4-FFF2-40B4-BE49-F238E27FC236}">
                <a16:creationId xmlns:a16="http://schemas.microsoft.com/office/drawing/2014/main" id="{AF59C055-4771-4EDF-B3FD-A6872268E70E}"/>
              </a:ext>
            </a:extLst>
          </p:cNvPr>
          <p:cNvPicPr>
            <a:picLocks noChangeAspect="1"/>
          </p:cNvPicPr>
          <p:nvPr/>
        </p:nvPicPr>
        <p:blipFill>
          <a:blip r:embed="rId4"/>
          <a:stretch>
            <a:fillRect/>
          </a:stretch>
        </p:blipFill>
        <p:spPr>
          <a:xfrm>
            <a:off x="7891380" y="2336613"/>
            <a:ext cx="2038350" cy="1762125"/>
          </a:xfrm>
          <a:prstGeom prst="rect">
            <a:avLst/>
          </a:prstGeom>
        </p:spPr>
      </p:pic>
      <p:pic>
        <p:nvPicPr>
          <p:cNvPr id="8" name="Imagen 7">
            <a:extLst>
              <a:ext uri="{FF2B5EF4-FFF2-40B4-BE49-F238E27FC236}">
                <a16:creationId xmlns:a16="http://schemas.microsoft.com/office/drawing/2014/main" id="{215DAD17-75D5-47BE-BFBB-3B86DF8AA0F9}"/>
              </a:ext>
            </a:extLst>
          </p:cNvPr>
          <p:cNvPicPr>
            <a:picLocks noChangeAspect="1"/>
          </p:cNvPicPr>
          <p:nvPr/>
        </p:nvPicPr>
        <p:blipFill>
          <a:blip r:embed="rId5"/>
          <a:stretch>
            <a:fillRect/>
          </a:stretch>
        </p:blipFill>
        <p:spPr>
          <a:xfrm>
            <a:off x="543338" y="1514630"/>
            <a:ext cx="5986669" cy="3702962"/>
          </a:xfrm>
          <a:prstGeom prst="rect">
            <a:avLst/>
          </a:prstGeom>
        </p:spPr>
      </p:pic>
    </p:spTree>
    <p:extLst>
      <p:ext uri="{BB962C8B-B14F-4D97-AF65-F5344CB8AC3E}">
        <p14:creationId xmlns:p14="http://schemas.microsoft.com/office/powerpoint/2010/main" val="183132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9C1849-3F25-4643-ABFF-5C81503721EA}"/>
              </a:ext>
            </a:extLst>
          </p:cNvPr>
          <p:cNvSpPr txBox="1"/>
          <p:nvPr/>
        </p:nvSpPr>
        <p:spPr>
          <a:xfrm>
            <a:off x="543338" y="1007165"/>
            <a:ext cx="11012557" cy="1200329"/>
          </a:xfrm>
          <a:prstGeom prst="rect">
            <a:avLst/>
          </a:prstGeom>
          <a:noFill/>
        </p:spPr>
        <p:txBody>
          <a:bodyPr wrap="square" rtlCol="0">
            <a:spAutoFit/>
          </a:bodyPr>
          <a:lstStyle/>
          <a:p>
            <a:r>
              <a:rPr lang="es-MX" dirty="0"/>
              <a:t>Gráfica de profesiones:</a:t>
            </a:r>
          </a:p>
          <a:p>
            <a:endParaRPr lang="es-MX" dirty="0"/>
          </a:p>
          <a:p>
            <a:endParaRPr lang="es-MX" dirty="0"/>
          </a:p>
          <a:p>
            <a:endParaRPr lang="es-CO" dirty="0"/>
          </a:p>
        </p:txBody>
      </p:sp>
      <p:sp>
        <p:nvSpPr>
          <p:cNvPr id="6" name="Rectángulo 5">
            <a:extLst>
              <a:ext uri="{FF2B5EF4-FFF2-40B4-BE49-F238E27FC236}">
                <a16:creationId xmlns:a16="http://schemas.microsoft.com/office/drawing/2014/main" id="{DE68A147-DE52-4407-9C02-B2C38A46B8EF}"/>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pic>
        <p:nvPicPr>
          <p:cNvPr id="2" name="Imagen 1">
            <a:extLst>
              <a:ext uri="{FF2B5EF4-FFF2-40B4-BE49-F238E27FC236}">
                <a16:creationId xmlns:a16="http://schemas.microsoft.com/office/drawing/2014/main" id="{5D37746D-5F66-4414-AB85-16A72C518C9B}"/>
              </a:ext>
            </a:extLst>
          </p:cNvPr>
          <p:cNvPicPr>
            <a:picLocks noChangeAspect="1"/>
          </p:cNvPicPr>
          <p:nvPr/>
        </p:nvPicPr>
        <p:blipFill>
          <a:blip r:embed="rId4"/>
          <a:stretch>
            <a:fillRect/>
          </a:stretch>
        </p:blipFill>
        <p:spPr>
          <a:xfrm>
            <a:off x="985952" y="1847850"/>
            <a:ext cx="6629400" cy="3009900"/>
          </a:xfrm>
          <a:prstGeom prst="rect">
            <a:avLst/>
          </a:prstGeom>
        </p:spPr>
      </p:pic>
      <p:pic>
        <p:nvPicPr>
          <p:cNvPr id="3" name="Imagen 2">
            <a:extLst>
              <a:ext uri="{FF2B5EF4-FFF2-40B4-BE49-F238E27FC236}">
                <a16:creationId xmlns:a16="http://schemas.microsoft.com/office/drawing/2014/main" id="{643D1FB1-2332-468D-9819-AC77CAEFC333}"/>
              </a:ext>
            </a:extLst>
          </p:cNvPr>
          <p:cNvPicPr>
            <a:picLocks noChangeAspect="1"/>
          </p:cNvPicPr>
          <p:nvPr/>
        </p:nvPicPr>
        <p:blipFill>
          <a:blip r:embed="rId5"/>
          <a:stretch>
            <a:fillRect/>
          </a:stretch>
        </p:blipFill>
        <p:spPr>
          <a:xfrm>
            <a:off x="8110423" y="818966"/>
            <a:ext cx="3095625" cy="4791075"/>
          </a:xfrm>
          <a:prstGeom prst="rect">
            <a:avLst/>
          </a:prstGeom>
        </p:spPr>
      </p:pic>
    </p:spTree>
    <p:extLst>
      <p:ext uri="{BB962C8B-B14F-4D97-AF65-F5344CB8AC3E}">
        <p14:creationId xmlns:p14="http://schemas.microsoft.com/office/powerpoint/2010/main" val="253256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678DD47B-78B8-4D34-BBF7-9E59AE10162A}"/>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sp>
        <p:nvSpPr>
          <p:cNvPr id="8" name="CuadroTexto 7">
            <a:extLst>
              <a:ext uri="{FF2B5EF4-FFF2-40B4-BE49-F238E27FC236}">
                <a16:creationId xmlns:a16="http://schemas.microsoft.com/office/drawing/2014/main" id="{0826D7E1-73B8-4F1B-B315-DEDE9AE4E366}"/>
              </a:ext>
            </a:extLst>
          </p:cNvPr>
          <p:cNvSpPr txBox="1"/>
          <p:nvPr/>
        </p:nvSpPr>
        <p:spPr>
          <a:xfrm>
            <a:off x="543338" y="1007165"/>
            <a:ext cx="11012557" cy="1200329"/>
          </a:xfrm>
          <a:prstGeom prst="rect">
            <a:avLst/>
          </a:prstGeom>
          <a:noFill/>
        </p:spPr>
        <p:txBody>
          <a:bodyPr wrap="square" rtlCol="0">
            <a:spAutoFit/>
          </a:bodyPr>
          <a:lstStyle/>
          <a:p>
            <a:r>
              <a:rPr lang="es-MX" dirty="0"/>
              <a:t>Gráfica de cuadrante:</a:t>
            </a:r>
          </a:p>
          <a:p>
            <a:endParaRPr lang="es-MX" dirty="0"/>
          </a:p>
          <a:p>
            <a:endParaRPr lang="es-MX" dirty="0"/>
          </a:p>
          <a:p>
            <a:endParaRPr lang="es-CO" dirty="0"/>
          </a:p>
        </p:txBody>
      </p:sp>
      <p:pic>
        <p:nvPicPr>
          <p:cNvPr id="2" name="Imagen 1">
            <a:extLst>
              <a:ext uri="{FF2B5EF4-FFF2-40B4-BE49-F238E27FC236}">
                <a16:creationId xmlns:a16="http://schemas.microsoft.com/office/drawing/2014/main" id="{660D9B4E-3A15-4366-A1F9-5CF56E64F1B5}"/>
              </a:ext>
            </a:extLst>
          </p:cNvPr>
          <p:cNvPicPr>
            <a:picLocks noChangeAspect="1"/>
          </p:cNvPicPr>
          <p:nvPr/>
        </p:nvPicPr>
        <p:blipFill>
          <a:blip r:embed="rId4"/>
          <a:stretch>
            <a:fillRect/>
          </a:stretch>
        </p:blipFill>
        <p:spPr>
          <a:xfrm>
            <a:off x="794601" y="1995487"/>
            <a:ext cx="5772150" cy="2714625"/>
          </a:xfrm>
          <a:prstGeom prst="rect">
            <a:avLst/>
          </a:prstGeom>
        </p:spPr>
      </p:pic>
      <p:pic>
        <p:nvPicPr>
          <p:cNvPr id="3" name="Imagen 2">
            <a:extLst>
              <a:ext uri="{FF2B5EF4-FFF2-40B4-BE49-F238E27FC236}">
                <a16:creationId xmlns:a16="http://schemas.microsoft.com/office/drawing/2014/main" id="{0223C912-0A52-461F-A5B2-57A707110E7B}"/>
              </a:ext>
            </a:extLst>
          </p:cNvPr>
          <p:cNvPicPr>
            <a:picLocks noChangeAspect="1"/>
          </p:cNvPicPr>
          <p:nvPr/>
        </p:nvPicPr>
        <p:blipFill>
          <a:blip r:embed="rId5"/>
          <a:stretch>
            <a:fillRect/>
          </a:stretch>
        </p:blipFill>
        <p:spPr>
          <a:xfrm>
            <a:off x="7256335" y="2447925"/>
            <a:ext cx="3609975" cy="1962150"/>
          </a:xfrm>
          <a:prstGeom prst="rect">
            <a:avLst/>
          </a:prstGeom>
        </p:spPr>
      </p:pic>
    </p:spTree>
    <p:extLst>
      <p:ext uri="{BB962C8B-B14F-4D97-AF65-F5344CB8AC3E}">
        <p14:creationId xmlns:p14="http://schemas.microsoft.com/office/powerpoint/2010/main" val="353175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678DD47B-78B8-4D34-BBF7-9E59AE10162A}"/>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sp>
        <p:nvSpPr>
          <p:cNvPr id="8" name="CuadroTexto 7">
            <a:extLst>
              <a:ext uri="{FF2B5EF4-FFF2-40B4-BE49-F238E27FC236}">
                <a16:creationId xmlns:a16="http://schemas.microsoft.com/office/drawing/2014/main" id="{0826D7E1-73B8-4F1B-B315-DEDE9AE4E366}"/>
              </a:ext>
            </a:extLst>
          </p:cNvPr>
          <p:cNvSpPr txBox="1"/>
          <p:nvPr/>
        </p:nvSpPr>
        <p:spPr>
          <a:xfrm>
            <a:off x="543338" y="1007165"/>
            <a:ext cx="11012557" cy="1200329"/>
          </a:xfrm>
          <a:prstGeom prst="rect">
            <a:avLst/>
          </a:prstGeom>
          <a:noFill/>
        </p:spPr>
        <p:txBody>
          <a:bodyPr wrap="square" rtlCol="0">
            <a:spAutoFit/>
          </a:bodyPr>
          <a:lstStyle/>
          <a:p>
            <a:r>
              <a:rPr lang="es-MX" dirty="0"/>
              <a:t>Endeudamiento:</a:t>
            </a:r>
          </a:p>
          <a:p>
            <a:endParaRPr lang="es-MX" dirty="0"/>
          </a:p>
          <a:p>
            <a:endParaRPr lang="es-MX" dirty="0"/>
          </a:p>
          <a:p>
            <a:endParaRPr lang="es-CO" dirty="0"/>
          </a:p>
        </p:txBody>
      </p:sp>
      <p:pic>
        <p:nvPicPr>
          <p:cNvPr id="2" name="Imagen 1">
            <a:extLst>
              <a:ext uri="{FF2B5EF4-FFF2-40B4-BE49-F238E27FC236}">
                <a16:creationId xmlns:a16="http://schemas.microsoft.com/office/drawing/2014/main" id="{C49C0B58-0CCC-42F1-81F4-7308002074FC}"/>
              </a:ext>
            </a:extLst>
          </p:cNvPr>
          <p:cNvPicPr>
            <a:picLocks noChangeAspect="1"/>
          </p:cNvPicPr>
          <p:nvPr/>
        </p:nvPicPr>
        <p:blipFill>
          <a:blip r:embed="rId4"/>
          <a:stretch>
            <a:fillRect/>
          </a:stretch>
        </p:blipFill>
        <p:spPr>
          <a:xfrm>
            <a:off x="212036" y="1500423"/>
            <a:ext cx="6438900" cy="2762250"/>
          </a:xfrm>
          <a:prstGeom prst="rect">
            <a:avLst/>
          </a:prstGeom>
        </p:spPr>
      </p:pic>
      <p:pic>
        <p:nvPicPr>
          <p:cNvPr id="3" name="Imagen 2">
            <a:extLst>
              <a:ext uri="{FF2B5EF4-FFF2-40B4-BE49-F238E27FC236}">
                <a16:creationId xmlns:a16="http://schemas.microsoft.com/office/drawing/2014/main" id="{F30A1783-E78D-48E3-8390-5176C86FCB82}"/>
              </a:ext>
            </a:extLst>
          </p:cNvPr>
          <p:cNvPicPr>
            <a:picLocks noChangeAspect="1"/>
          </p:cNvPicPr>
          <p:nvPr/>
        </p:nvPicPr>
        <p:blipFill>
          <a:blip r:embed="rId5"/>
          <a:stretch>
            <a:fillRect/>
          </a:stretch>
        </p:blipFill>
        <p:spPr>
          <a:xfrm>
            <a:off x="6743825" y="1500423"/>
            <a:ext cx="5289146" cy="3628168"/>
          </a:xfrm>
          <a:prstGeom prst="rect">
            <a:avLst/>
          </a:prstGeom>
        </p:spPr>
      </p:pic>
    </p:spTree>
    <p:extLst>
      <p:ext uri="{BB962C8B-B14F-4D97-AF65-F5344CB8AC3E}">
        <p14:creationId xmlns:p14="http://schemas.microsoft.com/office/powerpoint/2010/main" val="97106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678DD47B-78B8-4D34-BBF7-9E59AE10162A}"/>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sp>
        <p:nvSpPr>
          <p:cNvPr id="8" name="CuadroTexto 7">
            <a:extLst>
              <a:ext uri="{FF2B5EF4-FFF2-40B4-BE49-F238E27FC236}">
                <a16:creationId xmlns:a16="http://schemas.microsoft.com/office/drawing/2014/main" id="{0826D7E1-73B8-4F1B-B315-DEDE9AE4E366}"/>
              </a:ext>
            </a:extLst>
          </p:cNvPr>
          <p:cNvSpPr txBox="1"/>
          <p:nvPr/>
        </p:nvSpPr>
        <p:spPr>
          <a:xfrm>
            <a:off x="543338" y="1007165"/>
            <a:ext cx="11012557" cy="1200329"/>
          </a:xfrm>
          <a:prstGeom prst="rect">
            <a:avLst/>
          </a:prstGeom>
          <a:noFill/>
        </p:spPr>
        <p:txBody>
          <a:bodyPr wrap="square" rtlCol="0">
            <a:spAutoFit/>
          </a:bodyPr>
          <a:lstStyle/>
          <a:p>
            <a:r>
              <a:rPr lang="es-MX" dirty="0"/>
              <a:t>Conteo de deudas por región:</a:t>
            </a:r>
          </a:p>
          <a:p>
            <a:endParaRPr lang="es-MX" dirty="0"/>
          </a:p>
          <a:p>
            <a:endParaRPr lang="es-MX" dirty="0"/>
          </a:p>
          <a:p>
            <a:endParaRPr lang="es-CO" dirty="0"/>
          </a:p>
        </p:txBody>
      </p:sp>
      <p:pic>
        <p:nvPicPr>
          <p:cNvPr id="9" name="Imagen 8">
            <a:extLst>
              <a:ext uri="{FF2B5EF4-FFF2-40B4-BE49-F238E27FC236}">
                <a16:creationId xmlns:a16="http://schemas.microsoft.com/office/drawing/2014/main" id="{2057F862-4A42-4A09-8660-5A26B4AFF3CD}"/>
              </a:ext>
            </a:extLst>
          </p:cNvPr>
          <p:cNvPicPr>
            <a:picLocks noChangeAspect="1"/>
          </p:cNvPicPr>
          <p:nvPr/>
        </p:nvPicPr>
        <p:blipFill>
          <a:blip r:embed="rId4"/>
          <a:stretch>
            <a:fillRect/>
          </a:stretch>
        </p:blipFill>
        <p:spPr>
          <a:xfrm>
            <a:off x="381803" y="1812738"/>
            <a:ext cx="1990725" cy="2286000"/>
          </a:xfrm>
          <a:prstGeom prst="rect">
            <a:avLst/>
          </a:prstGeom>
        </p:spPr>
      </p:pic>
      <p:pic>
        <p:nvPicPr>
          <p:cNvPr id="5" name="Imagen 4">
            <a:extLst>
              <a:ext uri="{FF2B5EF4-FFF2-40B4-BE49-F238E27FC236}">
                <a16:creationId xmlns:a16="http://schemas.microsoft.com/office/drawing/2014/main" id="{7917FD54-4748-432B-A5BA-4D7548A7661C}"/>
              </a:ext>
            </a:extLst>
          </p:cNvPr>
          <p:cNvPicPr>
            <a:picLocks noChangeAspect="1"/>
          </p:cNvPicPr>
          <p:nvPr/>
        </p:nvPicPr>
        <p:blipFill>
          <a:blip r:embed="rId5"/>
          <a:stretch>
            <a:fillRect/>
          </a:stretch>
        </p:blipFill>
        <p:spPr>
          <a:xfrm>
            <a:off x="2554563" y="2791884"/>
            <a:ext cx="6791325" cy="533400"/>
          </a:xfrm>
          <a:prstGeom prst="rect">
            <a:avLst/>
          </a:prstGeom>
        </p:spPr>
      </p:pic>
    </p:spTree>
    <p:extLst>
      <p:ext uri="{BB962C8B-B14F-4D97-AF65-F5344CB8AC3E}">
        <p14:creationId xmlns:p14="http://schemas.microsoft.com/office/powerpoint/2010/main" val="372799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678DD47B-78B8-4D34-BBF7-9E59AE10162A}"/>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sp>
        <p:nvSpPr>
          <p:cNvPr id="8" name="CuadroTexto 7">
            <a:extLst>
              <a:ext uri="{FF2B5EF4-FFF2-40B4-BE49-F238E27FC236}">
                <a16:creationId xmlns:a16="http://schemas.microsoft.com/office/drawing/2014/main" id="{0826D7E1-73B8-4F1B-B315-DEDE9AE4E366}"/>
              </a:ext>
            </a:extLst>
          </p:cNvPr>
          <p:cNvSpPr txBox="1"/>
          <p:nvPr/>
        </p:nvSpPr>
        <p:spPr>
          <a:xfrm>
            <a:off x="543338" y="1007165"/>
            <a:ext cx="11012557" cy="1200329"/>
          </a:xfrm>
          <a:prstGeom prst="rect">
            <a:avLst/>
          </a:prstGeom>
          <a:noFill/>
        </p:spPr>
        <p:txBody>
          <a:bodyPr wrap="square" rtlCol="0">
            <a:spAutoFit/>
          </a:bodyPr>
          <a:lstStyle/>
          <a:p>
            <a:r>
              <a:rPr lang="es-MX" dirty="0"/>
              <a:t>Promedio de endeudamiento por  ocupación:</a:t>
            </a:r>
          </a:p>
          <a:p>
            <a:endParaRPr lang="es-MX" dirty="0"/>
          </a:p>
          <a:p>
            <a:endParaRPr lang="es-MX" dirty="0"/>
          </a:p>
          <a:p>
            <a:endParaRPr lang="es-CO" dirty="0"/>
          </a:p>
        </p:txBody>
      </p:sp>
      <p:pic>
        <p:nvPicPr>
          <p:cNvPr id="2" name="Imagen 1">
            <a:extLst>
              <a:ext uri="{FF2B5EF4-FFF2-40B4-BE49-F238E27FC236}">
                <a16:creationId xmlns:a16="http://schemas.microsoft.com/office/drawing/2014/main" id="{235AB421-EE9B-4EEF-AAE1-4EFF79001D39}"/>
              </a:ext>
            </a:extLst>
          </p:cNvPr>
          <p:cNvPicPr>
            <a:picLocks noChangeAspect="1"/>
          </p:cNvPicPr>
          <p:nvPr/>
        </p:nvPicPr>
        <p:blipFill>
          <a:blip r:embed="rId4"/>
          <a:stretch>
            <a:fillRect/>
          </a:stretch>
        </p:blipFill>
        <p:spPr>
          <a:xfrm>
            <a:off x="2628900" y="1414462"/>
            <a:ext cx="6934200" cy="4029075"/>
          </a:xfrm>
          <a:prstGeom prst="rect">
            <a:avLst/>
          </a:prstGeom>
        </p:spPr>
      </p:pic>
    </p:spTree>
    <p:extLst>
      <p:ext uri="{BB962C8B-B14F-4D97-AF65-F5344CB8AC3E}">
        <p14:creationId xmlns:p14="http://schemas.microsoft.com/office/powerpoint/2010/main" val="295758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CF594DA-04EF-47DF-8768-AFC0361ECC27}"/>
              </a:ext>
            </a:extLst>
          </p:cNvPr>
          <p:cNvSpPr txBox="1"/>
          <p:nvPr/>
        </p:nvSpPr>
        <p:spPr>
          <a:xfrm>
            <a:off x="1179443" y="1219199"/>
            <a:ext cx="7712766" cy="3970318"/>
          </a:xfrm>
          <a:prstGeom prst="rect">
            <a:avLst/>
          </a:prstGeom>
          <a:noFill/>
        </p:spPr>
        <p:txBody>
          <a:bodyPr wrap="square" rtlCol="0">
            <a:spAutoFit/>
          </a:bodyPr>
          <a:lstStyle/>
          <a:p>
            <a:r>
              <a:rPr lang="es-MX" b="1" dirty="0"/>
              <a:t>PLAN DE ACCIÓN</a:t>
            </a:r>
            <a:r>
              <a:rPr lang="es-MX" dirty="0"/>
              <a:t>:</a:t>
            </a:r>
          </a:p>
          <a:p>
            <a:endParaRPr lang="es-MX" dirty="0"/>
          </a:p>
          <a:p>
            <a:pPr marL="742950" lvl="1" indent="-285750">
              <a:buFont typeface="Wingdings" panose="05000000000000000000" pitchFamily="2" charset="2"/>
              <a:buChar char="Ø"/>
            </a:pPr>
            <a:r>
              <a:rPr lang="es-MX" dirty="0"/>
              <a:t>Descripción del problema</a:t>
            </a:r>
          </a:p>
          <a:p>
            <a:pPr marL="742950" lvl="1" indent="-285750">
              <a:buFont typeface="Wingdings" panose="05000000000000000000" pitchFamily="2" charset="2"/>
              <a:buChar char="Ø"/>
            </a:pPr>
            <a:r>
              <a:rPr lang="es-MX" dirty="0"/>
              <a:t>Planeación</a:t>
            </a:r>
          </a:p>
          <a:p>
            <a:pPr marL="742950" lvl="1" indent="-285750">
              <a:buFont typeface="Wingdings" panose="05000000000000000000" pitchFamily="2" charset="2"/>
              <a:buChar char="Ø"/>
            </a:pPr>
            <a:r>
              <a:rPr lang="es-MX" dirty="0"/>
              <a:t>Gestión de datos</a:t>
            </a:r>
          </a:p>
          <a:p>
            <a:pPr marL="742950" lvl="1" indent="-285750">
              <a:buFont typeface="Wingdings" panose="05000000000000000000" pitchFamily="2" charset="2"/>
              <a:buChar char="Ø"/>
            </a:pPr>
            <a:r>
              <a:rPr lang="es-MX" dirty="0"/>
              <a:t>Ingeniería de características</a:t>
            </a:r>
          </a:p>
          <a:p>
            <a:pPr marL="742950" lvl="1" indent="-285750">
              <a:buFont typeface="Wingdings" panose="05000000000000000000" pitchFamily="2" charset="2"/>
              <a:buChar char="Ø"/>
            </a:pPr>
            <a:r>
              <a:rPr lang="es-MX" dirty="0"/>
              <a:t>Selección de </a:t>
            </a:r>
            <a:r>
              <a:rPr lang="es-MX" dirty="0" err="1"/>
              <a:t>frameworks</a:t>
            </a:r>
            <a:r>
              <a:rPr lang="es-MX" dirty="0"/>
              <a:t> y algoritmos</a:t>
            </a:r>
          </a:p>
          <a:p>
            <a:pPr marL="742950" lvl="1" indent="-285750">
              <a:buFont typeface="Wingdings" panose="05000000000000000000" pitchFamily="2" charset="2"/>
              <a:buChar char="Ø"/>
            </a:pPr>
            <a:r>
              <a:rPr lang="es-MX" dirty="0"/>
              <a:t>El modelo seleccionado</a:t>
            </a:r>
          </a:p>
          <a:p>
            <a:pPr marL="742950" lvl="1" indent="-285750">
              <a:buFont typeface="Wingdings" panose="05000000000000000000" pitchFamily="2" charset="2"/>
              <a:buChar char="Ø"/>
            </a:pPr>
            <a:r>
              <a:rPr lang="es-MX" dirty="0"/>
              <a:t>Implementación para producción y monitoreo</a:t>
            </a:r>
          </a:p>
          <a:p>
            <a:endParaRPr lang="es-MX" dirty="0"/>
          </a:p>
          <a:p>
            <a:endParaRPr lang="es-MX" dirty="0">
              <a:solidFill>
                <a:srgbClr val="FF0000"/>
              </a:solidFill>
            </a:endParaRPr>
          </a:p>
          <a:p>
            <a:endParaRPr lang="es-MX" dirty="0"/>
          </a:p>
          <a:p>
            <a:endParaRPr lang="es-MX" dirty="0"/>
          </a:p>
          <a:p>
            <a:endParaRPr lang="es-MX" dirty="0"/>
          </a:p>
        </p:txBody>
      </p:sp>
      <p:sp>
        <p:nvSpPr>
          <p:cNvPr id="7" name="Rectángulo 6">
            <a:extLst>
              <a:ext uri="{FF2B5EF4-FFF2-40B4-BE49-F238E27FC236}">
                <a16:creationId xmlns:a16="http://schemas.microsoft.com/office/drawing/2014/main" id="{04BE485F-50E1-4AFD-988D-4F27D0DAAD64}"/>
              </a:ext>
            </a:extLst>
          </p:cNvPr>
          <p:cNvSpPr/>
          <p:nvPr/>
        </p:nvSpPr>
        <p:spPr>
          <a:xfrm>
            <a:off x="5092872" y="560786"/>
            <a:ext cx="2006255" cy="523220"/>
          </a:xfrm>
          <a:prstGeom prst="rect">
            <a:avLst/>
          </a:prstGeom>
        </p:spPr>
        <p:txBody>
          <a:bodyPr wrap="none">
            <a:spAutoFit/>
          </a:bodyPr>
          <a:lstStyle/>
          <a:p>
            <a:pPr algn="ctr"/>
            <a:r>
              <a:rPr lang="es-CO" sz="2800" b="1" dirty="0"/>
              <a:t>CONTENIDO</a:t>
            </a:r>
          </a:p>
        </p:txBody>
      </p:sp>
    </p:spTree>
    <p:extLst>
      <p:ext uri="{BB962C8B-B14F-4D97-AF65-F5344CB8AC3E}">
        <p14:creationId xmlns:p14="http://schemas.microsoft.com/office/powerpoint/2010/main" val="345371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678DD47B-78B8-4D34-BBF7-9E59AE10162A}"/>
              </a:ext>
            </a:extLst>
          </p:cNvPr>
          <p:cNvSpPr/>
          <p:nvPr/>
        </p:nvSpPr>
        <p:spPr>
          <a:xfrm>
            <a:off x="4300652" y="295746"/>
            <a:ext cx="3590728" cy="523220"/>
          </a:xfrm>
          <a:prstGeom prst="rect">
            <a:avLst/>
          </a:prstGeom>
        </p:spPr>
        <p:txBody>
          <a:bodyPr wrap="none">
            <a:spAutoFit/>
          </a:bodyPr>
          <a:lstStyle/>
          <a:p>
            <a:pPr algn="ctr"/>
            <a:r>
              <a:rPr lang="es-CO" sz="2800" b="1" dirty="0"/>
              <a:t>ANÁLISIS DESCRIPTIVO</a:t>
            </a:r>
          </a:p>
        </p:txBody>
      </p:sp>
      <p:sp>
        <p:nvSpPr>
          <p:cNvPr id="8" name="CuadroTexto 7">
            <a:extLst>
              <a:ext uri="{FF2B5EF4-FFF2-40B4-BE49-F238E27FC236}">
                <a16:creationId xmlns:a16="http://schemas.microsoft.com/office/drawing/2014/main" id="{0826D7E1-73B8-4F1B-B315-DEDE9AE4E366}"/>
              </a:ext>
            </a:extLst>
          </p:cNvPr>
          <p:cNvSpPr txBox="1"/>
          <p:nvPr/>
        </p:nvSpPr>
        <p:spPr>
          <a:xfrm>
            <a:off x="543338" y="1007165"/>
            <a:ext cx="11012557" cy="1200329"/>
          </a:xfrm>
          <a:prstGeom prst="rect">
            <a:avLst/>
          </a:prstGeom>
          <a:noFill/>
        </p:spPr>
        <p:txBody>
          <a:bodyPr wrap="square" rtlCol="0">
            <a:spAutoFit/>
          </a:bodyPr>
          <a:lstStyle/>
          <a:p>
            <a:r>
              <a:rPr lang="es-MX" dirty="0"/>
              <a:t>Promedio de endeudamiento por cuadrante:</a:t>
            </a:r>
          </a:p>
          <a:p>
            <a:endParaRPr lang="es-MX" dirty="0"/>
          </a:p>
          <a:p>
            <a:endParaRPr lang="es-MX" dirty="0"/>
          </a:p>
          <a:p>
            <a:endParaRPr lang="es-CO" dirty="0"/>
          </a:p>
        </p:txBody>
      </p:sp>
      <p:pic>
        <p:nvPicPr>
          <p:cNvPr id="2" name="Imagen 1">
            <a:extLst>
              <a:ext uri="{FF2B5EF4-FFF2-40B4-BE49-F238E27FC236}">
                <a16:creationId xmlns:a16="http://schemas.microsoft.com/office/drawing/2014/main" id="{EE9B4274-5F88-4ECD-A653-C1CC43DB8874}"/>
              </a:ext>
            </a:extLst>
          </p:cNvPr>
          <p:cNvPicPr>
            <a:picLocks noChangeAspect="1"/>
          </p:cNvPicPr>
          <p:nvPr/>
        </p:nvPicPr>
        <p:blipFill>
          <a:blip r:embed="rId4"/>
          <a:stretch>
            <a:fillRect/>
          </a:stretch>
        </p:blipFill>
        <p:spPr>
          <a:xfrm>
            <a:off x="1191660" y="2058849"/>
            <a:ext cx="3686175" cy="3190875"/>
          </a:xfrm>
          <a:prstGeom prst="rect">
            <a:avLst/>
          </a:prstGeom>
        </p:spPr>
      </p:pic>
      <p:pic>
        <p:nvPicPr>
          <p:cNvPr id="3" name="Imagen 2">
            <a:extLst>
              <a:ext uri="{FF2B5EF4-FFF2-40B4-BE49-F238E27FC236}">
                <a16:creationId xmlns:a16="http://schemas.microsoft.com/office/drawing/2014/main" id="{7DD6A6C9-1FFD-40DE-BF54-D91C09259F05}"/>
              </a:ext>
            </a:extLst>
          </p:cNvPr>
          <p:cNvPicPr>
            <a:picLocks noChangeAspect="1"/>
          </p:cNvPicPr>
          <p:nvPr/>
        </p:nvPicPr>
        <p:blipFill>
          <a:blip r:embed="rId5"/>
          <a:stretch>
            <a:fillRect/>
          </a:stretch>
        </p:blipFill>
        <p:spPr>
          <a:xfrm>
            <a:off x="5119605" y="3242833"/>
            <a:ext cx="5543550" cy="485775"/>
          </a:xfrm>
          <a:prstGeom prst="rect">
            <a:avLst/>
          </a:prstGeom>
        </p:spPr>
      </p:pic>
    </p:spTree>
    <p:extLst>
      <p:ext uri="{BB962C8B-B14F-4D97-AF65-F5344CB8AC3E}">
        <p14:creationId xmlns:p14="http://schemas.microsoft.com/office/powerpoint/2010/main" val="3902502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C9C1849-3F25-4643-ABFF-5C81503721EA}"/>
              </a:ext>
            </a:extLst>
          </p:cNvPr>
          <p:cNvSpPr txBox="1"/>
          <p:nvPr/>
        </p:nvSpPr>
        <p:spPr>
          <a:xfrm>
            <a:off x="543339" y="1007165"/>
            <a:ext cx="11145078" cy="2585323"/>
          </a:xfrm>
          <a:prstGeom prst="rect">
            <a:avLst/>
          </a:prstGeom>
          <a:noFill/>
        </p:spPr>
        <p:txBody>
          <a:bodyPr wrap="square" rtlCol="0">
            <a:spAutoFit/>
          </a:bodyPr>
          <a:lstStyle/>
          <a:p>
            <a:r>
              <a:rPr lang="es-MX" dirty="0"/>
              <a:t>Para efectos del modelo a aplicar, teniendo en cuenta la limitación de tiempo, de acuerdo con nuestro análisis, la pregunta a resolver al cliente, recomendamos aplicar un modelo de clasificación.</a:t>
            </a:r>
          </a:p>
          <a:p>
            <a:endParaRPr lang="es-MX" dirty="0"/>
          </a:p>
          <a:p>
            <a:r>
              <a:rPr lang="es-MX" dirty="0"/>
              <a:t>El algoritmo propuesto es “</a:t>
            </a:r>
            <a:r>
              <a:rPr lang="es-MX" dirty="0" err="1"/>
              <a:t>Ramdom</a:t>
            </a:r>
            <a:r>
              <a:rPr lang="es-MX" dirty="0"/>
              <a:t> Forest”. En este sentido es importante tener en cuenta que se debe realizar la limpieza de datos, la imputación, determinación de </a:t>
            </a:r>
            <a:r>
              <a:rPr lang="es-MX" dirty="0" err="1"/>
              <a:t>outliers</a:t>
            </a:r>
            <a:r>
              <a:rPr lang="es-MX" dirty="0"/>
              <a:t>, efectuar el </a:t>
            </a:r>
            <a:r>
              <a:rPr lang="es-MX" dirty="0" err="1"/>
              <a:t>one.hot</a:t>
            </a:r>
            <a:r>
              <a:rPr lang="es-MX" dirty="0"/>
              <a:t> </a:t>
            </a:r>
            <a:r>
              <a:rPr lang="es-MX" dirty="0" err="1"/>
              <a:t>encoding</a:t>
            </a:r>
            <a:r>
              <a:rPr lang="es-MX" dirty="0"/>
              <a:t>, y el </a:t>
            </a:r>
            <a:r>
              <a:rPr lang="es-MX" dirty="0" err="1"/>
              <a:t>esacalamiento</a:t>
            </a:r>
            <a:r>
              <a:rPr lang="es-MX" dirty="0"/>
              <a:t> de datos, para la aplicación del algoritmo de </a:t>
            </a:r>
            <a:r>
              <a:rPr lang="es-MX" dirty="0" err="1"/>
              <a:t>Random</a:t>
            </a:r>
            <a:r>
              <a:rPr lang="es-MX" dirty="0"/>
              <a:t> Forest.</a:t>
            </a:r>
          </a:p>
          <a:p>
            <a:endParaRPr lang="es-MX" dirty="0"/>
          </a:p>
          <a:p>
            <a:endParaRPr lang="es-MX" dirty="0"/>
          </a:p>
          <a:p>
            <a:endParaRPr lang="es-CO" dirty="0"/>
          </a:p>
        </p:txBody>
      </p:sp>
      <p:sp>
        <p:nvSpPr>
          <p:cNvPr id="6" name="Rectángulo 5">
            <a:extLst>
              <a:ext uri="{FF2B5EF4-FFF2-40B4-BE49-F238E27FC236}">
                <a16:creationId xmlns:a16="http://schemas.microsoft.com/office/drawing/2014/main" id="{DE68A147-DE52-4407-9C02-B2C38A46B8EF}"/>
              </a:ext>
            </a:extLst>
          </p:cNvPr>
          <p:cNvSpPr/>
          <p:nvPr/>
        </p:nvSpPr>
        <p:spPr>
          <a:xfrm>
            <a:off x="4120312" y="295746"/>
            <a:ext cx="3951402" cy="523220"/>
          </a:xfrm>
          <a:prstGeom prst="rect">
            <a:avLst/>
          </a:prstGeom>
        </p:spPr>
        <p:txBody>
          <a:bodyPr wrap="none">
            <a:spAutoFit/>
          </a:bodyPr>
          <a:lstStyle/>
          <a:p>
            <a:pPr algn="ctr"/>
            <a:r>
              <a:rPr lang="es-CO" sz="2800" b="1" dirty="0"/>
              <a:t>SELECCIÓN DEL MODELO</a:t>
            </a:r>
          </a:p>
        </p:txBody>
      </p:sp>
    </p:spTree>
    <p:extLst>
      <p:ext uri="{BB962C8B-B14F-4D97-AF65-F5344CB8AC3E}">
        <p14:creationId xmlns:p14="http://schemas.microsoft.com/office/powerpoint/2010/main" val="3993656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B01B63A0-BD6C-4BCB-968C-BC35F3AB7262}"/>
              </a:ext>
            </a:extLst>
          </p:cNvPr>
          <p:cNvSpPr/>
          <p:nvPr/>
        </p:nvSpPr>
        <p:spPr>
          <a:xfrm>
            <a:off x="1972520" y="295746"/>
            <a:ext cx="8247001" cy="523220"/>
          </a:xfrm>
          <a:prstGeom prst="rect">
            <a:avLst/>
          </a:prstGeom>
        </p:spPr>
        <p:txBody>
          <a:bodyPr wrap="none">
            <a:spAutoFit/>
          </a:bodyPr>
          <a:lstStyle/>
          <a:p>
            <a:pPr algn="ctr"/>
            <a:r>
              <a:rPr lang="es-CO" sz="2800" b="1" dirty="0"/>
              <a:t>IMPLEMENTACIÓN PARA PRODUCCIÓN Y MONITOREO</a:t>
            </a:r>
          </a:p>
        </p:txBody>
      </p:sp>
      <p:sp>
        <p:nvSpPr>
          <p:cNvPr id="7" name="CuadroTexto 6">
            <a:extLst>
              <a:ext uri="{FF2B5EF4-FFF2-40B4-BE49-F238E27FC236}">
                <a16:creationId xmlns:a16="http://schemas.microsoft.com/office/drawing/2014/main" id="{2E17EAFD-723B-4171-9F50-670ADBB85123}"/>
              </a:ext>
            </a:extLst>
          </p:cNvPr>
          <p:cNvSpPr txBox="1"/>
          <p:nvPr/>
        </p:nvSpPr>
        <p:spPr>
          <a:xfrm>
            <a:off x="609600" y="1007166"/>
            <a:ext cx="10986052" cy="1754326"/>
          </a:xfrm>
          <a:prstGeom prst="rect">
            <a:avLst/>
          </a:prstGeom>
          <a:noFill/>
        </p:spPr>
        <p:txBody>
          <a:bodyPr wrap="square" rtlCol="0">
            <a:spAutoFit/>
          </a:bodyPr>
          <a:lstStyle/>
          <a:p>
            <a:r>
              <a:rPr lang="es-CO" dirty="0"/>
              <a:t>Con referencia a la implementación del modelo, se propone en términos de arquitectura, desplegar la solución en cuanto al proceso de analítica en AZURE ML, esto con el fin de poder tener la disponibilidad del modelo en la nube (</a:t>
            </a:r>
            <a:r>
              <a:rPr lang="es-CO" dirty="0" err="1"/>
              <a:t>cloud</a:t>
            </a:r>
            <a:r>
              <a:rPr lang="es-CO" dirty="0"/>
              <a:t>). </a:t>
            </a:r>
          </a:p>
          <a:p>
            <a:endParaRPr lang="es-CO" dirty="0"/>
          </a:p>
          <a:p>
            <a:r>
              <a:rPr lang="es-CO" dirty="0"/>
              <a:t>Lo anterior debe complementarse con un servicio de </a:t>
            </a:r>
            <a:r>
              <a:rPr lang="es-CO" dirty="0" err="1"/>
              <a:t>Power</a:t>
            </a:r>
            <a:r>
              <a:rPr lang="es-CO" dirty="0"/>
              <a:t> BI, para poder tener acceso a los datos de manera visual.</a:t>
            </a:r>
          </a:p>
        </p:txBody>
      </p:sp>
    </p:spTree>
    <p:extLst>
      <p:ext uri="{BB962C8B-B14F-4D97-AF65-F5344CB8AC3E}">
        <p14:creationId xmlns:p14="http://schemas.microsoft.com/office/powerpoint/2010/main" val="18623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3760F87-793E-46B5-AAEE-F084B71C54D6}"/>
              </a:ext>
            </a:extLst>
          </p:cNvPr>
          <p:cNvSpPr/>
          <p:nvPr/>
        </p:nvSpPr>
        <p:spPr>
          <a:xfrm>
            <a:off x="3441035" y="1967805"/>
            <a:ext cx="4700326" cy="1569660"/>
          </a:xfrm>
          <a:prstGeom prst="rect">
            <a:avLst/>
          </a:prstGeom>
          <a:noFill/>
        </p:spPr>
        <p:txBody>
          <a:bodyPr wrap="none" lIns="91440" tIns="45720" rIns="91440" bIns="45720">
            <a:spAutoFit/>
          </a:bodyPr>
          <a:lstStyle/>
          <a:p>
            <a:pPr algn="ctr"/>
            <a:r>
              <a:rPr lang="es-E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GRACIAS</a:t>
            </a:r>
          </a:p>
        </p:txBody>
      </p:sp>
    </p:spTree>
    <p:extLst>
      <p:ext uri="{BB962C8B-B14F-4D97-AF65-F5344CB8AC3E}">
        <p14:creationId xmlns:p14="http://schemas.microsoft.com/office/powerpoint/2010/main" val="371647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390228E-0E81-4FA0-BF90-7DC190B1E2B1}"/>
              </a:ext>
            </a:extLst>
          </p:cNvPr>
          <p:cNvSpPr txBox="1"/>
          <p:nvPr/>
        </p:nvSpPr>
        <p:spPr>
          <a:xfrm>
            <a:off x="1719477" y="1606352"/>
            <a:ext cx="8753046" cy="2308324"/>
          </a:xfrm>
          <a:prstGeom prst="rect">
            <a:avLst/>
          </a:prstGeom>
          <a:noFill/>
        </p:spPr>
        <p:txBody>
          <a:bodyPr wrap="square" rtlCol="0">
            <a:spAutoFit/>
          </a:bodyPr>
          <a:lstStyle/>
          <a:p>
            <a:pPr algn="just"/>
            <a:r>
              <a:rPr lang="es-MX" dirty="0"/>
              <a:t>El caso de uso de sector financiero expone un proceso de cobranza a clientes que actualmente se encuentran en mora (no pago) de su obligación financiera (Crédito). Allí se registra en cada fila la gestión desarrollada por el abogado y el resultado de la gestión. Es importante analizar las causales principales de incumplimiento y definir estrategias de recuperación de la cartera con base en los perfiles de cliente identificados.</a:t>
            </a:r>
          </a:p>
          <a:p>
            <a:pPr algn="just"/>
            <a:endParaRPr lang="es-MX" dirty="0"/>
          </a:p>
          <a:p>
            <a:pPr algn="just"/>
            <a:endParaRPr lang="es-MX" dirty="0"/>
          </a:p>
          <a:p>
            <a:pPr algn="just"/>
            <a:endParaRPr lang="es-CO" dirty="0"/>
          </a:p>
        </p:txBody>
      </p:sp>
      <p:sp>
        <p:nvSpPr>
          <p:cNvPr id="6" name="Rectángulo 5">
            <a:extLst>
              <a:ext uri="{FF2B5EF4-FFF2-40B4-BE49-F238E27FC236}">
                <a16:creationId xmlns:a16="http://schemas.microsoft.com/office/drawing/2014/main" id="{84CB41B1-4D3E-4291-ABA7-BE0F1B28D657}"/>
              </a:ext>
            </a:extLst>
          </p:cNvPr>
          <p:cNvSpPr/>
          <p:nvPr/>
        </p:nvSpPr>
        <p:spPr>
          <a:xfrm>
            <a:off x="3792653" y="534282"/>
            <a:ext cx="4606710" cy="523220"/>
          </a:xfrm>
          <a:prstGeom prst="rect">
            <a:avLst/>
          </a:prstGeom>
        </p:spPr>
        <p:txBody>
          <a:bodyPr wrap="none">
            <a:spAutoFit/>
          </a:bodyPr>
          <a:lstStyle/>
          <a:p>
            <a:pPr algn="ctr"/>
            <a:r>
              <a:rPr lang="es-CO" sz="2800" b="1" dirty="0"/>
              <a:t>DESCRIPCIÓN DEL PROBLEMA</a:t>
            </a:r>
          </a:p>
        </p:txBody>
      </p:sp>
    </p:spTree>
    <p:extLst>
      <p:ext uri="{BB962C8B-B14F-4D97-AF65-F5344CB8AC3E}">
        <p14:creationId xmlns:p14="http://schemas.microsoft.com/office/powerpoint/2010/main" val="119338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390228E-0E81-4FA0-BF90-7DC190B1E2B1}"/>
              </a:ext>
            </a:extLst>
          </p:cNvPr>
          <p:cNvSpPr txBox="1"/>
          <p:nvPr/>
        </p:nvSpPr>
        <p:spPr>
          <a:xfrm>
            <a:off x="543338" y="1127388"/>
            <a:ext cx="11065565" cy="5078313"/>
          </a:xfrm>
          <a:prstGeom prst="rect">
            <a:avLst/>
          </a:prstGeom>
          <a:noFill/>
        </p:spPr>
        <p:txBody>
          <a:bodyPr wrap="square" rtlCol="0">
            <a:spAutoFit/>
          </a:bodyPr>
          <a:lstStyle/>
          <a:p>
            <a:pPr algn="just"/>
            <a:r>
              <a:rPr lang="es-MX" b="1" dirty="0"/>
              <a:t>IDENTIFICACIÓN DE LA NECESIDAD COMERCIAL</a:t>
            </a:r>
            <a:r>
              <a:rPr lang="es-MX" dirty="0"/>
              <a:t>:</a:t>
            </a:r>
          </a:p>
          <a:p>
            <a:pPr algn="just"/>
            <a:endParaRPr lang="es-MX" dirty="0"/>
          </a:p>
          <a:p>
            <a:pPr algn="just"/>
            <a:r>
              <a:rPr lang="es-MX" dirty="0"/>
              <a:t>El cliente requiere que como expertos en consultoría y desarrollo de proyectos de analítica de datos, les ayudemos, con base en la información entregada por el abogado, a entregar un resultado que les ayude a diseñar una estrategia de cobro y recuperación de cartera, con base en la identificación de las causales principales de incumplimiento por parte de los clientes.</a:t>
            </a:r>
          </a:p>
          <a:p>
            <a:pPr algn="just"/>
            <a:endParaRPr lang="es-MX" dirty="0"/>
          </a:p>
          <a:p>
            <a:pPr algn="just"/>
            <a:r>
              <a:rPr lang="es-MX" b="1" dirty="0"/>
              <a:t>VALOR PARA EL CLIENTE</a:t>
            </a:r>
            <a:r>
              <a:rPr lang="es-MX" dirty="0"/>
              <a:t>:</a:t>
            </a:r>
          </a:p>
          <a:p>
            <a:pPr algn="just"/>
            <a:r>
              <a:rPr lang="es-MX" dirty="0"/>
              <a:t>Recuperación de la cartera morosa y mejoramiento de su flujo de caja, buscando sanear las finanzas de la compañía.</a:t>
            </a:r>
          </a:p>
          <a:p>
            <a:pPr algn="just"/>
            <a:endParaRPr lang="es-MX" dirty="0"/>
          </a:p>
          <a:p>
            <a:pPr algn="just"/>
            <a:r>
              <a:rPr lang="es-MX" b="1" dirty="0"/>
              <a:t>OBJETIVO GENERAL</a:t>
            </a:r>
            <a:r>
              <a:rPr lang="es-MX" dirty="0"/>
              <a:t>:</a:t>
            </a:r>
          </a:p>
          <a:p>
            <a:pPr algn="just"/>
            <a:r>
              <a:rPr lang="es-MX" dirty="0"/>
              <a:t>Recuperar la cartera morosa de la empresa.</a:t>
            </a:r>
          </a:p>
          <a:p>
            <a:pPr algn="just"/>
            <a:endParaRPr lang="es-MX" dirty="0"/>
          </a:p>
          <a:p>
            <a:pPr algn="just"/>
            <a:r>
              <a:rPr lang="es-MX" b="1" dirty="0"/>
              <a:t>OBJETIVO ESPECÍFICO</a:t>
            </a:r>
            <a:r>
              <a:rPr lang="es-MX" dirty="0"/>
              <a:t>:</a:t>
            </a:r>
          </a:p>
          <a:p>
            <a:pPr algn="just"/>
            <a:r>
              <a:rPr lang="es-MX" dirty="0"/>
              <a:t>Identificar la bolsa de clientes morosos, por grupos característicos con base en el valor vencido, la franja de la mora (días de mora), el cuadrante que nos define la voluntad de pago, su calificación y el rango de endeudamiento.</a:t>
            </a:r>
          </a:p>
          <a:p>
            <a:pPr algn="just"/>
            <a:endParaRPr lang="es-MX" dirty="0"/>
          </a:p>
          <a:p>
            <a:pPr algn="just"/>
            <a:endParaRPr lang="es-CO" dirty="0"/>
          </a:p>
        </p:txBody>
      </p:sp>
      <p:sp>
        <p:nvSpPr>
          <p:cNvPr id="6" name="Rectángulo 5">
            <a:extLst>
              <a:ext uri="{FF2B5EF4-FFF2-40B4-BE49-F238E27FC236}">
                <a16:creationId xmlns:a16="http://schemas.microsoft.com/office/drawing/2014/main" id="{84CB41B1-4D3E-4291-ABA7-BE0F1B28D657}"/>
              </a:ext>
            </a:extLst>
          </p:cNvPr>
          <p:cNvSpPr/>
          <p:nvPr/>
        </p:nvSpPr>
        <p:spPr>
          <a:xfrm>
            <a:off x="5029335" y="534282"/>
            <a:ext cx="2133341" cy="523220"/>
          </a:xfrm>
          <a:prstGeom prst="rect">
            <a:avLst/>
          </a:prstGeom>
        </p:spPr>
        <p:txBody>
          <a:bodyPr wrap="none">
            <a:spAutoFit/>
          </a:bodyPr>
          <a:lstStyle/>
          <a:p>
            <a:pPr algn="ctr"/>
            <a:r>
              <a:rPr lang="es-CO" sz="2800" b="1" dirty="0"/>
              <a:t>PLANEACIÓN</a:t>
            </a:r>
          </a:p>
        </p:txBody>
      </p:sp>
    </p:spTree>
    <p:extLst>
      <p:ext uri="{BB962C8B-B14F-4D97-AF65-F5344CB8AC3E}">
        <p14:creationId xmlns:p14="http://schemas.microsoft.com/office/powerpoint/2010/main" val="177224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390228E-0E81-4FA0-BF90-7DC190B1E2B1}"/>
              </a:ext>
            </a:extLst>
          </p:cNvPr>
          <p:cNvSpPr txBox="1"/>
          <p:nvPr/>
        </p:nvSpPr>
        <p:spPr>
          <a:xfrm>
            <a:off x="543338" y="1127388"/>
            <a:ext cx="11065565" cy="3693319"/>
          </a:xfrm>
          <a:prstGeom prst="rect">
            <a:avLst/>
          </a:prstGeom>
          <a:noFill/>
        </p:spPr>
        <p:txBody>
          <a:bodyPr wrap="square" rtlCol="0">
            <a:spAutoFit/>
          </a:bodyPr>
          <a:lstStyle/>
          <a:p>
            <a:pPr algn="just"/>
            <a:r>
              <a:rPr lang="es-MX" b="1" dirty="0"/>
              <a:t>CONSIDERACIONES TÉCNICAS</a:t>
            </a:r>
            <a:r>
              <a:rPr lang="es-MX" dirty="0"/>
              <a:t>:</a:t>
            </a:r>
          </a:p>
          <a:p>
            <a:pPr algn="just"/>
            <a:endParaRPr lang="es-MX" dirty="0"/>
          </a:p>
          <a:p>
            <a:pPr algn="just"/>
            <a:r>
              <a:rPr lang="es-MX" dirty="0"/>
              <a:t>Para el presente proceso es importante desde un principio empezar a evaluar las herramientas que se deben aplicar en desarrollo del análisis de la data.</a:t>
            </a:r>
          </a:p>
          <a:p>
            <a:pPr algn="just"/>
            <a:endParaRPr lang="es-MX" dirty="0"/>
          </a:p>
          <a:p>
            <a:pPr algn="just"/>
            <a:r>
              <a:rPr lang="es-MX" dirty="0"/>
              <a:t>Para los efectos y dada la problemática propuesta en conjunto con la información del </a:t>
            </a:r>
            <a:r>
              <a:rPr lang="es-MX" dirty="0" err="1"/>
              <a:t>dataset</a:t>
            </a:r>
            <a:r>
              <a:rPr lang="es-MX" dirty="0"/>
              <a:t> suministrado, de manera previa se considera aplicar una técnica de Machine </a:t>
            </a:r>
            <a:r>
              <a:rPr lang="es-MX" dirty="0" err="1"/>
              <a:t>Learning</a:t>
            </a:r>
            <a:r>
              <a:rPr lang="es-MX" dirty="0"/>
              <a:t>, soportada por la implementación de un algoritmo que nos genere valor y permita obtener los mejores resultados para el cliente.</a:t>
            </a:r>
          </a:p>
          <a:p>
            <a:pPr algn="just"/>
            <a:endParaRPr lang="es-MX" dirty="0"/>
          </a:p>
          <a:p>
            <a:pPr algn="just"/>
            <a:r>
              <a:rPr lang="es-MX" dirty="0"/>
              <a:t>En este sentido, se propone desarrollar el proyecto de Machine </a:t>
            </a:r>
            <a:r>
              <a:rPr lang="es-MX" dirty="0" err="1"/>
              <a:t>Learning</a:t>
            </a:r>
            <a:r>
              <a:rPr lang="es-MX" dirty="0"/>
              <a:t>, apoyados mediante las funcionalidades que nos brinda </a:t>
            </a:r>
            <a:r>
              <a:rPr lang="es-MX" dirty="0" err="1"/>
              <a:t>PySpark</a:t>
            </a:r>
            <a:r>
              <a:rPr lang="es-MX" dirty="0"/>
              <a:t>, siguiendo el proceso completo para un proyecto de gestión de datos.</a:t>
            </a:r>
          </a:p>
          <a:p>
            <a:pPr algn="just"/>
            <a:endParaRPr lang="es-CO" dirty="0"/>
          </a:p>
          <a:p>
            <a:pPr algn="just"/>
            <a:endParaRPr lang="es-CO" dirty="0"/>
          </a:p>
        </p:txBody>
      </p:sp>
      <p:sp>
        <p:nvSpPr>
          <p:cNvPr id="6" name="Rectángulo 5">
            <a:extLst>
              <a:ext uri="{FF2B5EF4-FFF2-40B4-BE49-F238E27FC236}">
                <a16:creationId xmlns:a16="http://schemas.microsoft.com/office/drawing/2014/main" id="{84CB41B1-4D3E-4291-ABA7-BE0F1B28D657}"/>
              </a:ext>
            </a:extLst>
          </p:cNvPr>
          <p:cNvSpPr/>
          <p:nvPr/>
        </p:nvSpPr>
        <p:spPr>
          <a:xfrm>
            <a:off x="5029335" y="534282"/>
            <a:ext cx="2133341" cy="523220"/>
          </a:xfrm>
          <a:prstGeom prst="rect">
            <a:avLst/>
          </a:prstGeom>
        </p:spPr>
        <p:txBody>
          <a:bodyPr wrap="none">
            <a:spAutoFit/>
          </a:bodyPr>
          <a:lstStyle/>
          <a:p>
            <a:pPr algn="ctr"/>
            <a:r>
              <a:rPr lang="es-CO" sz="2800" b="1" dirty="0"/>
              <a:t>PLANEACIÓN</a:t>
            </a:r>
          </a:p>
        </p:txBody>
      </p:sp>
    </p:spTree>
    <p:extLst>
      <p:ext uri="{BB962C8B-B14F-4D97-AF65-F5344CB8AC3E}">
        <p14:creationId xmlns:p14="http://schemas.microsoft.com/office/powerpoint/2010/main" val="127455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390228E-0E81-4FA0-BF90-7DC190B1E2B1}"/>
              </a:ext>
            </a:extLst>
          </p:cNvPr>
          <p:cNvSpPr txBox="1"/>
          <p:nvPr/>
        </p:nvSpPr>
        <p:spPr>
          <a:xfrm>
            <a:off x="543338" y="1127388"/>
            <a:ext cx="11065565" cy="646331"/>
          </a:xfrm>
          <a:prstGeom prst="rect">
            <a:avLst/>
          </a:prstGeom>
          <a:noFill/>
        </p:spPr>
        <p:txBody>
          <a:bodyPr wrap="square" rtlCol="0">
            <a:spAutoFit/>
          </a:bodyPr>
          <a:lstStyle/>
          <a:p>
            <a:pPr algn="just"/>
            <a:r>
              <a:rPr lang="es-MX" b="1" dirty="0"/>
              <a:t>CRONOGRAMA DE TRABAJO</a:t>
            </a:r>
            <a:r>
              <a:rPr lang="es-MX" dirty="0"/>
              <a:t>:</a:t>
            </a:r>
          </a:p>
          <a:p>
            <a:pPr algn="just"/>
            <a:endParaRPr lang="es-MX" dirty="0"/>
          </a:p>
        </p:txBody>
      </p:sp>
      <p:sp>
        <p:nvSpPr>
          <p:cNvPr id="6" name="Rectángulo 5">
            <a:extLst>
              <a:ext uri="{FF2B5EF4-FFF2-40B4-BE49-F238E27FC236}">
                <a16:creationId xmlns:a16="http://schemas.microsoft.com/office/drawing/2014/main" id="{84CB41B1-4D3E-4291-ABA7-BE0F1B28D657}"/>
              </a:ext>
            </a:extLst>
          </p:cNvPr>
          <p:cNvSpPr/>
          <p:nvPr/>
        </p:nvSpPr>
        <p:spPr>
          <a:xfrm>
            <a:off x="5029335" y="534282"/>
            <a:ext cx="2133341" cy="523220"/>
          </a:xfrm>
          <a:prstGeom prst="rect">
            <a:avLst/>
          </a:prstGeom>
        </p:spPr>
        <p:txBody>
          <a:bodyPr wrap="none">
            <a:spAutoFit/>
          </a:bodyPr>
          <a:lstStyle/>
          <a:p>
            <a:pPr algn="ctr"/>
            <a:r>
              <a:rPr lang="es-CO" sz="2800" b="1" dirty="0"/>
              <a:t>PLANEACIÓN</a:t>
            </a:r>
          </a:p>
        </p:txBody>
      </p:sp>
      <p:pic>
        <p:nvPicPr>
          <p:cNvPr id="2" name="Imagen 1">
            <a:extLst>
              <a:ext uri="{FF2B5EF4-FFF2-40B4-BE49-F238E27FC236}">
                <a16:creationId xmlns:a16="http://schemas.microsoft.com/office/drawing/2014/main" id="{29A58903-DF61-478D-B88B-F57B8FA4F784}"/>
              </a:ext>
            </a:extLst>
          </p:cNvPr>
          <p:cNvPicPr>
            <a:picLocks noChangeAspect="1"/>
          </p:cNvPicPr>
          <p:nvPr/>
        </p:nvPicPr>
        <p:blipFill>
          <a:blip r:embed="rId4"/>
          <a:stretch>
            <a:fillRect/>
          </a:stretch>
        </p:blipFill>
        <p:spPr>
          <a:xfrm>
            <a:off x="198780" y="2331253"/>
            <a:ext cx="11767930" cy="2119129"/>
          </a:xfrm>
          <a:prstGeom prst="rect">
            <a:avLst/>
          </a:prstGeom>
        </p:spPr>
      </p:pic>
    </p:spTree>
    <p:extLst>
      <p:ext uri="{BB962C8B-B14F-4D97-AF65-F5344CB8AC3E}">
        <p14:creationId xmlns:p14="http://schemas.microsoft.com/office/powerpoint/2010/main" val="244061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77BB166-CE59-48BE-884B-D00B8D5EAA08}"/>
              </a:ext>
            </a:extLst>
          </p:cNvPr>
          <p:cNvSpPr txBox="1"/>
          <p:nvPr/>
        </p:nvSpPr>
        <p:spPr>
          <a:xfrm>
            <a:off x="543338" y="1133067"/>
            <a:ext cx="11118575" cy="3970318"/>
          </a:xfrm>
          <a:prstGeom prst="rect">
            <a:avLst/>
          </a:prstGeom>
          <a:noFill/>
        </p:spPr>
        <p:txBody>
          <a:bodyPr wrap="square" rtlCol="0">
            <a:spAutoFit/>
          </a:bodyPr>
          <a:lstStyle/>
          <a:p>
            <a:r>
              <a:rPr lang="es-MX" b="1" dirty="0"/>
              <a:t>RECOPILACIÓN DE DATOS</a:t>
            </a:r>
            <a:r>
              <a:rPr lang="es-MX" dirty="0"/>
              <a:t>:</a:t>
            </a:r>
          </a:p>
          <a:p>
            <a:r>
              <a:rPr lang="es-MX" dirty="0"/>
              <a:t>Normalmente el proceso de recopilación de datos considera tres etapas. En la primera se identifican cuáles son las fuentes de los conjuntos de datos. En la segunda, es la recuperación de los datos con el fin de ser analizados. Y la tercera, es la organización de los conjuntos de datos.</a:t>
            </a:r>
          </a:p>
          <a:p>
            <a:endParaRPr lang="es-MX" dirty="0"/>
          </a:p>
          <a:p>
            <a:r>
              <a:rPr lang="es-MX" dirty="0"/>
              <a:t>Para el caso puntual del presente proyecto, solo se cuenta con una única fuente de datos, suministrada por el abogado de la compañía, la cual tiene las siguientes características:</a:t>
            </a:r>
          </a:p>
          <a:p>
            <a:endParaRPr lang="es-MX" dirty="0"/>
          </a:p>
          <a:p>
            <a:r>
              <a:rPr lang="es-MX" dirty="0"/>
              <a:t>.   Nombre del archivo: 	</a:t>
            </a:r>
            <a:r>
              <a:rPr lang="es-MX" i="1" dirty="0"/>
              <a:t>‘Caso 01 - Cobranza Sector Financiero’</a:t>
            </a:r>
          </a:p>
          <a:p>
            <a:r>
              <a:rPr lang="es-MX" dirty="0"/>
              <a:t>.   Tipo de archivo: 		“</a:t>
            </a:r>
            <a:r>
              <a:rPr lang="es-CO" dirty="0"/>
              <a:t>.xlsx”</a:t>
            </a:r>
          </a:p>
          <a:p>
            <a:endParaRPr lang="es-CO" dirty="0"/>
          </a:p>
          <a:p>
            <a:r>
              <a:rPr lang="es-CO" dirty="0"/>
              <a:t>El anterior archivo, para efectos de poder manipularlo en </a:t>
            </a:r>
            <a:r>
              <a:rPr lang="es-CO" dirty="0" err="1"/>
              <a:t>PySpark</a:t>
            </a:r>
            <a:r>
              <a:rPr lang="es-CO" dirty="0"/>
              <a:t>, fue necesario convertirlo primero a “.</a:t>
            </a:r>
            <a:r>
              <a:rPr lang="es-CO" dirty="0" err="1"/>
              <a:t>csv</a:t>
            </a:r>
            <a:r>
              <a:rPr lang="es-CO" dirty="0"/>
              <a:t>”</a:t>
            </a:r>
            <a:endParaRPr lang="es-MX" dirty="0"/>
          </a:p>
          <a:p>
            <a:endParaRPr lang="es-MX" dirty="0"/>
          </a:p>
          <a:p>
            <a:r>
              <a:rPr lang="es-MX" dirty="0"/>
              <a:t>La tabla de datos está compuesta por 27 variables (columnas) y por 89.247 registros.</a:t>
            </a:r>
          </a:p>
        </p:txBody>
      </p:sp>
      <p:sp>
        <p:nvSpPr>
          <p:cNvPr id="10" name="Rectángulo 9">
            <a:extLst>
              <a:ext uri="{FF2B5EF4-FFF2-40B4-BE49-F238E27FC236}">
                <a16:creationId xmlns:a16="http://schemas.microsoft.com/office/drawing/2014/main" id="{F6D8C72E-3B06-4501-B9FB-8DA8A4501A96}"/>
              </a:ext>
            </a:extLst>
          </p:cNvPr>
          <p:cNvSpPr/>
          <p:nvPr/>
        </p:nvSpPr>
        <p:spPr>
          <a:xfrm>
            <a:off x="4567510" y="534282"/>
            <a:ext cx="3056991" cy="523220"/>
          </a:xfrm>
          <a:prstGeom prst="rect">
            <a:avLst/>
          </a:prstGeom>
        </p:spPr>
        <p:txBody>
          <a:bodyPr wrap="none">
            <a:spAutoFit/>
          </a:bodyPr>
          <a:lstStyle/>
          <a:p>
            <a:pPr algn="ctr"/>
            <a:r>
              <a:rPr lang="es-CO" sz="2800" b="1" dirty="0"/>
              <a:t>GESTIÓN DE DATOS</a:t>
            </a:r>
          </a:p>
        </p:txBody>
      </p:sp>
    </p:spTree>
    <p:extLst>
      <p:ext uri="{BB962C8B-B14F-4D97-AF65-F5344CB8AC3E}">
        <p14:creationId xmlns:p14="http://schemas.microsoft.com/office/powerpoint/2010/main" val="90364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77BB166-CE59-48BE-884B-D00B8D5EAA08}"/>
              </a:ext>
            </a:extLst>
          </p:cNvPr>
          <p:cNvSpPr txBox="1"/>
          <p:nvPr/>
        </p:nvSpPr>
        <p:spPr>
          <a:xfrm>
            <a:off x="543339" y="1133067"/>
            <a:ext cx="11092070" cy="5355312"/>
          </a:xfrm>
          <a:prstGeom prst="rect">
            <a:avLst/>
          </a:prstGeom>
          <a:noFill/>
        </p:spPr>
        <p:txBody>
          <a:bodyPr wrap="square" rtlCol="0">
            <a:spAutoFit/>
          </a:bodyPr>
          <a:lstStyle/>
          <a:p>
            <a:r>
              <a:rPr lang="es-MX" b="1" dirty="0"/>
              <a:t>EXPLORACIÓN Y EVALUACIÓN DE DATOS</a:t>
            </a:r>
            <a:r>
              <a:rPr lang="es-MX" dirty="0"/>
              <a:t>:</a:t>
            </a:r>
          </a:p>
          <a:p>
            <a:r>
              <a:rPr lang="es-MX" dirty="0"/>
              <a:t>Para efectos de la exploración de los datos, la información recopilada corresponde a una base de datos estructurada. Sobre dicho </a:t>
            </a:r>
            <a:r>
              <a:rPr lang="es-MX" dirty="0" err="1"/>
              <a:t>dataset</a:t>
            </a:r>
            <a:r>
              <a:rPr lang="es-MX" dirty="0"/>
              <a:t>, de manera preliminar se validó que columnas contaban con caracteres válidos y no válidos.</a:t>
            </a:r>
          </a:p>
          <a:p>
            <a:endParaRPr lang="es-MX" dirty="0"/>
          </a:p>
          <a:p>
            <a:r>
              <a:rPr lang="es-MX" b="1" dirty="0"/>
              <a:t>DATOS PREVIOS AL PROCESAMIENTO</a:t>
            </a:r>
            <a:r>
              <a:rPr lang="es-MX" dirty="0"/>
              <a:t>:</a:t>
            </a:r>
          </a:p>
          <a:p>
            <a:r>
              <a:rPr lang="es-MX" dirty="0"/>
              <a:t>Dado que es importante asegurar la integridad de los datos originales, se procedió a trabajar con una copia de la base de datos, para evitar errores del tipo de </a:t>
            </a:r>
            <a:r>
              <a:rPr lang="es-MX" dirty="0" err="1"/>
              <a:t>sobre-escritura</a:t>
            </a:r>
            <a:r>
              <a:rPr lang="es-MX" dirty="0"/>
              <a:t>, o borrado de información fundamental del </a:t>
            </a:r>
            <a:r>
              <a:rPr lang="es-MX" dirty="0" err="1"/>
              <a:t>dataset</a:t>
            </a:r>
            <a:r>
              <a:rPr lang="es-MX" dirty="0"/>
              <a:t>.</a:t>
            </a:r>
          </a:p>
          <a:p>
            <a:endParaRPr lang="es-MX" dirty="0"/>
          </a:p>
          <a:p>
            <a:r>
              <a:rPr lang="es-MX" b="1" dirty="0"/>
              <a:t>TRANSFORMACIÓN DE DATOS</a:t>
            </a:r>
            <a:r>
              <a:rPr lang="es-MX" dirty="0"/>
              <a:t>:</a:t>
            </a:r>
          </a:p>
          <a:p>
            <a:r>
              <a:rPr lang="es-MX" dirty="0"/>
              <a:t>Para el caso del presente proyecto, no fue necesario realizar transformación de los datos, teniendo en cuenta que la base de datos entregada corresponde a una tabla estructurada y no existió fuentes de datos alternas de datos no estructurados como imágenes, documentos, audios, páginas, etc. En este orden de ideas se procedió a realizar el procesamiento de datos.</a:t>
            </a:r>
          </a:p>
          <a:p>
            <a:endParaRPr lang="es-MX" dirty="0"/>
          </a:p>
          <a:p>
            <a:r>
              <a:rPr lang="es-MX" b="1" dirty="0"/>
              <a:t>PROCESAMIENTO DE DATOS</a:t>
            </a:r>
            <a:r>
              <a:rPr lang="es-MX" dirty="0"/>
              <a:t>:</a:t>
            </a:r>
          </a:p>
          <a:p>
            <a:r>
              <a:rPr lang="es-MX" dirty="0"/>
              <a:t>Siendo este uno de los pasos más importantes sin querer decir que los demás no lo sean, se desarrollan los siguientes pasos: </a:t>
            </a:r>
          </a:p>
          <a:p>
            <a:r>
              <a:rPr lang="es-MX" dirty="0"/>
              <a:t>Normalización </a:t>
            </a:r>
          </a:p>
          <a:p>
            <a:endParaRPr lang="es-MX" dirty="0"/>
          </a:p>
        </p:txBody>
      </p:sp>
      <p:sp>
        <p:nvSpPr>
          <p:cNvPr id="10" name="Rectángulo 9">
            <a:extLst>
              <a:ext uri="{FF2B5EF4-FFF2-40B4-BE49-F238E27FC236}">
                <a16:creationId xmlns:a16="http://schemas.microsoft.com/office/drawing/2014/main" id="{F6D8C72E-3B06-4501-B9FB-8DA8A4501A96}"/>
              </a:ext>
            </a:extLst>
          </p:cNvPr>
          <p:cNvSpPr/>
          <p:nvPr/>
        </p:nvSpPr>
        <p:spPr>
          <a:xfrm>
            <a:off x="4567510" y="534282"/>
            <a:ext cx="3056991" cy="523220"/>
          </a:xfrm>
          <a:prstGeom prst="rect">
            <a:avLst/>
          </a:prstGeom>
        </p:spPr>
        <p:txBody>
          <a:bodyPr wrap="none">
            <a:spAutoFit/>
          </a:bodyPr>
          <a:lstStyle/>
          <a:p>
            <a:pPr algn="ctr"/>
            <a:r>
              <a:rPr lang="es-CO" sz="2800" b="1" dirty="0"/>
              <a:t>GESTIÓN DE DATOS</a:t>
            </a:r>
          </a:p>
        </p:txBody>
      </p:sp>
    </p:spTree>
    <p:extLst>
      <p:ext uri="{BB962C8B-B14F-4D97-AF65-F5344CB8AC3E}">
        <p14:creationId xmlns:p14="http://schemas.microsoft.com/office/powerpoint/2010/main" val="189787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5405C51-B511-45C7-AED5-36D70ACE71E9}"/>
              </a:ext>
            </a:extLst>
          </p:cNvPr>
          <p:cNvSpPr/>
          <p:nvPr/>
        </p:nvSpPr>
        <p:spPr>
          <a:xfrm>
            <a:off x="0" y="5989983"/>
            <a:ext cx="12192000" cy="8680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HACKATON  DATA SCIENCE  (Diciembre 2022)</a:t>
            </a:r>
            <a:endParaRPr lang="es-CO" dirty="0"/>
          </a:p>
        </p:txBody>
      </p:sp>
      <p:pic>
        <p:nvPicPr>
          <p:cNvPr id="1026" name="Picture 2" descr="Inspira Crea Transforma - EAFIT - Universidad EAFIT">
            <a:extLst>
              <a:ext uri="{FF2B5EF4-FFF2-40B4-BE49-F238E27FC236}">
                <a16:creationId xmlns:a16="http://schemas.microsoft.com/office/drawing/2014/main" id="{5C2A4281-FBAF-4E4D-BCF9-D151653662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16932" r="18558" b="9583"/>
          <a:stretch/>
        </p:blipFill>
        <p:spPr bwMode="auto">
          <a:xfrm>
            <a:off x="212036" y="159026"/>
            <a:ext cx="1165130" cy="5565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DATA SAS | | Colombian B2B Marketplace">
            <a:extLst>
              <a:ext uri="{FF2B5EF4-FFF2-40B4-BE49-F238E27FC236}">
                <a16:creationId xmlns:a16="http://schemas.microsoft.com/office/drawing/2014/main" id="{7FA2DD63-08C7-44B6-83B4-412FC5B24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86" b="28512"/>
          <a:stretch/>
        </p:blipFill>
        <p:spPr bwMode="auto">
          <a:xfrm>
            <a:off x="10603602" y="158157"/>
            <a:ext cx="1376362" cy="55746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B2BD80A5-A4EA-460D-9123-6CA29C4E368B}"/>
              </a:ext>
            </a:extLst>
          </p:cNvPr>
          <p:cNvSpPr/>
          <p:nvPr/>
        </p:nvSpPr>
        <p:spPr>
          <a:xfrm>
            <a:off x="3497190" y="295746"/>
            <a:ext cx="5197641" cy="523220"/>
          </a:xfrm>
          <a:prstGeom prst="rect">
            <a:avLst/>
          </a:prstGeom>
        </p:spPr>
        <p:txBody>
          <a:bodyPr wrap="none">
            <a:spAutoFit/>
          </a:bodyPr>
          <a:lstStyle/>
          <a:p>
            <a:pPr algn="ctr"/>
            <a:r>
              <a:rPr lang="es-CO" sz="2800" b="1" dirty="0"/>
              <a:t>INGENIERÍA DE CARACTERÍSTICAS</a:t>
            </a:r>
          </a:p>
        </p:txBody>
      </p:sp>
      <p:sp>
        <p:nvSpPr>
          <p:cNvPr id="7" name="CuadroTexto 6">
            <a:extLst>
              <a:ext uri="{FF2B5EF4-FFF2-40B4-BE49-F238E27FC236}">
                <a16:creationId xmlns:a16="http://schemas.microsoft.com/office/drawing/2014/main" id="{12F6ACF8-82CA-4891-B6DD-4079FD20F3A5}"/>
              </a:ext>
            </a:extLst>
          </p:cNvPr>
          <p:cNvSpPr txBox="1"/>
          <p:nvPr/>
        </p:nvSpPr>
        <p:spPr>
          <a:xfrm>
            <a:off x="543338" y="1133067"/>
            <a:ext cx="11118575" cy="4247317"/>
          </a:xfrm>
          <a:prstGeom prst="rect">
            <a:avLst/>
          </a:prstGeom>
          <a:noFill/>
        </p:spPr>
        <p:txBody>
          <a:bodyPr wrap="square" rtlCol="0">
            <a:spAutoFit/>
          </a:bodyPr>
          <a:lstStyle/>
          <a:p>
            <a:pPr algn="just"/>
            <a:r>
              <a:rPr lang="es-MX" dirty="0"/>
              <a:t>Previo al proceso de desarrollo del algoritmo (modelado), se procede a realizar lo que comúnmente se conoce como ingeniería de características donde uno de los pasos más importantes es definir las variables que se van a usar para correr o entrenar el modelo, ya que son las que más valor le generan al proyecto.</a:t>
            </a:r>
          </a:p>
          <a:p>
            <a:pPr algn="just"/>
            <a:endParaRPr lang="es-MX" dirty="0"/>
          </a:p>
          <a:p>
            <a:pPr algn="just"/>
            <a:r>
              <a:rPr lang="es-MX" dirty="0"/>
              <a:t>Desde este punto de vista, de las 27 variables del </a:t>
            </a:r>
            <a:r>
              <a:rPr lang="es-MX" dirty="0" err="1"/>
              <a:t>dataset</a:t>
            </a:r>
            <a:r>
              <a:rPr lang="es-MX" dirty="0"/>
              <a:t>, dentro de un proceso de reducción de características, se seleccionan las siguientes columnas como las de mayor valor, alineados a los objetivos generales y específicos definidos, para efectos de correr el modelo seleccionado, que para el caso del presente proyecto es uno de clasificación usando como algoritmo “</a:t>
            </a:r>
            <a:r>
              <a:rPr lang="es-MX" dirty="0" err="1"/>
              <a:t>Random</a:t>
            </a:r>
            <a:r>
              <a:rPr lang="es-MX" dirty="0"/>
              <a:t> Forest”:</a:t>
            </a:r>
          </a:p>
          <a:p>
            <a:pPr algn="just"/>
            <a:endParaRPr lang="es-MX" dirty="0"/>
          </a:p>
          <a:p>
            <a:pPr marL="285750" indent="-285750" algn="just">
              <a:buFontTx/>
              <a:buChar char="-"/>
            </a:pPr>
            <a:r>
              <a:rPr lang="es-MX" dirty="0"/>
              <a:t>Valor vencido</a:t>
            </a:r>
          </a:p>
          <a:p>
            <a:pPr marL="285750" indent="-285750" algn="just">
              <a:buFontTx/>
              <a:buChar char="-"/>
            </a:pPr>
            <a:r>
              <a:rPr lang="es-MX" dirty="0"/>
              <a:t>Franja</a:t>
            </a:r>
          </a:p>
          <a:p>
            <a:pPr marL="285750" indent="-285750" algn="just">
              <a:buFontTx/>
              <a:buChar char="-"/>
            </a:pPr>
            <a:r>
              <a:rPr lang="es-MX" dirty="0"/>
              <a:t>Cuadrante</a:t>
            </a:r>
          </a:p>
          <a:p>
            <a:pPr marL="285750" indent="-285750" algn="just">
              <a:buFontTx/>
              <a:buChar char="-"/>
            </a:pPr>
            <a:r>
              <a:rPr lang="es-MX" dirty="0"/>
              <a:t>Descripción de la causal</a:t>
            </a:r>
          </a:p>
          <a:p>
            <a:pPr marL="285750" indent="-285750" algn="just">
              <a:buFontTx/>
              <a:buChar char="-"/>
            </a:pPr>
            <a:r>
              <a:rPr lang="es-MX" dirty="0"/>
              <a:t>Calificación real</a:t>
            </a:r>
          </a:p>
          <a:p>
            <a:pPr marL="285750" indent="-285750" algn="just">
              <a:buFontTx/>
              <a:buChar char="-"/>
            </a:pPr>
            <a:r>
              <a:rPr lang="es-MX" dirty="0"/>
              <a:t>Rango de endeudamiento</a:t>
            </a:r>
          </a:p>
        </p:txBody>
      </p:sp>
    </p:spTree>
    <p:extLst>
      <p:ext uri="{BB962C8B-B14F-4D97-AF65-F5344CB8AC3E}">
        <p14:creationId xmlns:p14="http://schemas.microsoft.com/office/powerpoint/2010/main" val="38829139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1373</Words>
  <Application>Microsoft Office PowerPoint</Application>
  <PresentationFormat>Panorámica</PresentationFormat>
  <Paragraphs>168</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-apple-system</vt: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 Jairo Marín Benítez</dc:creator>
  <cp:lastModifiedBy>John Jairo Marín Benítez</cp:lastModifiedBy>
  <cp:revision>49</cp:revision>
  <dcterms:created xsi:type="dcterms:W3CDTF">2022-12-10T04:22:19Z</dcterms:created>
  <dcterms:modified xsi:type="dcterms:W3CDTF">2022-12-10T21:09:25Z</dcterms:modified>
</cp:coreProperties>
</file>