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61" r:id="rId3"/>
    <p:sldId id="273" r:id="rId4"/>
    <p:sldId id="263" r:id="rId5"/>
    <p:sldId id="269" r:id="rId6"/>
    <p:sldId id="272" r:id="rId7"/>
    <p:sldId id="271" r:id="rId8"/>
    <p:sldId id="270" r:id="rId9"/>
    <p:sldId id="274" r:id="rId10"/>
    <p:sldId id="268" r:id="rId11"/>
    <p:sldId id="260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6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10/12/2022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71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10/12/2022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893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10/12/2022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228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10/12/2022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547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10/12/2022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084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10/12/2022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66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10/12/2022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344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10/12/2022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97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10/12/2022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056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10/12/2022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499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10/12/2022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744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ABE6B-39FE-4FBE-BDC3-16719AE4B46D}" type="datetimeFigureOut">
              <a:rPr lang="es-CO" smtClean="0"/>
              <a:t>10/12/2022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80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33006" y="526232"/>
            <a:ext cx="9144000" cy="2387600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33006" y="2913832"/>
            <a:ext cx="9144000" cy="1655762"/>
          </a:xfrm>
        </p:spPr>
        <p:txBody>
          <a:bodyPr/>
          <a:lstStyle/>
          <a:p>
            <a:endParaRPr lang="es-CO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312" y="0"/>
            <a:ext cx="12209312" cy="515636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312" y="3283331"/>
            <a:ext cx="12192000" cy="361070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67" y="302770"/>
            <a:ext cx="7126842" cy="242032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C604E50-EDC1-479D-B03F-42FE83884DCD}"/>
              </a:ext>
            </a:extLst>
          </p:cNvPr>
          <p:cNvSpPr txBox="1"/>
          <p:nvPr/>
        </p:nvSpPr>
        <p:spPr>
          <a:xfrm>
            <a:off x="2835563" y="2733598"/>
            <a:ext cx="5929746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Grupo: 2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dirty="0">
                <a:solidFill>
                  <a:schemeClr val="bg1"/>
                </a:solidFill>
              </a:rPr>
              <a:t>Julieth Alvarado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Dayana Villada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Daniel Bedoya</a:t>
            </a:r>
            <a:endParaRPr lang="es-CO" dirty="0">
              <a:solidFill>
                <a:schemeClr val="bg1"/>
              </a:solidFill>
            </a:endParaRPr>
          </a:p>
          <a:p>
            <a:pPr algn="ctr"/>
            <a:r>
              <a:rPr lang="es-CO" dirty="0">
                <a:solidFill>
                  <a:schemeClr val="bg1"/>
                </a:solidFill>
              </a:rPr>
              <a:t>Mateo López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777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91579"/>
            <a:ext cx="12192000" cy="361070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E4AB75D-0257-48AC-B612-67B05744F6F9}"/>
              </a:ext>
            </a:extLst>
          </p:cNvPr>
          <p:cNvSpPr txBox="1"/>
          <p:nvPr/>
        </p:nvSpPr>
        <p:spPr>
          <a:xfrm>
            <a:off x="2299062" y="676061"/>
            <a:ext cx="3496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/>
              <a:t>CONCLUSIONES</a:t>
            </a:r>
            <a:endParaRPr lang="es-CO" sz="36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A7894F6-C9D2-209B-6335-42DCD9B0ED0D}"/>
              </a:ext>
            </a:extLst>
          </p:cNvPr>
          <p:cNvSpPr txBox="1"/>
          <p:nvPr/>
        </p:nvSpPr>
        <p:spPr>
          <a:xfrm flipH="1">
            <a:off x="1976350" y="1461067"/>
            <a:ext cx="95139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el segmento Personal Plus y Personal son segmentos mas propensos a continuar con mora por Calamidad en un rango aprox entre 1 millón a 50 millones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identifica que el producto Tarjeta de Crédito supera el mayor porcentaje de endeudamiento, por lo cual se sugiere Educar financieramente al cliente al momento de ofrecer productos (Venta responsable)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Evaluar el perfilamiento de los tipos de clientes con respecto a la ocupación para el otorgamiento de créditos, ya que los segmentos Personal Plus y Personal son los que mayor cantidad de mora y endeudamiento tienen.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sugiere realizar estrategias de recordatorios a los clientes para prevenir el atraso en el pago de los productos y así mitigar los días de mora entre 1 a 30 días.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1987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117" y="3416027"/>
            <a:ext cx="3395766" cy="1170533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312" y="0"/>
            <a:ext cx="12209312" cy="51563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04468"/>
            <a:ext cx="12192000" cy="361070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9581" y="1684058"/>
            <a:ext cx="5281459" cy="182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99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24BCD73-39D1-453E-BED6-8D4AA1C7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13" y="918244"/>
            <a:ext cx="7438417" cy="1325563"/>
          </a:xfrm>
        </p:spPr>
        <p:txBody>
          <a:bodyPr>
            <a:normAutofit/>
          </a:bodyPr>
          <a:lstStyle/>
          <a:p>
            <a:r>
              <a:rPr lang="es-ES" sz="4800" b="1" dirty="0"/>
              <a:t>OBJETIVO</a:t>
            </a:r>
            <a:endParaRPr lang="es-CO" sz="4800" b="1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A0FB3A6-70C4-4C1A-BF71-F8985144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7413" y="2145738"/>
            <a:ext cx="9116509" cy="232808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dirty="0"/>
              <a:t>El caso de uso de sector financiero expone un proceso de cobranza a clientes que actualmente se encuentran en mora (no pago) de su obligación financiera (Crédito). Allí se registra en cada fila la gestión desarrollada por el abogado y el resultado de la gestión. Es importante analizar las causales principales de incumplimiento y definir estrategias de recuperación de la cartera con base en los perfiles de cliente identificados.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155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33006" y="526232"/>
            <a:ext cx="9144000" cy="2387600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33006" y="2913832"/>
            <a:ext cx="9144000" cy="1655762"/>
          </a:xfrm>
        </p:spPr>
        <p:txBody>
          <a:bodyPr/>
          <a:lstStyle/>
          <a:p>
            <a:endParaRPr lang="es-CO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312" y="0"/>
            <a:ext cx="12209312" cy="515636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312" y="3301455"/>
            <a:ext cx="12192000" cy="361070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C604E50-EDC1-479D-B03F-42FE83884DCD}"/>
              </a:ext>
            </a:extLst>
          </p:cNvPr>
          <p:cNvSpPr txBox="1"/>
          <p:nvPr/>
        </p:nvSpPr>
        <p:spPr>
          <a:xfrm>
            <a:off x="3470250" y="1854905"/>
            <a:ext cx="5669512" cy="14465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bg1"/>
                </a:solidFill>
              </a:rPr>
              <a:t>CAUSALES PRINCIPALES DE ENDEUDAMIENTO</a:t>
            </a:r>
            <a:endParaRPr lang="es-CO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354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389" b="23125"/>
          <a:stretch/>
        </p:blipFill>
        <p:spPr>
          <a:xfrm>
            <a:off x="-488266" y="-408601"/>
            <a:ext cx="2637106" cy="14373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24217"/>
            <a:ext cx="12192000" cy="2734709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7A769B2F-60F3-4DAE-8E00-06C6F1C5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0489" y="1688024"/>
            <a:ext cx="3869988" cy="1256289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/>
              <a:t>SEGMENTOS</a:t>
            </a:r>
            <a:endParaRPr lang="es-CO" sz="32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44F12F2-225A-4E72-AE08-F50800FAEDE4}"/>
              </a:ext>
            </a:extLst>
          </p:cNvPr>
          <p:cNvSpPr txBox="1"/>
          <p:nvPr/>
        </p:nvSpPr>
        <p:spPr>
          <a:xfrm>
            <a:off x="406412" y="2713411"/>
            <a:ext cx="2546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Segmentación de clientes con respecto a las causales de moras</a:t>
            </a:r>
            <a:endParaRPr lang="es-C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9128F0-AD8A-8646-F6E4-65BC78663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057" y="0"/>
            <a:ext cx="9004943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274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389" b="23125"/>
          <a:stretch/>
        </p:blipFill>
        <p:spPr>
          <a:xfrm>
            <a:off x="-488266" y="-408601"/>
            <a:ext cx="2637106" cy="14373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24217"/>
            <a:ext cx="12192000" cy="2734709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494140B-AD1D-4476-B1DF-EFA33CD7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1" y="1918788"/>
            <a:ext cx="3869988" cy="1256289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/>
              <a:t>ENDEUDAMIENTO</a:t>
            </a:r>
            <a:endParaRPr lang="es-CO" sz="32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0A06577-B7F7-4441-8DA9-AE96168E655F}"/>
              </a:ext>
            </a:extLst>
          </p:cNvPr>
          <p:cNvSpPr txBox="1"/>
          <p:nvPr/>
        </p:nvSpPr>
        <p:spPr>
          <a:xfrm>
            <a:off x="489601" y="3036593"/>
            <a:ext cx="331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Rango de endeudamiento con relación a franja de días de mora</a:t>
            </a:r>
            <a:endParaRPr lang="es-CO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FBD229-0436-909B-CD3A-A8921883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800" y="528809"/>
            <a:ext cx="8072137" cy="43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868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7D8EDEE-1BF8-4FB3-9A91-BEFE2BDF40E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24217"/>
            <a:ext cx="12192000" cy="273470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DBA2A5E-606D-16F0-6BCE-48956DE596B3}"/>
              </a:ext>
            </a:extLst>
          </p:cNvPr>
          <p:cNvSpPr txBox="1"/>
          <p:nvPr/>
        </p:nvSpPr>
        <p:spPr>
          <a:xfrm>
            <a:off x="3059112" y="360343"/>
            <a:ext cx="6073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CLASIFICACIÓN DE PROBABILIDAD DE PAGO</a:t>
            </a:r>
            <a:endParaRPr lang="es-CO" sz="28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04B98D5-A3C3-0333-793A-C63B2DD08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314450"/>
            <a:ext cx="676275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614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7D8EDEE-1BF8-4FB3-9A91-BEFE2BDF40E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24217"/>
            <a:ext cx="12192000" cy="2734709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F1EAD87-73EA-7247-A1FC-3238DD2B3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36" y="937490"/>
            <a:ext cx="7970327" cy="432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4148F90-B069-7182-ACEA-A0716544C28E}"/>
              </a:ext>
            </a:extLst>
          </p:cNvPr>
          <p:cNvSpPr txBox="1"/>
          <p:nvPr/>
        </p:nvSpPr>
        <p:spPr>
          <a:xfrm>
            <a:off x="4806950" y="264622"/>
            <a:ext cx="417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PRODUCTOS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231898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7D8EDEE-1BF8-4FB3-9A91-BEFE2BDF40E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24217"/>
            <a:ext cx="12192000" cy="2734709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82D8F93D-F6DD-72DE-1A66-B3FC4FE29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61067"/>
            <a:ext cx="6648450" cy="352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DBA2A5E-606D-16F0-6BCE-48956DE596B3}"/>
              </a:ext>
            </a:extLst>
          </p:cNvPr>
          <p:cNvSpPr txBox="1"/>
          <p:nvPr/>
        </p:nvSpPr>
        <p:spPr>
          <a:xfrm>
            <a:off x="4616450" y="526232"/>
            <a:ext cx="417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FRANJA (DIÁS)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802590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7D8EDEE-1BF8-4FB3-9A91-BEFE2BDF40E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24217"/>
            <a:ext cx="12192000" cy="273470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4148F90-B069-7182-ACEA-A0716544C28E}"/>
              </a:ext>
            </a:extLst>
          </p:cNvPr>
          <p:cNvSpPr txBox="1"/>
          <p:nvPr/>
        </p:nvSpPr>
        <p:spPr>
          <a:xfrm>
            <a:off x="4806950" y="264622"/>
            <a:ext cx="417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REGIONES</a:t>
            </a:r>
            <a:endParaRPr lang="es-CO" sz="28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09BB9E6-274E-6920-BBE4-BD3EC048E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209675"/>
            <a:ext cx="5619750" cy="344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428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</TotalTime>
  <Words>256</Words>
  <Application>Microsoft Office PowerPoint</Application>
  <PresentationFormat>Panorámica</PresentationFormat>
  <Paragraphs>22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OBJETIVO</vt:lpstr>
      <vt:lpstr>Presentación de PowerPoint</vt:lpstr>
      <vt:lpstr>SEGMENTOS</vt:lpstr>
      <vt:lpstr>ENDEUDAMIENTO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ROJO A</dc:creator>
  <cp:lastModifiedBy>Dayana Liseth Villda Echavarria</cp:lastModifiedBy>
  <cp:revision>25</cp:revision>
  <dcterms:created xsi:type="dcterms:W3CDTF">2021-04-13T14:19:11Z</dcterms:created>
  <dcterms:modified xsi:type="dcterms:W3CDTF">2022-12-10T21:38:28Z</dcterms:modified>
</cp:coreProperties>
</file>