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8" r:id="rId3"/>
    <p:sldId id="262" r:id="rId4"/>
    <p:sldId id="264" r:id="rId5"/>
    <p:sldId id="348" r:id="rId6"/>
    <p:sldId id="349" r:id="rId7"/>
    <p:sldId id="351" r:id="rId8"/>
    <p:sldId id="352" r:id="rId9"/>
    <p:sldId id="350" r:id="rId10"/>
    <p:sldId id="353" r:id="rId11"/>
  </p:sldIdLst>
  <p:sldSz cx="9144000" cy="5143500" type="screen16x9"/>
  <p:notesSz cx="6858000" cy="9144000"/>
  <p:embeddedFontLst>
    <p:embeddedFont>
      <p:font typeface="Fira Sans Extra Condensed Medium" panose="020B0604020202020204"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4D131E-01EB-4348-AE9B-C198D9FD386F}">
  <a:tblStyle styleId="{934D131E-01EB-4348-AE9B-C198D9FD38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hakcaton\Caso%2001%20-%20Cobranza%20Sector%20Financier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[Caso 01 - Cobranza Sector Financiero.xlsx]Hoja1!TablaDinámica6</c:name>
    <c:fmtId val="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s>
    <c:plotArea>
      <c:layout/>
      <c:pieChart>
        <c:varyColors val="1"/>
        <c:ser>
          <c:idx val="0"/>
          <c:order val="0"/>
          <c:tx>
            <c:strRef>
              <c:f>Hoja1!$B$69</c:f>
              <c:strCache>
                <c:ptCount val="1"/>
                <c:pt idx="0">
                  <c:v>Cuenta de Grupos de deuda</c:v>
                </c:pt>
              </c:strCache>
            </c:strRef>
          </c:tx>
          <c:explosion val="9"/>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1C-45B8-AF0F-1532D6D423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1C-45B8-AF0F-1532D6D423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1C-45B8-AF0F-1532D6D423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1C-45B8-AF0F-1532D6D423A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1C-45B8-AF0F-1532D6D423AF}"/>
              </c:ext>
            </c:extLst>
          </c:dPt>
          <c:dLbls>
            <c:dLbl>
              <c:idx val="0"/>
              <c:layout>
                <c:manualLayout>
                  <c:x val="-1.4582305921851516E-2"/>
                  <c:y val="-1.25377283610655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1C-45B8-AF0F-1532D6D423AF}"/>
                </c:ext>
              </c:extLst>
            </c:dLbl>
            <c:dLbl>
              <c:idx val="1"/>
              <c:layout>
                <c:manualLayout>
                  <c:x val="6.426387221777051E-2"/>
                  <c:y val="4.6833845153460476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1C-45B8-AF0F-1532D6D423AF}"/>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Hoja1!$A$70:$A$73</c:f>
              <c:strCache>
                <c:ptCount val="3"/>
                <c:pt idx="0">
                  <c:v>Entre 100 y 500 millones</c:v>
                </c:pt>
                <c:pt idx="1">
                  <c:v>Mayor a 500 millones</c:v>
                </c:pt>
                <c:pt idx="2">
                  <c:v>Menor a 100 millones</c:v>
                </c:pt>
              </c:strCache>
            </c:strRef>
          </c:cat>
          <c:val>
            <c:numRef>
              <c:f>Hoja1!$B$70:$B$73</c:f>
              <c:numCache>
                <c:formatCode>0.00%</c:formatCode>
                <c:ptCount val="3"/>
                <c:pt idx="0">
                  <c:v>1.2807153181619551E-2</c:v>
                </c:pt>
                <c:pt idx="1">
                  <c:v>2.6891660223873074E-4</c:v>
                </c:pt>
                <c:pt idx="2">
                  <c:v>0.98692393021614166</c:v>
                </c:pt>
              </c:numCache>
            </c:numRef>
          </c:val>
          <c:extLst>
            <c:ext xmlns:c16="http://schemas.microsoft.com/office/drawing/2014/chart" uri="{C3380CC4-5D6E-409C-BE32-E72D297353CC}">
              <c16:uniqueId val="{0000000A-541C-45B8-AF0F-1532D6D423AF}"/>
            </c:ext>
          </c:extLst>
        </c:ser>
        <c:ser>
          <c:idx val="1"/>
          <c:order val="1"/>
          <c:tx>
            <c:strRef>
              <c:f>Hoja1!$C$69</c:f>
              <c:strCache>
                <c:ptCount val="1"/>
                <c:pt idx="0">
                  <c:v>Suma de Endeudamiento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C-541C-45B8-AF0F-1532D6D423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541C-45B8-AF0F-1532D6D423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541C-45B8-AF0F-1532D6D423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541C-45B8-AF0F-1532D6D423A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541C-45B8-AF0F-1532D6D423A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Hoja1!$A$70:$A$73</c:f>
              <c:strCache>
                <c:ptCount val="3"/>
                <c:pt idx="0">
                  <c:v>Entre 100 y 500 millones</c:v>
                </c:pt>
                <c:pt idx="1">
                  <c:v>Mayor a 500 millones</c:v>
                </c:pt>
                <c:pt idx="2">
                  <c:v>Menor a 100 millones</c:v>
                </c:pt>
              </c:strCache>
            </c:strRef>
          </c:cat>
          <c:val>
            <c:numRef>
              <c:f>Hoja1!$C$70:$C$73</c:f>
              <c:numCache>
                <c:formatCode>0.00%</c:formatCode>
                <c:ptCount val="3"/>
                <c:pt idx="0">
                  <c:v>0.14317292513574417</c:v>
                </c:pt>
                <c:pt idx="1">
                  <c:v>1.5695744148807405E-2</c:v>
                </c:pt>
                <c:pt idx="2">
                  <c:v>0.84113133071544754</c:v>
                </c:pt>
              </c:numCache>
            </c:numRef>
          </c:val>
          <c:extLst>
            <c:ext xmlns:c16="http://schemas.microsoft.com/office/drawing/2014/chart" uri="{C3380CC4-5D6E-409C-BE32-E72D297353CC}">
              <c16:uniqueId val="{00000015-541C-45B8-AF0F-1532D6D423AF}"/>
            </c:ext>
          </c:extLst>
        </c:ser>
        <c:ser>
          <c:idx val="2"/>
          <c:order val="2"/>
          <c:tx>
            <c:strRef>
              <c:f>Hoja1!$D$69</c:f>
              <c:strCache>
                <c:ptCount val="1"/>
                <c:pt idx="0">
                  <c:v>Cuenta de Grupos de deuda2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7-541C-45B8-AF0F-1532D6D423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9-541C-45B8-AF0F-1532D6D423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B-541C-45B8-AF0F-1532D6D423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D-541C-45B8-AF0F-1532D6D423A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F-541C-45B8-AF0F-1532D6D423A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Hoja1!$A$70:$A$73</c:f>
              <c:strCache>
                <c:ptCount val="3"/>
                <c:pt idx="0">
                  <c:v>Entre 100 y 500 millones</c:v>
                </c:pt>
                <c:pt idx="1">
                  <c:v>Mayor a 500 millones</c:v>
                </c:pt>
                <c:pt idx="2">
                  <c:v>Menor a 100 millones</c:v>
                </c:pt>
              </c:strCache>
            </c:strRef>
          </c:cat>
          <c:val>
            <c:numRef>
              <c:f>Hoja1!$D$70:$D$73</c:f>
              <c:numCache>
                <c:formatCode>General</c:formatCode>
                <c:ptCount val="3"/>
                <c:pt idx="0">
                  <c:v>1143</c:v>
                </c:pt>
                <c:pt idx="1">
                  <c:v>24</c:v>
                </c:pt>
                <c:pt idx="2">
                  <c:v>88080</c:v>
                </c:pt>
              </c:numCache>
            </c:numRef>
          </c:val>
          <c:extLst>
            <c:ext xmlns:c16="http://schemas.microsoft.com/office/drawing/2014/chart" uri="{C3380CC4-5D6E-409C-BE32-E72D297353CC}">
              <c16:uniqueId val="{00000020-541C-45B8-AF0F-1532D6D423AF}"/>
            </c:ext>
          </c:extLst>
        </c:ser>
        <c:ser>
          <c:idx val="3"/>
          <c:order val="3"/>
          <c:tx>
            <c:strRef>
              <c:f>Hoja1!$E$69</c:f>
              <c:strCache>
                <c:ptCount val="1"/>
                <c:pt idx="0">
                  <c:v>Suma de Endeudamiento2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2-541C-45B8-AF0F-1532D6D423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4-541C-45B8-AF0F-1532D6D423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6-541C-45B8-AF0F-1532D6D423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8-541C-45B8-AF0F-1532D6D423A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A-541C-45B8-AF0F-1532D6D423A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Hoja1!$A$70:$A$73</c:f>
              <c:strCache>
                <c:ptCount val="3"/>
                <c:pt idx="0">
                  <c:v>Entre 100 y 500 millones</c:v>
                </c:pt>
                <c:pt idx="1">
                  <c:v>Mayor a 500 millones</c:v>
                </c:pt>
                <c:pt idx="2">
                  <c:v>Menor a 100 millones</c:v>
                </c:pt>
              </c:strCache>
            </c:strRef>
          </c:cat>
          <c:val>
            <c:numRef>
              <c:f>Hoja1!$E$70:$E$73</c:f>
              <c:numCache>
                <c:formatCode>_-"$"\ * #,##0_-;\-"$"\ * #,##0_-;_-"$"\ * "-"??_-;_-@_-</c:formatCode>
                <c:ptCount val="3"/>
                <c:pt idx="0">
                  <c:v>182986153531.64975</c:v>
                </c:pt>
                <c:pt idx="1">
                  <c:v>20060383943.990002</c:v>
                </c:pt>
                <c:pt idx="2">
                  <c:v>1075031376754.0093</c:v>
                </c:pt>
              </c:numCache>
            </c:numRef>
          </c:val>
          <c:extLst>
            <c:ext xmlns:c16="http://schemas.microsoft.com/office/drawing/2014/chart" uri="{C3380CC4-5D6E-409C-BE32-E72D297353CC}">
              <c16:uniqueId val="{0000002B-541C-45B8-AF0F-1532D6D423AF}"/>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73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6641a08c1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6641a08c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a6641a08c1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a6641a08c1_1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6641a08c1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6641a08c1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6641a08c1_1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6641a08c1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40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6641a08c1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6641a08c1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69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6641a08c1_1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6641a08c1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809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6641a08c1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6641a08c1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92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6641a08c1_1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6641a08c1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47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2" name="Google Shape;12;p2"/>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3" name="Google Shape;13;p2"/>
          <p:cNvSpPr txBox="1">
            <a:spLocks noGrp="1"/>
          </p:cNvSpPr>
          <p:nvPr>
            <p:ph type="subTitle" idx="1"/>
          </p:nvPr>
        </p:nvSpPr>
        <p:spPr>
          <a:xfrm>
            <a:off x="6304925" y="3139200"/>
            <a:ext cx="2009100" cy="55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400"/>
              <a:buNone/>
              <a:defRPr sz="1400">
                <a:solidFill>
                  <a:schemeClr val="lt1"/>
                </a:solidFill>
                <a:latin typeface="Roboto Slab"/>
                <a:ea typeface="Roboto Slab"/>
                <a:cs typeface="Roboto Slab"/>
                <a:sym typeface="Roboto Slab"/>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flipH="1">
            <a:off x="175"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7569475" y="1915675"/>
            <a:ext cx="1575000" cy="3228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8" name="Google Shape;18;p3"/>
          <p:cNvSpPr txBox="1">
            <a:spLocks noGrp="1"/>
          </p:cNvSpPr>
          <p:nvPr>
            <p:ph type="ctrTitle"/>
          </p:nvPr>
        </p:nvSpPr>
        <p:spPr>
          <a:xfrm flipH="1">
            <a:off x="3038225" y="1435700"/>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9" name="Google Shape;19;p3"/>
          <p:cNvSpPr txBox="1">
            <a:spLocks noGrp="1"/>
          </p:cNvSpPr>
          <p:nvPr>
            <p:ph type="title" idx="2" hasCustomPrompt="1"/>
          </p:nvPr>
        </p:nvSpPr>
        <p:spPr>
          <a:xfrm flipH="1">
            <a:off x="6075979" y="2332900"/>
            <a:ext cx="2979300" cy="754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0" name="Google Shape;20;p3"/>
          <p:cNvCxnSpPr/>
          <p:nvPr/>
        </p:nvCxnSpPr>
        <p:spPr>
          <a:xfrm>
            <a:off x="5954850" y="0"/>
            <a:ext cx="0" cy="31620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8" name="Google Shape;38;p6"/>
          <p:cNvSpPr/>
          <p:nvPr/>
        </p:nvSpPr>
        <p:spPr>
          <a:xfrm>
            <a:off x="872902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39" name="Google Shape;39;p6"/>
          <p:cNvSpPr/>
          <p:nvPr/>
        </p:nvSpPr>
        <p:spPr>
          <a:xfrm>
            <a:off x="887130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rot="828" flipH="1">
            <a:off x="4162800" y="4979536"/>
            <a:ext cx="49812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2" name="Google Shape;42;p7"/>
          <p:cNvSpPr/>
          <p:nvPr/>
        </p:nvSpPr>
        <p:spPr>
          <a:xfrm flipH="1">
            <a:off x="0" y="0"/>
            <a:ext cx="3252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3" name="Google Shape;43;p7"/>
          <p:cNvSpPr/>
          <p:nvPr/>
        </p:nvSpPr>
        <p:spPr>
          <a:xfrm rot="984" flipH="1">
            <a:off x="7638900" y="4897324"/>
            <a:ext cx="1047900" cy="164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4" name="Google Shape;44;p7"/>
          <p:cNvSpPr/>
          <p:nvPr/>
        </p:nvSpPr>
        <p:spPr>
          <a:xfrm rot="-5398897" flipH="1">
            <a:off x="8513700" y="2409300"/>
            <a:ext cx="935400" cy="324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5" name="Google Shape;45;p7"/>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6" name="Google Shape;46;p7"/>
          <p:cNvSpPr txBox="1">
            <a:spLocks noGrp="1"/>
          </p:cNvSpPr>
          <p:nvPr>
            <p:ph type="body" idx="1"/>
          </p:nvPr>
        </p:nvSpPr>
        <p:spPr>
          <a:xfrm>
            <a:off x="763738" y="1530875"/>
            <a:ext cx="3852600" cy="2555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Char char="●"/>
              <a:defRPr>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Char char="○"/>
              <a:defRPr>
                <a:solidFill>
                  <a:srgbClr val="073763"/>
                </a:solidFill>
              </a:defRPr>
            </a:lvl2pPr>
            <a:lvl3pPr marL="1371600" lvl="2" indent="-317500" rtl="0">
              <a:spcBef>
                <a:spcPts val="0"/>
              </a:spcBef>
              <a:spcAft>
                <a:spcPts val="0"/>
              </a:spcAft>
              <a:buClr>
                <a:schemeClr val="accent2"/>
              </a:buClr>
              <a:buSzPts val="1400"/>
              <a:buFont typeface="Roboto Slab"/>
              <a:buChar char="■"/>
              <a:defRPr>
                <a:solidFill>
                  <a:srgbClr val="073763"/>
                </a:solidFill>
              </a:defRPr>
            </a:lvl3pPr>
            <a:lvl4pPr marL="1828800" lvl="3" indent="-317500" rtl="0">
              <a:spcBef>
                <a:spcPts val="0"/>
              </a:spcBef>
              <a:spcAft>
                <a:spcPts val="0"/>
              </a:spcAft>
              <a:buClr>
                <a:schemeClr val="accent2"/>
              </a:buClr>
              <a:buSzPts val="1400"/>
              <a:buFont typeface="Roboto Slab"/>
              <a:buChar char="●"/>
              <a:defRPr>
                <a:solidFill>
                  <a:srgbClr val="073763"/>
                </a:solidFill>
              </a:defRPr>
            </a:lvl4pPr>
            <a:lvl5pPr marL="2286000" lvl="4" indent="-317500" rtl="0">
              <a:spcBef>
                <a:spcPts val="0"/>
              </a:spcBef>
              <a:spcAft>
                <a:spcPts val="0"/>
              </a:spcAft>
              <a:buClr>
                <a:schemeClr val="accent2"/>
              </a:buClr>
              <a:buSzPts val="1400"/>
              <a:buFont typeface="Roboto Slab"/>
              <a:buChar char="○"/>
              <a:defRPr>
                <a:solidFill>
                  <a:srgbClr val="073763"/>
                </a:solidFill>
              </a:defRPr>
            </a:lvl5pPr>
            <a:lvl6pPr marL="2743200" lvl="5" indent="-317500" rtl="0">
              <a:spcBef>
                <a:spcPts val="0"/>
              </a:spcBef>
              <a:spcAft>
                <a:spcPts val="0"/>
              </a:spcAft>
              <a:buClr>
                <a:schemeClr val="accent2"/>
              </a:buClr>
              <a:buSzPts val="1400"/>
              <a:buFont typeface="Roboto Slab"/>
              <a:buChar char="■"/>
              <a:defRPr>
                <a:solidFill>
                  <a:srgbClr val="073763"/>
                </a:solidFill>
              </a:defRPr>
            </a:lvl6pPr>
            <a:lvl7pPr marL="3200400" lvl="6" indent="-317500" rtl="0">
              <a:spcBef>
                <a:spcPts val="0"/>
              </a:spcBef>
              <a:spcAft>
                <a:spcPts val="0"/>
              </a:spcAft>
              <a:buClr>
                <a:schemeClr val="accent2"/>
              </a:buClr>
              <a:buSzPts val="1400"/>
              <a:buFont typeface="Roboto Slab"/>
              <a:buChar char="●"/>
              <a:defRPr>
                <a:solidFill>
                  <a:srgbClr val="073763"/>
                </a:solidFill>
              </a:defRPr>
            </a:lvl7pPr>
            <a:lvl8pPr marL="3657600" lvl="7" indent="-317500" rtl="0">
              <a:spcBef>
                <a:spcPts val="0"/>
              </a:spcBef>
              <a:spcAft>
                <a:spcPts val="0"/>
              </a:spcAft>
              <a:buClr>
                <a:schemeClr val="accent2"/>
              </a:buClr>
              <a:buSzPts val="1400"/>
              <a:buFont typeface="Roboto Slab"/>
              <a:buChar char="○"/>
              <a:defRPr>
                <a:solidFill>
                  <a:srgbClr val="073763"/>
                </a:solidFill>
              </a:defRPr>
            </a:lvl8pPr>
            <a:lvl9pPr marL="4114800" lvl="8" indent="-317500" rtl="0">
              <a:spcBef>
                <a:spcPts val="0"/>
              </a:spcBef>
              <a:spcAft>
                <a:spcPts val="0"/>
              </a:spcAft>
              <a:buClr>
                <a:schemeClr val="accent2"/>
              </a:buClr>
              <a:buSzPts val="1400"/>
              <a:buFont typeface="Roboto Slab"/>
              <a:buChar char="■"/>
              <a:defRPr>
                <a:solidFill>
                  <a:srgbClr val="07376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a:off x="773800" y="2322625"/>
            <a:ext cx="144300" cy="908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542400" y="0"/>
            <a:ext cx="144300" cy="2820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8028375" y="411475"/>
            <a:ext cx="144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8613000" y="3420300"/>
            <a:ext cx="5310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2484150" y="1366425"/>
            <a:ext cx="4175700" cy="235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3" name="Google Shape;53;p8"/>
          <p:cNvSpPr/>
          <p:nvPr/>
        </p:nvSpPr>
        <p:spPr>
          <a:xfrm rot="-5398897" flipH="1">
            <a:off x="-395550" y="2499750"/>
            <a:ext cx="935400" cy="144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54" name="Google Shape;54;p8"/>
          <p:cNvSpPr/>
          <p:nvPr/>
        </p:nvSpPr>
        <p:spPr>
          <a:xfrm rot="5400000">
            <a:off x="8213250" y="-41450"/>
            <a:ext cx="138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670" flipH="1">
            <a:off x="-150" y="4979146"/>
            <a:ext cx="15384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2688600" y="550689"/>
            <a:ext cx="3766800" cy="1154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1pPr>
            <a:lvl2pPr marL="914400" lvl="1"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2pPr>
            <a:lvl3pPr marL="1371600" lvl="2"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3pPr>
            <a:lvl4pPr marL="1828800" lvl="3"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4pPr>
            <a:lvl5pPr marL="2286000" lvl="4"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5pPr>
            <a:lvl6pPr marL="2743200" lvl="5"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6pPr>
            <a:lvl7pPr marL="3200400" lvl="6"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7pPr>
            <a:lvl8pPr marL="3657600" lvl="7"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8pPr>
            <a:lvl9pPr marL="4114800" lvl="8"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9pPr>
          </a:lstStyle>
          <a:p>
            <a:endParaRPr/>
          </a:p>
        </p:txBody>
      </p:sp>
      <p:sp>
        <p:nvSpPr>
          <p:cNvPr id="65" name="Google Shape;65;p10"/>
          <p:cNvSpPr/>
          <p:nvPr/>
        </p:nvSpPr>
        <p:spPr>
          <a:xfrm>
            <a:off x="0" y="3420300"/>
            <a:ext cx="1407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7249500" y="4573650"/>
            <a:ext cx="18945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rot="5400000">
            <a:off x="8304150" y="4295575"/>
            <a:ext cx="7653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rot="5400000">
            <a:off x="366925" y="384100"/>
            <a:ext cx="138300" cy="872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p:nvPr/>
        </p:nvSpPr>
        <p:spPr>
          <a:xfrm>
            <a:off x="0" y="4573650"/>
            <a:ext cx="39900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10800000">
            <a:off x="2207575" y="411400"/>
            <a:ext cx="69372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10800000">
            <a:off x="6895050" y="465250"/>
            <a:ext cx="1785900" cy="294600"/>
          </a:xfrm>
          <a:prstGeom prst="rect">
            <a:avLst/>
          </a:prstGeom>
          <a:solidFill>
            <a:schemeClr val="accent6">
              <a:alpha val="53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a:off x="5808150" y="3897725"/>
            <a:ext cx="2872800" cy="138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hasCustomPrompt="1"/>
          </p:nvPr>
        </p:nvSpPr>
        <p:spPr>
          <a:xfrm>
            <a:off x="4419275" y="1373263"/>
            <a:ext cx="3942600" cy="169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5938614" y="3191388"/>
            <a:ext cx="2377200" cy="578700"/>
          </a:xfrm>
          <a:prstGeom prst="rect">
            <a:avLst/>
          </a:prstGeom>
        </p:spPr>
        <p:txBody>
          <a:bodyPr spcFirstLastPara="1" wrap="square" lIns="91425" tIns="91425" rIns="91425" bIns="91425" anchor="ctr" anchorCtr="0">
            <a:noAutofit/>
          </a:bodyPr>
          <a:lstStyle>
            <a:lvl1pPr marL="457200" lvl="0" indent="-317500" algn="r" rtl="0">
              <a:spcBef>
                <a:spcPts val="0"/>
              </a:spcBef>
              <a:spcAft>
                <a:spcPts val="0"/>
              </a:spcAft>
              <a:buSzPts val="1400"/>
              <a:buChar char="●"/>
              <a:defRPr>
                <a:solidFill>
                  <a:schemeClr val="accent2"/>
                </a:solidFill>
                <a:latin typeface="Roboto Slab"/>
                <a:ea typeface="Roboto Slab"/>
                <a:cs typeface="Roboto Slab"/>
                <a:sym typeface="Roboto Slab"/>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3"/>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cxnSp>
        <p:nvCxnSpPr>
          <p:cNvPr id="79" name="Google Shape;79;p13"/>
          <p:cNvCxnSpPr/>
          <p:nvPr/>
        </p:nvCxnSpPr>
        <p:spPr>
          <a:xfrm rot="10800000">
            <a:off x="165467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80" name="Google Shape;80;p13"/>
          <p:cNvCxnSpPr/>
          <p:nvPr/>
        </p:nvCxnSpPr>
        <p:spPr>
          <a:xfrm rot="10800000">
            <a:off x="396812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81" name="Google Shape;81;p13"/>
          <p:cNvCxnSpPr/>
          <p:nvPr/>
        </p:nvCxnSpPr>
        <p:spPr>
          <a:xfrm rot="10800000">
            <a:off x="6258550" y="1693225"/>
            <a:ext cx="0" cy="3450600"/>
          </a:xfrm>
          <a:prstGeom prst="straightConnector1">
            <a:avLst/>
          </a:prstGeom>
          <a:noFill/>
          <a:ln w="28575" cap="flat" cmpd="sng">
            <a:solidFill>
              <a:schemeClr val="lt1"/>
            </a:solidFill>
            <a:prstDash val="solid"/>
            <a:round/>
            <a:headEnd type="none" w="med" len="med"/>
            <a:tailEnd type="none" w="med" len="med"/>
          </a:ln>
        </p:spPr>
      </p:cxnSp>
      <p:sp>
        <p:nvSpPr>
          <p:cNvPr id="82" name="Google Shape;82;p13"/>
          <p:cNvSpPr txBox="1">
            <a:spLocks noGrp="1"/>
          </p:cNvSpPr>
          <p:nvPr>
            <p:ph type="ctrTitle"/>
          </p:nvPr>
        </p:nvSpPr>
        <p:spPr>
          <a:xfrm>
            <a:off x="1716225" y="20842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3" name="Google Shape;83;p13"/>
          <p:cNvSpPr txBox="1">
            <a:spLocks noGrp="1"/>
          </p:cNvSpPr>
          <p:nvPr>
            <p:ph type="subTitle" idx="1"/>
          </p:nvPr>
        </p:nvSpPr>
        <p:spPr>
          <a:xfrm>
            <a:off x="1724559" y="24715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4" name="Google Shape;84;p13"/>
          <p:cNvSpPr txBox="1">
            <a:spLocks noGrp="1"/>
          </p:cNvSpPr>
          <p:nvPr>
            <p:ph type="ctrTitle" idx="2"/>
          </p:nvPr>
        </p:nvSpPr>
        <p:spPr>
          <a:xfrm>
            <a:off x="4034436" y="20838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5" name="Google Shape;85;p13"/>
          <p:cNvSpPr txBox="1">
            <a:spLocks noGrp="1"/>
          </p:cNvSpPr>
          <p:nvPr>
            <p:ph type="subTitle" idx="3"/>
          </p:nvPr>
        </p:nvSpPr>
        <p:spPr>
          <a:xfrm>
            <a:off x="4038008" y="24713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6" name="Google Shape;86;p13"/>
          <p:cNvSpPr txBox="1">
            <a:spLocks noGrp="1"/>
          </p:cNvSpPr>
          <p:nvPr>
            <p:ph type="title" idx="4" hasCustomPrompt="1"/>
          </p:nvPr>
        </p:nvSpPr>
        <p:spPr>
          <a:xfrm>
            <a:off x="401717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7" name="Google Shape;87;p13"/>
          <p:cNvSpPr txBox="1">
            <a:spLocks noGrp="1"/>
          </p:cNvSpPr>
          <p:nvPr>
            <p:ph type="ctrTitle" idx="5"/>
          </p:nvPr>
        </p:nvSpPr>
        <p:spPr>
          <a:xfrm>
            <a:off x="6324667" y="20838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8" name="Google Shape;88;p13"/>
          <p:cNvSpPr txBox="1">
            <a:spLocks noGrp="1"/>
          </p:cNvSpPr>
          <p:nvPr>
            <p:ph type="subTitle" idx="6"/>
          </p:nvPr>
        </p:nvSpPr>
        <p:spPr>
          <a:xfrm>
            <a:off x="6328239" y="24714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9" name="Google Shape;89;p13"/>
          <p:cNvSpPr txBox="1">
            <a:spLocks noGrp="1"/>
          </p:cNvSpPr>
          <p:nvPr>
            <p:ph type="title" idx="7" hasCustomPrompt="1"/>
          </p:nvPr>
        </p:nvSpPr>
        <p:spPr>
          <a:xfrm>
            <a:off x="6307400"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3"/>
          <p:cNvSpPr txBox="1">
            <a:spLocks noGrp="1"/>
          </p:cNvSpPr>
          <p:nvPr>
            <p:ph type="title" idx="8" hasCustomPrompt="1"/>
          </p:nvPr>
        </p:nvSpPr>
        <p:spPr>
          <a:xfrm>
            <a:off x="170372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ctrTitle" idx="9"/>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2" name="Google Shape;92;p13"/>
          <p:cNvSpPr txBox="1">
            <a:spLocks noGrp="1"/>
          </p:cNvSpPr>
          <p:nvPr>
            <p:ph type="ctrTitle" idx="13"/>
          </p:nvPr>
        </p:nvSpPr>
        <p:spPr>
          <a:xfrm>
            <a:off x="1720988" y="37529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3" name="Google Shape;93;p13"/>
          <p:cNvSpPr txBox="1">
            <a:spLocks noGrp="1"/>
          </p:cNvSpPr>
          <p:nvPr>
            <p:ph type="subTitle" idx="14"/>
          </p:nvPr>
        </p:nvSpPr>
        <p:spPr>
          <a:xfrm>
            <a:off x="1724559" y="41402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4" name="Google Shape;94;p13"/>
          <p:cNvSpPr txBox="1">
            <a:spLocks noGrp="1"/>
          </p:cNvSpPr>
          <p:nvPr>
            <p:ph type="ctrTitle" idx="15"/>
          </p:nvPr>
        </p:nvSpPr>
        <p:spPr>
          <a:xfrm>
            <a:off x="4035627" y="37525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5" name="Google Shape;95;p13"/>
          <p:cNvSpPr txBox="1">
            <a:spLocks noGrp="1"/>
          </p:cNvSpPr>
          <p:nvPr>
            <p:ph type="subTitle" idx="16"/>
          </p:nvPr>
        </p:nvSpPr>
        <p:spPr>
          <a:xfrm>
            <a:off x="4038008" y="41400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6" name="Google Shape;96;p13"/>
          <p:cNvSpPr txBox="1">
            <a:spLocks noGrp="1"/>
          </p:cNvSpPr>
          <p:nvPr>
            <p:ph type="title" idx="17" hasCustomPrompt="1"/>
          </p:nvPr>
        </p:nvSpPr>
        <p:spPr>
          <a:xfrm>
            <a:off x="401717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3"/>
          <p:cNvSpPr txBox="1">
            <a:spLocks noGrp="1"/>
          </p:cNvSpPr>
          <p:nvPr>
            <p:ph type="ctrTitle" idx="18"/>
          </p:nvPr>
        </p:nvSpPr>
        <p:spPr>
          <a:xfrm>
            <a:off x="6319905" y="37525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8" name="Google Shape;98;p13"/>
          <p:cNvSpPr txBox="1">
            <a:spLocks noGrp="1"/>
          </p:cNvSpPr>
          <p:nvPr>
            <p:ph type="subTitle" idx="19"/>
          </p:nvPr>
        </p:nvSpPr>
        <p:spPr>
          <a:xfrm>
            <a:off x="6328239" y="41401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9" name="Google Shape;99;p13"/>
          <p:cNvSpPr txBox="1">
            <a:spLocks noGrp="1"/>
          </p:cNvSpPr>
          <p:nvPr>
            <p:ph type="title" idx="20" hasCustomPrompt="1"/>
          </p:nvPr>
        </p:nvSpPr>
        <p:spPr>
          <a:xfrm>
            <a:off x="6307400"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00" name="Google Shape;100;p13"/>
          <p:cNvSpPr txBox="1">
            <a:spLocks noGrp="1"/>
          </p:cNvSpPr>
          <p:nvPr>
            <p:ph type="title" idx="21" hasCustomPrompt="1"/>
          </p:nvPr>
        </p:nvSpPr>
        <p:spPr>
          <a:xfrm>
            <a:off x="170372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
    <p:spTree>
      <p:nvGrpSpPr>
        <p:cNvPr id="1" name="Shape 107"/>
        <p:cNvGrpSpPr/>
        <p:nvPr/>
      </p:nvGrpSpPr>
      <p:grpSpPr>
        <a:xfrm>
          <a:off x="0" y="0"/>
          <a:ext cx="0" cy="0"/>
          <a:chOff x="0" y="0"/>
          <a:chExt cx="0" cy="0"/>
        </a:xfrm>
      </p:grpSpPr>
      <p:sp>
        <p:nvSpPr>
          <p:cNvPr id="108" name="Google Shape;108;p15"/>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flipH="1">
            <a:off x="-75" y="0"/>
            <a:ext cx="82401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10" name="Google Shape;110;p15"/>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28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11" name="Google Shape;111;p15"/>
          <p:cNvSpPr txBox="1">
            <a:spLocks noGrp="1"/>
          </p:cNvSpPr>
          <p:nvPr>
            <p:ph type="subTitle" idx="1"/>
          </p:nvPr>
        </p:nvSpPr>
        <p:spPr>
          <a:xfrm>
            <a:off x="831200" y="2314225"/>
            <a:ext cx="40038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12" name="Google Shape;112;p15"/>
          <p:cNvSpPr/>
          <p:nvPr/>
        </p:nvSpPr>
        <p:spPr>
          <a:xfrm flipH="1">
            <a:off x="904125" y="3827725"/>
            <a:ext cx="8240100" cy="1323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13" name="Google Shape;113;p15"/>
          <p:cNvSpPr txBox="1">
            <a:spLocks noGrp="1"/>
          </p:cNvSpPr>
          <p:nvPr>
            <p:ph type="ctrTitle" idx="2"/>
          </p:nvPr>
        </p:nvSpPr>
        <p:spPr>
          <a:xfrm>
            <a:off x="6050825" y="2588825"/>
            <a:ext cx="1009500" cy="376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400"/>
              <a:buNone/>
              <a:defRPr sz="14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0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800"/>
              <a:buFont typeface="Fira Sans Extra Condensed Medium"/>
              <a:buNone/>
              <a:defRPr sz="2800">
                <a:solidFill>
                  <a:schemeClr val="accent2"/>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4175" y="1201750"/>
            <a:ext cx="7716600" cy="3401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Roboto Slab"/>
              <a:buChar char="●"/>
              <a:defRPr>
                <a:solidFill>
                  <a:schemeClr val="accent2"/>
                </a:solidFill>
                <a:latin typeface="Roboto Slab"/>
                <a:ea typeface="Roboto Slab"/>
                <a:cs typeface="Roboto Slab"/>
                <a:sym typeface="Roboto Slab"/>
              </a:defRPr>
            </a:lvl1pPr>
            <a:lvl2pPr marL="914400" lvl="1" indent="-317500">
              <a:spcBef>
                <a:spcPts val="0"/>
              </a:spcBef>
              <a:spcAft>
                <a:spcPts val="0"/>
              </a:spcAft>
              <a:buClr>
                <a:schemeClr val="accent2"/>
              </a:buClr>
              <a:buSzPts val="1400"/>
              <a:buChar char="○"/>
              <a:defRPr>
                <a:solidFill>
                  <a:schemeClr val="accent2"/>
                </a:solidFill>
              </a:defRPr>
            </a:lvl2pPr>
            <a:lvl3pPr marL="1371600" lvl="2" indent="-317500">
              <a:spcBef>
                <a:spcPts val="0"/>
              </a:spcBef>
              <a:spcAft>
                <a:spcPts val="0"/>
              </a:spcAft>
              <a:buClr>
                <a:schemeClr val="accent2"/>
              </a:buClr>
              <a:buSzPts val="1400"/>
              <a:buChar char="■"/>
              <a:defRPr>
                <a:solidFill>
                  <a:schemeClr val="accent2"/>
                </a:solidFill>
              </a:defRPr>
            </a:lvl3pPr>
            <a:lvl4pPr marL="1828800" lvl="3" indent="-317500">
              <a:spcBef>
                <a:spcPts val="0"/>
              </a:spcBef>
              <a:spcAft>
                <a:spcPts val="0"/>
              </a:spcAft>
              <a:buClr>
                <a:schemeClr val="accent2"/>
              </a:buClr>
              <a:buSzPts val="1400"/>
              <a:buChar char="●"/>
              <a:defRPr>
                <a:solidFill>
                  <a:schemeClr val="accent2"/>
                </a:solidFill>
              </a:defRPr>
            </a:lvl4pPr>
            <a:lvl5pPr marL="2286000" lvl="4" indent="-317500">
              <a:spcBef>
                <a:spcPts val="0"/>
              </a:spcBef>
              <a:spcAft>
                <a:spcPts val="0"/>
              </a:spcAft>
              <a:buClr>
                <a:schemeClr val="accent2"/>
              </a:buClr>
              <a:buSzPts val="1400"/>
              <a:buChar char="○"/>
              <a:defRPr>
                <a:solidFill>
                  <a:schemeClr val="accent2"/>
                </a:solidFill>
              </a:defRPr>
            </a:lvl5pPr>
            <a:lvl6pPr marL="2743200" lvl="5" indent="-317500">
              <a:spcBef>
                <a:spcPts val="0"/>
              </a:spcBef>
              <a:spcAft>
                <a:spcPts val="0"/>
              </a:spcAft>
              <a:buClr>
                <a:schemeClr val="accent2"/>
              </a:buClr>
              <a:buSzPts val="1400"/>
              <a:buChar char="■"/>
              <a:defRPr>
                <a:solidFill>
                  <a:schemeClr val="accent2"/>
                </a:solidFill>
              </a:defRPr>
            </a:lvl6pPr>
            <a:lvl7pPr marL="3200400" lvl="6" indent="-317500">
              <a:spcBef>
                <a:spcPts val="0"/>
              </a:spcBef>
              <a:spcAft>
                <a:spcPts val="0"/>
              </a:spcAft>
              <a:buClr>
                <a:schemeClr val="accent2"/>
              </a:buClr>
              <a:buSzPts val="1400"/>
              <a:buChar char="●"/>
              <a:defRPr>
                <a:solidFill>
                  <a:schemeClr val="accent2"/>
                </a:solidFill>
              </a:defRPr>
            </a:lvl7pPr>
            <a:lvl8pPr marL="3657600" lvl="7" indent="-317500">
              <a:spcBef>
                <a:spcPts val="0"/>
              </a:spcBef>
              <a:spcAft>
                <a:spcPts val="0"/>
              </a:spcAft>
              <a:buClr>
                <a:schemeClr val="accent2"/>
              </a:buClr>
              <a:buSzPts val="1400"/>
              <a:buChar char="○"/>
              <a:defRPr>
                <a:solidFill>
                  <a:schemeClr val="accent2"/>
                </a:solidFill>
              </a:defRPr>
            </a:lvl8pPr>
            <a:lvl9pPr marL="4114800" lvl="8" indent="-317500">
              <a:spcBef>
                <a:spcPts val="0"/>
              </a:spcBef>
              <a:spcAft>
                <a:spcPts val="0"/>
              </a:spcAft>
              <a:buClr>
                <a:schemeClr val="accent2"/>
              </a:buClr>
              <a:buSzPts val="1400"/>
              <a:buChar char="■"/>
              <a:defRPr>
                <a:solidFill>
                  <a:schemeClr val="accen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 id="2147483657" r:id="rId7"/>
    <p:sldLayoutId id="2147483659"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ctrTitle"/>
          </p:nvPr>
        </p:nvSpPr>
        <p:spPr>
          <a:xfrm>
            <a:off x="4312356" y="1320225"/>
            <a:ext cx="4001619" cy="165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ANÁLISIS DE DEUDORES</a:t>
            </a:r>
            <a:endParaRPr dirty="0"/>
          </a:p>
        </p:txBody>
      </p:sp>
      <p:sp>
        <p:nvSpPr>
          <p:cNvPr id="273" name="Google Shape;273;p39"/>
          <p:cNvSpPr txBox="1">
            <a:spLocks noGrp="1"/>
          </p:cNvSpPr>
          <p:nvPr>
            <p:ph type="subTitle" idx="1"/>
          </p:nvPr>
        </p:nvSpPr>
        <p:spPr>
          <a:xfrm>
            <a:off x="5870222" y="3139200"/>
            <a:ext cx="2443803" cy="55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s-ES" dirty="0"/>
              <a:t>Una ruta estratégica para la recuperación de cartera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ctrTitle"/>
          </p:nvPr>
        </p:nvSpPr>
        <p:spPr>
          <a:xfrm>
            <a:off x="4312356" y="1320225"/>
            <a:ext cx="4001619" cy="165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!GRACIAS¡</a:t>
            </a:r>
            <a:endParaRPr dirty="0"/>
          </a:p>
        </p:txBody>
      </p:sp>
    </p:spTree>
    <p:extLst>
      <p:ext uri="{BB962C8B-B14F-4D97-AF65-F5344CB8AC3E}">
        <p14:creationId xmlns:p14="http://schemas.microsoft.com/office/powerpoint/2010/main" val="40100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1"/>
          <p:cNvPicPr preferRelativeResize="0"/>
          <p:nvPr/>
        </p:nvPicPr>
        <p:blipFill rotWithShape="1">
          <a:blip r:embed="rId3">
            <a:alphaModFix/>
          </a:blip>
          <a:srcRect t="31282" b="1630"/>
          <a:stretch/>
        </p:blipFill>
        <p:spPr>
          <a:xfrm>
            <a:off x="0" y="1276200"/>
            <a:ext cx="9144005" cy="3866929"/>
          </a:xfrm>
          <a:prstGeom prst="rect">
            <a:avLst/>
          </a:prstGeom>
          <a:noFill/>
          <a:ln>
            <a:noFill/>
          </a:ln>
        </p:spPr>
      </p:pic>
      <p:sp>
        <p:nvSpPr>
          <p:cNvPr id="285" name="Google Shape;285;p41"/>
          <p:cNvSpPr/>
          <p:nvPr/>
        </p:nvSpPr>
        <p:spPr>
          <a:xfrm flipH="1">
            <a:off x="500" y="1276704"/>
            <a:ext cx="9144000" cy="38667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sp>
        <p:nvSpPr>
          <p:cNvPr id="287" name="Google Shape;287;p41"/>
          <p:cNvSpPr/>
          <p:nvPr/>
        </p:nvSpPr>
        <p:spPr>
          <a:xfrm flipH="1">
            <a:off x="-150" y="945650"/>
            <a:ext cx="178500" cy="2226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88" name="Google Shape;288;p41"/>
          <p:cNvSpPr txBox="1">
            <a:spLocks noGrp="1"/>
          </p:cNvSpPr>
          <p:nvPr>
            <p:ph type="ctrTitle" idx="9"/>
          </p:nvPr>
        </p:nvSpPr>
        <p:spPr>
          <a:xfrm>
            <a:off x="720000" y="540000"/>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CONTENIDOS</a:t>
            </a:r>
            <a:endParaRPr dirty="0"/>
          </a:p>
        </p:txBody>
      </p:sp>
      <p:sp>
        <p:nvSpPr>
          <p:cNvPr id="289" name="Google Shape;289;p41"/>
          <p:cNvSpPr txBox="1">
            <a:spLocks noGrp="1"/>
          </p:cNvSpPr>
          <p:nvPr>
            <p:ph type="ctrTitle"/>
          </p:nvPr>
        </p:nvSpPr>
        <p:spPr>
          <a:xfrm>
            <a:off x="1716225" y="2456770"/>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Entendimiento de la problemática</a:t>
            </a:r>
            <a:endParaRPr dirty="0"/>
          </a:p>
        </p:txBody>
      </p:sp>
      <p:sp>
        <p:nvSpPr>
          <p:cNvPr id="290" name="Google Shape;290;p41"/>
          <p:cNvSpPr txBox="1">
            <a:spLocks noGrp="1"/>
          </p:cNvSpPr>
          <p:nvPr>
            <p:ph type="subTitle" idx="1"/>
          </p:nvPr>
        </p:nvSpPr>
        <p:spPr>
          <a:xfrm>
            <a:off x="1716225" y="3352800"/>
            <a:ext cx="2228875" cy="9185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CO" dirty="0"/>
              <a:t>A</a:t>
            </a:r>
            <a:r>
              <a:rPr lang="en" dirty="0"/>
              <a:t>nálisis de la información relevante</a:t>
            </a:r>
            <a:endParaRPr dirty="0"/>
          </a:p>
        </p:txBody>
      </p:sp>
      <p:sp>
        <p:nvSpPr>
          <p:cNvPr id="291" name="Google Shape;291;p41"/>
          <p:cNvSpPr txBox="1">
            <a:spLocks noGrp="1"/>
          </p:cNvSpPr>
          <p:nvPr>
            <p:ph type="ctrTitle" idx="2"/>
          </p:nvPr>
        </p:nvSpPr>
        <p:spPr>
          <a:xfrm>
            <a:off x="4034436" y="2456770"/>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Entendimiento y segmentación de los clientes</a:t>
            </a:r>
            <a:endParaRPr dirty="0"/>
          </a:p>
        </p:txBody>
      </p:sp>
      <p:sp>
        <p:nvSpPr>
          <p:cNvPr id="292" name="Google Shape;292;p41"/>
          <p:cNvSpPr txBox="1">
            <a:spLocks noGrp="1"/>
          </p:cNvSpPr>
          <p:nvPr>
            <p:ph type="subTitle" idx="3"/>
          </p:nvPr>
        </p:nvSpPr>
        <p:spPr>
          <a:xfrm>
            <a:off x="4038054" y="3352800"/>
            <a:ext cx="2056500" cy="9185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Identificación de grupos potenciales de clientes</a:t>
            </a:r>
            <a:endParaRPr dirty="0"/>
          </a:p>
        </p:txBody>
      </p:sp>
      <p:sp>
        <p:nvSpPr>
          <p:cNvPr id="293" name="Google Shape;293;p41"/>
          <p:cNvSpPr txBox="1">
            <a:spLocks noGrp="1"/>
          </p:cNvSpPr>
          <p:nvPr>
            <p:ph type="title" idx="4"/>
          </p:nvPr>
        </p:nvSpPr>
        <p:spPr>
          <a:xfrm>
            <a:off x="4017175"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94" name="Google Shape;294;p41"/>
          <p:cNvSpPr txBox="1">
            <a:spLocks noGrp="1"/>
          </p:cNvSpPr>
          <p:nvPr>
            <p:ph type="ctrTitle" idx="5"/>
          </p:nvPr>
        </p:nvSpPr>
        <p:spPr>
          <a:xfrm>
            <a:off x="6324667" y="2456770"/>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Planteamiento de la estrategia</a:t>
            </a:r>
            <a:endParaRPr dirty="0"/>
          </a:p>
        </p:txBody>
      </p:sp>
      <p:sp>
        <p:nvSpPr>
          <p:cNvPr id="295" name="Google Shape;295;p41"/>
          <p:cNvSpPr txBox="1">
            <a:spLocks noGrp="1"/>
          </p:cNvSpPr>
          <p:nvPr>
            <p:ph type="subTitle" idx="6"/>
          </p:nvPr>
        </p:nvSpPr>
        <p:spPr>
          <a:xfrm>
            <a:off x="6328239" y="3352800"/>
            <a:ext cx="2056500" cy="9185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ES" dirty="0"/>
              <a:t>C</a:t>
            </a:r>
            <a:r>
              <a:rPr lang="es-CO" dirty="0" err="1"/>
              <a:t>onclusiones</a:t>
            </a:r>
            <a:r>
              <a:rPr lang="es-CO" dirty="0"/>
              <a:t> y técnicas para la recuperación de capital</a:t>
            </a:r>
            <a:endParaRPr dirty="0"/>
          </a:p>
        </p:txBody>
      </p:sp>
      <p:sp>
        <p:nvSpPr>
          <p:cNvPr id="296" name="Google Shape;296;p41"/>
          <p:cNvSpPr txBox="1">
            <a:spLocks noGrp="1"/>
          </p:cNvSpPr>
          <p:nvPr>
            <p:ph type="title" idx="7"/>
          </p:nvPr>
        </p:nvSpPr>
        <p:spPr>
          <a:xfrm>
            <a:off x="6307400"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97" name="Google Shape;297;p41"/>
          <p:cNvSpPr txBox="1">
            <a:spLocks noGrp="1"/>
          </p:cNvSpPr>
          <p:nvPr>
            <p:ph type="title" idx="8"/>
          </p:nvPr>
        </p:nvSpPr>
        <p:spPr>
          <a:xfrm>
            <a:off x="1703725"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298" name="Google Shape;298;p41"/>
          <p:cNvCxnSpPr/>
          <p:nvPr/>
        </p:nvCxnSpPr>
        <p:spPr>
          <a:xfrm rot="10800000">
            <a:off x="1654675" y="1276800"/>
            <a:ext cx="0" cy="3866700"/>
          </a:xfrm>
          <a:prstGeom prst="straightConnector1">
            <a:avLst/>
          </a:prstGeom>
          <a:noFill/>
          <a:ln w="28575" cap="flat" cmpd="sng">
            <a:solidFill>
              <a:schemeClr val="lt1"/>
            </a:solidFill>
            <a:prstDash val="solid"/>
            <a:round/>
            <a:headEnd type="none" w="med" len="med"/>
            <a:tailEnd type="none" w="med" len="med"/>
          </a:ln>
        </p:spPr>
      </p:cxnSp>
      <p:cxnSp>
        <p:nvCxnSpPr>
          <p:cNvPr id="299" name="Google Shape;299;p41"/>
          <p:cNvCxnSpPr/>
          <p:nvPr/>
        </p:nvCxnSpPr>
        <p:spPr>
          <a:xfrm rot="10800000">
            <a:off x="3968125" y="1276800"/>
            <a:ext cx="0" cy="3866700"/>
          </a:xfrm>
          <a:prstGeom prst="straightConnector1">
            <a:avLst/>
          </a:prstGeom>
          <a:noFill/>
          <a:ln w="28575" cap="flat" cmpd="sng">
            <a:solidFill>
              <a:schemeClr val="lt1"/>
            </a:solidFill>
            <a:prstDash val="solid"/>
            <a:round/>
            <a:headEnd type="none" w="med" len="med"/>
            <a:tailEnd type="none" w="med" len="med"/>
          </a:ln>
        </p:spPr>
      </p:cxnSp>
      <p:cxnSp>
        <p:nvCxnSpPr>
          <p:cNvPr id="300" name="Google Shape;300;p41"/>
          <p:cNvCxnSpPr/>
          <p:nvPr/>
        </p:nvCxnSpPr>
        <p:spPr>
          <a:xfrm rot="10800000">
            <a:off x="6258550" y="1276800"/>
            <a:ext cx="0" cy="38667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5"/>
          <p:cNvPicPr preferRelativeResize="0"/>
          <p:nvPr/>
        </p:nvPicPr>
        <p:blipFill rotWithShape="1">
          <a:blip r:embed="rId3">
            <a:alphaModFix/>
          </a:blip>
          <a:srcRect l="377" r="367"/>
          <a:stretch/>
        </p:blipFill>
        <p:spPr>
          <a:xfrm>
            <a:off x="0" y="0"/>
            <a:ext cx="8238624" cy="4669199"/>
          </a:xfrm>
          <a:prstGeom prst="rect">
            <a:avLst/>
          </a:prstGeom>
          <a:noFill/>
          <a:ln>
            <a:noFill/>
          </a:ln>
        </p:spPr>
      </p:pic>
      <p:sp>
        <p:nvSpPr>
          <p:cNvPr id="333" name="Google Shape;333;p45"/>
          <p:cNvSpPr/>
          <p:nvPr/>
        </p:nvSpPr>
        <p:spPr>
          <a:xfrm flipH="1">
            <a:off x="13" y="0"/>
            <a:ext cx="8238600" cy="4669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5"/>
          <p:cNvSpPr/>
          <p:nvPr/>
        </p:nvSpPr>
        <p:spPr>
          <a:xfrm flipH="1">
            <a:off x="200" y="0"/>
            <a:ext cx="8238600" cy="4669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335" name="Google Shape;335;p45"/>
          <p:cNvSpPr/>
          <p:nvPr/>
        </p:nvSpPr>
        <p:spPr>
          <a:xfrm flipH="1">
            <a:off x="200" y="0"/>
            <a:ext cx="8238600" cy="3765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337" name="Google Shape;337;p45"/>
          <p:cNvSpPr txBox="1">
            <a:spLocks noGrp="1"/>
          </p:cNvSpPr>
          <p:nvPr>
            <p:ph type="subTitle" idx="1"/>
          </p:nvPr>
        </p:nvSpPr>
        <p:spPr>
          <a:xfrm>
            <a:off x="831199" y="1727201"/>
            <a:ext cx="4698301" cy="178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600" dirty="0"/>
              <a:t>A partir de la data, se desea analizar lo siguiente: las causales principales de incumplimiento y definir estrategias de recuperación de la cartera con base en los perfiles de cliente identificados. El abordaje se centró en identificar cualitativamente las características propias de un cliente que presente una probabilidad alta de pago</a:t>
            </a:r>
            <a:endParaRPr lang="en-US" sz="1600" dirty="0"/>
          </a:p>
        </p:txBody>
      </p:sp>
      <p:sp>
        <p:nvSpPr>
          <p:cNvPr id="338" name="Google Shape;338;p45"/>
          <p:cNvSpPr txBox="1">
            <a:spLocks noGrp="1"/>
          </p:cNvSpPr>
          <p:nvPr>
            <p:ph type="ctrTitle"/>
          </p:nvPr>
        </p:nvSpPr>
        <p:spPr>
          <a:xfrm>
            <a:off x="831200" y="-210526"/>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OBJETIVO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1"/>
        <p:cNvGrpSpPr/>
        <p:nvPr/>
      </p:nvGrpSpPr>
      <p:grpSpPr>
        <a:xfrm>
          <a:off x="0" y="0"/>
          <a:ext cx="0" cy="0"/>
          <a:chOff x="0" y="0"/>
          <a:chExt cx="0" cy="0"/>
        </a:xfrm>
      </p:grpSpPr>
      <p:sp>
        <p:nvSpPr>
          <p:cNvPr id="352" name="Google Shape;352;p47"/>
          <p:cNvSpPr txBox="1">
            <a:spLocks noGrp="1"/>
          </p:cNvSpPr>
          <p:nvPr>
            <p:ph type="ctrTitle"/>
          </p:nvPr>
        </p:nvSpPr>
        <p:spPr>
          <a:xfrm flipH="1">
            <a:off x="1907821" y="1435700"/>
            <a:ext cx="3886203" cy="1921200"/>
          </a:xfrm>
          <a:prstGeom prst="rect">
            <a:avLst/>
          </a:prstGeom>
        </p:spPr>
        <p:txBody>
          <a:bodyPr spcFirstLastPara="1" wrap="square" lIns="91425" tIns="91425" rIns="91425" bIns="91425" anchor="b" anchorCtr="0">
            <a:noAutofit/>
          </a:bodyPr>
          <a:lstStyle/>
          <a:p>
            <a:pPr>
              <a:buClr>
                <a:schemeClr val="dk1"/>
              </a:buClr>
              <a:buSzPts val="1100"/>
            </a:pPr>
            <a:r>
              <a:rPr lang="es-ES" dirty="0"/>
              <a:t>ENTENDIMIENTO DE LA PROBLEMÁTICA</a:t>
            </a:r>
          </a:p>
        </p:txBody>
      </p:sp>
      <p:sp>
        <p:nvSpPr>
          <p:cNvPr id="353" name="Google Shape;353;p47"/>
          <p:cNvSpPr txBox="1">
            <a:spLocks noGrp="1"/>
          </p:cNvSpPr>
          <p:nvPr>
            <p:ph type="title" idx="2"/>
          </p:nvPr>
        </p:nvSpPr>
        <p:spPr>
          <a:xfrm flipH="1">
            <a:off x="6075979" y="233290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ctrTitle"/>
          </p:nvPr>
        </p:nvSpPr>
        <p:spPr>
          <a:xfrm>
            <a:off x="748244" y="2519867"/>
            <a:ext cx="347469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SELECCIÓN DE VARIABLES DE INTERÉS</a:t>
            </a:r>
            <a:endParaRPr dirty="0"/>
          </a:p>
        </p:txBody>
      </p:sp>
      <p:pic>
        <p:nvPicPr>
          <p:cNvPr id="7" name="Imagen 6">
            <a:extLst>
              <a:ext uri="{FF2B5EF4-FFF2-40B4-BE49-F238E27FC236}">
                <a16:creationId xmlns:a16="http://schemas.microsoft.com/office/drawing/2014/main" id="{ABBDB82E-F323-4BFC-DE78-9B33A110ECC3}"/>
              </a:ext>
            </a:extLst>
          </p:cNvPr>
          <p:cNvPicPr>
            <a:picLocks noChangeAspect="1"/>
          </p:cNvPicPr>
          <p:nvPr/>
        </p:nvPicPr>
        <p:blipFill>
          <a:blip r:embed="rId3"/>
          <a:stretch>
            <a:fillRect/>
          </a:stretch>
        </p:blipFill>
        <p:spPr>
          <a:xfrm>
            <a:off x="4572000" y="150917"/>
            <a:ext cx="3635911" cy="4841666"/>
          </a:xfrm>
          <a:prstGeom prst="rect">
            <a:avLst/>
          </a:prstGeom>
        </p:spPr>
      </p:pic>
      <p:sp>
        <p:nvSpPr>
          <p:cNvPr id="8" name="Google Shape;365;p49">
            <a:extLst>
              <a:ext uri="{FF2B5EF4-FFF2-40B4-BE49-F238E27FC236}">
                <a16:creationId xmlns:a16="http://schemas.microsoft.com/office/drawing/2014/main" id="{B11B3EFF-4C21-5EC9-8563-1CB6B5A1CA66}"/>
              </a:ext>
            </a:extLst>
          </p:cNvPr>
          <p:cNvSpPr txBox="1"/>
          <p:nvPr/>
        </p:nvSpPr>
        <p:spPr>
          <a:xfrm>
            <a:off x="888656" y="3255592"/>
            <a:ext cx="3193866" cy="11132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accent2"/>
                </a:solidFill>
                <a:latin typeface="Roboto Slab"/>
                <a:ea typeface="Roboto Slab"/>
                <a:cs typeface="Roboto Slab"/>
                <a:sym typeface="Roboto Slab"/>
              </a:rPr>
              <a:t>Se identifica que el data set consta </a:t>
            </a:r>
            <a:r>
              <a:rPr lang="es-CO" b="1" dirty="0">
                <a:solidFill>
                  <a:schemeClr val="accent1"/>
                </a:solidFill>
                <a:latin typeface="Roboto Slab"/>
                <a:ea typeface="Roboto Slab"/>
                <a:sym typeface="Roboto Slab"/>
              </a:rPr>
              <a:t>89247 </a:t>
            </a:r>
            <a:r>
              <a:rPr lang="es-CO" dirty="0">
                <a:solidFill>
                  <a:schemeClr val="accent2"/>
                </a:solidFill>
                <a:latin typeface="Roboto Slab"/>
                <a:ea typeface="Roboto Slab"/>
                <a:cs typeface="Roboto Slab"/>
                <a:sym typeface="Roboto Slab"/>
              </a:rPr>
              <a:t>Clientes en mora y una deuda total de aproximadamente 1.27 billones de pesos</a:t>
            </a:r>
            <a:endParaRPr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408981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ctrTitle"/>
          </p:nvPr>
        </p:nvSpPr>
        <p:spPr>
          <a:xfrm flipH="1">
            <a:off x="1907821" y="1435700"/>
            <a:ext cx="3886203" cy="19212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s-ES" dirty="0"/>
              <a:t>ENTENDIMIENTO Y SEGMENTACIÓN DE LOS CLIENTES</a:t>
            </a:r>
          </a:p>
        </p:txBody>
      </p:sp>
      <p:sp>
        <p:nvSpPr>
          <p:cNvPr id="353" name="Google Shape;353;p47"/>
          <p:cNvSpPr txBox="1">
            <a:spLocks noGrp="1"/>
          </p:cNvSpPr>
          <p:nvPr>
            <p:ph type="title" idx="2"/>
          </p:nvPr>
        </p:nvSpPr>
        <p:spPr>
          <a:xfrm flipH="1">
            <a:off x="6075979" y="233290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401297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ctrTitle"/>
          </p:nvPr>
        </p:nvSpPr>
        <p:spPr>
          <a:xfrm>
            <a:off x="5603631" y="1810058"/>
            <a:ext cx="2644523" cy="1179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SEGMENTACIÓN DE LOS DATOS A PARTIR DEL MONTO DE LA DEUDA</a:t>
            </a:r>
            <a:endParaRPr dirty="0"/>
          </a:p>
        </p:txBody>
      </p:sp>
      <p:graphicFrame>
        <p:nvGraphicFramePr>
          <p:cNvPr id="3" name="Gráfico 2">
            <a:extLst>
              <a:ext uri="{FF2B5EF4-FFF2-40B4-BE49-F238E27FC236}">
                <a16:creationId xmlns:a16="http://schemas.microsoft.com/office/drawing/2014/main" id="{293F47C8-5BBF-9A6F-4815-813EAF8B6AE0}"/>
              </a:ext>
            </a:extLst>
          </p:cNvPr>
          <p:cNvGraphicFramePr>
            <a:graphicFrameLocks/>
          </p:cNvGraphicFramePr>
          <p:nvPr/>
        </p:nvGraphicFramePr>
        <p:xfrm>
          <a:off x="551941" y="473661"/>
          <a:ext cx="5051690" cy="3180178"/>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F3C504A0-8351-8BD0-D722-27A5FA6EC279}"/>
              </a:ext>
            </a:extLst>
          </p:cNvPr>
          <p:cNvGrpSpPr/>
          <p:nvPr/>
        </p:nvGrpSpPr>
        <p:grpSpPr>
          <a:xfrm>
            <a:off x="149394" y="3769761"/>
            <a:ext cx="6477904" cy="1071890"/>
            <a:chOff x="950905" y="3721265"/>
            <a:chExt cx="6477904" cy="1071890"/>
          </a:xfrm>
        </p:grpSpPr>
        <p:sp>
          <p:nvSpPr>
            <p:cNvPr id="2" name="Google Shape;565;p64">
              <a:extLst>
                <a:ext uri="{FF2B5EF4-FFF2-40B4-BE49-F238E27FC236}">
                  <a16:creationId xmlns:a16="http://schemas.microsoft.com/office/drawing/2014/main" id="{89B5FC01-F7BB-18DC-7A50-3D2E3368F827}"/>
                </a:ext>
              </a:extLst>
            </p:cNvPr>
            <p:cNvSpPr txBox="1"/>
            <p:nvPr/>
          </p:nvSpPr>
          <p:spPr>
            <a:xfrm>
              <a:off x="5881109" y="3721265"/>
              <a:ext cx="1547700" cy="60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latin typeface="Roboto Slab"/>
                <a:ea typeface="Roboto Slab"/>
                <a:cs typeface="Roboto Slab"/>
                <a:sym typeface="Roboto Slab"/>
              </a:endParaRPr>
            </a:p>
          </p:txBody>
        </p:sp>
        <p:pic>
          <p:nvPicPr>
            <p:cNvPr id="6" name="Imagen 5">
              <a:extLst>
                <a:ext uri="{FF2B5EF4-FFF2-40B4-BE49-F238E27FC236}">
                  <a16:creationId xmlns:a16="http://schemas.microsoft.com/office/drawing/2014/main" id="{1BD9220E-9144-A29E-809F-425A73033486}"/>
                </a:ext>
              </a:extLst>
            </p:cNvPr>
            <p:cNvPicPr>
              <a:picLocks noChangeAspect="1"/>
            </p:cNvPicPr>
            <p:nvPr/>
          </p:nvPicPr>
          <p:blipFill>
            <a:blip r:embed="rId4"/>
            <a:stretch>
              <a:fillRect/>
            </a:stretch>
          </p:blipFill>
          <p:spPr>
            <a:xfrm>
              <a:off x="950905" y="3859575"/>
              <a:ext cx="6477904" cy="933580"/>
            </a:xfrm>
            <a:prstGeom prst="rect">
              <a:avLst/>
            </a:prstGeom>
          </p:spPr>
        </p:pic>
        <p:sp>
          <p:nvSpPr>
            <p:cNvPr id="7" name="Rectángulo 6">
              <a:extLst>
                <a:ext uri="{FF2B5EF4-FFF2-40B4-BE49-F238E27FC236}">
                  <a16:creationId xmlns:a16="http://schemas.microsoft.com/office/drawing/2014/main" id="{BCEC7D41-E082-9A1C-CB43-1F895EAA8190}"/>
                </a:ext>
              </a:extLst>
            </p:cNvPr>
            <p:cNvSpPr/>
            <p:nvPr/>
          </p:nvSpPr>
          <p:spPr>
            <a:xfrm>
              <a:off x="950905" y="4385136"/>
              <a:ext cx="6477904" cy="22029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grpSp>
      <p:sp>
        <p:nvSpPr>
          <p:cNvPr id="5" name="Google Shape;365;p49">
            <a:extLst>
              <a:ext uri="{FF2B5EF4-FFF2-40B4-BE49-F238E27FC236}">
                <a16:creationId xmlns:a16="http://schemas.microsoft.com/office/drawing/2014/main" id="{2DCEF32D-7BAA-47BA-4643-42EC0C682A07}"/>
              </a:ext>
            </a:extLst>
          </p:cNvPr>
          <p:cNvSpPr txBox="1"/>
          <p:nvPr/>
        </p:nvSpPr>
        <p:spPr>
          <a:xfrm>
            <a:off x="6107882" y="3675689"/>
            <a:ext cx="3193866" cy="11132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S</a:t>
            </a:r>
            <a:r>
              <a:rPr lang="es-CO" sz="1600" b="1" dirty="0" err="1">
                <a:solidFill>
                  <a:schemeClr val="accent2"/>
                </a:solidFill>
                <a:latin typeface="Roboto Slab"/>
                <a:ea typeface="Roboto Slab"/>
                <a:cs typeface="Roboto Slab"/>
                <a:sym typeface="Roboto Slab"/>
              </a:rPr>
              <a:t>ubgrupo</a:t>
            </a:r>
            <a:r>
              <a:rPr lang="es-CO" sz="1600" b="1" dirty="0">
                <a:solidFill>
                  <a:schemeClr val="accent2"/>
                </a:solidFill>
                <a:latin typeface="Roboto Slab"/>
                <a:ea typeface="Roboto Slab"/>
                <a:cs typeface="Roboto Slab"/>
                <a:sym typeface="Roboto Slab"/>
              </a:rPr>
              <a:t> 30 - 100M</a:t>
            </a:r>
          </a:p>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44% -&gt; 11.137</a:t>
            </a:r>
          </a:p>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0,6 B COP</a:t>
            </a:r>
            <a:endParaRPr sz="1600" b="1"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46438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ctrTitle"/>
          </p:nvPr>
        </p:nvSpPr>
        <p:spPr>
          <a:xfrm flipH="1">
            <a:off x="1907821" y="1435700"/>
            <a:ext cx="3886203" cy="19212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s-ES" dirty="0"/>
              <a:t>PLANTEAMIENTO DE LA ESTRATEGIA</a:t>
            </a:r>
          </a:p>
        </p:txBody>
      </p:sp>
      <p:sp>
        <p:nvSpPr>
          <p:cNvPr id="353" name="Google Shape;353;p47"/>
          <p:cNvSpPr txBox="1">
            <a:spLocks noGrp="1"/>
          </p:cNvSpPr>
          <p:nvPr>
            <p:ph type="title" idx="2"/>
          </p:nvPr>
        </p:nvSpPr>
        <p:spPr>
          <a:xfrm flipH="1">
            <a:off x="6075979" y="233290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23493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ctrTitle"/>
          </p:nvPr>
        </p:nvSpPr>
        <p:spPr>
          <a:xfrm>
            <a:off x="5603630" y="481129"/>
            <a:ext cx="2644523" cy="1179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IDENTIFICACIÓN DE LA ESTRATEGIA</a:t>
            </a:r>
            <a:endParaRPr dirty="0"/>
          </a:p>
        </p:txBody>
      </p:sp>
      <p:sp>
        <p:nvSpPr>
          <p:cNvPr id="2" name="Google Shape;565;p64">
            <a:extLst>
              <a:ext uri="{FF2B5EF4-FFF2-40B4-BE49-F238E27FC236}">
                <a16:creationId xmlns:a16="http://schemas.microsoft.com/office/drawing/2014/main" id="{89B5FC01-F7BB-18DC-7A50-3D2E3368F827}"/>
              </a:ext>
            </a:extLst>
          </p:cNvPr>
          <p:cNvSpPr txBox="1"/>
          <p:nvPr/>
        </p:nvSpPr>
        <p:spPr>
          <a:xfrm>
            <a:off x="6152042" y="3859289"/>
            <a:ext cx="1547700" cy="60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latin typeface="Roboto Slab"/>
              <a:ea typeface="Roboto Slab"/>
              <a:cs typeface="Roboto Slab"/>
              <a:sym typeface="Roboto Slab"/>
            </a:endParaRPr>
          </a:p>
        </p:txBody>
      </p:sp>
      <p:sp>
        <p:nvSpPr>
          <p:cNvPr id="8" name="Google Shape;365;p49">
            <a:extLst>
              <a:ext uri="{FF2B5EF4-FFF2-40B4-BE49-F238E27FC236}">
                <a16:creationId xmlns:a16="http://schemas.microsoft.com/office/drawing/2014/main" id="{BB43B619-9A5D-95C5-D8A7-48D7CA0E269B}"/>
              </a:ext>
            </a:extLst>
          </p:cNvPr>
          <p:cNvSpPr txBox="1"/>
          <p:nvPr/>
        </p:nvSpPr>
        <p:spPr>
          <a:xfrm>
            <a:off x="-304459" y="-132754"/>
            <a:ext cx="3193866" cy="11132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CUADRANTE</a:t>
            </a:r>
          </a:p>
        </p:txBody>
      </p:sp>
      <p:grpSp>
        <p:nvGrpSpPr>
          <p:cNvPr id="16" name="Grupo 15">
            <a:extLst>
              <a:ext uri="{FF2B5EF4-FFF2-40B4-BE49-F238E27FC236}">
                <a16:creationId xmlns:a16="http://schemas.microsoft.com/office/drawing/2014/main" id="{4109A36E-ADA8-6A11-657F-D42F7C27BDB2}"/>
              </a:ext>
            </a:extLst>
          </p:cNvPr>
          <p:cNvGrpSpPr/>
          <p:nvPr/>
        </p:nvGrpSpPr>
        <p:grpSpPr>
          <a:xfrm>
            <a:off x="592563" y="624247"/>
            <a:ext cx="4162966" cy="1538181"/>
            <a:chOff x="310777" y="708307"/>
            <a:chExt cx="4162966" cy="1538181"/>
          </a:xfrm>
        </p:grpSpPr>
        <p:pic>
          <p:nvPicPr>
            <p:cNvPr id="10" name="Imagen 9">
              <a:extLst>
                <a:ext uri="{FF2B5EF4-FFF2-40B4-BE49-F238E27FC236}">
                  <a16:creationId xmlns:a16="http://schemas.microsoft.com/office/drawing/2014/main" id="{30243CD6-8D94-EB65-FE56-706A2D54DDE3}"/>
                </a:ext>
              </a:extLst>
            </p:cNvPr>
            <p:cNvPicPr>
              <a:picLocks noChangeAspect="1"/>
            </p:cNvPicPr>
            <p:nvPr/>
          </p:nvPicPr>
          <p:blipFill>
            <a:blip r:embed="rId3"/>
            <a:stretch>
              <a:fillRect/>
            </a:stretch>
          </p:blipFill>
          <p:spPr>
            <a:xfrm>
              <a:off x="310777" y="708307"/>
              <a:ext cx="4162966" cy="1538181"/>
            </a:xfrm>
            <a:prstGeom prst="rect">
              <a:avLst/>
            </a:prstGeom>
          </p:spPr>
        </p:pic>
        <p:sp>
          <p:nvSpPr>
            <p:cNvPr id="11" name="Rectángulo 10">
              <a:extLst>
                <a:ext uri="{FF2B5EF4-FFF2-40B4-BE49-F238E27FC236}">
                  <a16:creationId xmlns:a16="http://schemas.microsoft.com/office/drawing/2014/main" id="{BAC9439D-FA96-8AD1-CE5F-F57E073A6370}"/>
                </a:ext>
              </a:extLst>
            </p:cNvPr>
            <p:cNvSpPr/>
            <p:nvPr/>
          </p:nvSpPr>
          <p:spPr>
            <a:xfrm>
              <a:off x="310777" y="1745099"/>
              <a:ext cx="3764512" cy="242807"/>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grpSp>
      <p:grpSp>
        <p:nvGrpSpPr>
          <p:cNvPr id="24" name="Grupo 23">
            <a:extLst>
              <a:ext uri="{FF2B5EF4-FFF2-40B4-BE49-F238E27FC236}">
                <a16:creationId xmlns:a16="http://schemas.microsoft.com/office/drawing/2014/main" id="{EA8B9D79-3281-9DB5-ED83-E61E354D3B56}"/>
              </a:ext>
            </a:extLst>
          </p:cNvPr>
          <p:cNvGrpSpPr/>
          <p:nvPr/>
        </p:nvGrpSpPr>
        <p:grpSpPr>
          <a:xfrm>
            <a:off x="1642429" y="2989968"/>
            <a:ext cx="4153480" cy="1813845"/>
            <a:chOff x="915219" y="2882333"/>
            <a:chExt cx="4153480" cy="1813845"/>
          </a:xfrm>
        </p:grpSpPr>
        <p:pic>
          <p:nvPicPr>
            <p:cNvPr id="19" name="Imagen 18">
              <a:extLst>
                <a:ext uri="{FF2B5EF4-FFF2-40B4-BE49-F238E27FC236}">
                  <a16:creationId xmlns:a16="http://schemas.microsoft.com/office/drawing/2014/main" id="{F29B8CBB-77BB-6D48-9D78-C1615E27C8C2}"/>
                </a:ext>
              </a:extLst>
            </p:cNvPr>
            <p:cNvPicPr>
              <a:picLocks noChangeAspect="1"/>
            </p:cNvPicPr>
            <p:nvPr/>
          </p:nvPicPr>
          <p:blipFill rotWithShape="1">
            <a:blip r:embed="rId4"/>
            <a:srcRect b="18977"/>
            <a:stretch/>
          </p:blipFill>
          <p:spPr>
            <a:xfrm>
              <a:off x="915219" y="2882333"/>
              <a:ext cx="4153480" cy="1813845"/>
            </a:xfrm>
            <a:prstGeom prst="rect">
              <a:avLst/>
            </a:prstGeom>
          </p:spPr>
        </p:pic>
        <p:sp>
          <p:nvSpPr>
            <p:cNvPr id="22" name="Rectángulo 21">
              <a:extLst>
                <a:ext uri="{FF2B5EF4-FFF2-40B4-BE49-F238E27FC236}">
                  <a16:creationId xmlns:a16="http://schemas.microsoft.com/office/drawing/2014/main" id="{44643885-1144-FFA9-3702-3C63D6200C5A}"/>
                </a:ext>
              </a:extLst>
            </p:cNvPr>
            <p:cNvSpPr/>
            <p:nvPr/>
          </p:nvSpPr>
          <p:spPr>
            <a:xfrm>
              <a:off x="915219" y="3595392"/>
              <a:ext cx="3764512" cy="242807"/>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grpSp>
      <p:sp>
        <p:nvSpPr>
          <p:cNvPr id="23" name="Google Shape;365;p49">
            <a:extLst>
              <a:ext uri="{FF2B5EF4-FFF2-40B4-BE49-F238E27FC236}">
                <a16:creationId xmlns:a16="http://schemas.microsoft.com/office/drawing/2014/main" id="{77DE8552-A946-25F8-4EC4-D5C24053BC12}"/>
              </a:ext>
            </a:extLst>
          </p:cNvPr>
          <p:cNvSpPr txBox="1"/>
          <p:nvPr/>
        </p:nvSpPr>
        <p:spPr>
          <a:xfrm>
            <a:off x="1108551" y="2174782"/>
            <a:ext cx="3193866" cy="11132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DESCRIPCIÓN CAUSAL</a:t>
            </a:r>
            <a:endParaRPr sz="1600" b="1" dirty="0">
              <a:solidFill>
                <a:schemeClr val="accent2"/>
              </a:solidFill>
              <a:latin typeface="Roboto Slab"/>
              <a:ea typeface="Roboto Slab"/>
              <a:cs typeface="Roboto Slab"/>
              <a:sym typeface="Roboto Slab"/>
            </a:endParaRPr>
          </a:p>
        </p:txBody>
      </p:sp>
      <p:cxnSp>
        <p:nvCxnSpPr>
          <p:cNvPr id="26" name="Conector: angular 25">
            <a:extLst>
              <a:ext uri="{FF2B5EF4-FFF2-40B4-BE49-F238E27FC236}">
                <a16:creationId xmlns:a16="http://schemas.microsoft.com/office/drawing/2014/main" id="{E97F380A-DB0D-B0CB-35C7-0D06203954A2}"/>
              </a:ext>
            </a:extLst>
          </p:cNvPr>
          <p:cNvCxnSpPr>
            <a:cxnSpLocks/>
            <a:stCxn id="10" idx="1"/>
            <a:endCxn id="22" idx="1"/>
          </p:cNvCxnSpPr>
          <p:nvPr/>
        </p:nvCxnSpPr>
        <p:spPr>
          <a:xfrm rot="10800000" flipH="1" flipV="1">
            <a:off x="592563" y="1393337"/>
            <a:ext cx="1049866" cy="2431093"/>
          </a:xfrm>
          <a:prstGeom prst="bentConnector3">
            <a:avLst>
              <a:gd name="adj1" fmla="val -217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365;p49">
            <a:extLst>
              <a:ext uri="{FF2B5EF4-FFF2-40B4-BE49-F238E27FC236}">
                <a16:creationId xmlns:a16="http://schemas.microsoft.com/office/drawing/2014/main" id="{E3E59409-CE11-365F-26AD-E0F92840F0D5}"/>
              </a:ext>
            </a:extLst>
          </p:cNvPr>
          <p:cNvSpPr txBox="1"/>
          <p:nvPr/>
        </p:nvSpPr>
        <p:spPr>
          <a:xfrm>
            <a:off x="5357571" y="1991579"/>
            <a:ext cx="3193866" cy="11132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dirty="0">
                <a:solidFill>
                  <a:schemeClr val="accent2"/>
                </a:solidFill>
                <a:latin typeface="Roboto Slab"/>
                <a:ea typeface="Roboto Slab"/>
                <a:cs typeface="Roboto Slab"/>
                <a:sym typeface="Roboto Slab"/>
              </a:rPr>
              <a:t>1204 Clientes</a:t>
            </a:r>
          </a:p>
          <a:p>
            <a:pPr marL="0" lvl="0" indent="0" algn="ctr" rtl="0">
              <a:spcBef>
                <a:spcPts val="0"/>
              </a:spcBef>
              <a:spcAft>
                <a:spcPts val="0"/>
              </a:spcAft>
              <a:buNone/>
            </a:pPr>
            <a:r>
              <a:rPr lang="es-ES" sz="1600" dirty="0">
                <a:solidFill>
                  <a:schemeClr val="accent2"/>
                </a:solidFill>
                <a:latin typeface="Roboto Slab"/>
                <a:ea typeface="Roboto Slab"/>
                <a:cs typeface="Roboto Slab"/>
                <a:sym typeface="Roboto Slab"/>
              </a:rPr>
              <a:t>34% de la población objetivo</a:t>
            </a:r>
          </a:p>
          <a:p>
            <a:pPr marL="0" lvl="0" indent="0" algn="ctr" rtl="0">
              <a:spcBef>
                <a:spcPts val="0"/>
              </a:spcBef>
              <a:spcAft>
                <a:spcPts val="0"/>
              </a:spcAft>
              <a:buNone/>
            </a:pPr>
            <a:r>
              <a:rPr lang="es-ES" sz="1600" dirty="0">
                <a:solidFill>
                  <a:schemeClr val="accent2"/>
                </a:solidFill>
                <a:latin typeface="Roboto Slab"/>
                <a:ea typeface="Roboto Slab"/>
                <a:cs typeface="Roboto Slab"/>
                <a:sym typeface="Roboto Slab"/>
              </a:rPr>
              <a:t>0.06 B Aprox. 5%</a:t>
            </a:r>
            <a:endParaRPr sz="1600" dirty="0">
              <a:solidFill>
                <a:schemeClr val="accent2"/>
              </a:solidFill>
              <a:latin typeface="Roboto Slab"/>
              <a:ea typeface="Roboto Slab"/>
              <a:cs typeface="Roboto Slab"/>
              <a:sym typeface="Roboto Slab"/>
            </a:endParaRPr>
          </a:p>
        </p:txBody>
      </p:sp>
      <p:sp>
        <p:nvSpPr>
          <p:cNvPr id="29" name="Google Shape;365;p49">
            <a:extLst>
              <a:ext uri="{FF2B5EF4-FFF2-40B4-BE49-F238E27FC236}">
                <a16:creationId xmlns:a16="http://schemas.microsoft.com/office/drawing/2014/main" id="{B19B9691-501A-ED4A-DCD0-9C1ADFBE17D2}"/>
              </a:ext>
            </a:extLst>
          </p:cNvPr>
          <p:cNvSpPr txBox="1"/>
          <p:nvPr/>
        </p:nvSpPr>
        <p:spPr>
          <a:xfrm>
            <a:off x="5548622" y="3605235"/>
            <a:ext cx="3193866" cy="11132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Comunicados, Alertas y Recordatorios preventivos</a:t>
            </a:r>
          </a:p>
          <a:p>
            <a:pPr marL="0" lvl="0" indent="0" algn="ctr" rtl="0">
              <a:spcBef>
                <a:spcPts val="0"/>
              </a:spcBef>
              <a:spcAft>
                <a:spcPts val="0"/>
              </a:spcAft>
              <a:buNone/>
            </a:pPr>
            <a:endParaRPr lang="es-ES" sz="1600" b="1" dirty="0">
              <a:solidFill>
                <a:schemeClr val="accent2"/>
              </a:solidFill>
              <a:latin typeface="Roboto Slab"/>
              <a:ea typeface="Roboto Slab"/>
              <a:cs typeface="Roboto Slab"/>
              <a:sym typeface="Roboto Slab"/>
            </a:endParaRPr>
          </a:p>
          <a:p>
            <a:pPr marL="0" lvl="0" indent="0" algn="ctr" rtl="0">
              <a:spcBef>
                <a:spcPts val="0"/>
              </a:spcBef>
              <a:spcAft>
                <a:spcPts val="0"/>
              </a:spcAft>
              <a:buNone/>
            </a:pPr>
            <a:r>
              <a:rPr lang="es-ES" sz="1600" b="1" dirty="0">
                <a:solidFill>
                  <a:schemeClr val="accent2"/>
                </a:solidFill>
                <a:latin typeface="Roboto Slab"/>
                <a:ea typeface="Roboto Slab"/>
                <a:cs typeface="Roboto Slab"/>
                <a:sym typeface="Roboto Slab"/>
              </a:rPr>
              <a:t>Acuerdos de pago</a:t>
            </a:r>
            <a:endParaRPr sz="1600" b="1"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365219939"/>
      </p:ext>
    </p:extLst>
  </p:cSld>
  <p:clrMapOvr>
    <a:masterClrMapping/>
  </p:clrMapOvr>
</p:sld>
</file>

<file path=ppt/theme/theme1.xml><?xml version="1.0" encoding="utf-8"?>
<a:theme xmlns:a="http://schemas.openxmlformats.org/drawingml/2006/main" name="Insurance Plan by Slidesgo">
  <a:themeElements>
    <a:clrScheme name="Simple Light">
      <a:dk1>
        <a:srgbClr val="000000"/>
      </a:dk1>
      <a:lt1>
        <a:srgbClr val="FFFFFF"/>
      </a:lt1>
      <a:dk2>
        <a:srgbClr val="595959"/>
      </a:dk2>
      <a:lt2>
        <a:srgbClr val="EEEEEE"/>
      </a:lt2>
      <a:accent1>
        <a:srgbClr val="00D6C0"/>
      </a:accent1>
      <a:accent2>
        <a:srgbClr val="073763"/>
      </a:accent2>
      <a:accent3>
        <a:srgbClr val="0B5394"/>
      </a:accent3>
      <a:accent4>
        <a:srgbClr val="3D85C6"/>
      </a:accent4>
      <a:accent5>
        <a:srgbClr val="008275"/>
      </a:accent5>
      <a:accent6>
        <a:srgbClr val="00AE9D"/>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206</Words>
  <Application>Microsoft Office PowerPoint</Application>
  <PresentationFormat>Presentación en pantalla (16:9)</PresentationFormat>
  <Paragraphs>38</Paragraphs>
  <Slides>10</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Roboto Slab</vt:lpstr>
      <vt:lpstr>Arial</vt:lpstr>
      <vt:lpstr>Fira Sans Extra Condensed Medium</vt:lpstr>
      <vt:lpstr>Insurance Plan by Slidesgo</vt:lpstr>
      <vt:lpstr>ANÁLISIS DE DEUDORES</vt:lpstr>
      <vt:lpstr>CONTENIDOS</vt:lpstr>
      <vt:lpstr>OBJETIVO</vt:lpstr>
      <vt:lpstr>ENTENDIMIENTO DE LA PROBLEMÁTICA</vt:lpstr>
      <vt:lpstr>SELECCIÓN DE VARIABLES DE INTERÉS</vt:lpstr>
      <vt:lpstr>ENTENDIMIENTO Y SEGMENTACIÓN DE LOS CLIENTES</vt:lpstr>
      <vt:lpstr>SEGMENTACIÓN DE LOS DATOS A PARTIR DEL MONTO DE LA DEUDA</vt:lpstr>
      <vt:lpstr>PLANTEAMIENTO DE LA ESTRATEGIA</vt:lpstr>
      <vt:lpstr>IDENTIFICACIÓN DE LA ESTRATEGIA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DEUDORES</dc:title>
  <cp:lastModifiedBy>formacion 2</cp:lastModifiedBy>
  <cp:revision>3</cp:revision>
  <dcterms:modified xsi:type="dcterms:W3CDTF">2022-12-10T21:22:29Z</dcterms:modified>
</cp:coreProperties>
</file>