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uce Light Bold" charset="1" panose="00000600000000000000"/>
      <p:regular r:id="rId20"/>
    </p:embeddedFont>
    <p:embeddedFont>
      <p:font typeface="Open Sauce Light" charset="1" panose="00000400000000000000"/>
      <p:regular r:id="rId21"/>
    </p:embeddedFont>
    <p:embeddedFont>
      <p:font typeface="Roboto Bold" charset="1" panose="02000000000000000000"/>
      <p:regular r:id="rId22"/>
    </p:embeddedFont>
    <p:embeddedFont>
      <p:font typeface="Open Sans Bold" charset="1" panose="020B0806030504020204"/>
      <p:regular r:id="rId23"/>
    </p:embeddedFont>
    <p:embeddedFont>
      <p:font typeface="Roboto" charset="1" panose="02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png" Type="http://schemas.openxmlformats.org/officeDocument/2006/relationships/image"/><Relationship Id="rId14" Target="../media/image35.png" Type="http://schemas.openxmlformats.org/officeDocument/2006/relationships/image"/><Relationship Id="rId15" Target="../media/image36.pn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png" Type="http://schemas.openxmlformats.org/officeDocument/2006/relationships/image"/><Relationship Id="rId2" Target="../media/image1.png" Type="http://schemas.openxmlformats.org/officeDocument/2006/relationships/image"/><Relationship Id="rId20" Target="../media/image41.svg" Type="http://schemas.openxmlformats.org/officeDocument/2006/relationships/image"/><Relationship Id="rId21" Target="../media/image42.png" Type="http://schemas.openxmlformats.org/officeDocument/2006/relationships/image"/><Relationship Id="rId22" Target="../media/image43.svg" Type="http://schemas.openxmlformats.org/officeDocument/2006/relationships/image"/><Relationship Id="rId23" Target="../media/image44.png" Type="http://schemas.openxmlformats.org/officeDocument/2006/relationships/image"/><Relationship Id="rId24" Target="../media/image45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07865" y="3790950"/>
            <a:ext cx="1247227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60"/>
              </a:lnSpc>
            </a:pPr>
            <a:r>
              <a:rPr lang="en-US" b="true" sz="7300">
                <a:solidFill>
                  <a:srgbClr val="E86842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PROYECTO SOSERVICE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18671" y="8835390"/>
            <a:ext cx="10850658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2475" spc="24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Maximiliano Urbina               Axel Montecinos              Axel Muñoz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18920" y="-496095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0603" y="349261"/>
            <a:ext cx="4285352" cy="960911"/>
          </a:xfrm>
          <a:custGeom>
            <a:avLst/>
            <a:gdLst/>
            <a:ahLst/>
            <a:cxnLst/>
            <a:rect r="r" b="b" t="t" l="l"/>
            <a:pathLst>
              <a:path h="960911" w="4285352">
                <a:moveTo>
                  <a:pt x="0" y="0"/>
                </a:moveTo>
                <a:lnTo>
                  <a:pt x="4285352" y="0"/>
                </a:lnTo>
                <a:lnTo>
                  <a:pt x="4285352" y="960911"/>
                </a:lnTo>
                <a:lnTo>
                  <a:pt x="0" y="960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08110" y="5000625"/>
            <a:ext cx="5271781" cy="36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8"/>
              </a:lnSpc>
            </a:pPr>
            <a:r>
              <a:rPr lang="en-US" b="true" sz="2432">
                <a:solidFill>
                  <a:srgbClr val="FFFFFF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PRESENTACIÓN FINAL CAPSTONE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86021" y="97083"/>
            <a:ext cx="1465266" cy="1465266"/>
          </a:xfrm>
          <a:custGeom>
            <a:avLst/>
            <a:gdLst/>
            <a:ahLst/>
            <a:cxnLst/>
            <a:rect r="r" b="b" t="t" l="l"/>
            <a:pathLst>
              <a:path h="1465266" w="1465266">
                <a:moveTo>
                  <a:pt x="0" y="0"/>
                </a:moveTo>
                <a:lnTo>
                  <a:pt x="1465266" y="0"/>
                </a:lnTo>
                <a:lnTo>
                  <a:pt x="1465266" y="1465267"/>
                </a:lnTo>
                <a:lnTo>
                  <a:pt x="0" y="14652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46389" y="-9221335"/>
            <a:ext cx="19334389" cy="22917918"/>
          </a:xfrm>
          <a:custGeom>
            <a:avLst/>
            <a:gdLst/>
            <a:ahLst/>
            <a:cxnLst/>
            <a:rect r="r" b="b" t="t" l="l"/>
            <a:pathLst>
              <a:path h="22917918" w="19334389">
                <a:moveTo>
                  <a:pt x="19334389" y="0"/>
                </a:moveTo>
                <a:lnTo>
                  <a:pt x="0" y="0"/>
                </a:lnTo>
                <a:lnTo>
                  <a:pt x="0" y="22917918"/>
                </a:lnTo>
                <a:lnTo>
                  <a:pt x="19334389" y="22917918"/>
                </a:lnTo>
                <a:lnTo>
                  <a:pt x="19334389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22304" y="1578263"/>
            <a:ext cx="12911437" cy="8198763"/>
          </a:xfrm>
          <a:custGeom>
            <a:avLst/>
            <a:gdLst/>
            <a:ahLst/>
            <a:cxnLst/>
            <a:rect r="r" b="b" t="t" l="l"/>
            <a:pathLst>
              <a:path h="8198763" w="12911437">
                <a:moveTo>
                  <a:pt x="0" y="0"/>
                </a:moveTo>
                <a:lnTo>
                  <a:pt x="12911437" y="0"/>
                </a:lnTo>
                <a:lnTo>
                  <a:pt x="12911437" y="8198763"/>
                </a:lnTo>
                <a:lnTo>
                  <a:pt x="0" y="819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31459" y="550218"/>
            <a:ext cx="13825083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E86842"/>
                </a:solidFill>
                <a:latin typeface="Roboto Bold"/>
                <a:ea typeface="Roboto Bold"/>
                <a:cs typeface="Roboto Bold"/>
                <a:sym typeface="Roboto Bold"/>
              </a:rPr>
              <a:t>Arquitectura del software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38053" y="-3371308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78574" y="1412370"/>
            <a:ext cx="12694283" cy="8695584"/>
          </a:xfrm>
          <a:custGeom>
            <a:avLst/>
            <a:gdLst/>
            <a:ahLst/>
            <a:cxnLst/>
            <a:rect r="r" b="b" t="t" l="l"/>
            <a:pathLst>
              <a:path h="8695584" w="12694283">
                <a:moveTo>
                  <a:pt x="0" y="0"/>
                </a:moveTo>
                <a:lnTo>
                  <a:pt x="12694283" y="0"/>
                </a:lnTo>
                <a:lnTo>
                  <a:pt x="12694283" y="8695584"/>
                </a:lnTo>
                <a:lnTo>
                  <a:pt x="0" y="8695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00000" y="2666297"/>
            <a:ext cx="1203171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543864" y="417284"/>
            <a:ext cx="13825083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E86842"/>
                </a:solidFill>
                <a:latin typeface="Roboto Bold"/>
                <a:ea typeface="Roboto Bold"/>
                <a:cs typeface="Roboto Bold"/>
                <a:sym typeface="Roboto Bold"/>
              </a:rPr>
              <a:t>Modelo de datos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390712" y="-5032421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9595" y="3973690"/>
            <a:ext cx="2359278" cy="2574183"/>
          </a:xfrm>
          <a:custGeom>
            <a:avLst/>
            <a:gdLst/>
            <a:ahLst/>
            <a:cxnLst/>
            <a:rect r="r" b="b" t="t" l="l"/>
            <a:pathLst>
              <a:path h="2574183" w="2359278">
                <a:moveTo>
                  <a:pt x="0" y="0"/>
                </a:moveTo>
                <a:lnTo>
                  <a:pt x="2359278" y="0"/>
                </a:lnTo>
                <a:lnTo>
                  <a:pt x="2359278" y="2574182"/>
                </a:lnTo>
                <a:lnTo>
                  <a:pt x="0" y="2574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88751" y="5104442"/>
            <a:ext cx="2112744" cy="2101220"/>
          </a:xfrm>
          <a:custGeom>
            <a:avLst/>
            <a:gdLst/>
            <a:ahLst/>
            <a:cxnLst/>
            <a:rect r="r" b="b" t="t" l="l"/>
            <a:pathLst>
              <a:path h="2101220" w="2112744">
                <a:moveTo>
                  <a:pt x="0" y="0"/>
                </a:moveTo>
                <a:lnTo>
                  <a:pt x="2112743" y="0"/>
                </a:lnTo>
                <a:lnTo>
                  <a:pt x="2112743" y="2101220"/>
                </a:lnTo>
                <a:lnTo>
                  <a:pt x="0" y="21012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15656" y="2151285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27477" y="4954644"/>
            <a:ext cx="2400816" cy="2400816"/>
          </a:xfrm>
          <a:custGeom>
            <a:avLst/>
            <a:gdLst/>
            <a:ahLst/>
            <a:cxnLst/>
            <a:rect r="r" b="b" t="t" l="l"/>
            <a:pathLst>
              <a:path h="2400816" w="2400816">
                <a:moveTo>
                  <a:pt x="0" y="0"/>
                </a:moveTo>
                <a:lnTo>
                  <a:pt x="2400816" y="0"/>
                </a:lnTo>
                <a:lnTo>
                  <a:pt x="2400816" y="2400816"/>
                </a:lnTo>
                <a:lnTo>
                  <a:pt x="0" y="2400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33210" y="7235580"/>
            <a:ext cx="2698605" cy="2853509"/>
          </a:xfrm>
          <a:custGeom>
            <a:avLst/>
            <a:gdLst/>
            <a:ahLst/>
            <a:cxnLst/>
            <a:rect r="r" b="b" t="t" l="l"/>
            <a:pathLst>
              <a:path h="2853509" w="2698605">
                <a:moveTo>
                  <a:pt x="0" y="0"/>
                </a:moveTo>
                <a:lnTo>
                  <a:pt x="2698604" y="0"/>
                </a:lnTo>
                <a:lnTo>
                  <a:pt x="2698604" y="2853509"/>
                </a:lnTo>
                <a:lnTo>
                  <a:pt x="0" y="2853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9595" y="6463515"/>
            <a:ext cx="2736061" cy="2736061"/>
          </a:xfrm>
          <a:custGeom>
            <a:avLst/>
            <a:gdLst/>
            <a:ahLst/>
            <a:cxnLst/>
            <a:rect r="r" b="b" t="t" l="l"/>
            <a:pathLst>
              <a:path h="2736061" w="2736061">
                <a:moveTo>
                  <a:pt x="0" y="0"/>
                </a:moveTo>
                <a:lnTo>
                  <a:pt x="2736061" y="0"/>
                </a:lnTo>
                <a:lnTo>
                  <a:pt x="2736061" y="2736061"/>
                </a:lnTo>
                <a:lnTo>
                  <a:pt x="0" y="273606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25905" y="3980167"/>
            <a:ext cx="2561228" cy="2561228"/>
          </a:xfrm>
          <a:custGeom>
            <a:avLst/>
            <a:gdLst/>
            <a:ahLst/>
            <a:cxnLst/>
            <a:rect r="r" b="b" t="t" l="l"/>
            <a:pathLst>
              <a:path h="2561228" w="2561228">
                <a:moveTo>
                  <a:pt x="0" y="0"/>
                </a:moveTo>
                <a:lnTo>
                  <a:pt x="2561229" y="0"/>
                </a:lnTo>
                <a:lnTo>
                  <a:pt x="2561229" y="2561228"/>
                </a:lnTo>
                <a:lnTo>
                  <a:pt x="0" y="256122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7138" y="887681"/>
            <a:ext cx="2146905" cy="3220357"/>
          </a:xfrm>
          <a:custGeom>
            <a:avLst/>
            <a:gdLst/>
            <a:ahLst/>
            <a:cxnLst/>
            <a:rect r="r" b="b" t="t" l="l"/>
            <a:pathLst>
              <a:path h="3220357" w="2146905">
                <a:moveTo>
                  <a:pt x="0" y="0"/>
                </a:moveTo>
                <a:lnTo>
                  <a:pt x="2146905" y="0"/>
                </a:lnTo>
                <a:lnTo>
                  <a:pt x="2146905" y="3220357"/>
                </a:lnTo>
                <a:lnTo>
                  <a:pt x="0" y="322035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419896" y="2161618"/>
            <a:ext cx="2207989" cy="2353477"/>
          </a:xfrm>
          <a:custGeom>
            <a:avLst/>
            <a:gdLst/>
            <a:ahLst/>
            <a:cxnLst/>
            <a:rect r="r" b="b" t="t" l="l"/>
            <a:pathLst>
              <a:path h="2353477" w="2207989">
                <a:moveTo>
                  <a:pt x="0" y="0"/>
                </a:moveTo>
                <a:lnTo>
                  <a:pt x="2207989" y="0"/>
                </a:lnTo>
                <a:lnTo>
                  <a:pt x="2207989" y="2353476"/>
                </a:lnTo>
                <a:lnTo>
                  <a:pt x="0" y="23534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89431" y="8055777"/>
            <a:ext cx="1661579" cy="1661579"/>
          </a:xfrm>
          <a:custGeom>
            <a:avLst/>
            <a:gdLst/>
            <a:ahLst/>
            <a:cxnLst/>
            <a:rect r="r" b="b" t="t" l="l"/>
            <a:pathLst>
              <a:path h="1661579" w="1661579">
                <a:moveTo>
                  <a:pt x="0" y="0"/>
                </a:moveTo>
                <a:lnTo>
                  <a:pt x="1661578" y="0"/>
                </a:lnTo>
                <a:lnTo>
                  <a:pt x="1661578" y="1661578"/>
                </a:lnTo>
                <a:lnTo>
                  <a:pt x="0" y="166157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579920" y="2151285"/>
            <a:ext cx="2374141" cy="2374141"/>
          </a:xfrm>
          <a:custGeom>
            <a:avLst/>
            <a:gdLst/>
            <a:ahLst/>
            <a:cxnLst/>
            <a:rect r="r" b="b" t="t" l="l"/>
            <a:pathLst>
              <a:path h="2374141" w="2374141">
                <a:moveTo>
                  <a:pt x="0" y="0"/>
                </a:moveTo>
                <a:lnTo>
                  <a:pt x="2374141" y="0"/>
                </a:lnTo>
                <a:lnTo>
                  <a:pt x="2374141" y="2374142"/>
                </a:lnTo>
                <a:lnTo>
                  <a:pt x="0" y="23741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678959" y="8055777"/>
            <a:ext cx="4084997" cy="1143799"/>
          </a:xfrm>
          <a:custGeom>
            <a:avLst/>
            <a:gdLst/>
            <a:ahLst/>
            <a:cxnLst/>
            <a:rect r="r" b="b" t="t" l="l"/>
            <a:pathLst>
              <a:path h="1143799" w="4084997">
                <a:moveTo>
                  <a:pt x="0" y="0"/>
                </a:moveTo>
                <a:lnTo>
                  <a:pt x="4084996" y="0"/>
                </a:lnTo>
                <a:lnTo>
                  <a:pt x="4084996" y="1143799"/>
                </a:lnTo>
                <a:lnTo>
                  <a:pt x="0" y="114379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81140" y="1792663"/>
            <a:ext cx="3278160" cy="1914992"/>
          </a:xfrm>
          <a:custGeom>
            <a:avLst/>
            <a:gdLst/>
            <a:ahLst/>
            <a:cxnLst/>
            <a:rect r="r" b="b" t="t" l="l"/>
            <a:pathLst>
              <a:path h="1914992" w="3278160">
                <a:moveTo>
                  <a:pt x="0" y="0"/>
                </a:moveTo>
                <a:lnTo>
                  <a:pt x="3278160" y="0"/>
                </a:lnTo>
                <a:lnTo>
                  <a:pt x="3278160" y="1914992"/>
                </a:lnTo>
                <a:lnTo>
                  <a:pt x="0" y="191499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144584" y="4964391"/>
            <a:ext cx="2381322" cy="2381322"/>
          </a:xfrm>
          <a:custGeom>
            <a:avLst/>
            <a:gdLst/>
            <a:ahLst/>
            <a:cxnLst/>
            <a:rect r="r" b="b" t="t" l="l"/>
            <a:pathLst>
              <a:path h="2381322" w="2381322">
                <a:moveTo>
                  <a:pt x="0" y="0"/>
                </a:moveTo>
                <a:lnTo>
                  <a:pt x="2381321" y="0"/>
                </a:lnTo>
                <a:lnTo>
                  <a:pt x="2381321" y="2381322"/>
                </a:lnTo>
                <a:lnTo>
                  <a:pt x="0" y="2381322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91387" y="362119"/>
            <a:ext cx="1286500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50"/>
              </a:lnSpc>
              <a:spcBef>
                <a:spcPct val="0"/>
              </a:spcBef>
            </a:pPr>
            <a:r>
              <a:rPr lang="en-US" b="true" sz="8125">
                <a:solidFill>
                  <a:srgbClr val="E86842"/>
                </a:solidFill>
                <a:latin typeface="Roboto Bold"/>
                <a:ea typeface="Roboto Bold"/>
                <a:cs typeface="Roboto Bold"/>
                <a:sym typeface="Roboto Bold"/>
              </a:rPr>
              <a:t>Tecnologías utilizadas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55859" y="-1073946"/>
            <a:ext cx="18599717" cy="14135785"/>
          </a:xfrm>
          <a:custGeom>
            <a:avLst/>
            <a:gdLst/>
            <a:ahLst/>
            <a:cxnLst/>
            <a:rect r="r" b="b" t="t" l="l"/>
            <a:pathLst>
              <a:path h="14135785" w="18599717">
                <a:moveTo>
                  <a:pt x="18599718" y="0"/>
                </a:moveTo>
                <a:lnTo>
                  <a:pt x="0" y="0"/>
                </a:lnTo>
                <a:lnTo>
                  <a:pt x="0" y="14135785"/>
                </a:lnTo>
                <a:lnTo>
                  <a:pt x="18599718" y="14135785"/>
                </a:lnTo>
                <a:lnTo>
                  <a:pt x="18599718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8188" y="1199953"/>
            <a:ext cx="13825083" cy="3789498"/>
            <a:chOff x="0" y="0"/>
            <a:chExt cx="18433444" cy="50526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8575"/>
              <a:ext cx="18433444" cy="331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750"/>
                </a:lnSpc>
                <a:spcBef>
                  <a:spcPct val="0"/>
                </a:spcBef>
              </a:pPr>
              <a:r>
                <a:rPr lang="en-US" sz="8125">
                  <a:solidFill>
                    <a:srgbClr val="E86842"/>
                  </a:solidFill>
                  <a:latin typeface="Roboto"/>
                  <a:ea typeface="Roboto"/>
                  <a:cs typeface="Roboto"/>
                  <a:sym typeface="Roboto"/>
                </a:rPr>
                <a:t>DEMOSTRACIÓN DEL RESULTADO DEL PROYECTO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64629"/>
              <a:ext cx="18433444" cy="664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75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978721" y="4757450"/>
            <a:ext cx="2197678" cy="4424856"/>
            <a:chOff x="0" y="0"/>
            <a:chExt cx="9461500" cy="190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4"/>
              <a:stretch>
                <a:fillRect l="0" t="-2608" r="0" b="-2608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5"/>
              <a:stretch>
                <a:fillRect l="-83" t="0" r="-83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2798481" y="5091165"/>
            <a:ext cx="3757426" cy="3757426"/>
          </a:xfrm>
          <a:custGeom>
            <a:avLst/>
            <a:gdLst/>
            <a:ahLst/>
            <a:cxnLst/>
            <a:rect r="r" b="b" t="t" l="l"/>
            <a:pathLst>
              <a:path h="3757426" w="3757426">
                <a:moveTo>
                  <a:pt x="0" y="0"/>
                </a:moveTo>
                <a:lnTo>
                  <a:pt x="3757426" y="0"/>
                </a:lnTo>
                <a:lnTo>
                  <a:pt x="3757426" y="3757425"/>
                </a:lnTo>
                <a:lnTo>
                  <a:pt x="0" y="37574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0627" y="798524"/>
            <a:ext cx="13825083" cy="8080511"/>
            <a:chOff x="0" y="0"/>
            <a:chExt cx="18433444" cy="1077401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9050"/>
              <a:ext cx="18433444" cy="245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200"/>
                </a:lnSpc>
                <a:spcBef>
                  <a:spcPct val="0"/>
                </a:spcBef>
              </a:pPr>
              <a:r>
                <a:rPr lang="en-US" b="true" sz="6000">
                  <a:solidFill>
                    <a:srgbClr val="E8684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Obstáculos presentados durante el desarrollo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401029"/>
              <a:ext cx="18433444" cy="72497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75"/>
                </a:lnSpc>
              </a:pP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Experiencia limitada en el uso de herramientas Firebase.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Exceso de modificaciones durante la fase de QA.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Restricciones técnicas derivadas de las limitaciones de Firebase.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La lógica del chat-contacto-contrato resultó ser significativamente más compleja de lo previsto.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Problemas al utilizar el sistema de imágenes storage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Tiempo Limitado de producción</a:t>
              </a:r>
            </a:p>
            <a:p>
              <a:pPr algn="just">
                <a:lnSpc>
                  <a:spcPts val="4275"/>
                </a:lnSpc>
              </a:pPr>
            </a:p>
            <a:p>
              <a:pPr algn="just">
                <a:lnSpc>
                  <a:spcPts val="4275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38053" y="-3371308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92382" y="152400"/>
            <a:ext cx="4503237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b="true" sz="5700">
                <a:solidFill>
                  <a:srgbClr val="E86842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Integrantes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808863" y="5205017"/>
            <a:ext cx="247910" cy="247910"/>
          </a:xfrm>
          <a:custGeom>
            <a:avLst/>
            <a:gdLst/>
            <a:ahLst/>
            <a:cxnLst/>
            <a:rect r="r" b="b" t="t" l="l"/>
            <a:pathLst>
              <a:path h="247910" w="247910">
                <a:moveTo>
                  <a:pt x="0" y="0"/>
                </a:moveTo>
                <a:lnTo>
                  <a:pt x="247910" y="0"/>
                </a:lnTo>
                <a:lnTo>
                  <a:pt x="247910" y="247910"/>
                </a:lnTo>
                <a:lnTo>
                  <a:pt x="0" y="247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87152" y="4311995"/>
            <a:ext cx="3314998" cy="83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6"/>
              </a:lnSpc>
            </a:pPr>
            <a:r>
              <a:rPr lang="en-US" sz="491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Axel Muñoz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0469" y="5082396"/>
            <a:ext cx="3808363" cy="170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6"/>
              </a:lnSpc>
            </a:pPr>
            <a:r>
              <a:rPr lang="en-US" sz="491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Desarrollador</a:t>
            </a:r>
          </a:p>
          <a:p>
            <a:pPr algn="ctr">
              <a:lnSpc>
                <a:spcPts val="6886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2289925" y="1817375"/>
            <a:ext cx="5710867" cy="7205856"/>
            <a:chOff x="0" y="0"/>
            <a:chExt cx="7614490" cy="960780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54209"/>
              <a:ext cx="7604246" cy="9553599"/>
              <a:chOff x="0" y="0"/>
              <a:chExt cx="1502073" cy="188713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502073" cy="1887131"/>
              </a:xfrm>
              <a:custGeom>
                <a:avLst/>
                <a:gdLst/>
                <a:ahLst/>
                <a:cxnLst/>
                <a:rect r="r" b="b" t="t" l="l"/>
                <a:pathLst>
                  <a:path h="1887131" w="1502073">
                    <a:moveTo>
                      <a:pt x="69231" y="0"/>
                    </a:moveTo>
                    <a:lnTo>
                      <a:pt x="1432842" y="0"/>
                    </a:lnTo>
                    <a:cubicBezTo>
                      <a:pt x="1471077" y="0"/>
                      <a:pt x="1502073" y="30996"/>
                      <a:pt x="1502073" y="69231"/>
                    </a:cubicBezTo>
                    <a:lnTo>
                      <a:pt x="1502073" y="1817900"/>
                    </a:lnTo>
                    <a:cubicBezTo>
                      <a:pt x="1502073" y="1856135"/>
                      <a:pt x="1471077" y="1887131"/>
                      <a:pt x="1432842" y="1887131"/>
                    </a:cubicBezTo>
                    <a:lnTo>
                      <a:pt x="69231" y="1887131"/>
                    </a:lnTo>
                    <a:cubicBezTo>
                      <a:pt x="30996" y="1887131"/>
                      <a:pt x="0" y="1856135"/>
                      <a:pt x="0" y="1817900"/>
                    </a:cubicBezTo>
                    <a:lnTo>
                      <a:pt x="0" y="69231"/>
                    </a:lnTo>
                    <a:cubicBezTo>
                      <a:pt x="0" y="30996"/>
                      <a:pt x="30996" y="0"/>
                      <a:pt x="69231" y="0"/>
                    </a:cubicBezTo>
                    <a:close/>
                  </a:path>
                </a:pathLst>
              </a:custGeom>
              <a:solidFill>
                <a:srgbClr val="2F2F2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1502073" cy="18871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7614490" cy="2809708"/>
              <a:chOff x="0" y="0"/>
              <a:chExt cx="1504097" cy="55500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504097" cy="555004"/>
              </a:xfrm>
              <a:custGeom>
                <a:avLst/>
                <a:gdLst/>
                <a:ahLst/>
                <a:cxnLst/>
                <a:rect r="r" b="b" t="t" l="l"/>
                <a:pathLst>
                  <a:path h="555004" w="1504097">
                    <a:moveTo>
                      <a:pt x="0" y="0"/>
                    </a:moveTo>
                    <a:lnTo>
                      <a:pt x="1504097" y="0"/>
                    </a:lnTo>
                    <a:lnTo>
                      <a:pt x="1504097" y="555004"/>
                    </a:lnTo>
                    <a:lnTo>
                      <a:pt x="0" y="555004"/>
                    </a:lnTo>
                    <a:close/>
                  </a:path>
                </a:pathLst>
              </a:custGeom>
              <a:solidFill>
                <a:srgbClr val="FF702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1504097" cy="5550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2362542" y="1313036"/>
              <a:ext cx="2929619" cy="2929619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-16680" r="0" b="-16680"/>
                </a:stretch>
              </a:blip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221312" y="5110436"/>
              <a:ext cx="5212080" cy="836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08"/>
                </a:lnSpc>
              </a:pPr>
              <a:r>
                <a:rPr lang="en-US" sz="372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Axel Montecinos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268334" y="6126490"/>
              <a:ext cx="3077823" cy="23536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63"/>
                </a:lnSpc>
              </a:pPr>
              <a:r>
                <a:rPr lang="en-US" sz="2545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Desarrollador </a:t>
              </a:r>
            </a:p>
            <a:p>
              <a:pPr algn="ctr">
                <a:lnSpc>
                  <a:spcPts val="3563"/>
                </a:lnSpc>
              </a:pPr>
              <a:r>
                <a:rPr lang="en-US" sz="2545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Back-End</a:t>
              </a:r>
            </a:p>
            <a:p>
              <a:pPr algn="ctr">
                <a:lnSpc>
                  <a:spcPts val="3563"/>
                </a:lnSpc>
              </a:pPr>
              <a:r>
                <a:rPr lang="en-US" sz="2545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QA Engineer</a:t>
              </a:r>
            </a:p>
            <a:p>
              <a:pPr algn="ctr">
                <a:lnSpc>
                  <a:spcPts val="3563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8896090" y="5149071"/>
            <a:ext cx="247910" cy="247910"/>
          </a:xfrm>
          <a:custGeom>
            <a:avLst/>
            <a:gdLst/>
            <a:ahLst/>
            <a:cxnLst/>
            <a:rect r="r" b="b" t="t" l="l"/>
            <a:pathLst>
              <a:path h="247910" w="247910">
                <a:moveTo>
                  <a:pt x="0" y="0"/>
                </a:moveTo>
                <a:lnTo>
                  <a:pt x="247910" y="0"/>
                </a:lnTo>
                <a:lnTo>
                  <a:pt x="247910" y="247910"/>
                </a:lnTo>
                <a:lnTo>
                  <a:pt x="0" y="247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6237824" y="1826676"/>
            <a:ext cx="5634028" cy="7140609"/>
            <a:chOff x="0" y="0"/>
            <a:chExt cx="7512037" cy="9520812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7512037" cy="9520812"/>
              <a:chOff x="0" y="0"/>
              <a:chExt cx="1483859" cy="188065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483859" cy="1880654"/>
              </a:xfrm>
              <a:custGeom>
                <a:avLst/>
                <a:gdLst/>
                <a:ahLst/>
                <a:cxnLst/>
                <a:rect r="r" b="b" t="t" l="l"/>
                <a:pathLst>
                  <a:path h="1880654" w="1483859">
                    <a:moveTo>
                      <a:pt x="70081" y="0"/>
                    </a:moveTo>
                    <a:lnTo>
                      <a:pt x="1413778" y="0"/>
                    </a:lnTo>
                    <a:cubicBezTo>
                      <a:pt x="1452483" y="0"/>
                      <a:pt x="1483859" y="31376"/>
                      <a:pt x="1483859" y="70081"/>
                    </a:cubicBezTo>
                    <a:lnTo>
                      <a:pt x="1483859" y="1810573"/>
                    </a:lnTo>
                    <a:cubicBezTo>
                      <a:pt x="1483859" y="1849278"/>
                      <a:pt x="1452483" y="1880654"/>
                      <a:pt x="1413778" y="1880654"/>
                    </a:cubicBezTo>
                    <a:lnTo>
                      <a:pt x="70081" y="1880654"/>
                    </a:lnTo>
                    <a:cubicBezTo>
                      <a:pt x="51494" y="1880654"/>
                      <a:pt x="33669" y="1873271"/>
                      <a:pt x="20526" y="1860128"/>
                    </a:cubicBezTo>
                    <a:cubicBezTo>
                      <a:pt x="7384" y="1846985"/>
                      <a:pt x="0" y="1829160"/>
                      <a:pt x="0" y="1810573"/>
                    </a:cubicBezTo>
                    <a:lnTo>
                      <a:pt x="0" y="70081"/>
                    </a:lnTo>
                    <a:cubicBezTo>
                      <a:pt x="0" y="31376"/>
                      <a:pt x="31376" y="0"/>
                      <a:pt x="70081" y="0"/>
                    </a:cubicBezTo>
                    <a:close/>
                  </a:path>
                </a:pathLst>
              </a:custGeom>
              <a:solidFill>
                <a:srgbClr val="2F2F2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0"/>
                <a:ext cx="1483859" cy="18806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0"/>
              <a:ext cx="7512037" cy="2788286"/>
              <a:chOff x="0" y="0"/>
              <a:chExt cx="1483859" cy="550773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483859" cy="550772"/>
              </a:xfrm>
              <a:custGeom>
                <a:avLst/>
                <a:gdLst/>
                <a:ahLst/>
                <a:cxnLst/>
                <a:rect r="r" b="b" t="t" l="l"/>
                <a:pathLst>
                  <a:path h="550772" w="1483859">
                    <a:moveTo>
                      <a:pt x="0" y="0"/>
                    </a:moveTo>
                    <a:lnTo>
                      <a:pt x="1483859" y="0"/>
                    </a:lnTo>
                    <a:lnTo>
                      <a:pt x="1483859" y="550772"/>
                    </a:lnTo>
                    <a:lnTo>
                      <a:pt x="0" y="550772"/>
                    </a:lnTo>
                    <a:close/>
                  </a:path>
                </a:pathLst>
              </a:custGeom>
              <a:solidFill>
                <a:srgbClr val="FF702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0"/>
                <a:ext cx="1483859" cy="5507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2393313" y="1334251"/>
              <a:ext cx="2698979" cy="2698979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47602" t="-83216" r="-72342" b="-207797"/>
                </a:stretch>
              </a:blip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663890" y="5003339"/>
              <a:ext cx="6207760" cy="836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08"/>
                </a:lnSpc>
              </a:pPr>
              <a:r>
                <a:rPr lang="en-US" sz="372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Maximiliano Urbina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27189" y="6019392"/>
              <a:ext cx="7231226" cy="23536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63"/>
                </a:lnSpc>
              </a:pPr>
              <a:r>
                <a:rPr lang="en-US" sz="2545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Desarrollador </a:t>
              </a:r>
            </a:p>
            <a:p>
              <a:pPr algn="ctr">
                <a:lnSpc>
                  <a:spcPts val="3563"/>
                </a:lnSpc>
              </a:pPr>
              <a:r>
                <a:rPr lang="en-US" sz="2545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Front-End</a:t>
              </a:r>
            </a:p>
            <a:p>
              <a:pPr algn="ctr">
                <a:lnSpc>
                  <a:spcPts val="3563"/>
                </a:lnSpc>
              </a:pPr>
              <a:r>
                <a:rPr lang="en-US" sz="2545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Ux - UI</a:t>
              </a:r>
            </a:p>
            <a:p>
              <a:pPr algn="ctr">
                <a:lnSpc>
                  <a:spcPts val="3563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3002737" y="5205017"/>
            <a:ext cx="247910" cy="247910"/>
          </a:xfrm>
          <a:custGeom>
            <a:avLst/>
            <a:gdLst/>
            <a:ahLst/>
            <a:cxnLst/>
            <a:rect r="r" b="b" t="t" l="l"/>
            <a:pathLst>
              <a:path h="247910" w="247910">
                <a:moveTo>
                  <a:pt x="0" y="0"/>
                </a:moveTo>
                <a:lnTo>
                  <a:pt x="247910" y="0"/>
                </a:lnTo>
                <a:lnTo>
                  <a:pt x="247910" y="247910"/>
                </a:lnTo>
                <a:lnTo>
                  <a:pt x="0" y="247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382240" y="1826676"/>
            <a:ext cx="5561466" cy="7097190"/>
            <a:chOff x="0" y="0"/>
            <a:chExt cx="7415288" cy="9462920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64729"/>
              <a:ext cx="7415288" cy="9398191"/>
              <a:chOff x="0" y="0"/>
              <a:chExt cx="1483859" cy="1880654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483859" cy="1880654"/>
              </a:xfrm>
              <a:custGeom>
                <a:avLst/>
                <a:gdLst/>
                <a:ahLst/>
                <a:cxnLst/>
                <a:rect r="r" b="b" t="t" l="l"/>
                <a:pathLst>
                  <a:path h="1880654" w="1483859">
                    <a:moveTo>
                      <a:pt x="70081" y="0"/>
                    </a:moveTo>
                    <a:lnTo>
                      <a:pt x="1413778" y="0"/>
                    </a:lnTo>
                    <a:cubicBezTo>
                      <a:pt x="1452483" y="0"/>
                      <a:pt x="1483859" y="31376"/>
                      <a:pt x="1483859" y="70081"/>
                    </a:cubicBezTo>
                    <a:lnTo>
                      <a:pt x="1483859" y="1810573"/>
                    </a:lnTo>
                    <a:cubicBezTo>
                      <a:pt x="1483859" y="1849278"/>
                      <a:pt x="1452483" y="1880654"/>
                      <a:pt x="1413778" y="1880654"/>
                    </a:cubicBezTo>
                    <a:lnTo>
                      <a:pt x="70081" y="1880654"/>
                    </a:lnTo>
                    <a:cubicBezTo>
                      <a:pt x="51494" y="1880654"/>
                      <a:pt x="33669" y="1873271"/>
                      <a:pt x="20526" y="1860128"/>
                    </a:cubicBezTo>
                    <a:cubicBezTo>
                      <a:pt x="7384" y="1846985"/>
                      <a:pt x="0" y="1829160"/>
                      <a:pt x="0" y="1810573"/>
                    </a:cubicBezTo>
                    <a:lnTo>
                      <a:pt x="0" y="70081"/>
                    </a:lnTo>
                    <a:cubicBezTo>
                      <a:pt x="0" y="31376"/>
                      <a:pt x="31376" y="0"/>
                      <a:pt x="70081" y="0"/>
                    </a:cubicBezTo>
                    <a:close/>
                  </a:path>
                </a:pathLst>
              </a:custGeom>
              <a:solidFill>
                <a:srgbClr val="2F2F2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0"/>
                <a:ext cx="1483859" cy="18806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0"/>
              <a:ext cx="7415288" cy="2752375"/>
              <a:chOff x="0" y="0"/>
              <a:chExt cx="1483859" cy="550773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483859" cy="550772"/>
              </a:xfrm>
              <a:custGeom>
                <a:avLst/>
                <a:gdLst/>
                <a:ahLst/>
                <a:cxnLst/>
                <a:rect r="r" b="b" t="t" l="l"/>
                <a:pathLst>
                  <a:path h="550772" w="1483859">
                    <a:moveTo>
                      <a:pt x="0" y="0"/>
                    </a:moveTo>
                    <a:lnTo>
                      <a:pt x="1483859" y="0"/>
                    </a:lnTo>
                    <a:lnTo>
                      <a:pt x="1483859" y="550772"/>
                    </a:lnTo>
                    <a:lnTo>
                      <a:pt x="0" y="550772"/>
                    </a:lnTo>
                    <a:close/>
                  </a:path>
                </a:pathLst>
              </a:custGeom>
              <a:solidFill>
                <a:srgbClr val="FF7029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0"/>
                <a:ext cx="1483859" cy="5507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  <a:p>
                <a:pPr algn="ctr">
                  <a:lnSpc>
                    <a:spcPts val="2918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1960349" y="5034125"/>
              <a:ext cx="3600464" cy="807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40"/>
                </a:lnSpc>
              </a:pPr>
              <a:r>
                <a:rPr lang="en-US" sz="3672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Axel Muñoz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2186971" y="5983936"/>
              <a:ext cx="3265521" cy="1867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7"/>
                </a:lnSpc>
              </a:pPr>
              <a:r>
                <a:rPr lang="en-US" sz="2698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Desarrollador </a:t>
              </a:r>
            </a:p>
            <a:p>
              <a:pPr algn="ctr">
                <a:lnSpc>
                  <a:spcPts val="3777"/>
                </a:lnSpc>
              </a:pPr>
            </a:p>
            <a:p>
              <a:pPr algn="ctr">
                <a:lnSpc>
                  <a:spcPts val="3777"/>
                </a:lnSpc>
              </a:pPr>
            </a:p>
          </p:txBody>
        </p:sp>
        <p:grpSp>
          <p:nvGrpSpPr>
            <p:cNvPr name="Group 40" id="40"/>
            <p:cNvGrpSpPr/>
            <p:nvPr/>
          </p:nvGrpSpPr>
          <p:grpSpPr>
            <a:xfrm rot="0">
              <a:off x="2261700" y="1333250"/>
              <a:ext cx="2891888" cy="2891888"/>
              <a:chOff x="0" y="0"/>
              <a:chExt cx="812800" cy="8128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-694" r="0" b="-694"/>
                </a:stretch>
              </a:blip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38053" y="-3371308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41355" y="3012597"/>
            <a:ext cx="15805291" cy="267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37"/>
              </a:lnSpc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Muchas personas necesitan ayuda con tareas prácticas como cortar el pasto o pasear al perro, mientras otros buscan ingresos extra sin horarios fijos. Aunque existen plataformas similares, estas no siempre ofrecen la rapidez, flexibilidad y accesibilidad necesarias para conectar ambas necesidades de manera eficiente.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939239" y="7257487"/>
            <a:ext cx="2409522" cy="2409522"/>
          </a:xfrm>
          <a:custGeom>
            <a:avLst/>
            <a:gdLst/>
            <a:ahLst/>
            <a:cxnLst/>
            <a:rect r="r" b="b" t="t" l="l"/>
            <a:pathLst>
              <a:path h="2409522" w="2409522">
                <a:moveTo>
                  <a:pt x="0" y="0"/>
                </a:moveTo>
                <a:lnTo>
                  <a:pt x="2409522" y="0"/>
                </a:lnTo>
                <a:lnTo>
                  <a:pt x="2409522" y="2409522"/>
                </a:lnTo>
                <a:lnTo>
                  <a:pt x="0" y="2409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7262"/>
            <a:ext cx="1623060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b="true" sz="5700">
                <a:solidFill>
                  <a:srgbClr val="FF7029"/>
                </a:solidFill>
                <a:latin typeface="Roboto Bold"/>
                <a:ea typeface="Roboto Bold"/>
                <a:cs typeface="Roboto Bold"/>
                <a:sym typeface="Roboto Bold"/>
              </a:rPr>
              <a:t>Problematica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38053" y="-3371308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8045161" y="5410888"/>
            <a:ext cx="2197678" cy="4424856"/>
            <a:chOff x="0" y="0"/>
            <a:chExt cx="9461500" cy="190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4"/>
              <a:stretch>
                <a:fillRect l="0" t="-2608" r="0" b="-2608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5"/>
              <a:stretch>
                <a:fillRect l="-83" t="0" r="-83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859777"/>
            <a:ext cx="16230600" cy="1830196"/>
            <a:chOff x="0" y="0"/>
            <a:chExt cx="21640800" cy="244026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756"/>
              <a:ext cx="21640800" cy="1174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40"/>
                </a:lnSpc>
              </a:pPr>
              <a:r>
                <a:rPr lang="en-US" b="true" sz="5700" u="sng">
                  <a:solidFill>
                    <a:srgbClr val="E8684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Solución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807731"/>
              <a:ext cx="21640800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39687" y="2613773"/>
            <a:ext cx="15608625" cy="2316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Este proyecto busca facilitar la conexión entre personas que necesitan ayuda inmediata y aquellos interesados en trabajar, ofreciendo una solución rápida y sencilla. La propuesta se implementará a través de una aplicación móvil accesible para todos.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7800" y="-3415601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68061" y="7140378"/>
            <a:ext cx="2151877" cy="2146497"/>
          </a:xfrm>
          <a:custGeom>
            <a:avLst/>
            <a:gdLst/>
            <a:ahLst/>
            <a:cxnLst/>
            <a:rect r="r" b="b" t="t" l="l"/>
            <a:pathLst>
              <a:path h="2146497" w="2151877">
                <a:moveTo>
                  <a:pt x="0" y="0"/>
                </a:moveTo>
                <a:lnTo>
                  <a:pt x="2151878" y="0"/>
                </a:lnTo>
                <a:lnTo>
                  <a:pt x="2151878" y="2146497"/>
                </a:lnTo>
                <a:lnTo>
                  <a:pt x="0" y="2146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72558" y="655559"/>
            <a:ext cx="6142884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b="true" sz="5700">
                <a:solidFill>
                  <a:srgbClr val="E86842"/>
                </a:solidFill>
                <a:latin typeface="Roboto Bold"/>
                <a:ea typeface="Roboto Bold"/>
                <a:cs typeface="Roboto Bold"/>
                <a:sym typeface="Roboto Bold"/>
              </a:rPr>
              <a:t>Objetivo General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2089" y="4360203"/>
            <a:ext cx="15608625" cy="120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0"/>
              </a:lnSpc>
            </a:pPr>
            <a:r>
              <a:rPr lang="en-US" sz="3299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Diseñar, desarrollar e implementar una aplicación móvil que actúe como un intermediario, fomentando la flexibilidad, la rapidez y la accesibilidad.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38053" y="-3371308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4571" y="738187"/>
            <a:ext cx="1623060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b="true" sz="5700">
                <a:solidFill>
                  <a:srgbClr val="E86842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Objetivos Específicos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9155" y="2187130"/>
            <a:ext cx="14490228" cy="6036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67" indent="-356233" lvl="1">
              <a:lnSpc>
                <a:spcPts val="6104"/>
              </a:lnSpc>
              <a:buAutoNum type="arabicPeriod" startAt="1"/>
            </a:pPr>
            <a:r>
              <a:rPr lang="en-US" sz="3299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Identificar necesidades de los usuarios para definir los servicios clave.</a:t>
            </a:r>
          </a:p>
          <a:p>
            <a:pPr algn="just" marL="712467" indent="-356233" lvl="1">
              <a:lnSpc>
                <a:spcPts val="6104"/>
              </a:lnSpc>
              <a:buAutoNum type="arabicPeriod" startAt="1"/>
            </a:pPr>
            <a:r>
              <a:rPr lang="en-US" sz="3299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Idear: Crear un diseño conceptual de la aplicación y sus funcionalidades principales.</a:t>
            </a:r>
          </a:p>
          <a:p>
            <a:pPr algn="just" marL="712467" indent="-356233" lvl="1">
              <a:lnSpc>
                <a:spcPts val="6104"/>
              </a:lnSpc>
              <a:buAutoNum type="arabicPeriod" startAt="1"/>
            </a:pPr>
            <a:r>
              <a:rPr lang="en-US" sz="3299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Diseñar: Desarrollar una interfaz intuitiva y amigable para el usuario.</a:t>
            </a:r>
          </a:p>
          <a:p>
            <a:pPr algn="just" marL="712467" indent="-356233" lvl="1">
              <a:lnSpc>
                <a:spcPts val="6104"/>
              </a:lnSpc>
              <a:buAutoNum type="arabicPeriod" startAt="1"/>
            </a:pPr>
            <a:r>
              <a:rPr lang="en-US" sz="3299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Desarrollar: Implementar la funcionalidad de la app.</a:t>
            </a:r>
          </a:p>
          <a:p>
            <a:pPr algn="just" marL="712467" indent="-356233" lvl="1">
              <a:lnSpc>
                <a:spcPts val="6104"/>
              </a:lnSpc>
              <a:buAutoNum type="arabicPeriod" startAt="1"/>
            </a:pPr>
            <a:r>
              <a:rPr lang="en-US" sz="3299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Testear: Realizar pruebas para garantizar el rendimiento y la experiencia del usuario.</a:t>
            </a:r>
          </a:p>
          <a:p>
            <a:pPr algn="just">
              <a:lnSpc>
                <a:spcPts val="485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068061" y="7910137"/>
            <a:ext cx="2151877" cy="2146497"/>
          </a:xfrm>
          <a:custGeom>
            <a:avLst/>
            <a:gdLst/>
            <a:ahLst/>
            <a:cxnLst/>
            <a:rect r="r" b="b" t="t" l="l"/>
            <a:pathLst>
              <a:path h="2146497" w="2151877">
                <a:moveTo>
                  <a:pt x="0" y="0"/>
                </a:moveTo>
                <a:lnTo>
                  <a:pt x="2151878" y="0"/>
                </a:lnTo>
                <a:lnTo>
                  <a:pt x="2151878" y="2146497"/>
                </a:lnTo>
                <a:lnTo>
                  <a:pt x="0" y="2146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4781424" y="-4736896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6844" y="686526"/>
            <a:ext cx="17259300" cy="9237798"/>
            <a:chOff x="0" y="0"/>
            <a:chExt cx="23012400" cy="123170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050"/>
              <a:ext cx="23012400" cy="1174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839"/>
                </a:lnSpc>
                <a:spcBef>
                  <a:spcPct val="0"/>
                </a:spcBef>
              </a:pPr>
              <a:r>
                <a:rPr lang="en-US" b="true" sz="5700">
                  <a:solidFill>
                    <a:srgbClr val="E8684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Alcances y limitaciones del proyecto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08804"/>
              <a:ext cx="23012400" cy="10085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75"/>
                </a:lnSpc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Alcances: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comuniacion trabajador - contratador eficiente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aplicación intuitiva y de uso practico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creación de contratos de forma segura para ambos actores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Funcionalidad de creación de servicios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sistema de mensajería - contrato eficiente</a:t>
              </a:r>
            </a:p>
            <a:p>
              <a:pPr algn="just">
                <a:lnSpc>
                  <a:spcPts val="4275"/>
                </a:lnSpc>
              </a:pPr>
            </a:p>
            <a:p>
              <a:pPr algn="just">
                <a:lnSpc>
                  <a:spcPts val="4275"/>
                </a:lnSpc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Limitaciones: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sin acceso a firebase functions ( google maps )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 blaze firebase ( uso limitado )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plazos de desarrollo limitados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Capacidad de mejoras</a:t>
              </a:r>
            </a:p>
            <a:p>
              <a:pPr algn="l">
                <a:lnSpc>
                  <a:spcPts val="4275"/>
                </a:lnSpc>
              </a:pPr>
            </a:p>
            <a:p>
              <a:pPr algn="l">
                <a:lnSpc>
                  <a:spcPts val="427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398731" y="4080549"/>
            <a:ext cx="3293383" cy="3113743"/>
          </a:xfrm>
          <a:custGeom>
            <a:avLst/>
            <a:gdLst/>
            <a:ahLst/>
            <a:cxnLst/>
            <a:rect r="r" b="b" t="t" l="l"/>
            <a:pathLst>
              <a:path h="3113743" w="3293383">
                <a:moveTo>
                  <a:pt x="0" y="0"/>
                </a:moveTo>
                <a:lnTo>
                  <a:pt x="3293383" y="0"/>
                </a:lnTo>
                <a:lnTo>
                  <a:pt x="3293383" y="3113743"/>
                </a:lnTo>
                <a:lnTo>
                  <a:pt x="0" y="3113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916541" y="-4881184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7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7" y="16009950"/>
                </a:lnTo>
                <a:lnTo>
                  <a:pt x="13506577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2796" y="634138"/>
            <a:ext cx="14922408" cy="9018723"/>
            <a:chOff x="0" y="0"/>
            <a:chExt cx="19896543" cy="120249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050"/>
              <a:ext cx="19896543" cy="2330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839"/>
                </a:lnSpc>
                <a:spcBef>
                  <a:spcPct val="0"/>
                </a:spcBef>
              </a:pPr>
              <a:r>
                <a:rPr lang="en-US" b="true" sz="5700">
                  <a:solidFill>
                    <a:srgbClr val="E8684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Metodología Scrum de trabajo para el desarrollo del proyecto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64504"/>
              <a:ext cx="19896543" cy="8637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75"/>
                </a:lnSpc>
              </a:pPr>
              <a:r>
                <a:rPr lang="en-US" sz="285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Reunión semanal:</a:t>
              </a:r>
            </a:p>
            <a:p>
              <a:pPr algn="l">
                <a:lnSpc>
                  <a:spcPts val="4275"/>
                </a:lnSpc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Al final de cada semana realizamos una reunión (Sprint Review/Retrospective) para monitorear avances, revisar logros y obtener feedback. Esta instancia es clave para evaluar el desempeño, ajustar prioridades y mejorar nuestro proceso de trabajo.</a:t>
              </a:r>
            </a:p>
            <a:p>
              <a:pPr algn="l">
                <a:lnSpc>
                  <a:spcPts val="4275"/>
                </a:lnSpc>
              </a:pPr>
            </a:p>
            <a:p>
              <a:pPr algn="l">
                <a:lnSpc>
                  <a:spcPts val="4275"/>
                </a:lnSpc>
              </a:pPr>
              <a:r>
                <a:rPr lang="en-US" sz="285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Reuniones diarias:</a:t>
              </a:r>
            </a:p>
            <a:p>
              <a:pPr algn="l">
                <a:lnSpc>
                  <a:spcPts val="4275"/>
                </a:lnSpc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Llevamos a cabo breves reuniones diarias (Daily Meeting) para revisar el progreso, identificar obstáculos y planificar las tareas del día. Esto asegura una comunicación constante y la alineación de todo el equipo.</a:t>
              </a:r>
            </a:p>
            <a:p>
              <a:pPr algn="l">
                <a:lnSpc>
                  <a:spcPts val="4275"/>
                </a:lnSpc>
              </a:pPr>
            </a:p>
            <a:p>
              <a:pPr algn="l">
                <a:lnSpc>
                  <a:spcPts val="4275"/>
                </a:lnSpc>
              </a:pPr>
            </a:p>
            <a:p>
              <a:pPr algn="l">
                <a:lnSpc>
                  <a:spcPts val="4275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55859" y="-2668492"/>
            <a:ext cx="18599717" cy="14135785"/>
          </a:xfrm>
          <a:custGeom>
            <a:avLst/>
            <a:gdLst/>
            <a:ahLst/>
            <a:cxnLst/>
            <a:rect r="r" b="b" t="t" l="l"/>
            <a:pathLst>
              <a:path h="14135785" w="18599717">
                <a:moveTo>
                  <a:pt x="18599718" y="0"/>
                </a:moveTo>
                <a:lnTo>
                  <a:pt x="0" y="0"/>
                </a:lnTo>
                <a:lnTo>
                  <a:pt x="0" y="14135785"/>
                </a:lnTo>
                <a:lnTo>
                  <a:pt x="18599718" y="14135785"/>
                </a:lnTo>
                <a:lnTo>
                  <a:pt x="18599718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34234" y="0"/>
            <a:ext cx="8819531" cy="10287000"/>
          </a:xfrm>
          <a:custGeom>
            <a:avLst/>
            <a:gdLst/>
            <a:ahLst/>
            <a:cxnLst/>
            <a:rect r="r" b="b" t="t" l="l"/>
            <a:pathLst>
              <a:path h="10287000" w="8819531">
                <a:moveTo>
                  <a:pt x="0" y="0"/>
                </a:moveTo>
                <a:lnTo>
                  <a:pt x="8819532" y="0"/>
                </a:lnTo>
                <a:lnTo>
                  <a:pt x="881953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09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717689" y="4752975"/>
            <a:ext cx="440972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E86842"/>
                </a:solidFill>
                <a:latin typeface="Roboto Bold"/>
                <a:ea typeface="Roboto Bold"/>
                <a:cs typeface="Roboto Bold"/>
                <a:sym typeface="Roboto Bold"/>
              </a:rPr>
              <a:t>Cronograma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913" y="4650691"/>
            <a:ext cx="440972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E86842"/>
                </a:solidFill>
                <a:latin typeface="Roboto Bold"/>
                <a:ea typeface="Roboto Bold"/>
                <a:cs typeface="Roboto Bold"/>
                <a:sym typeface="Roboto Bold"/>
              </a:rPr>
              <a:t>Cronograma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DAGW-xV9M6o</dc:identifier>
  <dcterms:modified xsi:type="dcterms:W3CDTF">2011-08-01T06:04:30Z</dcterms:modified>
  <cp:revision>1</cp:revision>
  <dc:title>Copia de Definición Proyecto - Capstone</dc:title>
</cp:coreProperties>
</file>