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Open Sauce Light Bold" charset="1" panose="00000600000000000000"/>
      <p:regular r:id="rId22"/>
    </p:embeddedFont>
    <p:embeddedFont>
      <p:font typeface="Open Sauce Light" charset="1" panose="00000400000000000000"/>
      <p:regular r:id="rId23"/>
    </p:embeddedFont>
    <p:embeddedFont>
      <p:font typeface="Roboto Bold" charset="1" panose="02000000000000000000"/>
      <p:regular r:id="rId24"/>
    </p:embeddedFont>
    <p:embeddedFont>
      <p:font typeface="Open Sans Bold" charset="1" panose="020B0806030504020204"/>
      <p:regular r:id="rId25"/>
    </p:embeddedFont>
    <p:embeddedFont>
      <p:font typeface="Roboto" charset="1" panose="02000000000000000000"/>
      <p:regular r:id="rId26"/>
    </p:embeddedFont>
    <p:embeddedFont>
      <p:font typeface="Open Sans" charset="1" panose="020B06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16" Target="../media/image39.png" Type="http://schemas.openxmlformats.org/officeDocument/2006/relationships/image"/><Relationship Id="rId17" Target="../media/image40.svg" Type="http://schemas.openxmlformats.org/officeDocument/2006/relationships/image"/><Relationship Id="rId18" Target="../media/image41.png" Type="http://schemas.openxmlformats.org/officeDocument/2006/relationships/image"/><Relationship Id="rId19" Target="../media/image42.png" Type="http://schemas.openxmlformats.org/officeDocument/2006/relationships/image"/><Relationship Id="rId2" Target="../media/image1.png" Type="http://schemas.openxmlformats.org/officeDocument/2006/relationships/image"/><Relationship Id="rId20" Target="../media/image43.png" Type="http://schemas.openxmlformats.org/officeDocument/2006/relationships/image"/><Relationship Id="rId21" Target="../media/image44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https://soservice2-git-main-maxiurbns-projects.vercel.app/landing" TargetMode="External" Type="http://schemas.openxmlformats.org/officeDocument/2006/relationships/hyperlink"/><Relationship Id="rId5" Target="../media/image4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45.png" Type="http://schemas.openxmlformats.org/officeDocument/2006/relationships/image"/><Relationship Id="rId9" Target="https://soservice2-git-main-maxiurbns-projects.vercel.app/landing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07865" y="3790950"/>
            <a:ext cx="1247227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</a:pPr>
            <a:r>
              <a:rPr lang="en-US" b="true" sz="7300">
                <a:solidFill>
                  <a:srgbClr val="E86842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PROYECTO SOSERVICE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8671" y="8835390"/>
            <a:ext cx="10850658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2475" spc="24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Maximiliano Urbina               Axel Montecinos              Axel Muñoz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18920" y="-49609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0603" y="349261"/>
            <a:ext cx="4285352" cy="960911"/>
          </a:xfrm>
          <a:custGeom>
            <a:avLst/>
            <a:gdLst/>
            <a:ahLst/>
            <a:cxnLst/>
            <a:rect r="r" b="b" t="t" l="l"/>
            <a:pathLst>
              <a:path h="960911" w="4285352">
                <a:moveTo>
                  <a:pt x="0" y="0"/>
                </a:moveTo>
                <a:lnTo>
                  <a:pt x="4285352" y="0"/>
                </a:lnTo>
                <a:lnTo>
                  <a:pt x="4285352" y="960911"/>
                </a:lnTo>
                <a:lnTo>
                  <a:pt x="0" y="96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08110" y="5000625"/>
            <a:ext cx="5271781" cy="36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8"/>
              </a:lnSpc>
            </a:pPr>
            <a:r>
              <a:rPr lang="en-US" b="true" sz="2432">
                <a:solidFill>
                  <a:srgbClr val="FFFFFF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PRESENTACIÓN FINAL CAPSTONE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86021" y="97083"/>
            <a:ext cx="1465266" cy="1465266"/>
          </a:xfrm>
          <a:custGeom>
            <a:avLst/>
            <a:gdLst/>
            <a:ahLst/>
            <a:cxnLst/>
            <a:rect r="r" b="b" t="t" l="l"/>
            <a:pathLst>
              <a:path h="1465266" w="1465266">
                <a:moveTo>
                  <a:pt x="0" y="0"/>
                </a:moveTo>
                <a:lnTo>
                  <a:pt x="1465266" y="0"/>
                </a:lnTo>
                <a:lnTo>
                  <a:pt x="1465266" y="1465267"/>
                </a:lnTo>
                <a:lnTo>
                  <a:pt x="0" y="14652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46389" y="-9221335"/>
            <a:ext cx="19334389" cy="22917918"/>
          </a:xfrm>
          <a:custGeom>
            <a:avLst/>
            <a:gdLst/>
            <a:ahLst/>
            <a:cxnLst/>
            <a:rect r="r" b="b" t="t" l="l"/>
            <a:pathLst>
              <a:path h="22917918" w="19334389">
                <a:moveTo>
                  <a:pt x="19334389" y="0"/>
                </a:moveTo>
                <a:lnTo>
                  <a:pt x="0" y="0"/>
                </a:lnTo>
                <a:lnTo>
                  <a:pt x="0" y="22917918"/>
                </a:lnTo>
                <a:lnTo>
                  <a:pt x="19334389" y="22917918"/>
                </a:lnTo>
                <a:lnTo>
                  <a:pt x="19334389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22304" y="1578263"/>
            <a:ext cx="12911437" cy="8198763"/>
          </a:xfrm>
          <a:custGeom>
            <a:avLst/>
            <a:gdLst/>
            <a:ahLst/>
            <a:cxnLst/>
            <a:rect r="r" b="b" t="t" l="l"/>
            <a:pathLst>
              <a:path h="8198763" w="12911437">
                <a:moveTo>
                  <a:pt x="0" y="0"/>
                </a:moveTo>
                <a:lnTo>
                  <a:pt x="12911437" y="0"/>
                </a:lnTo>
                <a:lnTo>
                  <a:pt x="12911437" y="8198763"/>
                </a:lnTo>
                <a:lnTo>
                  <a:pt x="0" y="819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31459" y="550218"/>
            <a:ext cx="13825083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Arquitectura del software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3693" y="-335618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1"/>
                </a:lnTo>
                <a:lnTo>
                  <a:pt x="0" y="16009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163" y="1028700"/>
            <a:ext cx="6232950" cy="5713537"/>
          </a:xfrm>
          <a:custGeom>
            <a:avLst/>
            <a:gdLst/>
            <a:ahLst/>
            <a:cxnLst/>
            <a:rect r="r" b="b" t="t" l="l"/>
            <a:pathLst>
              <a:path h="5713537" w="6232950">
                <a:moveTo>
                  <a:pt x="0" y="0"/>
                </a:moveTo>
                <a:lnTo>
                  <a:pt x="6232949" y="0"/>
                </a:lnTo>
                <a:lnTo>
                  <a:pt x="6232949" y="5713537"/>
                </a:lnTo>
                <a:lnTo>
                  <a:pt x="0" y="5713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77836" y="952822"/>
            <a:ext cx="6023621" cy="5789415"/>
          </a:xfrm>
          <a:custGeom>
            <a:avLst/>
            <a:gdLst/>
            <a:ahLst/>
            <a:cxnLst/>
            <a:rect r="r" b="b" t="t" l="l"/>
            <a:pathLst>
              <a:path h="5789415" w="6023621">
                <a:moveTo>
                  <a:pt x="0" y="0"/>
                </a:moveTo>
                <a:lnTo>
                  <a:pt x="6023622" y="0"/>
                </a:lnTo>
                <a:lnTo>
                  <a:pt x="6023622" y="5789415"/>
                </a:lnTo>
                <a:lnTo>
                  <a:pt x="0" y="5789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872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48758" y="6928832"/>
            <a:ext cx="11301259" cy="3206732"/>
          </a:xfrm>
          <a:custGeom>
            <a:avLst/>
            <a:gdLst/>
            <a:ahLst/>
            <a:cxnLst/>
            <a:rect r="r" b="b" t="t" l="l"/>
            <a:pathLst>
              <a:path h="3206732" w="11301259">
                <a:moveTo>
                  <a:pt x="0" y="0"/>
                </a:moveTo>
                <a:lnTo>
                  <a:pt x="11301259" y="0"/>
                </a:lnTo>
                <a:lnTo>
                  <a:pt x="11301259" y="3206732"/>
                </a:lnTo>
                <a:lnTo>
                  <a:pt x="0" y="32067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90769" y="2590656"/>
            <a:ext cx="1203171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80178" y="-19050"/>
            <a:ext cx="13825083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Modelo de datos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390712" y="-5032421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42498" y="41148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44928" y="4551565"/>
            <a:ext cx="2400816" cy="2400816"/>
          </a:xfrm>
          <a:custGeom>
            <a:avLst/>
            <a:gdLst/>
            <a:ahLst/>
            <a:cxnLst/>
            <a:rect r="r" b="b" t="t" l="l"/>
            <a:pathLst>
              <a:path h="2400816" w="2400816">
                <a:moveTo>
                  <a:pt x="0" y="0"/>
                </a:moveTo>
                <a:lnTo>
                  <a:pt x="2400816" y="0"/>
                </a:lnTo>
                <a:lnTo>
                  <a:pt x="2400816" y="2400817"/>
                </a:lnTo>
                <a:lnTo>
                  <a:pt x="0" y="2400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62076" y="7044840"/>
            <a:ext cx="2698605" cy="2853509"/>
          </a:xfrm>
          <a:custGeom>
            <a:avLst/>
            <a:gdLst/>
            <a:ahLst/>
            <a:cxnLst/>
            <a:rect r="r" b="b" t="t" l="l"/>
            <a:pathLst>
              <a:path h="2853509" w="2698605">
                <a:moveTo>
                  <a:pt x="0" y="0"/>
                </a:moveTo>
                <a:lnTo>
                  <a:pt x="2698605" y="0"/>
                </a:lnTo>
                <a:lnTo>
                  <a:pt x="2698605" y="2853510"/>
                </a:lnTo>
                <a:lnTo>
                  <a:pt x="0" y="28535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30165" y="6952382"/>
            <a:ext cx="2736061" cy="2736061"/>
          </a:xfrm>
          <a:custGeom>
            <a:avLst/>
            <a:gdLst/>
            <a:ahLst/>
            <a:cxnLst/>
            <a:rect r="r" b="b" t="t" l="l"/>
            <a:pathLst>
              <a:path h="2736061" w="2736061">
                <a:moveTo>
                  <a:pt x="0" y="0"/>
                </a:moveTo>
                <a:lnTo>
                  <a:pt x="2736061" y="0"/>
                </a:lnTo>
                <a:lnTo>
                  <a:pt x="2736061" y="2736061"/>
                </a:lnTo>
                <a:lnTo>
                  <a:pt x="0" y="27360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48845" y="7127214"/>
            <a:ext cx="2561228" cy="2561228"/>
          </a:xfrm>
          <a:custGeom>
            <a:avLst/>
            <a:gdLst/>
            <a:ahLst/>
            <a:cxnLst/>
            <a:rect r="r" b="b" t="t" l="l"/>
            <a:pathLst>
              <a:path h="2561228" w="2561228">
                <a:moveTo>
                  <a:pt x="0" y="0"/>
                </a:moveTo>
                <a:lnTo>
                  <a:pt x="2561229" y="0"/>
                </a:lnTo>
                <a:lnTo>
                  <a:pt x="2561229" y="2561229"/>
                </a:lnTo>
                <a:lnTo>
                  <a:pt x="0" y="25612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88984" y="6861417"/>
            <a:ext cx="2146905" cy="3220357"/>
          </a:xfrm>
          <a:custGeom>
            <a:avLst/>
            <a:gdLst/>
            <a:ahLst/>
            <a:cxnLst/>
            <a:rect r="r" b="b" t="t" l="l"/>
            <a:pathLst>
              <a:path h="3220357" w="2146905">
                <a:moveTo>
                  <a:pt x="0" y="0"/>
                </a:moveTo>
                <a:lnTo>
                  <a:pt x="2146904" y="0"/>
                </a:lnTo>
                <a:lnTo>
                  <a:pt x="2146904" y="3220357"/>
                </a:lnTo>
                <a:lnTo>
                  <a:pt x="0" y="322035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30165" y="1609894"/>
            <a:ext cx="2207989" cy="2353477"/>
          </a:xfrm>
          <a:custGeom>
            <a:avLst/>
            <a:gdLst/>
            <a:ahLst/>
            <a:cxnLst/>
            <a:rect r="r" b="b" t="t" l="l"/>
            <a:pathLst>
              <a:path h="2353477" w="2207989">
                <a:moveTo>
                  <a:pt x="0" y="0"/>
                </a:moveTo>
                <a:lnTo>
                  <a:pt x="2207989" y="0"/>
                </a:lnTo>
                <a:lnTo>
                  <a:pt x="2207989" y="2353476"/>
                </a:lnTo>
                <a:lnTo>
                  <a:pt x="0" y="23534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054871" y="1875875"/>
            <a:ext cx="2374141" cy="2374141"/>
          </a:xfrm>
          <a:custGeom>
            <a:avLst/>
            <a:gdLst/>
            <a:ahLst/>
            <a:cxnLst/>
            <a:rect r="r" b="b" t="t" l="l"/>
            <a:pathLst>
              <a:path h="2374141" w="2374141">
                <a:moveTo>
                  <a:pt x="0" y="0"/>
                </a:moveTo>
                <a:lnTo>
                  <a:pt x="2374142" y="0"/>
                </a:lnTo>
                <a:lnTo>
                  <a:pt x="2374142" y="2374141"/>
                </a:lnTo>
                <a:lnTo>
                  <a:pt x="0" y="2374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1609894"/>
            <a:ext cx="4084997" cy="1143799"/>
          </a:xfrm>
          <a:custGeom>
            <a:avLst/>
            <a:gdLst/>
            <a:ahLst/>
            <a:cxnLst/>
            <a:rect r="r" b="b" t="t" l="l"/>
            <a:pathLst>
              <a:path h="1143799" w="4084997">
                <a:moveTo>
                  <a:pt x="0" y="0"/>
                </a:moveTo>
                <a:lnTo>
                  <a:pt x="4084997" y="0"/>
                </a:lnTo>
                <a:lnTo>
                  <a:pt x="4084997" y="1143799"/>
                </a:lnTo>
                <a:lnTo>
                  <a:pt x="0" y="11437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99368" y="2206736"/>
            <a:ext cx="3278160" cy="1914992"/>
          </a:xfrm>
          <a:custGeom>
            <a:avLst/>
            <a:gdLst/>
            <a:ahLst/>
            <a:cxnLst/>
            <a:rect r="r" b="b" t="t" l="l"/>
            <a:pathLst>
              <a:path h="1914992" w="3278160">
                <a:moveTo>
                  <a:pt x="0" y="0"/>
                </a:moveTo>
                <a:lnTo>
                  <a:pt x="3278160" y="0"/>
                </a:lnTo>
                <a:lnTo>
                  <a:pt x="3278160" y="1914992"/>
                </a:lnTo>
                <a:lnTo>
                  <a:pt x="0" y="191499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75073" y="1740406"/>
            <a:ext cx="2381322" cy="2381322"/>
          </a:xfrm>
          <a:custGeom>
            <a:avLst/>
            <a:gdLst/>
            <a:ahLst/>
            <a:cxnLst/>
            <a:rect r="r" b="b" t="t" l="l"/>
            <a:pathLst>
              <a:path h="2381322" w="2381322">
                <a:moveTo>
                  <a:pt x="0" y="0"/>
                </a:moveTo>
                <a:lnTo>
                  <a:pt x="2381322" y="0"/>
                </a:lnTo>
                <a:lnTo>
                  <a:pt x="2381322" y="2381322"/>
                </a:lnTo>
                <a:lnTo>
                  <a:pt x="0" y="238132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832881" y="4648389"/>
            <a:ext cx="2002557" cy="2002557"/>
          </a:xfrm>
          <a:custGeom>
            <a:avLst/>
            <a:gdLst/>
            <a:ahLst/>
            <a:cxnLst/>
            <a:rect r="r" b="b" t="t" l="l"/>
            <a:pathLst>
              <a:path h="2002557" w="2002557">
                <a:moveTo>
                  <a:pt x="0" y="0"/>
                </a:moveTo>
                <a:lnTo>
                  <a:pt x="2002557" y="0"/>
                </a:lnTo>
                <a:lnTo>
                  <a:pt x="2002557" y="2002557"/>
                </a:lnTo>
                <a:lnTo>
                  <a:pt x="0" y="2002557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356494" y="4813739"/>
            <a:ext cx="1667378" cy="1667378"/>
          </a:xfrm>
          <a:custGeom>
            <a:avLst/>
            <a:gdLst/>
            <a:ahLst/>
            <a:cxnLst/>
            <a:rect r="r" b="b" t="t" l="l"/>
            <a:pathLst>
              <a:path h="1667378" w="1667378">
                <a:moveTo>
                  <a:pt x="0" y="0"/>
                </a:moveTo>
                <a:lnTo>
                  <a:pt x="1667378" y="0"/>
                </a:lnTo>
                <a:lnTo>
                  <a:pt x="1667378" y="1667378"/>
                </a:lnTo>
                <a:lnTo>
                  <a:pt x="0" y="1667378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91387" y="362119"/>
            <a:ext cx="12865008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50"/>
              </a:lnSpc>
              <a:spcBef>
                <a:spcPct val="0"/>
              </a:spcBef>
            </a:pPr>
            <a:r>
              <a:rPr lang="en-US" b="true" sz="8125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Tecnologías utilizadas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4" tooltip="https://soservice2-git-main-maxiurbns-projects.vercel.app/landing"/>
          </p:cNvPr>
          <p:cNvSpPr/>
          <p:nvPr/>
        </p:nvSpPr>
        <p:spPr>
          <a:xfrm flipH="true" flipV="false" rot="0">
            <a:off x="6859009" y="-2429800"/>
            <a:ext cx="14393457" cy="10939027"/>
          </a:xfrm>
          <a:custGeom>
            <a:avLst/>
            <a:gdLst/>
            <a:ahLst/>
            <a:cxnLst/>
            <a:rect r="r" b="b" t="t" l="l"/>
            <a:pathLst>
              <a:path h="10939027" w="14393457">
                <a:moveTo>
                  <a:pt x="14393457" y="0"/>
                </a:moveTo>
                <a:lnTo>
                  <a:pt x="0" y="0"/>
                </a:lnTo>
                <a:lnTo>
                  <a:pt x="0" y="10939027"/>
                </a:lnTo>
                <a:lnTo>
                  <a:pt x="14393457" y="10939027"/>
                </a:lnTo>
                <a:lnTo>
                  <a:pt x="14393457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88188" y="4376993"/>
            <a:ext cx="13825083" cy="52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45070" y="1658380"/>
            <a:ext cx="3757426" cy="3757426"/>
          </a:xfrm>
          <a:custGeom>
            <a:avLst/>
            <a:gdLst/>
            <a:ahLst/>
            <a:cxnLst/>
            <a:rect r="r" b="b" t="t" l="l"/>
            <a:pathLst>
              <a:path h="3757426" w="3757426">
                <a:moveTo>
                  <a:pt x="0" y="0"/>
                </a:moveTo>
                <a:lnTo>
                  <a:pt x="3757425" y="0"/>
                </a:lnTo>
                <a:lnTo>
                  <a:pt x="3757425" y="3757426"/>
                </a:lnTo>
                <a:lnTo>
                  <a:pt x="0" y="37574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34175" y="5601908"/>
            <a:ext cx="2197678" cy="4424856"/>
            <a:chOff x="0" y="0"/>
            <a:chExt cx="9461500" cy="190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6"/>
              <a:stretch>
                <a:fillRect l="0" t="-2608" r="0" b="-2608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7"/>
              <a:stretch>
                <a:fillRect l="-83" t="0" r="-83" b="0"/>
              </a:stretch>
            </a:blipFill>
          </p:spPr>
        </p:sp>
      </p:grpSp>
      <p:sp>
        <p:nvSpPr>
          <p:cNvPr name="Freeform 8" id="8">
            <a:hlinkClick r:id="rId9" tooltip="https://soservice2-git-main-maxiurbns-projects.vercel.app/landing"/>
          </p:cNvPr>
          <p:cNvSpPr/>
          <p:nvPr/>
        </p:nvSpPr>
        <p:spPr>
          <a:xfrm flipH="false" flipV="false" rot="0">
            <a:off x="6238756" y="2130357"/>
            <a:ext cx="6570898" cy="6570898"/>
          </a:xfrm>
          <a:custGeom>
            <a:avLst/>
            <a:gdLst/>
            <a:ahLst/>
            <a:cxnLst/>
            <a:rect r="r" b="b" t="t" l="l"/>
            <a:pathLst>
              <a:path h="6570898" w="6570898">
                <a:moveTo>
                  <a:pt x="0" y="0"/>
                </a:moveTo>
                <a:lnTo>
                  <a:pt x="6570898" y="0"/>
                </a:lnTo>
                <a:lnTo>
                  <a:pt x="6570898" y="6570898"/>
                </a:lnTo>
                <a:lnTo>
                  <a:pt x="0" y="65708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41462" y="200369"/>
            <a:ext cx="13825083" cy="2551248"/>
            <a:chOff x="0" y="0"/>
            <a:chExt cx="18433444" cy="340166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8575"/>
              <a:ext cx="18433444" cy="166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750"/>
                </a:lnSpc>
                <a:spcBef>
                  <a:spcPct val="0"/>
                </a:spcBef>
              </a:pPr>
              <a:r>
                <a:rPr lang="en-US" sz="8125">
                  <a:solidFill>
                    <a:srgbClr val="E86842"/>
                  </a:solidFill>
                  <a:latin typeface="Roboto"/>
                  <a:ea typeface="Roboto"/>
                  <a:cs typeface="Roboto"/>
                  <a:sym typeface="Roboto"/>
                </a:rPr>
                <a:t>Demostracion del Proyecto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613629"/>
              <a:ext cx="18433444" cy="664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7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312316" y="9297890"/>
            <a:ext cx="1326386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https://soservice2-git-main-maxiurbns-projects.vercel.app/landing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6979786" y="-348999"/>
            <a:ext cx="11458546" cy="8708495"/>
          </a:xfrm>
          <a:custGeom>
            <a:avLst/>
            <a:gdLst/>
            <a:ahLst/>
            <a:cxnLst/>
            <a:rect r="r" b="b" t="t" l="l"/>
            <a:pathLst>
              <a:path h="8708495" w="11458546">
                <a:moveTo>
                  <a:pt x="11458546" y="0"/>
                </a:moveTo>
                <a:lnTo>
                  <a:pt x="0" y="0"/>
                </a:lnTo>
                <a:lnTo>
                  <a:pt x="0" y="8708495"/>
                </a:lnTo>
                <a:lnTo>
                  <a:pt x="11458546" y="8708495"/>
                </a:lnTo>
                <a:lnTo>
                  <a:pt x="11458546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31459" y="744981"/>
            <a:ext cx="13825083" cy="2551248"/>
            <a:chOff x="0" y="0"/>
            <a:chExt cx="18433444" cy="34016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8575"/>
              <a:ext cx="18433444" cy="166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750"/>
                </a:lnSpc>
                <a:spcBef>
                  <a:spcPct val="0"/>
                </a:spcBef>
              </a:pPr>
              <a:r>
                <a:rPr lang="en-US" sz="8125">
                  <a:solidFill>
                    <a:srgbClr val="E86842"/>
                  </a:solidFill>
                  <a:latin typeface="Roboto"/>
                  <a:ea typeface="Roboto"/>
                  <a:cs typeface="Roboto"/>
                  <a:sym typeface="Roboto"/>
                </a:rPr>
                <a:t>Resultados Obtenidos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613629"/>
              <a:ext cx="18433444" cy="664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7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323562" y="2844086"/>
            <a:ext cx="5640876" cy="5640876"/>
          </a:xfrm>
          <a:custGeom>
            <a:avLst/>
            <a:gdLst/>
            <a:ahLst/>
            <a:cxnLst/>
            <a:rect r="r" b="b" t="t" l="l"/>
            <a:pathLst>
              <a:path h="5640876" w="5640876">
                <a:moveTo>
                  <a:pt x="0" y="0"/>
                </a:moveTo>
                <a:lnTo>
                  <a:pt x="5640876" y="0"/>
                </a:lnTo>
                <a:lnTo>
                  <a:pt x="5640876" y="5640876"/>
                </a:lnTo>
                <a:lnTo>
                  <a:pt x="0" y="5640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1459" y="749078"/>
            <a:ext cx="13825083" cy="8028123"/>
            <a:chOff x="0" y="0"/>
            <a:chExt cx="18433444" cy="1070416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9050"/>
              <a:ext cx="18433444" cy="245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2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E8684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Obstáculos presentados durante el desarrollo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01029"/>
              <a:ext cx="18433444" cy="7179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75"/>
                </a:lnSpc>
              </a:pP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Experiencia limitada en el uso de herramientas Firebase.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Exceso de modificaciones durante la fase de QA.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Restricciones técnicas derivadas de las limitaciones de Firebase.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La lógica del chat-contacto-contrato resultó ser significativamente más compleja de lo previsto.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Problemas al utilizar el sistema de imágenes storage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Tiempo Limitado de producción</a:t>
              </a:r>
            </a:p>
            <a:p>
              <a:pPr algn="just">
                <a:lnSpc>
                  <a:spcPts val="4275"/>
                </a:lnSpc>
              </a:pPr>
            </a:p>
            <a:p>
              <a:pPr algn="just">
                <a:lnSpc>
                  <a:spcPts val="4275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5859" y="-1073946"/>
            <a:ext cx="18599717" cy="14135785"/>
          </a:xfrm>
          <a:custGeom>
            <a:avLst/>
            <a:gdLst/>
            <a:ahLst/>
            <a:cxnLst/>
            <a:rect r="r" b="b" t="t" l="l"/>
            <a:pathLst>
              <a:path h="14135785" w="18599717">
                <a:moveTo>
                  <a:pt x="18599718" y="0"/>
                </a:moveTo>
                <a:lnTo>
                  <a:pt x="0" y="0"/>
                </a:lnTo>
                <a:lnTo>
                  <a:pt x="0" y="14135785"/>
                </a:lnTo>
                <a:lnTo>
                  <a:pt x="18599718" y="14135785"/>
                </a:lnTo>
                <a:lnTo>
                  <a:pt x="18599718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00992" y="174527"/>
            <a:ext cx="3757426" cy="3757426"/>
          </a:xfrm>
          <a:custGeom>
            <a:avLst/>
            <a:gdLst/>
            <a:ahLst/>
            <a:cxnLst/>
            <a:rect r="r" b="b" t="t" l="l"/>
            <a:pathLst>
              <a:path h="3757426" w="3757426">
                <a:moveTo>
                  <a:pt x="0" y="0"/>
                </a:moveTo>
                <a:lnTo>
                  <a:pt x="3757426" y="0"/>
                </a:lnTo>
                <a:lnTo>
                  <a:pt x="3757426" y="3757426"/>
                </a:lnTo>
                <a:lnTo>
                  <a:pt x="0" y="3757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78986" y="4114806"/>
            <a:ext cx="10801439" cy="3086100"/>
            <a:chOff x="0" y="0"/>
            <a:chExt cx="2844823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4823" cy="812800"/>
            </a:xfrm>
            <a:custGeom>
              <a:avLst/>
              <a:gdLst/>
              <a:ahLst/>
              <a:cxnLst/>
              <a:rect r="r" b="b" t="t" l="l"/>
              <a:pathLst>
                <a:path h="812800" w="2844823">
                  <a:moveTo>
                    <a:pt x="36554" y="0"/>
                  </a:moveTo>
                  <a:lnTo>
                    <a:pt x="2808269" y="0"/>
                  </a:lnTo>
                  <a:cubicBezTo>
                    <a:pt x="2828458" y="0"/>
                    <a:pt x="2844823" y="16366"/>
                    <a:pt x="2844823" y="36554"/>
                  </a:cubicBezTo>
                  <a:lnTo>
                    <a:pt x="2844823" y="776246"/>
                  </a:lnTo>
                  <a:cubicBezTo>
                    <a:pt x="2844823" y="796434"/>
                    <a:pt x="2828458" y="812800"/>
                    <a:pt x="2808269" y="812800"/>
                  </a:cubicBezTo>
                  <a:lnTo>
                    <a:pt x="36554" y="812800"/>
                  </a:lnTo>
                  <a:cubicBezTo>
                    <a:pt x="16366" y="812800"/>
                    <a:pt x="0" y="796434"/>
                    <a:pt x="0" y="776246"/>
                  </a:cubicBezTo>
                  <a:lnTo>
                    <a:pt x="0" y="36554"/>
                  </a:lnTo>
                  <a:cubicBezTo>
                    <a:pt x="0" y="16366"/>
                    <a:pt x="16366" y="0"/>
                    <a:pt x="36554" y="0"/>
                  </a:cubicBezTo>
                  <a:close/>
                </a:path>
              </a:pathLst>
            </a:custGeom>
            <a:solidFill>
              <a:srgbClr val="E7684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482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67164" y="4497882"/>
            <a:ext cx="13825083" cy="3789498"/>
            <a:chOff x="0" y="0"/>
            <a:chExt cx="18433444" cy="505266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8575"/>
              <a:ext cx="18433444" cy="331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750"/>
                </a:lnSpc>
                <a:spcBef>
                  <a:spcPct val="0"/>
                </a:spcBef>
              </a:pPr>
              <a:r>
                <a:rPr lang="en-US" b="true" sz="8125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PREGUNTAS DE LA COMISIÓN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264629"/>
              <a:ext cx="18433444" cy="664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75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8053" y="-337130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92382" y="152400"/>
            <a:ext cx="4503237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E86842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Integrantes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08863" y="5205017"/>
            <a:ext cx="247910" cy="247910"/>
          </a:xfrm>
          <a:custGeom>
            <a:avLst/>
            <a:gdLst/>
            <a:ahLst/>
            <a:cxnLst/>
            <a:rect r="r" b="b" t="t" l="l"/>
            <a:pathLst>
              <a:path h="247910" w="247910">
                <a:moveTo>
                  <a:pt x="0" y="0"/>
                </a:moveTo>
                <a:lnTo>
                  <a:pt x="247910" y="0"/>
                </a:lnTo>
                <a:lnTo>
                  <a:pt x="247910" y="247910"/>
                </a:lnTo>
                <a:lnTo>
                  <a:pt x="0" y="247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87152" y="4311995"/>
            <a:ext cx="3314998" cy="83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6"/>
              </a:lnSpc>
            </a:pPr>
            <a:r>
              <a:rPr lang="en-US" sz="491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Axel Muñoz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0469" y="5082396"/>
            <a:ext cx="3808363" cy="170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6"/>
              </a:lnSpc>
            </a:pPr>
            <a:r>
              <a:rPr lang="en-US" sz="491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Desarrollador</a:t>
            </a:r>
          </a:p>
          <a:p>
            <a:pPr algn="ctr">
              <a:lnSpc>
                <a:spcPts val="6886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2426078" y="1826676"/>
            <a:ext cx="5710867" cy="7205856"/>
            <a:chOff x="0" y="0"/>
            <a:chExt cx="7614490" cy="960780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54209"/>
              <a:ext cx="7604246" cy="9553599"/>
              <a:chOff x="0" y="0"/>
              <a:chExt cx="1502073" cy="188713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502073" cy="1887131"/>
              </a:xfrm>
              <a:custGeom>
                <a:avLst/>
                <a:gdLst/>
                <a:ahLst/>
                <a:cxnLst/>
                <a:rect r="r" b="b" t="t" l="l"/>
                <a:pathLst>
                  <a:path h="1887131" w="1502073">
                    <a:moveTo>
                      <a:pt x="69231" y="0"/>
                    </a:moveTo>
                    <a:lnTo>
                      <a:pt x="1432842" y="0"/>
                    </a:lnTo>
                    <a:cubicBezTo>
                      <a:pt x="1471077" y="0"/>
                      <a:pt x="1502073" y="30996"/>
                      <a:pt x="1502073" y="69231"/>
                    </a:cubicBezTo>
                    <a:lnTo>
                      <a:pt x="1502073" y="1817900"/>
                    </a:lnTo>
                    <a:cubicBezTo>
                      <a:pt x="1502073" y="1856135"/>
                      <a:pt x="1471077" y="1887131"/>
                      <a:pt x="1432842" y="1887131"/>
                    </a:cubicBezTo>
                    <a:lnTo>
                      <a:pt x="69231" y="1887131"/>
                    </a:lnTo>
                    <a:cubicBezTo>
                      <a:pt x="30996" y="1887131"/>
                      <a:pt x="0" y="1856135"/>
                      <a:pt x="0" y="1817900"/>
                    </a:cubicBezTo>
                    <a:lnTo>
                      <a:pt x="0" y="69231"/>
                    </a:lnTo>
                    <a:cubicBezTo>
                      <a:pt x="0" y="30996"/>
                      <a:pt x="30996" y="0"/>
                      <a:pt x="69231" y="0"/>
                    </a:cubicBezTo>
                    <a:close/>
                  </a:path>
                </a:pathLst>
              </a:custGeom>
              <a:solidFill>
                <a:srgbClr val="2F2F2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1502073" cy="18871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7614490" cy="2809708"/>
              <a:chOff x="0" y="0"/>
              <a:chExt cx="1504097" cy="55500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504097" cy="555004"/>
              </a:xfrm>
              <a:custGeom>
                <a:avLst/>
                <a:gdLst/>
                <a:ahLst/>
                <a:cxnLst/>
                <a:rect r="r" b="b" t="t" l="l"/>
                <a:pathLst>
                  <a:path h="555004" w="1504097">
                    <a:moveTo>
                      <a:pt x="0" y="0"/>
                    </a:moveTo>
                    <a:lnTo>
                      <a:pt x="1504097" y="0"/>
                    </a:lnTo>
                    <a:lnTo>
                      <a:pt x="1504097" y="555004"/>
                    </a:lnTo>
                    <a:lnTo>
                      <a:pt x="0" y="555004"/>
                    </a:lnTo>
                    <a:close/>
                  </a:path>
                </a:pathLst>
              </a:custGeom>
              <a:solidFill>
                <a:srgbClr val="FF702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1504097" cy="5550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2362542" y="1313036"/>
              <a:ext cx="2929619" cy="2929619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-16680" r="0" b="-16680"/>
                </a:stretch>
              </a:blip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221312" y="5110436"/>
              <a:ext cx="5212080" cy="836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08"/>
                </a:lnSpc>
              </a:pPr>
              <a:r>
                <a:rPr lang="en-US" sz="372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Axel Montecinos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268334" y="6126490"/>
              <a:ext cx="3077823" cy="23536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Desarrollador </a:t>
              </a:r>
            </a:p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Back-End</a:t>
              </a:r>
            </a:p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QA Engineer</a:t>
              </a:r>
            </a:p>
            <a:p>
              <a:pPr algn="ctr">
                <a:lnSpc>
                  <a:spcPts val="3563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896090" y="5149071"/>
            <a:ext cx="247910" cy="247910"/>
          </a:xfrm>
          <a:custGeom>
            <a:avLst/>
            <a:gdLst/>
            <a:ahLst/>
            <a:cxnLst/>
            <a:rect r="r" b="b" t="t" l="l"/>
            <a:pathLst>
              <a:path h="247910" w="247910">
                <a:moveTo>
                  <a:pt x="0" y="0"/>
                </a:moveTo>
                <a:lnTo>
                  <a:pt x="247910" y="0"/>
                </a:lnTo>
                <a:lnTo>
                  <a:pt x="247910" y="247910"/>
                </a:lnTo>
                <a:lnTo>
                  <a:pt x="0" y="247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326986" y="1804967"/>
            <a:ext cx="5634028" cy="7140609"/>
            <a:chOff x="0" y="0"/>
            <a:chExt cx="7512037" cy="9520812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7512037" cy="9520812"/>
              <a:chOff x="0" y="0"/>
              <a:chExt cx="1483859" cy="188065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483859" cy="1880654"/>
              </a:xfrm>
              <a:custGeom>
                <a:avLst/>
                <a:gdLst/>
                <a:ahLst/>
                <a:cxnLst/>
                <a:rect r="r" b="b" t="t" l="l"/>
                <a:pathLst>
                  <a:path h="1880654" w="1483859">
                    <a:moveTo>
                      <a:pt x="70081" y="0"/>
                    </a:moveTo>
                    <a:lnTo>
                      <a:pt x="1413778" y="0"/>
                    </a:lnTo>
                    <a:cubicBezTo>
                      <a:pt x="1452483" y="0"/>
                      <a:pt x="1483859" y="31376"/>
                      <a:pt x="1483859" y="70081"/>
                    </a:cubicBezTo>
                    <a:lnTo>
                      <a:pt x="1483859" y="1810573"/>
                    </a:lnTo>
                    <a:cubicBezTo>
                      <a:pt x="1483859" y="1849278"/>
                      <a:pt x="1452483" y="1880654"/>
                      <a:pt x="1413778" y="1880654"/>
                    </a:cubicBezTo>
                    <a:lnTo>
                      <a:pt x="70081" y="1880654"/>
                    </a:lnTo>
                    <a:cubicBezTo>
                      <a:pt x="51494" y="1880654"/>
                      <a:pt x="33669" y="1873271"/>
                      <a:pt x="20526" y="1860128"/>
                    </a:cubicBezTo>
                    <a:cubicBezTo>
                      <a:pt x="7384" y="1846985"/>
                      <a:pt x="0" y="1829160"/>
                      <a:pt x="0" y="1810573"/>
                    </a:cubicBezTo>
                    <a:lnTo>
                      <a:pt x="0" y="70081"/>
                    </a:lnTo>
                    <a:cubicBezTo>
                      <a:pt x="0" y="31376"/>
                      <a:pt x="31376" y="0"/>
                      <a:pt x="70081" y="0"/>
                    </a:cubicBezTo>
                    <a:close/>
                  </a:path>
                </a:pathLst>
              </a:custGeom>
              <a:solidFill>
                <a:srgbClr val="2F2F2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0"/>
                <a:ext cx="1483859" cy="18806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0"/>
              <a:ext cx="7512037" cy="2788286"/>
              <a:chOff x="0" y="0"/>
              <a:chExt cx="1483859" cy="55077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483859" cy="550772"/>
              </a:xfrm>
              <a:custGeom>
                <a:avLst/>
                <a:gdLst/>
                <a:ahLst/>
                <a:cxnLst/>
                <a:rect r="r" b="b" t="t" l="l"/>
                <a:pathLst>
                  <a:path h="550772" w="1483859">
                    <a:moveTo>
                      <a:pt x="0" y="0"/>
                    </a:moveTo>
                    <a:lnTo>
                      <a:pt x="1483859" y="0"/>
                    </a:lnTo>
                    <a:lnTo>
                      <a:pt x="1483859" y="550772"/>
                    </a:lnTo>
                    <a:lnTo>
                      <a:pt x="0" y="550772"/>
                    </a:lnTo>
                    <a:close/>
                  </a:path>
                </a:pathLst>
              </a:custGeom>
              <a:solidFill>
                <a:srgbClr val="FF702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0"/>
                <a:ext cx="1483859" cy="5507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2393313" y="1334251"/>
              <a:ext cx="2698979" cy="2698979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47602" t="-83216" r="-72342" b="-207797"/>
                </a:stretch>
              </a:blip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663890" y="5003339"/>
              <a:ext cx="6207760" cy="836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08"/>
                </a:lnSpc>
              </a:pPr>
              <a:r>
                <a:rPr lang="en-US" sz="372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Maximiliano Urbina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27189" y="6019392"/>
              <a:ext cx="7231226" cy="23536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Desarrollador </a:t>
              </a:r>
            </a:p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Front-End</a:t>
              </a:r>
            </a:p>
            <a:p>
              <a:pPr algn="ctr">
                <a:lnSpc>
                  <a:spcPts val="3563"/>
                </a:lnSpc>
              </a:pPr>
              <a:r>
                <a:rPr lang="en-US" sz="2545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Ux - UI</a:t>
              </a:r>
            </a:p>
            <a:p>
              <a:pPr algn="ctr">
                <a:lnSpc>
                  <a:spcPts val="3563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3002737" y="5205017"/>
            <a:ext cx="247910" cy="247910"/>
          </a:xfrm>
          <a:custGeom>
            <a:avLst/>
            <a:gdLst/>
            <a:ahLst/>
            <a:cxnLst/>
            <a:rect r="r" b="b" t="t" l="l"/>
            <a:pathLst>
              <a:path h="247910" w="247910">
                <a:moveTo>
                  <a:pt x="0" y="0"/>
                </a:moveTo>
                <a:lnTo>
                  <a:pt x="247910" y="0"/>
                </a:lnTo>
                <a:lnTo>
                  <a:pt x="247910" y="247910"/>
                </a:lnTo>
                <a:lnTo>
                  <a:pt x="0" y="247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382240" y="1826676"/>
            <a:ext cx="5561466" cy="7097190"/>
            <a:chOff x="0" y="0"/>
            <a:chExt cx="7415288" cy="9462920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64729"/>
              <a:ext cx="7415288" cy="9398191"/>
              <a:chOff x="0" y="0"/>
              <a:chExt cx="1483859" cy="1880654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483859" cy="1880654"/>
              </a:xfrm>
              <a:custGeom>
                <a:avLst/>
                <a:gdLst/>
                <a:ahLst/>
                <a:cxnLst/>
                <a:rect r="r" b="b" t="t" l="l"/>
                <a:pathLst>
                  <a:path h="1880654" w="1483859">
                    <a:moveTo>
                      <a:pt x="70081" y="0"/>
                    </a:moveTo>
                    <a:lnTo>
                      <a:pt x="1413778" y="0"/>
                    </a:lnTo>
                    <a:cubicBezTo>
                      <a:pt x="1452483" y="0"/>
                      <a:pt x="1483859" y="31376"/>
                      <a:pt x="1483859" y="70081"/>
                    </a:cubicBezTo>
                    <a:lnTo>
                      <a:pt x="1483859" y="1810573"/>
                    </a:lnTo>
                    <a:cubicBezTo>
                      <a:pt x="1483859" y="1849278"/>
                      <a:pt x="1452483" y="1880654"/>
                      <a:pt x="1413778" y="1880654"/>
                    </a:cubicBezTo>
                    <a:lnTo>
                      <a:pt x="70081" y="1880654"/>
                    </a:lnTo>
                    <a:cubicBezTo>
                      <a:pt x="51494" y="1880654"/>
                      <a:pt x="33669" y="1873271"/>
                      <a:pt x="20526" y="1860128"/>
                    </a:cubicBezTo>
                    <a:cubicBezTo>
                      <a:pt x="7384" y="1846985"/>
                      <a:pt x="0" y="1829160"/>
                      <a:pt x="0" y="1810573"/>
                    </a:cubicBezTo>
                    <a:lnTo>
                      <a:pt x="0" y="70081"/>
                    </a:lnTo>
                    <a:cubicBezTo>
                      <a:pt x="0" y="31376"/>
                      <a:pt x="31376" y="0"/>
                      <a:pt x="70081" y="0"/>
                    </a:cubicBezTo>
                    <a:close/>
                  </a:path>
                </a:pathLst>
              </a:custGeom>
              <a:solidFill>
                <a:srgbClr val="2F2F2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0"/>
                <a:ext cx="1483859" cy="18806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0"/>
              <a:ext cx="7415288" cy="2752375"/>
              <a:chOff x="0" y="0"/>
              <a:chExt cx="1483859" cy="550773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483859" cy="550772"/>
              </a:xfrm>
              <a:custGeom>
                <a:avLst/>
                <a:gdLst/>
                <a:ahLst/>
                <a:cxnLst/>
                <a:rect r="r" b="b" t="t" l="l"/>
                <a:pathLst>
                  <a:path h="550772" w="1483859">
                    <a:moveTo>
                      <a:pt x="0" y="0"/>
                    </a:moveTo>
                    <a:lnTo>
                      <a:pt x="1483859" y="0"/>
                    </a:lnTo>
                    <a:lnTo>
                      <a:pt x="1483859" y="550772"/>
                    </a:lnTo>
                    <a:lnTo>
                      <a:pt x="0" y="550772"/>
                    </a:lnTo>
                    <a:close/>
                  </a:path>
                </a:pathLst>
              </a:custGeom>
              <a:solidFill>
                <a:srgbClr val="FF7029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0"/>
                <a:ext cx="1483859" cy="5507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  <a:p>
                <a:pPr algn="ctr">
                  <a:lnSpc>
                    <a:spcPts val="2918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1960349" y="5034125"/>
              <a:ext cx="3600464" cy="807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40"/>
                </a:lnSpc>
              </a:pPr>
              <a:r>
                <a:rPr lang="en-US" sz="367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Axel Muñoz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2186971" y="5983936"/>
              <a:ext cx="3265521" cy="2501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7"/>
                </a:lnSpc>
              </a:pPr>
              <a:r>
                <a:rPr lang="en-US" sz="2698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Scrum Master</a:t>
              </a:r>
            </a:p>
            <a:p>
              <a:pPr algn="ctr">
                <a:lnSpc>
                  <a:spcPts val="3777"/>
                </a:lnSpc>
              </a:pPr>
              <a:r>
                <a:rPr lang="en-US" sz="2698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Desarrollador </a:t>
              </a:r>
            </a:p>
            <a:p>
              <a:pPr algn="ctr">
                <a:lnSpc>
                  <a:spcPts val="3777"/>
                </a:lnSpc>
              </a:pPr>
            </a:p>
            <a:p>
              <a:pPr algn="ctr">
                <a:lnSpc>
                  <a:spcPts val="3777"/>
                </a:lnSpc>
              </a:pPr>
            </a:p>
          </p:txBody>
        </p:sp>
        <p:grpSp>
          <p:nvGrpSpPr>
            <p:cNvPr name="Group 40" id="40"/>
            <p:cNvGrpSpPr/>
            <p:nvPr/>
          </p:nvGrpSpPr>
          <p:grpSpPr>
            <a:xfrm rot="0">
              <a:off x="2261700" y="1333250"/>
              <a:ext cx="2891888" cy="2891888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-694" r="0" b="-694"/>
                </a:stretch>
              </a:blip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8053" y="-337130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1355" y="3012597"/>
            <a:ext cx="15805291" cy="267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37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Muchas personas necesitan ayuda con tareas prácticas como cortar el pasto o pasear al perro, mientras otros buscan ingresos extra sin horarios fijos. Aunque existen plataformas similares, estas no siempre ofrecen la rapidez, flexibilidad y accesibilidad necesarias para conectar ambas necesidades de manera eficiente.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939239" y="7257487"/>
            <a:ext cx="2409522" cy="2409522"/>
          </a:xfrm>
          <a:custGeom>
            <a:avLst/>
            <a:gdLst/>
            <a:ahLst/>
            <a:cxnLst/>
            <a:rect r="r" b="b" t="t" l="l"/>
            <a:pathLst>
              <a:path h="2409522" w="2409522">
                <a:moveTo>
                  <a:pt x="0" y="0"/>
                </a:moveTo>
                <a:lnTo>
                  <a:pt x="2409522" y="0"/>
                </a:lnTo>
                <a:lnTo>
                  <a:pt x="2409522" y="2409522"/>
                </a:lnTo>
                <a:lnTo>
                  <a:pt x="0" y="2409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7262"/>
            <a:ext cx="16230600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FF7029"/>
                </a:solidFill>
                <a:latin typeface="Roboto Bold"/>
                <a:ea typeface="Roboto Bold"/>
                <a:cs typeface="Roboto Bold"/>
                <a:sym typeface="Roboto Bold"/>
              </a:rPr>
              <a:t>Problematica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8053" y="-337130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8045161" y="5410888"/>
            <a:ext cx="2197678" cy="4424856"/>
            <a:chOff x="0" y="0"/>
            <a:chExt cx="9461500" cy="190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4"/>
              <a:stretch>
                <a:fillRect l="0" t="-2608" r="0" b="-2608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5"/>
              <a:stretch>
                <a:fillRect l="-83" t="0" r="-83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859777"/>
            <a:ext cx="16230600" cy="1830196"/>
            <a:chOff x="0" y="0"/>
            <a:chExt cx="21640800" cy="244026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756"/>
              <a:ext cx="21640800" cy="1174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b="true" sz="5700" u="sng">
                  <a:solidFill>
                    <a:srgbClr val="E8684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Solución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07731"/>
              <a:ext cx="21640800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39687" y="2613773"/>
            <a:ext cx="15608625" cy="231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Este proyecto busca facilitar la conexión entre personas que necesitan ayuda inmediata y aquellos interesados en trabajar, ofreciendo una solución rápida y sencilla. La propuesta se implementará a través de una aplicación móvil accesible para todos.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7800" y="-3415601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68061" y="7140378"/>
            <a:ext cx="2151877" cy="2146497"/>
          </a:xfrm>
          <a:custGeom>
            <a:avLst/>
            <a:gdLst/>
            <a:ahLst/>
            <a:cxnLst/>
            <a:rect r="r" b="b" t="t" l="l"/>
            <a:pathLst>
              <a:path h="2146497" w="2151877">
                <a:moveTo>
                  <a:pt x="0" y="0"/>
                </a:moveTo>
                <a:lnTo>
                  <a:pt x="2151878" y="0"/>
                </a:lnTo>
                <a:lnTo>
                  <a:pt x="2151878" y="2146497"/>
                </a:lnTo>
                <a:lnTo>
                  <a:pt x="0" y="214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72558" y="655559"/>
            <a:ext cx="6142884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Objetivo General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39687" y="3692609"/>
            <a:ext cx="15608625" cy="120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0"/>
              </a:lnSpc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Diseñar, desarrollar e implementar una aplicación móvil que actúe como un intermediario, fomentando la flexibilidad, la rapidez y la accesibilidad.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38053" y="-337130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4571" y="738187"/>
            <a:ext cx="1623060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b="true" sz="5700">
                <a:solidFill>
                  <a:srgbClr val="E86842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Objetivos Específicos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9155" y="2187130"/>
            <a:ext cx="14490228" cy="6036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Identificar necesidades de los usuarios para definir los servicios clave.</a:t>
            </a:r>
          </a:p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Idear: Crear un diseño conceptual de la aplicación y sus funcionalidades principales.</a:t>
            </a:r>
          </a:p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Diseñar: Desarrollar una interfaz intuitiva y amigable para el usuario.</a:t>
            </a:r>
          </a:p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Desarrollar: Implementar la funcionalidad de la app.</a:t>
            </a:r>
          </a:p>
          <a:p>
            <a:pPr algn="just" marL="712467" indent="-356233" lvl="1">
              <a:lnSpc>
                <a:spcPts val="6104"/>
              </a:lnSpc>
              <a:buAutoNum type="arabicPeriod" startAt="1"/>
            </a:pPr>
            <a:r>
              <a:rPr lang="en-US" sz="3299" spc="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Testear: Realizar pruebas para garantizar el rendimiento y la experiencia del usuario.</a:t>
            </a:r>
          </a:p>
          <a:p>
            <a:pPr algn="just">
              <a:lnSpc>
                <a:spcPts val="48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068061" y="7910137"/>
            <a:ext cx="2151877" cy="2146497"/>
          </a:xfrm>
          <a:custGeom>
            <a:avLst/>
            <a:gdLst/>
            <a:ahLst/>
            <a:cxnLst/>
            <a:rect r="r" b="b" t="t" l="l"/>
            <a:pathLst>
              <a:path h="2146497" w="2151877">
                <a:moveTo>
                  <a:pt x="0" y="0"/>
                </a:moveTo>
                <a:lnTo>
                  <a:pt x="2151878" y="0"/>
                </a:lnTo>
                <a:lnTo>
                  <a:pt x="2151878" y="2146497"/>
                </a:lnTo>
                <a:lnTo>
                  <a:pt x="0" y="214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4781424" y="-4736896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6844" y="415063"/>
            <a:ext cx="17259300" cy="9780723"/>
            <a:chOff x="0" y="0"/>
            <a:chExt cx="23012400" cy="130409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050"/>
              <a:ext cx="23012400" cy="1174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839"/>
                </a:lnSpc>
                <a:spcBef>
                  <a:spcPct val="0"/>
                </a:spcBef>
              </a:pPr>
              <a:r>
                <a:rPr lang="en-US" b="true" sz="5700">
                  <a:solidFill>
                    <a:srgbClr val="E8684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Alcances y limitaciones del proyecto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08804"/>
              <a:ext cx="23012400" cy="10808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75"/>
                </a:lnSpc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Alcances: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comuniacion trabajador - contratador eficiente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aplicación intuitiva y de uso practico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creación de contratos de forma segura para ambos actores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Funcionalidad de creación de servicios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sistema de mensajería - contrato eficiente</a:t>
              </a:r>
            </a:p>
            <a:p>
              <a:pPr algn="just">
                <a:lnSpc>
                  <a:spcPts val="4275"/>
                </a:lnSpc>
              </a:pPr>
            </a:p>
            <a:p>
              <a:pPr algn="just">
                <a:lnSpc>
                  <a:spcPts val="4275"/>
                </a:lnSpc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Limitaciones: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sin acceso a firebase functions ( correo )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api google maps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 blaze firebase ( uso limitado )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plazos de desarrollo limitados</a:t>
              </a:r>
            </a:p>
            <a:p>
              <a:pPr algn="just" marL="615315" indent="-307658" lvl="1">
                <a:lnSpc>
                  <a:spcPts val="4275"/>
                </a:lnSpc>
                <a:buFont typeface="Arial"/>
                <a:buChar char="•"/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Capacidad de mejoras</a:t>
              </a:r>
            </a:p>
            <a:p>
              <a:pPr algn="l">
                <a:lnSpc>
                  <a:spcPts val="4275"/>
                </a:lnSpc>
              </a:pPr>
            </a:p>
            <a:p>
              <a:pPr algn="l">
                <a:lnSpc>
                  <a:spcPts val="427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398731" y="4080549"/>
            <a:ext cx="3293383" cy="3113743"/>
          </a:xfrm>
          <a:custGeom>
            <a:avLst/>
            <a:gdLst/>
            <a:ahLst/>
            <a:cxnLst/>
            <a:rect r="r" b="b" t="t" l="l"/>
            <a:pathLst>
              <a:path h="3113743" w="3293383">
                <a:moveTo>
                  <a:pt x="0" y="0"/>
                </a:moveTo>
                <a:lnTo>
                  <a:pt x="3293383" y="0"/>
                </a:lnTo>
                <a:lnTo>
                  <a:pt x="3293383" y="3113743"/>
                </a:lnTo>
                <a:lnTo>
                  <a:pt x="0" y="3113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916541" y="-4881184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7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7" y="16009950"/>
                </a:lnTo>
                <a:lnTo>
                  <a:pt x="13506577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2796" y="634138"/>
            <a:ext cx="14922408" cy="9018723"/>
            <a:chOff x="0" y="0"/>
            <a:chExt cx="19896543" cy="120249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050"/>
              <a:ext cx="19896543" cy="2330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839"/>
                </a:lnSpc>
                <a:spcBef>
                  <a:spcPct val="0"/>
                </a:spcBef>
              </a:pPr>
              <a:r>
                <a:rPr lang="en-US" b="true" sz="5700">
                  <a:solidFill>
                    <a:srgbClr val="E86842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Metodología Scrum de trabajo para el desarrollo del proyecto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64504"/>
              <a:ext cx="19896543" cy="8637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75"/>
                </a:lnSpc>
              </a:pPr>
              <a:r>
                <a:rPr lang="en-US" sz="285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Reunión semanal:</a:t>
              </a:r>
            </a:p>
            <a:p>
              <a:pPr algn="l">
                <a:lnSpc>
                  <a:spcPts val="4275"/>
                </a:lnSpc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Al final de cada semana realizamos una reunión (Sprint Review/Retrospective) para monitorear avances, revisar logros y obtener feedback. Esta instancia es clave para evaluar el desempeño, ajustar prioridades y mejorar nuestro proceso de trabajo.</a:t>
              </a:r>
            </a:p>
            <a:p>
              <a:pPr algn="l">
                <a:lnSpc>
                  <a:spcPts val="4275"/>
                </a:lnSpc>
              </a:pPr>
            </a:p>
            <a:p>
              <a:pPr algn="l">
                <a:lnSpc>
                  <a:spcPts val="4275"/>
                </a:lnSpc>
              </a:pPr>
              <a:r>
                <a:rPr lang="en-US" sz="285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Reuniones diarias:</a:t>
              </a:r>
            </a:p>
            <a:p>
              <a:pPr algn="l">
                <a:lnSpc>
                  <a:spcPts val="4275"/>
                </a:lnSpc>
              </a:pPr>
              <a:r>
                <a:rPr lang="en-US" sz="285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Llevamos a cabo breves reuniones diarias (Daily Meeting) para revisar el progreso, identificar obstáculos y planificar las tareas del día. Esto asegura una comunicación constante y la alineación de todo el equipo.</a:t>
              </a:r>
            </a:p>
            <a:p>
              <a:pPr algn="l">
                <a:lnSpc>
                  <a:spcPts val="4275"/>
                </a:lnSpc>
              </a:pPr>
            </a:p>
            <a:p>
              <a:pPr algn="l">
                <a:lnSpc>
                  <a:spcPts val="4275"/>
                </a:lnSpc>
              </a:pPr>
            </a:p>
            <a:p>
              <a:pPr algn="l">
                <a:lnSpc>
                  <a:spcPts val="4275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5859" y="-2668492"/>
            <a:ext cx="18599717" cy="14135785"/>
          </a:xfrm>
          <a:custGeom>
            <a:avLst/>
            <a:gdLst/>
            <a:ahLst/>
            <a:cxnLst/>
            <a:rect r="r" b="b" t="t" l="l"/>
            <a:pathLst>
              <a:path h="14135785" w="18599717">
                <a:moveTo>
                  <a:pt x="18599718" y="0"/>
                </a:moveTo>
                <a:lnTo>
                  <a:pt x="0" y="0"/>
                </a:lnTo>
                <a:lnTo>
                  <a:pt x="0" y="14135785"/>
                </a:lnTo>
                <a:lnTo>
                  <a:pt x="18599718" y="14135785"/>
                </a:lnTo>
                <a:lnTo>
                  <a:pt x="18599718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0653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57974" y="898918"/>
            <a:ext cx="440972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E86842"/>
                </a:solidFill>
                <a:latin typeface="Roboto Bold"/>
                <a:ea typeface="Roboto Bold"/>
                <a:cs typeface="Roboto Bold"/>
                <a:sym typeface="Roboto Bold"/>
              </a:rPr>
              <a:t>Cronograma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DAGW-xV9M6o</dc:identifier>
  <dcterms:modified xsi:type="dcterms:W3CDTF">2011-08-01T06:04:30Z</dcterms:modified>
  <cp:revision>1</cp:revision>
  <dc:title>Copia de Definición Proyecto - Capstone</dc:title>
</cp:coreProperties>
</file>