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8288000" cy="10287000"/>
  <p:notesSz cx="6858000" cy="9144000"/>
  <p:embeddedFontLst>
    <p:embeddedFont>
      <p:font typeface="Open Sauce Light Bold" charset="1" panose="00000600000000000000"/>
      <p:regular r:id="rId17"/>
    </p:embeddedFont>
    <p:embeddedFont>
      <p:font typeface="Open Sauce Light" charset="1" panose="00000400000000000000"/>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fonts/font17.fntdata" Type="http://schemas.openxmlformats.org/officeDocument/2006/relationships/font"/><Relationship Id="rId18" Target="fonts/font18.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 Id="rId4" Target="../media/image36.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7.png" Type="http://schemas.openxmlformats.org/officeDocument/2006/relationships/image"/><Relationship Id="rId5" Target="../media/image38.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9.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8.png" Type="http://schemas.openxmlformats.org/officeDocument/2006/relationships/image"/><Relationship Id="rId11" Target="../media/image19.svg" Type="http://schemas.openxmlformats.org/officeDocument/2006/relationships/image"/><Relationship Id="rId12" Target="../media/image20.png" Type="http://schemas.openxmlformats.org/officeDocument/2006/relationships/image"/><Relationship Id="rId13" Target="../media/image21.png" Type="http://schemas.openxmlformats.org/officeDocument/2006/relationships/image"/><Relationship Id="rId14" Target="../media/image22.png" Type="http://schemas.openxmlformats.org/officeDocument/2006/relationships/image"/><Relationship Id="rId15" Target="../media/image23.png" Type="http://schemas.openxmlformats.org/officeDocument/2006/relationships/image"/><Relationship Id="rId16" Target="../media/image24.png" Type="http://schemas.openxmlformats.org/officeDocument/2006/relationships/image"/><Relationship Id="rId17" Target="../media/image25.png" Type="http://schemas.openxmlformats.org/officeDocument/2006/relationships/image"/><Relationship Id="rId18" Target="../media/image26.png" Type="http://schemas.openxmlformats.org/officeDocument/2006/relationships/image"/><Relationship Id="rId19" Target="../media/image27.svg" Type="http://schemas.openxmlformats.org/officeDocument/2006/relationships/image"/><Relationship Id="rId2" Target="../media/image1.png" Type="http://schemas.openxmlformats.org/officeDocument/2006/relationships/image"/><Relationship Id="rId20" Target="../media/image28.png" Type="http://schemas.openxmlformats.org/officeDocument/2006/relationships/image"/><Relationship Id="rId21" Target="../media/image29.png" Type="http://schemas.openxmlformats.org/officeDocument/2006/relationships/image"/><Relationship Id="rId22" Target="../media/image30.svg" Type="http://schemas.openxmlformats.org/officeDocument/2006/relationships/image"/><Relationship Id="rId23" Target="../media/image31.png" Type="http://schemas.openxmlformats.org/officeDocument/2006/relationships/image"/><Relationship Id="rId24" Target="../media/image32.svg" Type="http://schemas.openxmlformats.org/officeDocument/2006/relationships/image"/><Relationship Id="rId25" Target="../media/image33.png" Type="http://schemas.openxmlformats.org/officeDocument/2006/relationships/image"/><Relationship Id="rId26" Target="../media/image34.svg" Type="http://schemas.openxmlformats.org/officeDocument/2006/relationships/image"/><Relationship Id="rId27" Target="../media/image35.png" Type="http://schemas.openxmlformats.org/officeDocument/2006/relationships/image"/><Relationship Id="rId3" Target="../media/image2.svg" Type="http://schemas.openxmlformats.org/officeDocument/2006/relationships/image"/><Relationship Id="rId4" Target="../media/image12.png" Type="http://schemas.openxmlformats.org/officeDocument/2006/relationships/image"/><Relationship Id="rId5" Target="../media/image13.svg" Type="http://schemas.openxmlformats.org/officeDocument/2006/relationships/image"/><Relationship Id="rId6" Target="../media/image14.png" Type="http://schemas.openxmlformats.org/officeDocument/2006/relationships/image"/><Relationship Id="rId7" Target="../media/image15.svg" Type="http://schemas.openxmlformats.org/officeDocument/2006/relationships/image"/><Relationship Id="rId8" Target="../media/image16.png" Type="http://schemas.openxmlformats.org/officeDocument/2006/relationships/image"/><Relationship Id="rId9" Target="../media/image17.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TextBox 2" id="2"/>
          <p:cNvSpPr txBox="true"/>
          <p:nvPr/>
        </p:nvSpPr>
        <p:spPr>
          <a:xfrm rot="0">
            <a:off x="2907865" y="3776662"/>
            <a:ext cx="12472270" cy="2886075"/>
          </a:xfrm>
          <a:prstGeom prst="rect">
            <a:avLst/>
          </a:prstGeom>
        </p:spPr>
        <p:txBody>
          <a:bodyPr anchor="t" rtlCol="false" tIns="0" lIns="0" bIns="0" rIns="0">
            <a:spAutoFit/>
          </a:bodyPr>
          <a:lstStyle/>
          <a:p>
            <a:pPr algn="ctr">
              <a:lnSpc>
                <a:spcPts val="11400"/>
              </a:lnSpc>
            </a:pPr>
            <a:r>
              <a:rPr lang="en-US" sz="9500" b="true">
                <a:solidFill>
                  <a:srgbClr val="E86842"/>
                </a:solidFill>
                <a:latin typeface="Open Sauce Light Bold"/>
                <a:ea typeface="Open Sauce Light Bold"/>
                <a:cs typeface="Open Sauce Light Bold"/>
                <a:sym typeface="Open Sauce Light Bold"/>
              </a:rPr>
              <a:t>Definición Proyecto</a:t>
            </a:r>
          </a:p>
          <a:p>
            <a:pPr algn="ctr">
              <a:lnSpc>
                <a:spcPts val="11399"/>
              </a:lnSpc>
            </a:pPr>
            <a:r>
              <a:rPr lang="en-US" b="true" sz="9499">
                <a:solidFill>
                  <a:srgbClr val="E86842"/>
                </a:solidFill>
                <a:latin typeface="Open Sauce Light Bold"/>
                <a:ea typeface="Open Sauce Light Bold"/>
                <a:cs typeface="Open Sauce Light Bold"/>
                <a:sym typeface="Open Sauce Light Bold"/>
              </a:rPr>
              <a:t>Capstone</a:t>
            </a:r>
          </a:p>
        </p:txBody>
      </p:sp>
      <p:sp>
        <p:nvSpPr>
          <p:cNvPr name="TextBox 3" id="3"/>
          <p:cNvSpPr txBox="true"/>
          <p:nvPr/>
        </p:nvSpPr>
        <p:spPr>
          <a:xfrm rot="0">
            <a:off x="3718671" y="8835390"/>
            <a:ext cx="10850658" cy="422910"/>
          </a:xfrm>
          <a:prstGeom prst="rect">
            <a:avLst/>
          </a:prstGeom>
        </p:spPr>
        <p:txBody>
          <a:bodyPr anchor="t" rtlCol="false" tIns="0" lIns="0" bIns="0" rIns="0">
            <a:spAutoFit/>
          </a:bodyPr>
          <a:lstStyle/>
          <a:p>
            <a:pPr algn="ctr">
              <a:lnSpc>
                <a:spcPts val="3465"/>
              </a:lnSpc>
            </a:pPr>
            <a:r>
              <a:rPr lang="en-US" sz="2475" spc="24">
                <a:solidFill>
                  <a:srgbClr val="FFFFFF"/>
                </a:solidFill>
                <a:latin typeface="Open Sauce Light"/>
                <a:ea typeface="Open Sauce Light"/>
                <a:cs typeface="Open Sauce Light"/>
                <a:sym typeface="Open Sauce Light"/>
              </a:rPr>
              <a:t>Maximiliano Urbina               Axel Montecinos              Axel Muñoz</a:t>
            </a:r>
          </a:p>
        </p:txBody>
      </p:sp>
      <p:sp>
        <p:nvSpPr>
          <p:cNvPr name="Freeform 4" id="4"/>
          <p:cNvSpPr/>
          <p:nvPr/>
        </p:nvSpPr>
        <p:spPr>
          <a:xfrm flipH="false" flipV="false" rot="0">
            <a:off x="-2718920" y="-4960950"/>
            <a:ext cx="13506576" cy="16009950"/>
          </a:xfrm>
          <a:custGeom>
            <a:avLst/>
            <a:gdLst/>
            <a:ahLst/>
            <a:cxnLst/>
            <a:rect r="r" b="b" t="t" l="l"/>
            <a:pathLst>
              <a:path h="16009950" w="13506576">
                <a:moveTo>
                  <a:pt x="0" y="0"/>
                </a:moveTo>
                <a:lnTo>
                  <a:pt x="13506576" y="0"/>
                </a:lnTo>
                <a:lnTo>
                  <a:pt x="13506576" y="16009950"/>
                </a:lnTo>
                <a:lnTo>
                  <a:pt x="0" y="16009950"/>
                </a:lnTo>
                <a:lnTo>
                  <a:pt x="0" y="0"/>
                </a:lnTo>
                <a:close/>
              </a:path>
            </a:pathLst>
          </a:custGeom>
          <a:blipFill>
            <a:blip r:embed="rId2">
              <a:alphaModFix amt="55000"/>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7001324" y="2483164"/>
            <a:ext cx="4285352" cy="960911"/>
          </a:xfrm>
          <a:custGeom>
            <a:avLst/>
            <a:gdLst/>
            <a:ahLst/>
            <a:cxnLst/>
            <a:rect r="r" b="b" t="t" l="l"/>
            <a:pathLst>
              <a:path h="960911" w="4285352">
                <a:moveTo>
                  <a:pt x="0" y="0"/>
                </a:moveTo>
                <a:lnTo>
                  <a:pt x="4285352" y="0"/>
                </a:lnTo>
                <a:lnTo>
                  <a:pt x="4285352" y="960911"/>
                </a:lnTo>
                <a:lnTo>
                  <a:pt x="0" y="960911"/>
                </a:lnTo>
                <a:lnTo>
                  <a:pt x="0" y="0"/>
                </a:lnTo>
                <a:close/>
              </a:path>
            </a:pathLst>
          </a:custGeom>
          <a:blipFill>
            <a:blip r:embed="rId4"/>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TextBox 2" id="2"/>
          <p:cNvSpPr txBox="true"/>
          <p:nvPr/>
        </p:nvSpPr>
        <p:spPr>
          <a:xfrm rot="0">
            <a:off x="6146284" y="192023"/>
            <a:ext cx="4004433" cy="971550"/>
          </a:xfrm>
          <a:prstGeom prst="rect">
            <a:avLst/>
          </a:prstGeom>
        </p:spPr>
        <p:txBody>
          <a:bodyPr anchor="t" rtlCol="false" tIns="0" lIns="0" bIns="0" rIns="0">
            <a:spAutoFit/>
          </a:bodyPr>
          <a:lstStyle/>
          <a:p>
            <a:pPr algn="l">
              <a:lnSpc>
                <a:spcPts val="7680"/>
              </a:lnSpc>
            </a:pPr>
            <a:r>
              <a:rPr lang="en-US" sz="6400" b="true">
                <a:solidFill>
                  <a:srgbClr val="FFFFFF"/>
                </a:solidFill>
                <a:latin typeface="Open Sauce Light Bold"/>
                <a:ea typeface="Open Sauce Light Bold"/>
                <a:cs typeface="Open Sauce Light Bold"/>
                <a:sym typeface="Open Sauce Light Bold"/>
              </a:rPr>
              <a:t>Duración</a:t>
            </a:r>
          </a:p>
        </p:txBody>
      </p:sp>
      <p:sp>
        <p:nvSpPr>
          <p:cNvPr name="TextBox 3" id="3"/>
          <p:cNvSpPr txBox="true"/>
          <p:nvPr/>
        </p:nvSpPr>
        <p:spPr>
          <a:xfrm rot="0">
            <a:off x="1376459" y="1096898"/>
            <a:ext cx="15348608" cy="2124075"/>
          </a:xfrm>
          <a:prstGeom prst="rect">
            <a:avLst/>
          </a:prstGeom>
        </p:spPr>
        <p:txBody>
          <a:bodyPr anchor="t" rtlCol="false" tIns="0" lIns="0" bIns="0" rIns="0">
            <a:spAutoFit/>
          </a:bodyPr>
          <a:lstStyle/>
          <a:p>
            <a:pPr algn="l">
              <a:lnSpc>
                <a:spcPts val="4200"/>
              </a:lnSpc>
            </a:pPr>
            <a:r>
              <a:rPr lang="en-US" sz="3000">
                <a:solidFill>
                  <a:srgbClr val="E86842"/>
                </a:solidFill>
                <a:latin typeface="Open Sauce Light"/>
                <a:ea typeface="Open Sauce Light"/>
                <a:cs typeface="Open Sauce Light"/>
                <a:sym typeface="Open Sauce Light"/>
              </a:rPr>
              <a:t>El proyecto constara de una duracion de 18 semanas  y que este tendra 3 fases.  Este partira con la planificacion del proyecto y terminando con el proyecto ya terminado y haciendo correciones al sistema. </a:t>
            </a:r>
          </a:p>
          <a:p>
            <a:pPr algn="l">
              <a:lnSpc>
                <a:spcPts val="4200"/>
              </a:lnSpc>
            </a:pPr>
          </a:p>
        </p:txBody>
      </p:sp>
      <p:sp>
        <p:nvSpPr>
          <p:cNvPr name="Freeform 4" id="4"/>
          <p:cNvSpPr/>
          <p:nvPr/>
        </p:nvSpPr>
        <p:spPr>
          <a:xfrm flipH="true" flipV="false" rot="0">
            <a:off x="9544050" y="-3042596"/>
            <a:ext cx="12060782" cy="9166194"/>
          </a:xfrm>
          <a:custGeom>
            <a:avLst/>
            <a:gdLst/>
            <a:ahLst/>
            <a:cxnLst/>
            <a:rect r="r" b="b" t="t" l="l"/>
            <a:pathLst>
              <a:path h="9166194" w="12060782">
                <a:moveTo>
                  <a:pt x="12060782" y="0"/>
                </a:moveTo>
                <a:lnTo>
                  <a:pt x="0" y="0"/>
                </a:lnTo>
                <a:lnTo>
                  <a:pt x="0" y="9166194"/>
                </a:lnTo>
                <a:lnTo>
                  <a:pt x="12060782" y="9166194"/>
                </a:lnTo>
                <a:lnTo>
                  <a:pt x="12060782" y="0"/>
                </a:lnTo>
                <a:close/>
              </a:path>
            </a:pathLst>
          </a:custGeom>
          <a:blipFill>
            <a:blip r:embed="rId2">
              <a:alphaModFix amt="77000"/>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4890200" y="2799409"/>
            <a:ext cx="6516602" cy="7444724"/>
          </a:xfrm>
          <a:custGeom>
            <a:avLst/>
            <a:gdLst/>
            <a:ahLst/>
            <a:cxnLst/>
            <a:rect r="r" b="b" t="t" l="l"/>
            <a:pathLst>
              <a:path h="7444724" w="6516602">
                <a:moveTo>
                  <a:pt x="0" y="0"/>
                </a:moveTo>
                <a:lnTo>
                  <a:pt x="6516602" y="0"/>
                </a:lnTo>
                <a:lnTo>
                  <a:pt x="6516602" y="7444724"/>
                </a:lnTo>
                <a:lnTo>
                  <a:pt x="0" y="7444724"/>
                </a:lnTo>
                <a:lnTo>
                  <a:pt x="0" y="0"/>
                </a:lnTo>
                <a:close/>
              </a:path>
            </a:pathLst>
          </a:custGeom>
          <a:blipFill>
            <a:blip r:embed="rId4"/>
            <a:stretch>
              <a:fillRect l="0" t="0" r="0" b="0"/>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true" flipV="false" rot="0">
            <a:off x="2100730" y="-4836555"/>
            <a:ext cx="13506576" cy="16009950"/>
          </a:xfrm>
          <a:custGeom>
            <a:avLst/>
            <a:gdLst/>
            <a:ahLst/>
            <a:cxnLst/>
            <a:rect r="r" b="b" t="t" l="l"/>
            <a:pathLst>
              <a:path h="16009950" w="13506576">
                <a:moveTo>
                  <a:pt x="13506576" y="0"/>
                </a:moveTo>
                <a:lnTo>
                  <a:pt x="0" y="0"/>
                </a:lnTo>
                <a:lnTo>
                  <a:pt x="0" y="16009950"/>
                </a:lnTo>
                <a:lnTo>
                  <a:pt x="13506576" y="16009950"/>
                </a:lnTo>
                <a:lnTo>
                  <a:pt x="13506576" y="0"/>
                </a:lnTo>
                <a:close/>
              </a:path>
            </a:pathLst>
          </a:custGeom>
          <a:blipFill>
            <a:blip r:embed="rId2">
              <a:alphaModFix amt="49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2158529" y="7003882"/>
            <a:ext cx="3293383" cy="3113743"/>
          </a:xfrm>
          <a:custGeom>
            <a:avLst/>
            <a:gdLst/>
            <a:ahLst/>
            <a:cxnLst/>
            <a:rect r="r" b="b" t="t" l="l"/>
            <a:pathLst>
              <a:path h="3113743" w="3293383">
                <a:moveTo>
                  <a:pt x="0" y="0"/>
                </a:moveTo>
                <a:lnTo>
                  <a:pt x="3293383" y="0"/>
                </a:lnTo>
                <a:lnTo>
                  <a:pt x="3293383" y="3113744"/>
                </a:lnTo>
                <a:lnTo>
                  <a:pt x="0" y="311374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1392814" y="197531"/>
            <a:ext cx="14922408" cy="5265873"/>
            <a:chOff x="0" y="0"/>
            <a:chExt cx="19896543" cy="7021164"/>
          </a:xfrm>
        </p:grpSpPr>
        <p:sp>
          <p:nvSpPr>
            <p:cNvPr name="TextBox 5" id="5"/>
            <p:cNvSpPr txBox="true"/>
            <p:nvPr/>
          </p:nvSpPr>
          <p:spPr>
            <a:xfrm rot="0">
              <a:off x="0" y="38100"/>
              <a:ext cx="19896543" cy="1651000"/>
            </a:xfrm>
            <a:prstGeom prst="rect">
              <a:avLst/>
            </a:prstGeom>
          </p:spPr>
          <p:txBody>
            <a:bodyPr anchor="t" rtlCol="false" tIns="0" lIns="0" bIns="0" rIns="0">
              <a:spAutoFit/>
            </a:bodyPr>
            <a:lstStyle/>
            <a:p>
              <a:pPr algn="ctr" marL="0" indent="0" lvl="0">
                <a:lnSpc>
                  <a:spcPts val="9750"/>
                </a:lnSpc>
                <a:spcBef>
                  <a:spcPct val="0"/>
                </a:spcBef>
              </a:pPr>
              <a:r>
                <a:rPr lang="en-US" sz="8125">
                  <a:solidFill>
                    <a:srgbClr val="E86842"/>
                  </a:solidFill>
                  <a:latin typeface="Open Sauce Light"/>
                  <a:ea typeface="Open Sauce Light"/>
                  <a:cs typeface="Open Sauce Light"/>
                  <a:sym typeface="Open Sauce Light"/>
                </a:rPr>
                <a:t>Acciones en desafios</a:t>
              </a:r>
            </a:p>
          </p:txBody>
        </p:sp>
        <p:sp>
          <p:nvSpPr>
            <p:cNvPr name="TextBox 6" id="6"/>
            <p:cNvSpPr txBox="true"/>
            <p:nvPr/>
          </p:nvSpPr>
          <p:spPr>
            <a:xfrm rot="0">
              <a:off x="0" y="2613629"/>
              <a:ext cx="19896543" cy="4284345"/>
            </a:xfrm>
            <a:prstGeom prst="rect">
              <a:avLst/>
            </a:prstGeom>
          </p:spPr>
          <p:txBody>
            <a:bodyPr anchor="t" rtlCol="false" tIns="0" lIns="0" bIns="0" rIns="0">
              <a:spAutoFit/>
            </a:bodyPr>
            <a:lstStyle/>
            <a:p>
              <a:pPr algn="l">
                <a:lnSpc>
                  <a:spcPts val="4275"/>
                </a:lnSpc>
              </a:pPr>
            </a:p>
            <a:p>
              <a:pPr algn="l" marL="615315" indent="-307658" lvl="1">
                <a:lnSpc>
                  <a:spcPts val="4275"/>
                </a:lnSpc>
                <a:buFont typeface="Arial"/>
                <a:buChar char="•"/>
              </a:pPr>
              <a:r>
                <a:rPr lang="en-US" sz="2850">
                  <a:solidFill>
                    <a:srgbClr val="FFFFFF"/>
                  </a:solidFill>
                  <a:latin typeface="Open Sauce Light"/>
                  <a:ea typeface="Open Sauce Light"/>
                  <a:cs typeface="Open Sauce Light"/>
                  <a:sym typeface="Open Sauce Light"/>
                </a:rPr>
                <a:t>Dificultades en herramientas poco exploradas </a:t>
              </a:r>
            </a:p>
            <a:p>
              <a:pPr algn="l" marL="615315" indent="-307658" lvl="1">
                <a:lnSpc>
                  <a:spcPts val="4275"/>
                </a:lnSpc>
                <a:buFont typeface="Arial"/>
                <a:buChar char="•"/>
              </a:pPr>
              <a:r>
                <a:rPr lang="en-US" sz="2850">
                  <a:solidFill>
                    <a:srgbClr val="FFFFFF"/>
                  </a:solidFill>
                  <a:latin typeface="Open Sauce Light"/>
                  <a:ea typeface="Open Sauce Light"/>
                  <a:cs typeface="Open Sauce Light"/>
                  <a:sym typeface="Open Sauce Light"/>
                </a:rPr>
                <a:t>Plazos limitados</a:t>
              </a:r>
            </a:p>
            <a:p>
              <a:pPr algn="l" marL="615315" indent="-307658" lvl="1">
                <a:lnSpc>
                  <a:spcPts val="4275"/>
                </a:lnSpc>
                <a:buFont typeface="Arial"/>
                <a:buChar char="•"/>
              </a:pPr>
              <a:r>
                <a:rPr lang="en-US" sz="2850">
                  <a:solidFill>
                    <a:srgbClr val="FFFFFF"/>
                  </a:solidFill>
                  <a:latin typeface="Open Sauce Light"/>
                  <a:ea typeface="Open Sauce Light"/>
                  <a:cs typeface="Open Sauce Light"/>
                  <a:sym typeface="Open Sauce Light"/>
                </a:rPr>
                <a:t>Integracion de plataformas</a:t>
              </a:r>
            </a:p>
            <a:p>
              <a:pPr algn="l">
                <a:lnSpc>
                  <a:spcPts val="4275"/>
                </a:lnSpc>
              </a:pPr>
            </a:p>
            <a:p>
              <a:pPr algn="l">
                <a:lnSpc>
                  <a:spcPts val="4275"/>
                </a:lnSpc>
              </a:pPr>
            </a:p>
          </p:txBody>
        </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838053" y="-3371308"/>
            <a:ext cx="13506576" cy="16009950"/>
          </a:xfrm>
          <a:custGeom>
            <a:avLst/>
            <a:gdLst/>
            <a:ahLst/>
            <a:cxnLst/>
            <a:rect r="r" b="b" t="t" l="l"/>
            <a:pathLst>
              <a:path h="16009950" w="13506576">
                <a:moveTo>
                  <a:pt x="0" y="0"/>
                </a:moveTo>
                <a:lnTo>
                  <a:pt x="13506577" y="0"/>
                </a:lnTo>
                <a:lnTo>
                  <a:pt x="13506577" y="16009950"/>
                </a:lnTo>
                <a:lnTo>
                  <a:pt x="0" y="16009950"/>
                </a:lnTo>
                <a:lnTo>
                  <a:pt x="0" y="0"/>
                </a:lnTo>
                <a:close/>
              </a:path>
            </a:pathLst>
          </a:custGeom>
          <a:blipFill>
            <a:blip r:embed="rId2">
              <a:alphaModFix amt="15000"/>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028700" y="859777"/>
            <a:ext cx="16230600" cy="1830196"/>
            <a:chOff x="0" y="0"/>
            <a:chExt cx="21640800" cy="2440261"/>
          </a:xfrm>
        </p:grpSpPr>
        <p:sp>
          <p:nvSpPr>
            <p:cNvPr name="TextBox 4" id="4"/>
            <p:cNvSpPr txBox="true"/>
            <p:nvPr/>
          </p:nvSpPr>
          <p:spPr>
            <a:xfrm rot="0">
              <a:off x="0" y="-10231"/>
              <a:ext cx="21640800" cy="1165225"/>
            </a:xfrm>
            <a:prstGeom prst="rect">
              <a:avLst/>
            </a:prstGeom>
          </p:spPr>
          <p:txBody>
            <a:bodyPr anchor="t" rtlCol="false" tIns="0" lIns="0" bIns="0" rIns="0">
              <a:spAutoFit/>
            </a:bodyPr>
            <a:lstStyle/>
            <a:p>
              <a:pPr algn="ctr">
                <a:lnSpc>
                  <a:spcPts val="6840"/>
                </a:lnSpc>
              </a:pPr>
              <a:r>
                <a:rPr lang="en-US" b="true" sz="5700">
                  <a:solidFill>
                    <a:srgbClr val="E86842"/>
                  </a:solidFill>
                  <a:latin typeface="Open Sauce Light Bold"/>
                  <a:ea typeface="Open Sauce Light Bold"/>
                  <a:cs typeface="Open Sauce Light Bold"/>
                  <a:sym typeface="Open Sauce Light Bold"/>
                </a:rPr>
                <a:t>Problematica</a:t>
              </a:r>
            </a:p>
          </p:txBody>
        </p:sp>
        <p:sp>
          <p:nvSpPr>
            <p:cNvPr name="TextBox 5" id="5"/>
            <p:cNvSpPr txBox="true"/>
            <p:nvPr/>
          </p:nvSpPr>
          <p:spPr>
            <a:xfrm rot="0">
              <a:off x="0" y="1807731"/>
              <a:ext cx="21640800" cy="631825"/>
            </a:xfrm>
            <a:prstGeom prst="rect">
              <a:avLst/>
            </a:prstGeom>
          </p:spPr>
          <p:txBody>
            <a:bodyPr anchor="t" rtlCol="false" tIns="0" lIns="0" bIns="0" rIns="0">
              <a:spAutoFit/>
            </a:bodyPr>
            <a:lstStyle/>
            <a:p>
              <a:pPr algn="ctr">
                <a:lnSpc>
                  <a:spcPts val="3719"/>
                </a:lnSpc>
              </a:pPr>
            </a:p>
          </p:txBody>
        </p:sp>
      </p:grpSp>
      <p:sp>
        <p:nvSpPr>
          <p:cNvPr name="TextBox 6" id="6"/>
          <p:cNvSpPr txBox="true"/>
          <p:nvPr/>
        </p:nvSpPr>
        <p:spPr>
          <a:xfrm rot="0">
            <a:off x="1846479" y="3446116"/>
            <a:ext cx="14595041" cy="4180840"/>
          </a:xfrm>
          <a:prstGeom prst="rect">
            <a:avLst/>
          </a:prstGeom>
        </p:spPr>
        <p:txBody>
          <a:bodyPr anchor="t" rtlCol="false" tIns="0" lIns="0" bIns="0" rIns="0">
            <a:spAutoFit/>
          </a:bodyPr>
          <a:lstStyle/>
          <a:p>
            <a:pPr algn="just">
              <a:lnSpc>
                <a:spcPts val="4759"/>
              </a:lnSpc>
            </a:pPr>
            <a:r>
              <a:rPr lang="en-US" sz="3399">
                <a:solidFill>
                  <a:srgbClr val="000000"/>
                </a:solidFill>
                <a:latin typeface="Open Sauce Light"/>
                <a:ea typeface="Open Sauce Light"/>
                <a:cs typeface="Open Sauce Light"/>
                <a:sym typeface="Open Sauce Light"/>
              </a:rPr>
              <a:t>Hoy en día, muchas personas se enfrentan a necesidades prácticas, como cortar el pasto, requerir un gasfiter o pasear al perro, pero a menudo no pueden realizar estas tareas por diversas razones. Al mismo tiempo, existe un grupo de personas que busca generar ingresos extra sin estar atados a un contrato o a un horario fijo. Sin embargo, no existe una plataforma eficiente que conecte ambas necesidades de manera rápida y flexible.</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838053" y="-3371308"/>
            <a:ext cx="13506576" cy="16009950"/>
          </a:xfrm>
          <a:custGeom>
            <a:avLst/>
            <a:gdLst/>
            <a:ahLst/>
            <a:cxnLst/>
            <a:rect r="r" b="b" t="t" l="l"/>
            <a:pathLst>
              <a:path h="16009950" w="13506576">
                <a:moveTo>
                  <a:pt x="0" y="0"/>
                </a:moveTo>
                <a:lnTo>
                  <a:pt x="13506577" y="0"/>
                </a:lnTo>
                <a:lnTo>
                  <a:pt x="13506577" y="16009950"/>
                </a:lnTo>
                <a:lnTo>
                  <a:pt x="0" y="16009950"/>
                </a:lnTo>
                <a:lnTo>
                  <a:pt x="0" y="0"/>
                </a:lnTo>
                <a:close/>
              </a:path>
            </a:pathLst>
          </a:custGeom>
          <a:blipFill>
            <a:blip r:embed="rId2">
              <a:alphaModFix amt="15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7252751" y="5974553"/>
            <a:ext cx="3782498" cy="3782498"/>
          </a:xfrm>
          <a:custGeom>
            <a:avLst/>
            <a:gdLst/>
            <a:ahLst/>
            <a:cxnLst/>
            <a:rect r="r" b="b" t="t" l="l"/>
            <a:pathLst>
              <a:path h="3782498" w="3782498">
                <a:moveTo>
                  <a:pt x="0" y="0"/>
                </a:moveTo>
                <a:lnTo>
                  <a:pt x="3782498" y="0"/>
                </a:lnTo>
                <a:lnTo>
                  <a:pt x="3782498" y="3782497"/>
                </a:lnTo>
                <a:lnTo>
                  <a:pt x="0" y="3782497"/>
                </a:lnTo>
                <a:lnTo>
                  <a:pt x="0" y="0"/>
                </a:lnTo>
                <a:close/>
              </a:path>
            </a:pathLst>
          </a:custGeom>
          <a:blipFill>
            <a:blip r:embed="rId4"/>
            <a:stretch>
              <a:fillRect l="0" t="0" r="0" b="0"/>
            </a:stretch>
          </a:blipFill>
        </p:spPr>
      </p:sp>
      <p:grpSp>
        <p:nvGrpSpPr>
          <p:cNvPr name="Group 4" id="4"/>
          <p:cNvGrpSpPr/>
          <p:nvPr/>
        </p:nvGrpSpPr>
        <p:grpSpPr>
          <a:xfrm rot="0">
            <a:off x="1028700" y="859777"/>
            <a:ext cx="16230600" cy="1830196"/>
            <a:chOff x="0" y="0"/>
            <a:chExt cx="21640800" cy="2440261"/>
          </a:xfrm>
        </p:grpSpPr>
        <p:sp>
          <p:nvSpPr>
            <p:cNvPr name="TextBox 5" id="5"/>
            <p:cNvSpPr txBox="true"/>
            <p:nvPr/>
          </p:nvSpPr>
          <p:spPr>
            <a:xfrm rot="0">
              <a:off x="0" y="-10231"/>
              <a:ext cx="21640800" cy="1165225"/>
            </a:xfrm>
            <a:prstGeom prst="rect">
              <a:avLst/>
            </a:prstGeom>
          </p:spPr>
          <p:txBody>
            <a:bodyPr anchor="t" rtlCol="false" tIns="0" lIns="0" bIns="0" rIns="0">
              <a:spAutoFit/>
            </a:bodyPr>
            <a:lstStyle/>
            <a:p>
              <a:pPr algn="ctr">
                <a:lnSpc>
                  <a:spcPts val="6840"/>
                </a:lnSpc>
              </a:pPr>
              <a:r>
                <a:rPr lang="en-US" b="true" sz="5700">
                  <a:solidFill>
                    <a:srgbClr val="E86842"/>
                  </a:solidFill>
                  <a:latin typeface="Open Sauce Light Bold"/>
                  <a:ea typeface="Open Sauce Light Bold"/>
                  <a:cs typeface="Open Sauce Light Bold"/>
                  <a:sym typeface="Open Sauce Light Bold"/>
                </a:rPr>
                <a:t>Solución</a:t>
              </a:r>
            </a:p>
          </p:txBody>
        </p:sp>
        <p:sp>
          <p:nvSpPr>
            <p:cNvPr name="TextBox 6" id="6"/>
            <p:cNvSpPr txBox="true"/>
            <p:nvPr/>
          </p:nvSpPr>
          <p:spPr>
            <a:xfrm rot="0">
              <a:off x="0" y="1807731"/>
              <a:ext cx="21640800" cy="631825"/>
            </a:xfrm>
            <a:prstGeom prst="rect">
              <a:avLst/>
            </a:prstGeom>
          </p:spPr>
          <p:txBody>
            <a:bodyPr anchor="t" rtlCol="false" tIns="0" lIns="0" bIns="0" rIns="0">
              <a:spAutoFit/>
            </a:bodyPr>
            <a:lstStyle/>
            <a:p>
              <a:pPr algn="ctr">
                <a:lnSpc>
                  <a:spcPts val="3719"/>
                </a:lnSpc>
              </a:pPr>
            </a:p>
          </p:txBody>
        </p:sp>
      </p:grpSp>
      <p:sp>
        <p:nvSpPr>
          <p:cNvPr name="TextBox 7" id="7"/>
          <p:cNvSpPr txBox="true"/>
          <p:nvPr/>
        </p:nvSpPr>
        <p:spPr>
          <a:xfrm rot="0">
            <a:off x="1846479" y="3162772"/>
            <a:ext cx="14595041" cy="2316480"/>
          </a:xfrm>
          <a:prstGeom prst="rect">
            <a:avLst/>
          </a:prstGeom>
        </p:spPr>
        <p:txBody>
          <a:bodyPr anchor="t" rtlCol="false" tIns="0" lIns="0" bIns="0" rIns="0">
            <a:spAutoFit/>
          </a:bodyPr>
          <a:lstStyle/>
          <a:p>
            <a:pPr algn="just">
              <a:lnSpc>
                <a:spcPts val="4619"/>
              </a:lnSpc>
            </a:pPr>
            <a:r>
              <a:rPr lang="en-US" sz="3299">
                <a:solidFill>
                  <a:srgbClr val="000000"/>
                </a:solidFill>
                <a:latin typeface="Open Sauce Light"/>
                <a:ea typeface="Open Sauce Light"/>
                <a:cs typeface="Open Sauce Light"/>
                <a:sym typeface="Open Sauce Light"/>
              </a:rPr>
              <a:t>Este proyecto busca facilitar la conexión entre personas que necesitan ayuda inmediata y aquellos interesados en trabajar, ofreciendo una solución rápida y sencilla. La propuesta se implementará a través de una aplicación móvil accesible para todos.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838053" y="-3371308"/>
            <a:ext cx="13506576" cy="16009950"/>
          </a:xfrm>
          <a:custGeom>
            <a:avLst/>
            <a:gdLst/>
            <a:ahLst/>
            <a:cxnLst/>
            <a:rect r="r" b="b" t="t" l="l"/>
            <a:pathLst>
              <a:path h="16009950" w="13506576">
                <a:moveTo>
                  <a:pt x="0" y="0"/>
                </a:moveTo>
                <a:lnTo>
                  <a:pt x="13506577" y="0"/>
                </a:lnTo>
                <a:lnTo>
                  <a:pt x="13506577" y="16009950"/>
                </a:lnTo>
                <a:lnTo>
                  <a:pt x="0" y="16009950"/>
                </a:lnTo>
                <a:lnTo>
                  <a:pt x="0" y="0"/>
                </a:lnTo>
                <a:close/>
              </a:path>
            </a:pathLst>
          </a:custGeom>
          <a:blipFill>
            <a:blip r:embed="rId2">
              <a:alphaModFix amt="15000"/>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028700" y="821677"/>
            <a:ext cx="16230600" cy="1830196"/>
            <a:chOff x="0" y="0"/>
            <a:chExt cx="21640800" cy="2440261"/>
          </a:xfrm>
        </p:grpSpPr>
        <p:sp>
          <p:nvSpPr>
            <p:cNvPr name="TextBox 4" id="4"/>
            <p:cNvSpPr txBox="true"/>
            <p:nvPr/>
          </p:nvSpPr>
          <p:spPr>
            <a:xfrm rot="0">
              <a:off x="0" y="-10231"/>
              <a:ext cx="21640800" cy="1165225"/>
            </a:xfrm>
            <a:prstGeom prst="rect">
              <a:avLst/>
            </a:prstGeom>
          </p:spPr>
          <p:txBody>
            <a:bodyPr anchor="t" rtlCol="false" tIns="0" lIns="0" bIns="0" rIns="0">
              <a:spAutoFit/>
            </a:bodyPr>
            <a:lstStyle/>
            <a:p>
              <a:pPr algn="ctr">
                <a:lnSpc>
                  <a:spcPts val="6840"/>
                </a:lnSpc>
              </a:pPr>
              <a:r>
                <a:rPr lang="en-US" b="true" sz="5700">
                  <a:solidFill>
                    <a:srgbClr val="E86842"/>
                  </a:solidFill>
                  <a:latin typeface="Open Sauce Light Bold"/>
                  <a:ea typeface="Open Sauce Light Bold"/>
                  <a:cs typeface="Open Sauce Light Bold"/>
                  <a:sym typeface="Open Sauce Light Bold"/>
                </a:rPr>
                <a:t>Relación Perfil </a:t>
              </a:r>
            </a:p>
          </p:txBody>
        </p:sp>
        <p:sp>
          <p:nvSpPr>
            <p:cNvPr name="TextBox 5" id="5"/>
            <p:cNvSpPr txBox="true"/>
            <p:nvPr/>
          </p:nvSpPr>
          <p:spPr>
            <a:xfrm rot="0">
              <a:off x="0" y="1807731"/>
              <a:ext cx="21640800" cy="631825"/>
            </a:xfrm>
            <a:prstGeom prst="rect">
              <a:avLst/>
            </a:prstGeom>
          </p:spPr>
          <p:txBody>
            <a:bodyPr anchor="t" rtlCol="false" tIns="0" lIns="0" bIns="0" rIns="0">
              <a:spAutoFit/>
            </a:bodyPr>
            <a:lstStyle/>
            <a:p>
              <a:pPr algn="ctr">
                <a:lnSpc>
                  <a:spcPts val="3719"/>
                </a:lnSpc>
              </a:pPr>
            </a:p>
          </p:txBody>
        </p:sp>
      </p:grpSp>
      <p:sp>
        <p:nvSpPr>
          <p:cNvPr name="TextBox 6" id="6"/>
          <p:cNvSpPr txBox="true"/>
          <p:nvPr/>
        </p:nvSpPr>
        <p:spPr>
          <a:xfrm rot="0">
            <a:off x="1513337" y="2432798"/>
            <a:ext cx="14595041" cy="2897505"/>
          </a:xfrm>
          <a:prstGeom prst="rect">
            <a:avLst/>
          </a:prstGeom>
        </p:spPr>
        <p:txBody>
          <a:bodyPr anchor="t" rtlCol="false" tIns="0" lIns="0" bIns="0" rIns="0">
            <a:spAutoFit/>
          </a:bodyPr>
          <a:lstStyle/>
          <a:p>
            <a:pPr algn="just">
              <a:lnSpc>
                <a:spcPts val="4619"/>
              </a:lnSpc>
            </a:pPr>
            <a:r>
              <a:rPr lang="en-US" sz="3299">
                <a:solidFill>
                  <a:srgbClr val="000000"/>
                </a:solidFill>
                <a:latin typeface="Open Sauce Light"/>
                <a:ea typeface="Open Sauce Light"/>
                <a:cs typeface="Open Sauce Light"/>
                <a:sym typeface="Open Sauce Light"/>
              </a:rPr>
              <a:t>El desarrollo de este proyecto de título se enfoca en diseñar, desarrollar e implementar una solución informática que aborda un problema complejo. Para ello, aplicamos tecnologías, estándares y metodologías profesionales, integrando gran parte de las competencias adquiridas durante nuestra formación.</a:t>
            </a:r>
          </a:p>
        </p:txBody>
      </p:sp>
      <p:sp>
        <p:nvSpPr>
          <p:cNvPr name="Freeform 7" id="7"/>
          <p:cNvSpPr/>
          <p:nvPr/>
        </p:nvSpPr>
        <p:spPr>
          <a:xfrm flipH="false" flipV="false" rot="0">
            <a:off x="15152625" y="7259998"/>
            <a:ext cx="2313517" cy="2639364"/>
          </a:xfrm>
          <a:custGeom>
            <a:avLst/>
            <a:gdLst/>
            <a:ahLst/>
            <a:cxnLst/>
            <a:rect r="r" b="b" t="t" l="l"/>
            <a:pathLst>
              <a:path h="2639364" w="2313517">
                <a:moveTo>
                  <a:pt x="0" y="0"/>
                </a:moveTo>
                <a:lnTo>
                  <a:pt x="2313517" y="0"/>
                </a:lnTo>
                <a:lnTo>
                  <a:pt x="2313517" y="2639364"/>
                </a:lnTo>
                <a:lnTo>
                  <a:pt x="0" y="263936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true" flipV="false" rot="0">
            <a:off x="4505199" y="-5008015"/>
            <a:ext cx="13506576" cy="16009950"/>
          </a:xfrm>
          <a:custGeom>
            <a:avLst/>
            <a:gdLst/>
            <a:ahLst/>
            <a:cxnLst/>
            <a:rect r="r" b="b" t="t" l="l"/>
            <a:pathLst>
              <a:path h="16009950" w="13506576">
                <a:moveTo>
                  <a:pt x="13506576" y="0"/>
                </a:moveTo>
                <a:lnTo>
                  <a:pt x="0" y="0"/>
                </a:lnTo>
                <a:lnTo>
                  <a:pt x="0" y="16009950"/>
                </a:lnTo>
                <a:lnTo>
                  <a:pt x="13506576" y="16009950"/>
                </a:lnTo>
                <a:lnTo>
                  <a:pt x="13506576" y="0"/>
                </a:lnTo>
                <a:close/>
              </a:path>
            </a:pathLst>
          </a:custGeom>
          <a:blipFill>
            <a:blip r:embed="rId2">
              <a:alphaModFix amt="49000"/>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2023924" y="463656"/>
            <a:ext cx="13825083" cy="5808798"/>
            <a:chOff x="0" y="0"/>
            <a:chExt cx="18433444" cy="7745064"/>
          </a:xfrm>
        </p:grpSpPr>
        <p:sp>
          <p:nvSpPr>
            <p:cNvPr name="TextBox 4" id="4"/>
            <p:cNvSpPr txBox="true"/>
            <p:nvPr/>
          </p:nvSpPr>
          <p:spPr>
            <a:xfrm rot="0">
              <a:off x="0" y="38100"/>
              <a:ext cx="18433444" cy="1651000"/>
            </a:xfrm>
            <a:prstGeom prst="rect">
              <a:avLst/>
            </a:prstGeom>
          </p:spPr>
          <p:txBody>
            <a:bodyPr anchor="t" rtlCol="false" tIns="0" lIns="0" bIns="0" rIns="0">
              <a:spAutoFit/>
            </a:bodyPr>
            <a:lstStyle/>
            <a:p>
              <a:pPr algn="ctr" marL="0" indent="0" lvl="0">
                <a:lnSpc>
                  <a:spcPts val="9750"/>
                </a:lnSpc>
                <a:spcBef>
                  <a:spcPct val="0"/>
                </a:spcBef>
              </a:pPr>
              <a:r>
                <a:rPr lang="en-US" sz="8125">
                  <a:solidFill>
                    <a:srgbClr val="E86842"/>
                  </a:solidFill>
                  <a:latin typeface="Open Sauce Light"/>
                  <a:ea typeface="Open Sauce Light"/>
                  <a:cs typeface="Open Sauce Light"/>
                  <a:sym typeface="Open Sauce Light"/>
                </a:rPr>
                <a:t>Intereses</a:t>
              </a:r>
            </a:p>
          </p:txBody>
        </p:sp>
        <p:sp>
          <p:nvSpPr>
            <p:cNvPr name="TextBox 5" id="5"/>
            <p:cNvSpPr txBox="true"/>
            <p:nvPr/>
          </p:nvSpPr>
          <p:spPr>
            <a:xfrm rot="0">
              <a:off x="0" y="2613629"/>
              <a:ext cx="18433444" cy="5008245"/>
            </a:xfrm>
            <a:prstGeom prst="rect">
              <a:avLst/>
            </a:prstGeom>
          </p:spPr>
          <p:txBody>
            <a:bodyPr anchor="t" rtlCol="false" tIns="0" lIns="0" bIns="0" rIns="0">
              <a:spAutoFit/>
            </a:bodyPr>
            <a:lstStyle/>
            <a:p>
              <a:pPr algn="just">
                <a:lnSpc>
                  <a:spcPts val="4275"/>
                </a:lnSpc>
              </a:pPr>
              <a:r>
                <a:rPr lang="en-US" sz="2850">
                  <a:solidFill>
                    <a:srgbClr val="FFFFFF"/>
                  </a:solidFill>
                  <a:latin typeface="Open Sauce Light"/>
                  <a:ea typeface="Open Sauce Light"/>
                  <a:cs typeface="Open Sauce Light"/>
                  <a:sym typeface="Open Sauce Light"/>
                </a:rPr>
                <a:t>Como equipo, decidimos abordar este proyecto porque identificamos que muchas personas necesitan ganar dinero pero no disponen de tiempo para trabajos con horarios fijos. Nuestra aplicación busca ofrecer una solución flexible y accesible para ellos. Este proyecto es relevante para nuestra carrera, ya que implica crear una solución informática desde cero, con la implementación de bases de datos y documentación técnica que respalde el desarrollo del sistema.</a:t>
              </a:r>
            </a:p>
          </p:txBody>
        </p:sp>
      </p:gr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838053" y="-3371308"/>
            <a:ext cx="13506576" cy="16009950"/>
          </a:xfrm>
          <a:custGeom>
            <a:avLst/>
            <a:gdLst/>
            <a:ahLst/>
            <a:cxnLst/>
            <a:rect r="r" b="b" t="t" l="l"/>
            <a:pathLst>
              <a:path h="16009950" w="13506576">
                <a:moveTo>
                  <a:pt x="0" y="0"/>
                </a:moveTo>
                <a:lnTo>
                  <a:pt x="13506577" y="0"/>
                </a:lnTo>
                <a:lnTo>
                  <a:pt x="13506577" y="16009950"/>
                </a:lnTo>
                <a:lnTo>
                  <a:pt x="0" y="16009950"/>
                </a:lnTo>
                <a:lnTo>
                  <a:pt x="0" y="0"/>
                </a:lnTo>
                <a:close/>
              </a:path>
            </a:pathLst>
          </a:custGeom>
          <a:blipFill>
            <a:blip r:embed="rId2">
              <a:alphaModFix amt="15000"/>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3300000" y="836630"/>
            <a:ext cx="12031718" cy="1858771"/>
            <a:chOff x="0" y="0"/>
            <a:chExt cx="16042290" cy="2478361"/>
          </a:xfrm>
        </p:grpSpPr>
        <p:sp>
          <p:nvSpPr>
            <p:cNvPr name="TextBox 4" id="4"/>
            <p:cNvSpPr txBox="true"/>
            <p:nvPr/>
          </p:nvSpPr>
          <p:spPr>
            <a:xfrm rot="0">
              <a:off x="0" y="-10231"/>
              <a:ext cx="16042290" cy="1203325"/>
            </a:xfrm>
            <a:prstGeom prst="rect">
              <a:avLst/>
            </a:prstGeom>
          </p:spPr>
          <p:txBody>
            <a:bodyPr anchor="t" rtlCol="false" tIns="0" lIns="0" bIns="0" rIns="0">
              <a:spAutoFit/>
            </a:bodyPr>
            <a:lstStyle/>
            <a:p>
              <a:pPr algn="ctr">
                <a:lnSpc>
                  <a:spcPts val="7079"/>
                </a:lnSpc>
              </a:pPr>
              <a:r>
                <a:rPr lang="en-US" b="true" sz="5899">
                  <a:solidFill>
                    <a:srgbClr val="E86842"/>
                  </a:solidFill>
                  <a:latin typeface="Open Sauce Light Bold"/>
                  <a:ea typeface="Open Sauce Light Bold"/>
                  <a:cs typeface="Open Sauce Light Bold"/>
                  <a:sym typeface="Open Sauce Light Bold"/>
                </a:rPr>
                <a:t>Intereses Profesionales</a:t>
              </a:r>
            </a:p>
          </p:txBody>
        </p:sp>
        <p:sp>
          <p:nvSpPr>
            <p:cNvPr name="TextBox 5" id="5"/>
            <p:cNvSpPr txBox="true"/>
            <p:nvPr/>
          </p:nvSpPr>
          <p:spPr>
            <a:xfrm rot="0">
              <a:off x="0" y="1845831"/>
              <a:ext cx="16042290" cy="631825"/>
            </a:xfrm>
            <a:prstGeom prst="rect">
              <a:avLst/>
            </a:prstGeom>
          </p:spPr>
          <p:txBody>
            <a:bodyPr anchor="t" rtlCol="false" tIns="0" lIns="0" bIns="0" rIns="0">
              <a:spAutoFit/>
            </a:bodyPr>
            <a:lstStyle/>
            <a:p>
              <a:pPr algn="ctr">
                <a:lnSpc>
                  <a:spcPts val="3719"/>
                </a:lnSpc>
              </a:pPr>
            </a:p>
          </p:txBody>
        </p:sp>
      </p:grpSp>
      <p:sp>
        <p:nvSpPr>
          <p:cNvPr name="TextBox 6" id="6"/>
          <p:cNvSpPr txBox="true"/>
          <p:nvPr/>
        </p:nvSpPr>
        <p:spPr>
          <a:xfrm rot="0">
            <a:off x="4294177" y="2349819"/>
            <a:ext cx="10946079" cy="4622165"/>
          </a:xfrm>
          <a:prstGeom prst="rect">
            <a:avLst/>
          </a:prstGeom>
        </p:spPr>
        <p:txBody>
          <a:bodyPr anchor="t" rtlCol="false" tIns="0" lIns="0" bIns="0" rIns="0">
            <a:spAutoFit/>
          </a:bodyPr>
          <a:lstStyle/>
          <a:p>
            <a:pPr algn="just">
              <a:lnSpc>
                <a:spcPts val="4059"/>
              </a:lnSpc>
            </a:pPr>
            <a:r>
              <a:rPr lang="en-US" sz="2899">
                <a:solidFill>
                  <a:srgbClr val="000000"/>
                </a:solidFill>
                <a:latin typeface="Open Sauce Light"/>
                <a:ea typeface="Open Sauce Light"/>
                <a:cs typeface="Open Sauce Light"/>
                <a:sym typeface="Open Sauce Light"/>
              </a:rPr>
              <a:t>Para gestionar y desarrollar eficazmente la propuesta seleccionada por el equipo de desarrollo, es fundamental utilizar las herramientas aprendidas durante la programación de software. Además, es crucial analizar detenidamente los requerimientos asociados a la propuesta. La gestión eficaz del proyecto, junto con el desarrollo de los modelos de datos correspondientes, juega un papel clave en el éxito del proyecto.</a:t>
            </a:r>
          </a:p>
          <a:p>
            <a:pPr algn="just">
              <a:lnSpc>
                <a:spcPts val="4059"/>
              </a:lnSpc>
            </a:pPr>
          </a:p>
        </p:txBody>
      </p:sp>
      <p:sp>
        <p:nvSpPr>
          <p:cNvPr name="Freeform 7" id="7"/>
          <p:cNvSpPr/>
          <p:nvPr/>
        </p:nvSpPr>
        <p:spPr>
          <a:xfrm flipH="false" flipV="false" rot="0">
            <a:off x="14757464" y="6971984"/>
            <a:ext cx="2977845" cy="2850503"/>
          </a:xfrm>
          <a:custGeom>
            <a:avLst/>
            <a:gdLst/>
            <a:ahLst/>
            <a:cxnLst/>
            <a:rect r="r" b="b" t="t" l="l"/>
            <a:pathLst>
              <a:path h="2850503" w="2977845">
                <a:moveTo>
                  <a:pt x="0" y="0"/>
                </a:moveTo>
                <a:lnTo>
                  <a:pt x="2977845" y="0"/>
                </a:lnTo>
                <a:lnTo>
                  <a:pt x="2977845" y="2850503"/>
                </a:lnTo>
                <a:lnTo>
                  <a:pt x="0" y="2850503"/>
                </a:lnTo>
                <a:lnTo>
                  <a:pt x="0" y="0"/>
                </a:lnTo>
                <a:close/>
              </a:path>
            </a:pathLst>
          </a:custGeom>
          <a:blipFill>
            <a:blip r:embed="rId4"/>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TextBox 2" id="2"/>
          <p:cNvSpPr txBox="true"/>
          <p:nvPr/>
        </p:nvSpPr>
        <p:spPr>
          <a:xfrm rot="0">
            <a:off x="2292499" y="1288368"/>
            <a:ext cx="13281942" cy="971550"/>
          </a:xfrm>
          <a:prstGeom prst="rect">
            <a:avLst/>
          </a:prstGeom>
        </p:spPr>
        <p:txBody>
          <a:bodyPr anchor="t" rtlCol="false" tIns="0" lIns="0" bIns="0" rIns="0">
            <a:spAutoFit/>
          </a:bodyPr>
          <a:lstStyle/>
          <a:p>
            <a:pPr algn="ctr">
              <a:lnSpc>
                <a:spcPts val="7680"/>
              </a:lnSpc>
            </a:pPr>
            <a:r>
              <a:rPr lang="en-US" b="true" sz="6400">
                <a:solidFill>
                  <a:srgbClr val="FFFFFF"/>
                </a:solidFill>
                <a:latin typeface="Open Sauce Light Bold"/>
                <a:ea typeface="Open Sauce Light Bold"/>
                <a:cs typeface="Open Sauce Light Bold"/>
                <a:sym typeface="Open Sauce Light Bold"/>
              </a:rPr>
              <a:t>Objetivos claros</a:t>
            </a:r>
          </a:p>
        </p:txBody>
      </p:sp>
      <p:sp>
        <p:nvSpPr>
          <p:cNvPr name="TextBox 3" id="3"/>
          <p:cNvSpPr txBox="true"/>
          <p:nvPr/>
        </p:nvSpPr>
        <p:spPr>
          <a:xfrm rot="0">
            <a:off x="1748659" y="3217674"/>
            <a:ext cx="14369622" cy="4791075"/>
          </a:xfrm>
          <a:prstGeom prst="rect">
            <a:avLst/>
          </a:prstGeom>
        </p:spPr>
        <p:txBody>
          <a:bodyPr anchor="t" rtlCol="false" tIns="0" lIns="0" bIns="0" rIns="0">
            <a:spAutoFit/>
          </a:bodyPr>
          <a:lstStyle/>
          <a:p>
            <a:pPr algn="l">
              <a:lnSpc>
                <a:spcPts val="4200"/>
              </a:lnSpc>
            </a:pPr>
            <a:r>
              <a:rPr lang="en-US" sz="3000">
                <a:solidFill>
                  <a:srgbClr val="E86842"/>
                </a:solidFill>
                <a:latin typeface="Open Sauce Light"/>
                <a:ea typeface="Open Sauce Light"/>
                <a:cs typeface="Open Sauce Light"/>
                <a:sym typeface="Open Sauce Light"/>
              </a:rPr>
              <a:t>Facilitar la Conexión entre Usuarios y Trabajadores: Desarrollar una plataforma digital eficiente que permita conectar a personas que necesitan ayuda inmediata con aquellos dispuestos a ofrecer sus servicios, asegurando una experiencia rápida y sencilla para ambos grupos.</a:t>
            </a:r>
          </a:p>
          <a:p>
            <a:pPr algn="l">
              <a:lnSpc>
                <a:spcPts val="4200"/>
              </a:lnSpc>
            </a:pPr>
          </a:p>
          <a:p>
            <a:pPr algn="l">
              <a:lnSpc>
                <a:spcPts val="4200"/>
              </a:lnSpc>
            </a:pPr>
            <a:r>
              <a:rPr lang="en-US" sz="3000">
                <a:solidFill>
                  <a:srgbClr val="E86842"/>
                </a:solidFill>
                <a:latin typeface="Open Sauce Light"/>
                <a:ea typeface="Open Sauce Light"/>
                <a:cs typeface="Open Sauce Light"/>
                <a:sym typeface="Open Sauce Light"/>
              </a:rPr>
              <a:t>Desarrollar una Aplicación Móvil Accesible: Crear una aplicación intuitiva y accesible para todo tipo de usuarios, que funcione de manera óptima en diversos dispositivos móviles, facilitando la interacción y gestión de trabajos.</a:t>
            </a:r>
          </a:p>
          <a:p>
            <a:pPr algn="l">
              <a:lnSpc>
                <a:spcPts val="4200"/>
              </a:lnSpc>
            </a:pPr>
          </a:p>
        </p:txBody>
      </p:sp>
      <p:sp>
        <p:nvSpPr>
          <p:cNvPr name="Freeform 4" id="4"/>
          <p:cNvSpPr/>
          <p:nvPr/>
        </p:nvSpPr>
        <p:spPr>
          <a:xfrm flipH="true" flipV="false" rot="0">
            <a:off x="9544050" y="-3042596"/>
            <a:ext cx="12060782" cy="9166194"/>
          </a:xfrm>
          <a:custGeom>
            <a:avLst/>
            <a:gdLst/>
            <a:ahLst/>
            <a:cxnLst/>
            <a:rect r="r" b="b" t="t" l="l"/>
            <a:pathLst>
              <a:path h="9166194" w="12060782">
                <a:moveTo>
                  <a:pt x="12060782" y="0"/>
                </a:moveTo>
                <a:lnTo>
                  <a:pt x="0" y="0"/>
                </a:lnTo>
                <a:lnTo>
                  <a:pt x="0" y="9166194"/>
                </a:lnTo>
                <a:lnTo>
                  <a:pt x="12060782" y="9166194"/>
                </a:lnTo>
                <a:lnTo>
                  <a:pt x="12060782" y="0"/>
                </a:lnTo>
                <a:close/>
              </a:path>
            </a:pathLst>
          </a:custGeom>
          <a:blipFill>
            <a:blip r:embed="rId2">
              <a:alphaModFix amt="77000"/>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true" flipV="false" rot="0">
            <a:off x="2090645" y="-5008015"/>
            <a:ext cx="13506576" cy="16009950"/>
          </a:xfrm>
          <a:custGeom>
            <a:avLst/>
            <a:gdLst/>
            <a:ahLst/>
            <a:cxnLst/>
            <a:rect r="r" b="b" t="t" l="l"/>
            <a:pathLst>
              <a:path h="16009950" w="13506576">
                <a:moveTo>
                  <a:pt x="13506576" y="0"/>
                </a:moveTo>
                <a:lnTo>
                  <a:pt x="0" y="0"/>
                </a:lnTo>
                <a:lnTo>
                  <a:pt x="0" y="16009950"/>
                </a:lnTo>
                <a:lnTo>
                  <a:pt x="13506576" y="16009950"/>
                </a:lnTo>
                <a:lnTo>
                  <a:pt x="13506576" y="0"/>
                </a:lnTo>
                <a:close/>
              </a:path>
            </a:pathLst>
          </a:custGeom>
          <a:blipFill>
            <a:blip r:embed="rId2">
              <a:alphaModFix amt="49000"/>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028700" y="-52903"/>
            <a:ext cx="15361033" cy="10174856"/>
            <a:chOff x="0" y="0"/>
            <a:chExt cx="20481378" cy="13566474"/>
          </a:xfrm>
        </p:grpSpPr>
        <p:sp>
          <p:nvSpPr>
            <p:cNvPr name="TextBox 4" id="4"/>
            <p:cNvSpPr txBox="true"/>
            <p:nvPr/>
          </p:nvSpPr>
          <p:spPr>
            <a:xfrm rot="0">
              <a:off x="0" y="31681"/>
              <a:ext cx="20481378" cy="1371600"/>
            </a:xfrm>
            <a:prstGeom prst="rect">
              <a:avLst/>
            </a:prstGeom>
          </p:spPr>
          <p:txBody>
            <a:bodyPr anchor="t" rtlCol="false" tIns="0" lIns="0" bIns="0" rIns="0">
              <a:spAutoFit/>
            </a:bodyPr>
            <a:lstStyle/>
            <a:p>
              <a:pPr algn="ctr" marL="0" indent="0" lvl="0">
                <a:lnSpc>
                  <a:spcPts val="8107"/>
                </a:lnSpc>
                <a:spcBef>
                  <a:spcPct val="0"/>
                </a:spcBef>
              </a:pPr>
              <a:r>
                <a:rPr lang="en-US" sz="6756">
                  <a:solidFill>
                    <a:srgbClr val="E86842"/>
                  </a:solidFill>
                  <a:latin typeface="Open Sauce Light"/>
                  <a:ea typeface="Open Sauce Light"/>
                  <a:cs typeface="Open Sauce Light"/>
                  <a:sym typeface="Open Sauce Light"/>
                </a:rPr>
                <a:t>Alcanzar objetivos</a:t>
              </a:r>
            </a:p>
          </p:txBody>
        </p:sp>
        <p:sp>
          <p:nvSpPr>
            <p:cNvPr name="TextBox 5" id="5"/>
            <p:cNvSpPr txBox="true"/>
            <p:nvPr/>
          </p:nvSpPr>
          <p:spPr>
            <a:xfrm rot="0">
              <a:off x="0" y="2176652"/>
              <a:ext cx="20481378" cy="11287388"/>
            </a:xfrm>
            <a:prstGeom prst="rect">
              <a:avLst/>
            </a:prstGeom>
          </p:spPr>
          <p:txBody>
            <a:bodyPr anchor="t" rtlCol="false" tIns="0" lIns="0" bIns="0" rIns="0">
              <a:spAutoFit/>
            </a:bodyPr>
            <a:lstStyle/>
            <a:p>
              <a:pPr algn="just">
                <a:lnSpc>
                  <a:spcPts val="3554"/>
                </a:lnSpc>
              </a:pPr>
              <a:r>
                <a:rPr lang="en-US" sz="2369" b="true">
                  <a:solidFill>
                    <a:srgbClr val="E86842"/>
                  </a:solidFill>
                  <a:latin typeface="Open Sauce Light Bold"/>
                  <a:ea typeface="Open Sauce Light Bold"/>
                  <a:cs typeface="Open Sauce Light Bold"/>
                  <a:sym typeface="Open Sauce Light Bold"/>
                </a:rPr>
                <a:t>Etapa 1: Investigación y Planificación</a:t>
              </a:r>
            </a:p>
            <a:p>
              <a:pPr algn="just" marL="511646" indent="-255823" lvl="1">
                <a:lnSpc>
                  <a:spcPts val="3554"/>
                </a:lnSpc>
                <a:buAutoNum type="arabicPeriod" startAt="1"/>
              </a:pPr>
              <a:r>
                <a:rPr lang="en-US" sz="2369">
                  <a:solidFill>
                    <a:srgbClr val="FFFFFF"/>
                  </a:solidFill>
                  <a:latin typeface="Open Sauce Light"/>
                  <a:ea typeface="Open Sauce Light"/>
                  <a:cs typeface="Open Sauce Light"/>
                  <a:sym typeface="Open Sauce Light"/>
                </a:rPr>
                <a:t>Realizar un Análisis de Mercado (Benchmark)</a:t>
              </a:r>
            </a:p>
            <a:p>
              <a:pPr algn="just" marL="511646" indent="-255823" lvl="1">
                <a:lnSpc>
                  <a:spcPts val="3554"/>
                </a:lnSpc>
                <a:buAutoNum type="arabicPeriod" startAt="1"/>
              </a:pPr>
              <a:r>
                <a:rPr lang="en-US" sz="2369">
                  <a:solidFill>
                    <a:srgbClr val="FFFFFF"/>
                  </a:solidFill>
                  <a:latin typeface="Open Sauce Light"/>
                  <a:ea typeface="Open Sauce Light"/>
                  <a:cs typeface="Open Sauce Light"/>
                  <a:sym typeface="Open Sauce Light"/>
                </a:rPr>
                <a:t>Realizar Planificación y Toma de Requerimientos</a:t>
              </a:r>
            </a:p>
            <a:p>
              <a:pPr algn="just" marL="511646" indent="-255823" lvl="1">
                <a:lnSpc>
                  <a:spcPts val="3554"/>
                </a:lnSpc>
                <a:buAutoNum type="arabicPeriod" startAt="1"/>
              </a:pPr>
              <a:r>
                <a:rPr lang="en-US" sz="2369">
                  <a:solidFill>
                    <a:srgbClr val="FFFFFF"/>
                  </a:solidFill>
                  <a:latin typeface="Open Sauce Light"/>
                  <a:ea typeface="Open Sauce Light"/>
                  <a:cs typeface="Open Sauce Light"/>
                  <a:sym typeface="Open Sauce Light"/>
                </a:rPr>
                <a:t>Realizar Entrevistas a Usuarios y Stakeholders</a:t>
              </a:r>
            </a:p>
            <a:p>
              <a:pPr algn="just">
                <a:lnSpc>
                  <a:spcPts val="3554"/>
                </a:lnSpc>
              </a:pPr>
            </a:p>
            <a:p>
              <a:pPr algn="just">
                <a:lnSpc>
                  <a:spcPts val="3554"/>
                </a:lnSpc>
              </a:pPr>
              <a:r>
                <a:rPr lang="en-US" sz="2369" b="true">
                  <a:solidFill>
                    <a:srgbClr val="E86842"/>
                  </a:solidFill>
                  <a:latin typeface="Open Sauce Light Bold"/>
                  <a:ea typeface="Open Sauce Light Bold"/>
                  <a:cs typeface="Open Sauce Light Bold"/>
                  <a:sym typeface="Open Sauce Light Bold"/>
                </a:rPr>
                <a:t>Etapa 2: Diseño y Prototipado</a:t>
              </a:r>
            </a:p>
            <a:p>
              <a:pPr algn="just" marL="511646" indent="-255823" lvl="1">
                <a:lnSpc>
                  <a:spcPts val="3554"/>
                </a:lnSpc>
                <a:buAutoNum type="arabicPeriod" startAt="1"/>
              </a:pPr>
              <a:r>
                <a:rPr lang="en-US" sz="2369">
                  <a:solidFill>
                    <a:srgbClr val="FFFFFF"/>
                  </a:solidFill>
                  <a:latin typeface="Open Sauce Light"/>
                  <a:ea typeface="Open Sauce Light"/>
                  <a:cs typeface="Open Sauce Light"/>
                  <a:sym typeface="Open Sauce Light"/>
                </a:rPr>
                <a:t>Modelo 4+1</a:t>
              </a:r>
            </a:p>
            <a:p>
              <a:pPr algn="just" marL="511646" indent="-255823" lvl="1">
                <a:lnSpc>
                  <a:spcPts val="3554"/>
                </a:lnSpc>
                <a:buAutoNum type="arabicPeriod" startAt="1"/>
              </a:pPr>
              <a:r>
                <a:rPr lang="en-US" sz="2369">
                  <a:solidFill>
                    <a:srgbClr val="FFFFFF"/>
                  </a:solidFill>
                  <a:latin typeface="Open Sauce Light"/>
                  <a:ea typeface="Open Sauce Light"/>
                  <a:cs typeface="Open Sauce Light"/>
                  <a:sym typeface="Open Sauce Light"/>
                </a:rPr>
                <a:t>Diseñar la Interfaz de Usuario de la Aplicación Móvil</a:t>
              </a:r>
            </a:p>
            <a:p>
              <a:pPr algn="just" marL="511646" indent="-255823" lvl="1">
                <a:lnSpc>
                  <a:spcPts val="3554"/>
                </a:lnSpc>
                <a:buAutoNum type="arabicPeriod" startAt="1"/>
              </a:pPr>
              <a:r>
                <a:rPr lang="en-US" sz="2369">
                  <a:solidFill>
                    <a:srgbClr val="FFFFFF"/>
                  </a:solidFill>
                  <a:latin typeface="Open Sauce Light"/>
                  <a:ea typeface="Open Sauce Light"/>
                  <a:cs typeface="Open Sauce Light"/>
                  <a:sym typeface="Open Sauce Light"/>
                </a:rPr>
                <a:t>Realizar Prototipo Funcional</a:t>
              </a:r>
            </a:p>
            <a:p>
              <a:pPr algn="just">
                <a:lnSpc>
                  <a:spcPts val="3554"/>
                </a:lnSpc>
              </a:pPr>
            </a:p>
            <a:p>
              <a:pPr algn="just">
                <a:lnSpc>
                  <a:spcPts val="3554"/>
                </a:lnSpc>
              </a:pPr>
              <a:r>
                <a:rPr lang="en-US" sz="2369" b="true">
                  <a:solidFill>
                    <a:srgbClr val="E86842"/>
                  </a:solidFill>
                  <a:latin typeface="Open Sauce Light Bold"/>
                  <a:ea typeface="Open Sauce Light Bold"/>
                  <a:cs typeface="Open Sauce Light Bold"/>
                  <a:sym typeface="Open Sauce Light Bold"/>
                </a:rPr>
                <a:t>Etapa 3: Desarrollo</a:t>
              </a:r>
            </a:p>
            <a:p>
              <a:pPr algn="just" marL="511646" indent="-255823" lvl="1">
                <a:lnSpc>
                  <a:spcPts val="3554"/>
                </a:lnSpc>
                <a:buAutoNum type="arabicPeriod" startAt="1"/>
              </a:pPr>
              <a:r>
                <a:rPr lang="en-US" sz="2369">
                  <a:solidFill>
                    <a:srgbClr val="FFFFFF"/>
                  </a:solidFill>
                  <a:latin typeface="Open Sauce Light"/>
                  <a:ea typeface="Open Sauce Light"/>
                  <a:cs typeface="Open Sauce Light"/>
                  <a:sym typeface="Open Sauce Light"/>
                </a:rPr>
                <a:t>Implementar la Base de Datos para la Gestión de Usuarios y Trabajos</a:t>
              </a:r>
            </a:p>
            <a:p>
              <a:pPr algn="just" marL="511646" indent="-255823" lvl="1">
                <a:lnSpc>
                  <a:spcPts val="3554"/>
                </a:lnSpc>
                <a:buAutoNum type="arabicPeriod" startAt="1"/>
              </a:pPr>
              <a:r>
                <a:rPr lang="en-US" sz="2369">
                  <a:solidFill>
                    <a:srgbClr val="FFFFFF"/>
                  </a:solidFill>
                  <a:latin typeface="Open Sauce Light"/>
                  <a:ea typeface="Open Sauce Light"/>
                  <a:cs typeface="Open Sauce Light"/>
                  <a:sym typeface="Open Sauce Light"/>
                </a:rPr>
                <a:t>Construir el Backend para el Manejo del Marketplace</a:t>
              </a:r>
            </a:p>
            <a:p>
              <a:pPr algn="just" marL="511646" indent="-255823" lvl="1">
                <a:lnSpc>
                  <a:spcPts val="3554"/>
                </a:lnSpc>
                <a:buAutoNum type="arabicPeriod" startAt="1"/>
              </a:pPr>
              <a:r>
                <a:rPr lang="en-US" sz="2369">
                  <a:solidFill>
                    <a:srgbClr val="FFFFFF"/>
                  </a:solidFill>
                  <a:latin typeface="Open Sauce Light"/>
                  <a:ea typeface="Open Sauce Light"/>
                  <a:cs typeface="Open Sauce Light"/>
                  <a:sym typeface="Open Sauce Light"/>
                </a:rPr>
                <a:t>Desarrollar la API para la Comunicación entre Frontend y Backend</a:t>
              </a:r>
            </a:p>
            <a:p>
              <a:pPr algn="just" marL="511646" indent="-255823" lvl="1">
                <a:lnSpc>
                  <a:spcPts val="3554"/>
                </a:lnSpc>
                <a:buAutoNum type="arabicPeriod" startAt="1"/>
              </a:pPr>
              <a:r>
                <a:rPr lang="en-US" sz="2369">
                  <a:solidFill>
                    <a:srgbClr val="FFFFFF"/>
                  </a:solidFill>
                  <a:latin typeface="Open Sauce Light"/>
                  <a:ea typeface="Open Sauce Light"/>
                  <a:cs typeface="Open Sauce Light"/>
                  <a:sym typeface="Open Sauce Light"/>
                </a:rPr>
                <a:t>Implementar Módulos de Autenticación y Autorización</a:t>
              </a:r>
            </a:p>
            <a:p>
              <a:pPr algn="just">
                <a:lnSpc>
                  <a:spcPts val="3554"/>
                </a:lnSpc>
              </a:pPr>
            </a:p>
            <a:p>
              <a:pPr algn="just">
                <a:lnSpc>
                  <a:spcPts val="3554"/>
                </a:lnSpc>
              </a:pPr>
              <a:r>
                <a:rPr lang="en-US" sz="2369" b="true">
                  <a:solidFill>
                    <a:srgbClr val="E86842"/>
                  </a:solidFill>
                  <a:latin typeface="Open Sauce Light Bold"/>
                  <a:ea typeface="Open Sauce Light Bold"/>
                  <a:cs typeface="Open Sauce Light Bold"/>
                  <a:sym typeface="Open Sauce Light Bold"/>
                </a:rPr>
                <a:t>Etapa 4: Pruebas y Optimización</a:t>
              </a:r>
            </a:p>
            <a:p>
              <a:pPr algn="just" marL="511646" indent="-255823" lvl="1">
                <a:lnSpc>
                  <a:spcPts val="3554"/>
                </a:lnSpc>
                <a:buAutoNum type="arabicPeriod" startAt="1"/>
              </a:pPr>
              <a:r>
                <a:rPr lang="en-US" sz="2369">
                  <a:solidFill>
                    <a:srgbClr val="FFFFFF"/>
                  </a:solidFill>
                  <a:latin typeface="Open Sauce Light"/>
                  <a:ea typeface="Open Sauce Light"/>
                  <a:cs typeface="Open Sauce Light"/>
                  <a:sym typeface="Open Sauce Light"/>
                </a:rPr>
                <a:t>Realizar Pruebas de Escalabilidad y Seguridad</a:t>
              </a:r>
            </a:p>
            <a:p>
              <a:pPr algn="just" marL="511646" indent="-255823" lvl="1">
                <a:lnSpc>
                  <a:spcPts val="3554"/>
                </a:lnSpc>
                <a:buAutoNum type="arabicPeriod" startAt="1"/>
              </a:pPr>
              <a:r>
                <a:rPr lang="en-US" sz="2369">
                  <a:solidFill>
                    <a:srgbClr val="FFFFFF"/>
                  </a:solidFill>
                  <a:latin typeface="Open Sauce Light"/>
                  <a:ea typeface="Open Sauce Light"/>
                  <a:cs typeface="Open Sauce Light"/>
                  <a:sym typeface="Open Sauce Light"/>
                </a:rPr>
                <a:t>Realizar Pruebas de Usabilidad y Ajustes</a:t>
              </a:r>
            </a:p>
          </p:txBody>
        </p:sp>
      </p:gr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true" flipV="false" rot="0">
            <a:off x="2390712" y="-5032421"/>
            <a:ext cx="13506576" cy="16009950"/>
          </a:xfrm>
          <a:custGeom>
            <a:avLst/>
            <a:gdLst/>
            <a:ahLst/>
            <a:cxnLst/>
            <a:rect r="r" b="b" t="t" l="l"/>
            <a:pathLst>
              <a:path h="16009950" w="13506576">
                <a:moveTo>
                  <a:pt x="13506576" y="0"/>
                </a:moveTo>
                <a:lnTo>
                  <a:pt x="0" y="0"/>
                </a:lnTo>
                <a:lnTo>
                  <a:pt x="0" y="16009950"/>
                </a:lnTo>
                <a:lnTo>
                  <a:pt x="13506576" y="16009950"/>
                </a:lnTo>
                <a:lnTo>
                  <a:pt x="13506576" y="0"/>
                </a:lnTo>
                <a:close/>
              </a:path>
            </a:pathLst>
          </a:custGeom>
          <a:blipFill>
            <a:blip r:embed="rId2">
              <a:alphaModFix amt="49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779595" y="3094718"/>
            <a:ext cx="2359278" cy="2574183"/>
          </a:xfrm>
          <a:custGeom>
            <a:avLst/>
            <a:gdLst/>
            <a:ahLst/>
            <a:cxnLst/>
            <a:rect r="r" b="b" t="t" l="l"/>
            <a:pathLst>
              <a:path h="2574183" w="2359278">
                <a:moveTo>
                  <a:pt x="0" y="0"/>
                </a:moveTo>
                <a:lnTo>
                  <a:pt x="2359278" y="0"/>
                </a:lnTo>
                <a:lnTo>
                  <a:pt x="2359278" y="2574183"/>
                </a:lnTo>
                <a:lnTo>
                  <a:pt x="0" y="257418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4288751" y="5104442"/>
            <a:ext cx="2112744" cy="2101220"/>
          </a:xfrm>
          <a:custGeom>
            <a:avLst/>
            <a:gdLst/>
            <a:ahLst/>
            <a:cxnLst/>
            <a:rect r="r" b="b" t="t" l="l"/>
            <a:pathLst>
              <a:path h="2101220" w="2112744">
                <a:moveTo>
                  <a:pt x="0" y="0"/>
                </a:moveTo>
                <a:lnTo>
                  <a:pt x="2112743" y="0"/>
                </a:lnTo>
                <a:lnTo>
                  <a:pt x="2112743" y="2101220"/>
                </a:lnTo>
                <a:lnTo>
                  <a:pt x="0" y="210122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3515656" y="2151285"/>
            <a:ext cx="2057400" cy="2057400"/>
          </a:xfrm>
          <a:custGeom>
            <a:avLst/>
            <a:gdLst/>
            <a:ahLst/>
            <a:cxnLst/>
            <a:rect r="r" b="b" t="t" l="l"/>
            <a:pathLst>
              <a:path h="2057400" w="2057400">
                <a:moveTo>
                  <a:pt x="0" y="0"/>
                </a:moveTo>
                <a:lnTo>
                  <a:pt x="2057400" y="0"/>
                </a:lnTo>
                <a:lnTo>
                  <a:pt x="2057400" y="2057400"/>
                </a:lnTo>
                <a:lnTo>
                  <a:pt x="0" y="20574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7174589" y="4742114"/>
            <a:ext cx="2400816" cy="2400816"/>
          </a:xfrm>
          <a:custGeom>
            <a:avLst/>
            <a:gdLst/>
            <a:ahLst/>
            <a:cxnLst/>
            <a:rect r="r" b="b" t="t" l="l"/>
            <a:pathLst>
              <a:path h="2400816" w="2400816">
                <a:moveTo>
                  <a:pt x="0" y="0"/>
                </a:moveTo>
                <a:lnTo>
                  <a:pt x="2400816" y="0"/>
                </a:lnTo>
                <a:lnTo>
                  <a:pt x="2400816" y="2400816"/>
                </a:lnTo>
                <a:lnTo>
                  <a:pt x="0" y="240081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0533210" y="7235580"/>
            <a:ext cx="2698605" cy="2853509"/>
          </a:xfrm>
          <a:custGeom>
            <a:avLst/>
            <a:gdLst/>
            <a:ahLst/>
            <a:cxnLst/>
            <a:rect r="r" b="b" t="t" l="l"/>
            <a:pathLst>
              <a:path h="2853509" w="2698605">
                <a:moveTo>
                  <a:pt x="0" y="0"/>
                </a:moveTo>
                <a:lnTo>
                  <a:pt x="2698604" y="0"/>
                </a:lnTo>
                <a:lnTo>
                  <a:pt x="2698604" y="2853509"/>
                </a:lnTo>
                <a:lnTo>
                  <a:pt x="0" y="2853509"/>
                </a:lnTo>
                <a:lnTo>
                  <a:pt x="0" y="0"/>
                </a:lnTo>
                <a:close/>
              </a:path>
            </a:pathLst>
          </a:custGeom>
          <a:blipFill>
            <a:blip r:embed="rId12"/>
            <a:stretch>
              <a:fillRect l="0" t="0" r="0" b="0"/>
            </a:stretch>
          </a:blipFill>
        </p:spPr>
      </p:sp>
      <p:sp>
        <p:nvSpPr>
          <p:cNvPr name="Freeform 8" id="8"/>
          <p:cNvSpPr/>
          <p:nvPr/>
        </p:nvSpPr>
        <p:spPr>
          <a:xfrm flipH="false" flipV="false" rot="0">
            <a:off x="779595" y="6463515"/>
            <a:ext cx="2736061" cy="2736061"/>
          </a:xfrm>
          <a:custGeom>
            <a:avLst/>
            <a:gdLst/>
            <a:ahLst/>
            <a:cxnLst/>
            <a:rect r="r" b="b" t="t" l="l"/>
            <a:pathLst>
              <a:path h="2736061" w="2736061">
                <a:moveTo>
                  <a:pt x="0" y="0"/>
                </a:moveTo>
                <a:lnTo>
                  <a:pt x="2736061" y="0"/>
                </a:lnTo>
                <a:lnTo>
                  <a:pt x="2736061" y="2736061"/>
                </a:lnTo>
                <a:lnTo>
                  <a:pt x="0" y="2736061"/>
                </a:lnTo>
                <a:lnTo>
                  <a:pt x="0" y="0"/>
                </a:lnTo>
                <a:close/>
              </a:path>
            </a:pathLst>
          </a:custGeom>
          <a:blipFill>
            <a:blip r:embed="rId13"/>
            <a:stretch>
              <a:fillRect l="0" t="0" r="0" b="0"/>
            </a:stretch>
          </a:blipFill>
        </p:spPr>
      </p:sp>
      <p:sp>
        <p:nvSpPr>
          <p:cNvPr name="Freeform 9" id="9"/>
          <p:cNvSpPr/>
          <p:nvPr/>
        </p:nvSpPr>
        <p:spPr>
          <a:xfrm flipH="false" flipV="false" rot="0">
            <a:off x="9889611" y="5050384"/>
            <a:ext cx="3985802" cy="2092546"/>
          </a:xfrm>
          <a:custGeom>
            <a:avLst/>
            <a:gdLst/>
            <a:ahLst/>
            <a:cxnLst/>
            <a:rect r="r" b="b" t="t" l="l"/>
            <a:pathLst>
              <a:path h="2092546" w="3985802">
                <a:moveTo>
                  <a:pt x="0" y="0"/>
                </a:moveTo>
                <a:lnTo>
                  <a:pt x="3985802" y="0"/>
                </a:lnTo>
                <a:lnTo>
                  <a:pt x="3985802" y="2092546"/>
                </a:lnTo>
                <a:lnTo>
                  <a:pt x="0" y="2092546"/>
                </a:lnTo>
                <a:lnTo>
                  <a:pt x="0" y="0"/>
                </a:lnTo>
                <a:close/>
              </a:path>
            </a:pathLst>
          </a:custGeom>
          <a:blipFill>
            <a:blip r:embed="rId14"/>
            <a:stretch>
              <a:fillRect l="0" t="0" r="0" b="0"/>
            </a:stretch>
          </a:blipFill>
        </p:spPr>
      </p:sp>
      <p:sp>
        <p:nvSpPr>
          <p:cNvPr name="Freeform 10" id="10"/>
          <p:cNvSpPr/>
          <p:nvPr/>
        </p:nvSpPr>
        <p:spPr>
          <a:xfrm flipH="false" flipV="false" rot="0">
            <a:off x="13741983" y="2161618"/>
            <a:ext cx="1984789" cy="2805355"/>
          </a:xfrm>
          <a:custGeom>
            <a:avLst/>
            <a:gdLst/>
            <a:ahLst/>
            <a:cxnLst/>
            <a:rect r="r" b="b" t="t" l="l"/>
            <a:pathLst>
              <a:path h="2805355" w="1984789">
                <a:moveTo>
                  <a:pt x="0" y="0"/>
                </a:moveTo>
                <a:lnTo>
                  <a:pt x="1984789" y="0"/>
                </a:lnTo>
                <a:lnTo>
                  <a:pt x="1984789" y="2805354"/>
                </a:lnTo>
                <a:lnTo>
                  <a:pt x="0" y="2805354"/>
                </a:lnTo>
                <a:lnTo>
                  <a:pt x="0" y="0"/>
                </a:lnTo>
                <a:close/>
              </a:path>
            </a:pathLst>
          </a:custGeom>
          <a:blipFill>
            <a:blip r:embed="rId15"/>
            <a:stretch>
              <a:fillRect l="0" t="0" r="0" b="0"/>
            </a:stretch>
          </a:blipFill>
        </p:spPr>
      </p:sp>
      <p:sp>
        <p:nvSpPr>
          <p:cNvPr name="Freeform 11" id="11"/>
          <p:cNvSpPr/>
          <p:nvPr/>
        </p:nvSpPr>
        <p:spPr>
          <a:xfrm flipH="false" flipV="false" rot="0">
            <a:off x="15726772" y="2244290"/>
            <a:ext cx="2561228" cy="2561228"/>
          </a:xfrm>
          <a:custGeom>
            <a:avLst/>
            <a:gdLst/>
            <a:ahLst/>
            <a:cxnLst/>
            <a:rect r="r" b="b" t="t" l="l"/>
            <a:pathLst>
              <a:path h="2561228" w="2561228">
                <a:moveTo>
                  <a:pt x="0" y="0"/>
                </a:moveTo>
                <a:lnTo>
                  <a:pt x="2561228" y="0"/>
                </a:lnTo>
                <a:lnTo>
                  <a:pt x="2561228" y="2561229"/>
                </a:lnTo>
                <a:lnTo>
                  <a:pt x="0" y="2561229"/>
                </a:lnTo>
                <a:lnTo>
                  <a:pt x="0" y="0"/>
                </a:lnTo>
                <a:close/>
              </a:path>
            </a:pathLst>
          </a:custGeom>
          <a:blipFill>
            <a:blip r:embed="rId16"/>
            <a:stretch>
              <a:fillRect l="0" t="0" r="0" b="0"/>
            </a:stretch>
          </a:blipFill>
        </p:spPr>
      </p:sp>
      <p:sp>
        <p:nvSpPr>
          <p:cNvPr name="Freeform 12" id="12"/>
          <p:cNvSpPr/>
          <p:nvPr/>
        </p:nvSpPr>
        <p:spPr>
          <a:xfrm flipH="false" flipV="false" rot="0">
            <a:off x="243807" y="182484"/>
            <a:ext cx="2146905" cy="3220357"/>
          </a:xfrm>
          <a:custGeom>
            <a:avLst/>
            <a:gdLst/>
            <a:ahLst/>
            <a:cxnLst/>
            <a:rect r="r" b="b" t="t" l="l"/>
            <a:pathLst>
              <a:path h="3220357" w="2146905">
                <a:moveTo>
                  <a:pt x="0" y="0"/>
                </a:moveTo>
                <a:lnTo>
                  <a:pt x="2146905" y="0"/>
                </a:lnTo>
                <a:lnTo>
                  <a:pt x="2146905" y="3220357"/>
                </a:lnTo>
                <a:lnTo>
                  <a:pt x="0" y="3220357"/>
                </a:lnTo>
                <a:lnTo>
                  <a:pt x="0" y="0"/>
                </a:lnTo>
                <a:close/>
              </a:path>
            </a:pathLst>
          </a:custGeom>
          <a:blipFill>
            <a:blip r:embed="rId17"/>
            <a:stretch>
              <a:fillRect l="0" t="0" r="0" b="0"/>
            </a:stretch>
          </a:blipFill>
        </p:spPr>
      </p:sp>
      <p:sp>
        <p:nvSpPr>
          <p:cNvPr name="Freeform 13" id="13"/>
          <p:cNvSpPr/>
          <p:nvPr/>
        </p:nvSpPr>
        <p:spPr>
          <a:xfrm flipH="false" flipV="false" rot="0">
            <a:off x="7419896" y="2161618"/>
            <a:ext cx="2207989" cy="2353477"/>
          </a:xfrm>
          <a:custGeom>
            <a:avLst/>
            <a:gdLst/>
            <a:ahLst/>
            <a:cxnLst/>
            <a:rect r="r" b="b" t="t" l="l"/>
            <a:pathLst>
              <a:path h="2353477" w="2207989">
                <a:moveTo>
                  <a:pt x="0" y="0"/>
                </a:moveTo>
                <a:lnTo>
                  <a:pt x="2207989" y="0"/>
                </a:lnTo>
                <a:lnTo>
                  <a:pt x="2207989" y="2353476"/>
                </a:lnTo>
                <a:lnTo>
                  <a:pt x="0" y="2353476"/>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4" id="14"/>
          <p:cNvSpPr/>
          <p:nvPr/>
        </p:nvSpPr>
        <p:spPr>
          <a:xfrm flipH="false" flipV="false" rot="0">
            <a:off x="15705176" y="8237491"/>
            <a:ext cx="1661579" cy="1661579"/>
          </a:xfrm>
          <a:custGeom>
            <a:avLst/>
            <a:gdLst/>
            <a:ahLst/>
            <a:cxnLst/>
            <a:rect r="r" b="b" t="t" l="l"/>
            <a:pathLst>
              <a:path h="1661579" w="1661579">
                <a:moveTo>
                  <a:pt x="0" y="0"/>
                </a:moveTo>
                <a:lnTo>
                  <a:pt x="1661579" y="0"/>
                </a:lnTo>
                <a:lnTo>
                  <a:pt x="1661579" y="1661578"/>
                </a:lnTo>
                <a:lnTo>
                  <a:pt x="0" y="1661578"/>
                </a:lnTo>
                <a:lnTo>
                  <a:pt x="0" y="0"/>
                </a:lnTo>
                <a:close/>
              </a:path>
            </a:pathLst>
          </a:custGeom>
          <a:blipFill>
            <a:blip r:embed="rId20"/>
            <a:stretch>
              <a:fillRect l="0" t="0" r="0" b="0"/>
            </a:stretch>
          </a:blipFill>
        </p:spPr>
      </p:sp>
      <p:sp>
        <p:nvSpPr>
          <p:cNvPr name="Freeform 15" id="15"/>
          <p:cNvSpPr/>
          <p:nvPr/>
        </p:nvSpPr>
        <p:spPr>
          <a:xfrm flipH="false" flipV="false" rot="0">
            <a:off x="10579920" y="2151285"/>
            <a:ext cx="2374141" cy="2374141"/>
          </a:xfrm>
          <a:custGeom>
            <a:avLst/>
            <a:gdLst/>
            <a:ahLst/>
            <a:cxnLst/>
            <a:rect r="r" b="b" t="t" l="l"/>
            <a:pathLst>
              <a:path h="2374141" w="2374141">
                <a:moveTo>
                  <a:pt x="0" y="0"/>
                </a:moveTo>
                <a:lnTo>
                  <a:pt x="2374141" y="0"/>
                </a:lnTo>
                <a:lnTo>
                  <a:pt x="2374141" y="2374142"/>
                </a:lnTo>
                <a:lnTo>
                  <a:pt x="0" y="2374142"/>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p:spPr>
      </p:sp>
      <p:sp>
        <p:nvSpPr>
          <p:cNvPr name="Freeform 16" id="16"/>
          <p:cNvSpPr/>
          <p:nvPr/>
        </p:nvSpPr>
        <p:spPr>
          <a:xfrm flipH="false" flipV="false" rot="0">
            <a:off x="13583603" y="5765803"/>
            <a:ext cx="3415337" cy="1944252"/>
          </a:xfrm>
          <a:custGeom>
            <a:avLst/>
            <a:gdLst/>
            <a:ahLst/>
            <a:cxnLst/>
            <a:rect r="r" b="b" t="t" l="l"/>
            <a:pathLst>
              <a:path h="1944252" w="3415337">
                <a:moveTo>
                  <a:pt x="0" y="0"/>
                </a:moveTo>
                <a:lnTo>
                  <a:pt x="3415337" y="0"/>
                </a:lnTo>
                <a:lnTo>
                  <a:pt x="3415337" y="1944252"/>
                </a:lnTo>
                <a:lnTo>
                  <a:pt x="0" y="1944252"/>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p:spPr>
      </p:sp>
      <p:sp>
        <p:nvSpPr>
          <p:cNvPr name="Freeform 17" id="17"/>
          <p:cNvSpPr/>
          <p:nvPr/>
        </p:nvSpPr>
        <p:spPr>
          <a:xfrm flipH="false" flipV="false" rot="0">
            <a:off x="4678959" y="8055777"/>
            <a:ext cx="4084997" cy="1143799"/>
          </a:xfrm>
          <a:custGeom>
            <a:avLst/>
            <a:gdLst/>
            <a:ahLst/>
            <a:cxnLst/>
            <a:rect r="r" b="b" t="t" l="l"/>
            <a:pathLst>
              <a:path h="1143799" w="4084997">
                <a:moveTo>
                  <a:pt x="0" y="0"/>
                </a:moveTo>
                <a:lnTo>
                  <a:pt x="4084996" y="0"/>
                </a:lnTo>
                <a:lnTo>
                  <a:pt x="4084996" y="1143799"/>
                </a:lnTo>
                <a:lnTo>
                  <a:pt x="0" y="1143799"/>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p:spPr>
      </p:sp>
      <p:sp>
        <p:nvSpPr>
          <p:cNvPr name="Freeform 18" id="18"/>
          <p:cNvSpPr/>
          <p:nvPr/>
        </p:nvSpPr>
        <p:spPr>
          <a:xfrm flipH="false" flipV="false" rot="0">
            <a:off x="14734377" y="182484"/>
            <a:ext cx="3278160" cy="1914992"/>
          </a:xfrm>
          <a:custGeom>
            <a:avLst/>
            <a:gdLst/>
            <a:ahLst/>
            <a:cxnLst/>
            <a:rect r="r" b="b" t="t" l="l"/>
            <a:pathLst>
              <a:path h="1914992" w="3278160">
                <a:moveTo>
                  <a:pt x="0" y="0"/>
                </a:moveTo>
                <a:lnTo>
                  <a:pt x="3278160" y="0"/>
                </a:lnTo>
                <a:lnTo>
                  <a:pt x="3278160" y="1914992"/>
                </a:lnTo>
                <a:lnTo>
                  <a:pt x="0" y="1914992"/>
                </a:lnTo>
                <a:lnTo>
                  <a:pt x="0" y="0"/>
                </a:lnTo>
                <a:close/>
              </a:path>
            </a:pathLst>
          </a:custGeom>
          <a:blipFill>
            <a:blip r:embed="rId27"/>
            <a:stretch>
              <a:fillRect l="0" t="0" r="0" b="0"/>
            </a:stretch>
          </a:blipFill>
        </p:spPr>
      </p:sp>
      <p:grpSp>
        <p:nvGrpSpPr>
          <p:cNvPr name="Group 19" id="19"/>
          <p:cNvGrpSpPr/>
          <p:nvPr/>
        </p:nvGrpSpPr>
        <p:grpSpPr>
          <a:xfrm rot="0">
            <a:off x="2091387" y="343069"/>
            <a:ext cx="12865008" cy="3637098"/>
            <a:chOff x="0" y="0"/>
            <a:chExt cx="17153343" cy="4849464"/>
          </a:xfrm>
        </p:grpSpPr>
        <p:sp>
          <p:nvSpPr>
            <p:cNvPr name="TextBox 20" id="20"/>
            <p:cNvSpPr txBox="true"/>
            <p:nvPr/>
          </p:nvSpPr>
          <p:spPr>
            <a:xfrm rot="0">
              <a:off x="0" y="38100"/>
              <a:ext cx="17153343" cy="1651000"/>
            </a:xfrm>
            <a:prstGeom prst="rect">
              <a:avLst/>
            </a:prstGeom>
          </p:spPr>
          <p:txBody>
            <a:bodyPr anchor="t" rtlCol="false" tIns="0" lIns="0" bIns="0" rIns="0">
              <a:spAutoFit/>
            </a:bodyPr>
            <a:lstStyle/>
            <a:p>
              <a:pPr algn="ctr" marL="0" indent="0" lvl="0">
                <a:lnSpc>
                  <a:spcPts val="9750"/>
                </a:lnSpc>
                <a:spcBef>
                  <a:spcPct val="0"/>
                </a:spcBef>
              </a:pPr>
              <a:r>
                <a:rPr lang="en-US" sz="8125">
                  <a:solidFill>
                    <a:srgbClr val="E86842"/>
                  </a:solidFill>
                  <a:latin typeface="Open Sauce Light"/>
                  <a:ea typeface="Open Sauce Light"/>
                  <a:cs typeface="Open Sauce Light"/>
                  <a:sym typeface="Open Sauce Light"/>
                </a:rPr>
                <a:t>Recursos</a:t>
              </a:r>
            </a:p>
          </p:txBody>
        </p:sp>
        <p:sp>
          <p:nvSpPr>
            <p:cNvPr name="TextBox 21" id="21"/>
            <p:cNvSpPr txBox="true"/>
            <p:nvPr/>
          </p:nvSpPr>
          <p:spPr>
            <a:xfrm rot="0">
              <a:off x="0" y="2613629"/>
              <a:ext cx="17153343" cy="2112645"/>
            </a:xfrm>
            <a:prstGeom prst="rect">
              <a:avLst/>
            </a:prstGeom>
          </p:spPr>
          <p:txBody>
            <a:bodyPr anchor="t" rtlCol="false" tIns="0" lIns="0" bIns="0" rIns="0">
              <a:spAutoFit/>
            </a:bodyPr>
            <a:lstStyle/>
            <a:p>
              <a:pPr algn="l">
                <a:lnSpc>
                  <a:spcPts val="4275"/>
                </a:lnSpc>
              </a:pPr>
            </a:p>
            <a:p>
              <a:pPr algn="l">
                <a:lnSpc>
                  <a:spcPts val="4275"/>
                </a:lnSpc>
              </a:pPr>
            </a:p>
            <a:p>
              <a:pPr algn="l">
                <a:lnSpc>
                  <a:spcPts val="4275"/>
                </a:lnSpc>
              </a:pP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DAGP7N8iRqI</dc:identifier>
  <dcterms:modified xsi:type="dcterms:W3CDTF">2011-08-01T06:04:30Z</dcterms:modified>
  <cp:revision>1</cp:revision>
  <dc:title>Definición Proyecto - Capstone</dc:title>
</cp:coreProperties>
</file>