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81" r:id="rId16"/>
    <p:sldId id="273" r:id="rId17"/>
    <p:sldId id="282" r:id="rId18"/>
    <p:sldId id="280" r:id="rId19"/>
    <p:sldId id="283" r:id="rId20"/>
    <p:sldId id="274" r:id="rId21"/>
    <p:sldId id="284" r:id="rId22"/>
    <p:sldId id="275" r:id="rId23"/>
    <p:sldId id="286" r:id="rId24"/>
    <p:sldId id="287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76" r:id="rId35"/>
    <p:sldId id="277" r:id="rId36"/>
    <p:sldId id="278" r:id="rId37"/>
    <p:sldId id="279" r:id="rId38"/>
    <p:sldId id="269" r:id="rId39"/>
    <p:sldId id="270" r:id="rId40"/>
    <p:sldId id="27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6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0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09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7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5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6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3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4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4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4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9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1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1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1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0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DDAA4E-2A31-45B1-97B7-EE21DDC229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E546-9D9B-4AAC-80C5-CF062D6B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907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ambdatest.com/blog/what-is-continuous-integration-and-continuous-delive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job/SG_FreeStyle_workspace/build?token=token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3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3/war_file_name/displa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unkymandar/javarepo/tree/master/Spring_Git_Jenkins_Integr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2BE-7284-6A93-BE4C-3F699C2F2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40B1C-C674-8D83-1A75-F011841FD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(Development &amp; Operations)</a:t>
            </a:r>
          </a:p>
        </p:txBody>
      </p:sp>
    </p:spTree>
    <p:extLst>
      <p:ext uri="{BB962C8B-B14F-4D97-AF65-F5344CB8AC3E}">
        <p14:creationId xmlns:p14="http://schemas.microsoft.com/office/powerpoint/2010/main" val="68728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E2DAE-2954-3042-631E-45563D8C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D4DA-04D7-D2C7-6124-D63F0A2C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Inter"/>
              </a:rPr>
              <a:t>Jenkins is an open-source server that is written entirely in Java</a:t>
            </a:r>
          </a:p>
          <a:p>
            <a:r>
              <a:rPr lang="en-US" sz="2400" b="0" i="0" dirty="0">
                <a:effectLst/>
                <a:latin typeface="Inter"/>
              </a:rPr>
              <a:t>This CI server runs in servlet containers such as Apache Tomcat.</a:t>
            </a:r>
            <a:endParaRPr lang="en-IN" sz="2400" b="0" i="0" dirty="0">
              <a:effectLst/>
              <a:latin typeface="Inter"/>
            </a:endParaRPr>
          </a:p>
          <a:p>
            <a:r>
              <a:rPr lang="en-US" sz="2400" dirty="0">
                <a:latin typeface="Inter"/>
              </a:rPr>
              <a:t>F</a:t>
            </a:r>
            <a:r>
              <a:rPr lang="en-US" sz="2400" b="0" i="0" dirty="0">
                <a:effectLst/>
                <a:latin typeface="Inter"/>
              </a:rPr>
              <a:t>acilitates </a:t>
            </a:r>
            <a:r>
              <a:rPr lang="en-US" sz="2400" b="0" i="0" u="none" strike="noStrike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integration and continuous delivery</a:t>
            </a:r>
            <a:r>
              <a:rPr lang="en-US" sz="2400" b="0" i="0" dirty="0">
                <a:effectLst/>
                <a:latin typeface="Inter"/>
              </a:rPr>
              <a:t> in software projects by automating parts related to build, test, and deployment. </a:t>
            </a:r>
            <a:endParaRPr lang="en-IN" sz="2400" dirty="0"/>
          </a:p>
        </p:txBody>
      </p:sp>
      <p:pic>
        <p:nvPicPr>
          <p:cNvPr id="1026" name="Picture 2" descr="Jenkins Logo">
            <a:extLst>
              <a:ext uri="{FF2B5EF4-FFF2-40B4-BE49-F238E27FC236}">
                <a16:creationId xmlns:a16="http://schemas.microsoft.com/office/drawing/2014/main" id="{95635D2D-6357-D266-A3F8-DCEEE04D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4"/>
            <a:ext cx="394040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8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102D-C2D6-D8DB-BAD3-A2FC8D6E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5CDE-B952-8F5A-1CB1-BD7D080A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163"/>
            <a:ext cx="10515600" cy="498776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Developers do the necessary modifications in the source code and </a:t>
            </a:r>
            <a:r>
              <a:rPr lang="en-US" b="0" i="0" u="sng" dirty="0">
                <a:effectLst/>
                <a:latin typeface="Inter"/>
              </a:rPr>
              <a:t>commit the changes</a:t>
            </a:r>
            <a:r>
              <a:rPr lang="en-US" b="0" i="0" dirty="0">
                <a:effectLst/>
                <a:latin typeface="Inter"/>
              </a:rPr>
              <a:t> to the repository. A new version of that file will be created in the version control system that is used for maintaining the repository of source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repository is </a:t>
            </a:r>
            <a:r>
              <a:rPr lang="en-US" b="0" i="0" u="sng" dirty="0">
                <a:effectLst/>
                <a:latin typeface="Inter"/>
              </a:rPr>
              <a:t>continuously checked by the Jenkins CI server </a:t>
            </a:r>
            <a:r>
              <a:rPr lang="en-US" b="0" i="0" dirty="0">
                <a:effectLst/>
                <a:latin typeface="Inter"/>
              </a:rPr>
              <a:t>for any changes (either in the form of code or libraries) and </a:t>
            </a:r>
            <a:r>
              <a:rPr lang="en-US" b="1" i="0" dirty="0">
                <a:effectLst/>
                <a:latin typeface="Inter"/>
              </a:rPr>
              <a:t>changes are pulled by the server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In the next step, we ensure that the build with the ‘pulled changes’ is going through or not. The Build server </a:t>
            </a:r>
            <a:r>
              <a:rPr lang="en-US" b="1" i="0" u="sng" dirty="0">
                <a:effectLst/>
                <a:latin typeface="Inter"/>
              </a:rPr>
              <a:t>performs a build with the code</a:t>
            </a:r>
            <a:r>
              <a:rPr lang="en-US" b="1" i="0" dirty="0">
                <a:effectLst/>
                <a:latin typeface="Inter"/>
              </a:rPr>
              <a:t> and an executable</a:t>
            </a:r>
            <a:r>
              <a:rPr lang="en-US" b="0" i="0" dirty="0">
                <a:effectLst/>
                <a:latin typeface="Inter"/>
              </a:rPr>
              <a:t> is generated if the build process is successful. In case of a build failure, an automated email with a link to build logs and other build artifacts is sent to the developer.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In case of a successful build, the built application (or executable) is deployed to the test server. This step helps in realizing </a:t>
            </a:r>
            <a:r>
              <a:rPr lang="en-US" b="1" i="0" u="sng" dirty="0">
                <a:effectLst/>
                <a:latin typeface="Inter"/>
              </a:rPr>
              <a:t>continuous testing where the newly built executable goes through a series of automated tests</a:t>
            </a:r>
            <a:r>
              <a:rPr lang="en-US" b="0" i="0" u="sng" dirty="0">
                <a:effectLst/>
                <a:latin typeface="Inter"/>
              </a:rPr>
              <a:t>. </a:t>
            </a:r>
            <a:r>
              <a:rPr lang="en-US" b="0" i="0" dirty="0">
                <a:effectLst/>
                <a:latin typeface="Inter"/>
              </a:rPr>
              <a:t>Developers are alerted in case the changes have caused any breakage in functionality.</a:t>
            </a:r>
          </a:p>
          <a:p>
            <a:r>
              <a:rPr lang="en-US" b="0" i="0" dirty="0">
                <a:effectLst/>
                <a:latin typeface="Inter"/>
              </a:rPr>
              <a:t>If there are no build, integration, and testing issues with the checked-in code, the changes and tested application are automatically </a:t>
            </a:r>
            <a:r>
              <a:rPr lang="en-US" b="1" i="0" dirty="0">
                <a:effectLst/>
                <a:latin typeface="Inter"/>
              </a:rPr>
              <a:t>deployed to the Prod/Production server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enkins architecture ">
            <a:extLst>
              <a:ext uri="{FF2B5EF4-FFF2-40B4-BE49-F238E27FC236}">
                <a16:creationId xmlns:a16="http://schemas.microsoft.com/office/drawing/2014/main" id="{261CD3C1-27D9-FE87-B59F-2A693AA5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0"/>
            <a:ext cx="11522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9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01A4-725A-115D-E5BF-0314A071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A1B2-19C8-5B37-78A3-5E71DA8D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188385"/>
          </a:xfrm>
        </p:spPr>
        <p:txBody>
          <a:bodyPr/>
          <a:lstStyle/>
          <a:p>
            <a:r>
              <a:rPr lang="en-IN" dirty="0"/>
              <a:t>Install Java17 and set the environment variable</a:t>
            </a:r>
          </a:p>
          <a:p>
            <a:r>
              <a:rPr lang="en-IN" dirty="0"/>
              <a:t>Download the file for your OS</a:t>
            </a:r>
          </a:p>
          <a:p>
            <a:r>
              <a:rPr lang="en-IN" dirty="0"/>
              <a:t>Install the </a:t>
            </a:r>
            <a:r>
              <a:rPr lang="en-IN" dirty="0" err="1"/>
              <a:t>jenkin</a:t>
            </a:r>
            <a:r>
              <a:rPr lang="en-IN" dirty="0"/>
              <a:t> server</a:t>
            </a:r>
          </a:p>
          <a:p>
            <a:r>
              <a:rPr lang="en-IN" dirty="0"/>
              <a:t>Connect </a:t>
            </a:r>
            <a:r>
              <a:rPr lang="en-IN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</a:t>
            </a:r>
            <a:endParaRPr lang="en-IN" b="1" dirty="0">
              <a:solidFill>
                <a:srgbClr val="FFFF00"/>
              </a:solidFill>
            </a:endParaRPr>
          </a:p>
          <a:p>
            <a:r>
              <a:rPr lang="en-IN" dirty="0"/>
              <a:t>Jenkins runs on default port number 8080, which can be changed from </a:t>
            </a:r>
            <a:r>
              <a:rPr lang="en-IN" b="1" dirty="0">
                <a:solidFill>
                  <a:srgbClr val="FFFF00"/>
                </a:solidFill>
              </a:rPr>
              <a:t>jenkins.xml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53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2F11-EF6D-FB19-E2D5-0C2D6898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2ECA-57D9-BDB0-EE9F-591F0D05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7" y="1825625"/>
            <a:ext cx="10949763" cy="4351338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rgbClr val="FFFF00"/>
                </a:solidFill>
              </a:rPr>
              <a:t>FreeStyle</a:t>
            </a:r>
            <a:r>
              <a:rPr lang="en-IN" sz="2400" dirty="0">
                <a:solidFill>
                  <a:srgbClr val="FFFF00"/>
                </a:solidFill>
              </a:rPr>
              <a:t> Project </a:t>
            </a:r>
            <a:r>
              <a:rPr lang="en-IN" sz="2400" dirty="0"/>
              <a:t>: General Purpose </a:t>
            </a:r>
          </a:p>
          <a:p>
            <a:r>
              <a:rPr lang="en-IN" sz="2400" dirty="0">
                <a:solidFill>
                  <a:srgbClr val="FFFF00"/>
                </a:solidFill>
              </a:rPr>
              <a:t>Maven Project</a:t>
            </a:r>
          </a:p>
          <a:p>
            <a:r>
              <a:rPr lang="en-IN" sz="2400" dirty="0">
                <a:solidFill>
                  <a:srgbClr val="FFFF00"/>
                </a:solidFill>
              </a:rPr>
              <a:t>Pipeline</a:t>
            </a:r>
            <a:r>
              <a:rPr lang="en-IN" sz="2400" dirty="0"/>
              <a:t> : Workflow management for software build/deploy/release</a:t>
            </a:r>
          </a:p>
          <a:p>
            <a:r>
              <a:rPr lang="en-IN" sz="2400" dirty="0">
                <a:solidFill>
                  <a:srgbClr val="FFFF00"/>
                </a:solidFill>
              </a:rPr>
              <a:t>Multi-configuration project </a:t>
            </a:r>
            <a:r>
              <a:rPr lang="en-IN" sz="2400" dirty="0"/>
              <a:t>: Same job to run on different environment</a:t>
            </a:r>
          </a:p>
          <a:p>
            <a:r>
              <a:rPr lang="en-IN" sz="2400" dirty="0">
                <a:solidFill>
                  <a:srgbClr val="FFFF00"/>
                </a:solidFill>
              </a:rPr>
              <a:t>Multi-branch pipeline </a:t>
            </a:r>
            <a:r>
              <a:rPr lang="en-IN" sz="2400" dirty="0"/>
              <a:t>: Use different </a:t>
            </a:r>
            <a:r>
              <a:rPr lang="en-IN" sz="2400" dirty="0" err="1"/>
              <a:t>jenkin</a:t>
            </a:r>
            <a:r>
              <a:rPr lang="en-IN" sz="2400" dirty="0"/>
              <a:t> files for different branches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677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7390-2607-78B0-462F-66B438E2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</a:t>
            </a:r>
            <a:r>
              <a:rPr lang="en-IN" dirty="0" err="1"/>
              <a:t>FreeStyle</a:t>
            </a:r>
            <a:r>
              <a:rPr lang="en-IN" dirty="0"/>
              <a:t> : Default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AEF2-9FE7-88A1-38FC-1F2A7225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new Job(freestyle1) with freestyle option</a:t>
            </a:r>
          </a:p>
          <a:p>
            <a:r>
              <a:rPr lang="en-IN" dirty="0"/>
              <a:t>In build section add the configuration for the default workspace</a:t>
            </a:r>
          </a:p>
          <a:p>
            <a:r>
              <a:rPr lang="en-IN" dirty="0"/>
              <a:t>Hit the build and observe that the build fails (no project in the workspace)</a:t>
            </a:r>
          </a:p>
          <a:p>
            <a:r>
              <a:rPr lang="en-IN" dirty="0"/>
              <a:t>Add the workspace folder freestyle1 and project folder in the workspace area of </a:t>
            </a:r>
            <a:r>
              <a:rPr lang="en-IN" dirty="0" err="1"/>
              <a:t>jenkins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C:\ProgramData\Jenkins\.jenkins\workspace</a:t>
            </a:r>
            <a:endParaRPr lang="en-IN" dirty="0"/>
          </a:p>
          <a:p>
            <a:r>
              <a:rPr lang="en-IN" dirty="0"/>
              <a:t>Build</a:t>
            </a:r>
          </a:p>
          <a:p>
            <a:r>
              <a:rPr lang="en-IN" dirty="0"/>
              <a:t>Observe the console</a:t>
            </a:r>
          </a:p>
        </p:txBody>
      </p:sp>
    </p:spTree>
    <p:extLst>
      <p:ext uri="{BB962C8B-B14F-4D97-AF65-F5344CB8AC3E}">
        <p14:creationId xmlns:p14="http://schemas.microsoft.com/office/powerpoint/2010/main" val="139288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7390-2607-78B0-462F-66B438E2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</a:t>
            </a:r>
            <a:r>
              <a:rPr lang="en-IN" dirty="0" err="1"/>
              <a:t>FreeStyle</a:t>
            </a:r>
            <a:r>
              <a:rPr lang="en-IN" dirty="0"/>
              <a:t> : Custom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AEF2-9FE7-88A1-38FC-1F2A7225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new Job with freestyle option</a:t>
            </a:r>
          </a:p>
          <a:p>
            <a:r>
              <a:rPr lang="en-IN" dirty="0"/>
              <a:t>Goto to general-&gt;advanced-&gt;</a:t>
            </a:r>
            <a:r>
              <a:rPr lang="en-IN" dirty="0" err="1">
                <a:solidFill>
                  <a:srgbClr val="FFFF00"/>
                </a:solidFill>
              </a:rPr>
              <a:t>usecustomworkspace</a:t>
            </a:r>
            <a:r>
              <a:rPr lang="en-IN" dirty="0"/>
              <a:t> and add the location of the existing project</a:t>
            </a:r>
          </a:p>
          <a:p>
            <a:r>
              <a:rPr lang="en-IN" dirty="0"/>
              <a:t>In build section add the configuration </a:t>
            </a:r>
          </a:p>
          <a:p>
            <a:r>
              <a:rPr lang="en-IN" dirty="0"/>
              <a:t>Build</a:t>
            </a:r>
          </a:p>
          <a:p>
            <a:r>
              <a:rPr lang="en-IN" dirty="0"/>
              <a:t>Observe the console</a:t>
            </a:r>
          </a:p>
          <a:p>
            <a:r>
              <a:rPr lang="en-IN" dirty="0"/>
              <a:t>Observe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34940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7390-2607-78B0-462F-66B438E2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</a:t>
            </a:r>
            <a:r>
              <a:rPr lang="en-IN" dirty="0" err="1"/>
              <a:t>FreeStyle</a:t>
            </a:r>
            <a:r>
              <a:rPr lang="en-IN" dirty="0"/>
              <a:t> : Periodic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AEF2-9FE7-88A1-38FC-1F2A7225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new Job with freestyle option</a:t>
            </a:r>
          </a:p>
          <a:p>
            <a:r>
              <a:rPr lang="en-IN" dirty="0"/>
              <a:t>Goto to general-&gt;advanced-&gt;</a:t>
            </a:r>
            <a:r>
              <a:rPr lang="en-IN" dirty="0" err="1">
                <a:solidFill>
                  <a:srgbClr val="FFFF00"/>
                </a:solidFill>
              </a:rPr>
              <a:t>usecustomworkspace</a:t>
            </a:r>
            <a:r>
              <a:rPr lang="en-IN" dirty="0"/>
              <a:t> and add the location (You may choose for the default workspace option)</a:t>
            </a:r>
          </a:p>
          <a:p>
            <a:r>
              <a:rPr lang="en-IN" dirty="0"/>
              <a:t>In build section add the configuration </a:t>
            </a:r>
          </a:p>
          <a:p>
            <a:r>
              <a:rPr lang="en-IN" dirty="0"/>
              <a:t>In Build Periodically add the period  : </a:t>
            </a:r>
            <a:r>
              <a:rPr lang="en-IN" dirty="0">
                <a:solidFill>
                  <a:srgbClr val="FFFF00"/>
                </a:solidFill>
              </a:rPr>
              <a:t>*/1 * * * *</a:t>
            </a:r>
          </a:p>
          <a:p>
            <a:r>
              <a:rPr lang="en-IN" dirty="0"/>
              <a:t>Make the change in the code and wait for the period </a:t>
            </a:r>
          </a:p>
          <a:p>
            <a:pPr lvl="1"/>
            <a:r>
              <a:rPr lang="en-IN" dirty="0"/>
              <a:t>E.g. */1 * * * *    is every one minute</a:t>
            </a:r>
          </a:p>
          <a:p>
            <a:pPr lvl="1"/>
            <a:r>
              <a:rPr lang="en-IN" dirty="0"/>
              <a:t>Check with : </a:t>
            </a:r>
            <a:r>
              <a:rPr lang="en-IN" sz="1800" b="1" dirty="0">
                <a:solidFill>
                  <a:srgbClr val="FFFF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https://crontab.guru/</a:t>
            </a:r>
            <a:endParaRPr lang="en-IN" b="1" dirty="0">
              <a:solidFill>
                <a:srgbClr val="FFFF00"/>
              </a:solidFill>
            </a:endParaRPr>
          </a:p>
          <a:p>
            <a:r>
              <a:rPr lang="en-IN" dirty="0"/>
              <a:t>Observe the build/console window</a:t>
            </a:r>
          </a:p>
          <a:p>
            <a:r>
              <a:rPr lang="en-IN" dirty="0"/>
              <a:t>Make sure to delete the configuration once done</a:t>
            </a:r>
          </a:p>
        </p:txBody>
      </p:sp>
    </p:spTree>
    <p:extLst>
      <p:ext uri="{BB962C8B-B14F-4D97-AF65-F5344CB8AC3E}">
        <p14:creationId xmlns:p14="http://schemas.microsoft.com/office/powerpoint/2010/main" val="328105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4ECD-B432-F97C-A411-257C8E15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the Build remotely (Backend)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7DE7-7798-08B4-3F46-21D0260B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home page of </a:t>
            </a:r>
            <a:r>
              <a:rPr lang="en-IN" dirty="0" err="1"/>
              <a:t>jenkins</a:t>
            </a:r>
            <a:endParaRPr lang="en-IN" dirty="0"/>
          </a:p>
          <a:p>
            <a:r>
              <a:rPr lang="en-IN" dirty="0"/>
              <a:t>Click on the username and selection configuration</a:t>
            </a:r>
          </a:p>
          <a:p>
            <a:r>
              <a:rPr lang="en-IN" dirty="0"/>
              <a:t>Add token name (Token1) and click the generate token</a:t>
            </a:r>
          </a:p>
          <a:p>
            <a:r>
              <a:rPr lang="en-IN" dirty="0"/>
              <a:t>Copy the generated text value</a:t>
            </a:r>
          </a:p>
          <a:p>
            <a:r>
              <a:rPr lang="en-IN" dirty="0"/>
              <a:t>In the manage-&gt;</a:t>
            </a:r>
            <a:r>
              <a:rPr lang="en-IN" dirty="0" err="1"/>
              <a:t>configuresecurity</a:t>
            </a:r>
            <a:r>
              <a:rPr lang="en-IN" dirty="0"/>
              <a:t> option </a:t>
            </a:r>
          </a:p>
          <a:p>
            <a:pPr lvl="1"/>
            <a:r>
              <a:rPr lang="en-IN" dirty="0"/>
              <a:t>Select crumb issuer</a:t>
            </a:r>
          </a:p>
          <a:p>
            <a:pPr lvl="1"/>
            <a:r>
              <a:rPr lang="en-IN" dirty="0"/>
              <a:t>Also enable , Enable Proxy compatibility </a:t>
            </a:r>
          </a:p>
          <a:p>
            <a:r>
              <a:rPr lang="en-IN" dirty="0"/>
              <a:t>Add the plugin : authorize project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99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22CB-DD26-3FE6-310F-05A0E66B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the Build remotely (Backend)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A76E-1286-7BF1-617C-556B76E4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Create new freestyle project : </a:t>
            </a:r>
            <a:r>
              <a:rPr lang="en-IN" dirty="0" err="1"/>
              <a:t>SG_Freestyle_workspace</a:t>
            </a:r>
            <a:endParaRPr lang="en-IN" dirty="0"/>
          </a:p>
          <a:p>
            <a:r>
              <a:rPr lang="en-IN" dirty="0"/>
              <a:t>Select build triggers</a:t>
            </a:r>
          </a:p>
          <a:p>
            <a:r>
              <a:rPr lang="en-IN" dirty="0"/>
              <a:t>Copy the text of the token, copied earlier in trigger build remotely </a:t>
            </a:r>
          </a:p>
          <a:p>
            <a:r>
              <a:rPr lang="en-IN" dirty="0"/>
              <a:t>Open postman </a:t>
            </a:r>
          </a:p>
          <a:p>
            <a:pPr lvl="1"/>
            <a:r>
              <a:rPr lang="en-IN" dirty="0"/>
              <a:t>Use, GET and hit :</a:t>
            </a:r>
            <a:r>
              <a:rPr lang="en-IN" sz="1900" b="1" u="sng" dirty="0">
                <a:solidFill>
                  <a:srgbClr val="FFFF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http://localhost:8080/</a:t>
            </a:r>
            <a:r>
              <a:rPr lang="en-IN" sz="1900" b="1" u="sng" dirty="0" err="1">
                <a:solidFill>
                  <a:srgbClr val="FFFF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crumbIssuer</a:t>
            </a:r>
            <a:r>
              <a:rPr lang="en-IN" sz="1900" b="1" u="sng" dirty="0">
                <a:solidFill>
                  <a:srgbClr val="FFFF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/</a:t>
            </a:r>
            <a:r>
              <a:rPr lang="en-IN" sz="1900" b="1" u="sng" dirty="0" err="1">
                <a:solidFill>
                  <a:srgbClr val="FFFF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api</a:t>
            </a:r>
            <a:r>
              <a:rPr lang="en-IN" sz="1900" b="1" u="sng" dirty="0">
                <a:solidFill>
                  <a:srgbClr val="FFFF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/</a:t>
            </a:r>
            <a:r>
              <a:rPr lang="en-IN" sz="1900" b="1" u="sng" dirty="0" err="1">
                <a:solidFill>
                  <a:srgbClr val="FFFF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json</a:t>
            </a:r>
            <a:endParaRPr lang="en-IN" sz="1800" b="1" u="sng" dirty="0">
              <a:solidFill>
                <a:srgbClr val="FFFF00"/>
              </a:solidFill>
              <a:effectLst/>
              <a:latin typeface="Century" panose="02040604050505020304" pitchFamily="18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Apply the basic authorization using the 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jenkins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credentials</a:t>
            </a:r>
          </a:p>
          <a:p>
            <a:pPr lvl="1"/>
            <a:r>
              <a:rPr lang="en-IN" sz="1800" dirty="0"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Observe the output and copy the crumb value </a:t>
            </a:r>
          </a:p>
          <a:p>
            <a:pPr lvl="1"/>
            <a:r>
              <a:rPr lang="en-IN" sz="1800" dirty="0"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Use, POST and hit : </a:t>
            </a:r>
            <a:r>
              <a:rPr lang="en-IN" sz="1800" dirty="0">
                <a:solidFill>
                  <a:srgbClr val="50505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  <a:ea typeface="Calibri" panose="020F0502020204030204" pitchFamily="34" charset="0"/>
                <a:hlinkClick r:id="rId2"/>
              </a:rPr>
              <a:t>http://localhost:8080/job/SG_FreeStyle_workspace/build?token=token1</a:t>
            </a:r>
            <a:endParaRPr lang="en-IN" sz="1800" dirty="0">
              <a:solidFill>
                <a:srgbClr val="505050"/>
              </a:solidFill>
              <a:effectLst/>
              <a:highlight>
                <a:srgbClr val="FFFFFF"/>
              </a:highlight>
              <a:latin typeface="Century" panose="02040604050505020304" pitchFamily="18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 the basic authentication. (if you get 403 error remove the token in the URL and hit again)</a:t>
            </a:r>
          </a:p>
          <a:p>
            <a:r>
              <a:rPr lang="en-IN" dirty="0"/>
              <a:t>Observe the build generated in the </a:t>
            </a:r>
            <a:r>
              <a:rPr lang="en-IN" dirty="0" err="1"/>
              <a:t>jenkins</a:t>
            </a:r>
            <a:r>
              <a:rPr lang="en-IN" dirty="0"/>
              <a:t>. (used for </a:t>
            </a:r>
            <a:r>
              <a:rPr lang="en-IN" dirty="0" err="1"/>
              <a:t>springboot</a:t>
            </a:r>
            <a:r>
              <a:rPr lang="en-IN" dirty="0"/>
              <a:t> etc)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78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A8CC-4C32-A925-9B66-00B5762C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2261-A1F7-04F8-9C12-D4D4CFD4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Traditional waterfall methodology was time consuming</a:t>
            </a:r>
          </a:p>
          <a:p>
            <a:r>
              <a:rPr lang="en-IN" dirty="0"/>
              <a:t>Linear approach for large-scale development</a:t>
            </a:r>
          </a:p>
          <a:p>
            <a:r>
              <a:rPr lang="en-IN" dirty="0"/>
              <a:t>Several months to integrate the new code in existing code base</a:t>
            </a:r>
          </a:p>
          <a:p>
            <a:r>
              <a:rPr lang="en-IN" dirty="0"/>
              <a:t>Quality Assurance (QA) was hectic, as more code to test for security, vulnerabilities. </a:t>
            </a:r>
          </a:p>
          <a:p>
            <a:r>
              <a:rPr lang="en-IN" dirty="0"/>
              <a:t>Waterfall – to – Agile </a:t>
            </a:r>
          </a:p>
        </p:txBody>
      </p:sp>
    </p:spTree>
    <p:extLst>
      <p:ext uri="{BB962C8B-B14F-4D97-AF65-F5344CB8AC3E}">
        <p14:creationId xmlns:p14="http://schemas.microsoft.com/office/powerpoint/2010/main" val="362164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DA58-4E1D-ACDD-DD8F-857BD534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D1AA-0E98-636D-542E-68B08C2A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51260"/>
            <a:ext cx="8946541" cy="4195481"/>
          </a:xfrm>
        </p:spPr>
        <p:txBody>
          <a:bodyPr/>
          <a:lstStyle/>
          <a:p>
            <a:r>
              <a:rPr lang="en-IN" sz="2400" dirty="0"/>
              <a:t>Go to Manage Jenkins-&gt;tools</a:t>
            </a:r>
          </a:p>
          <a:p>
            <a:r>
              <a:rPr lang="en-IN" sz="2400" dirty="0"/>
              <a:t>Maven configuration : default</a:t>
            </a:r>
          </a:p>
          <a:p>
            <a:r>
              <a:rPr lang="en-IN" sz="2400" dirty="0"/>
              <a:t>JDK Installation : Add JDK, use install automatically from </a:t>
            </a:r>
            <a:r>
              <a:rPr lang="en-IN" sz="2400" dirty="0" err="1"/>
              <a:t>adoptium</a:t>
            </a:r>
            <a:endParaRPr lang="en-IN" sz="2400" dirty="0"/>
          </a:p>
          <a:p>
            <a:r>
              <a:rPr lang="en-IN" sz="2400" dirty="0"/>
              <a:t>Add </a:t>
            </a:r>
            <a:r>
              <a:rPr lang="en-IN" sz="2400" dirty="0" err="1"/>
              <a:t>powershell</a:t>
            </a:r>
            <a:r>
              <a:rPr lang="en-IN" sz="2400" dirty="0"/>
              <a:t> installations </a:t>
            </a:r>
          </a:p>
          <a:p>
            <a:r>
              <a:rPr lang="en-IN" sz="2400" dirty="0"/>
              <a:t>Maven Installation : use install automatically from Apache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71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6BE4-7A00-CD04-A4A9-5044C6FA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3B42-088D-6A73-4CA3-04857A5E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new item of type maven project(</a:t>
            </a:r>
            <a:r>
              <a:rPr lang="en-IN" dirty="0" err="1"/>
              <a:t>maven_project</a:t>
            </a:r>
            <a:r>
              <a:rPr lang="en-IN" dirty="0"/>
              <a:t>)</a:t>
            </a:r>
          </a:p>
          <a:p>
            <a:r>
              <a:rPr lang="en-IN" dirty="0"/>
              <a:t>Create a maven project in the local drive</a:t>
            </a:r>
          </a:p>
          <a:p>
            <a:r>
              <a:rPr lang="en-IN" dirty="0"/>
              <a:t>Select options</a:t>
            </a:r>
          </a:p>
          <a:p>
            <a:pPr lvl="1"/>
            <a:r>
              <a:rPr lang="en-IN" dirty="0"/>
              <a:t>Build whenever a snapshot dependency is built</a:t>
            </a:r>
          </a:p>
          <a:p>
            <a:pPr lvl="1"/>
            <a:r>
              <a:rPr lang="en-IN" dirty="0"/>
              <a:t>Build option: Give the root pom address: </a:t>
            </a:r>
            <a:r>
              <a:rPr lang="en-IN" sz="2000" b="1" dirty="0">
                <a:solidFill>
                  <a:srgbClr val="FFFF00"/>
                </a:solidFill>
              </a:rPr>
              <a:t>D:\jenkins demos\java-</a:t>
            </a:r>
            <a:r>
              <a:rPr lang="en-IN" sz="2000" b="1" dirty="0" err="1">
                <a:solidFill>
                  <a:srgbClr val="FFFF00"/>
                </a:solidFill>
              </a:rPr>
              <a:t>mvnproject</a:t>
            </a:r>
            <a:r>
              <a:rPr lang="en-IN" sz="2000" b="1" dirty="0">
                <a:solidFill>
                  <a:srgbClr val="FFFF00"/>
                </a:solidFill>
              </a:rPr>
              <a:t>\pom.xml</a:t>
            </a:r>
            <a:endParaRPr lang="en-IN" sz="1800" b="1" dirty="0">
              <a:solidFill>
                <a:srgbClr val="FFFF00"/>
              </a:solidFill>
            </a:endParaRPr>
          </a:p>
          <a:p>
            <a:pPr lvl="1"/>
            <a:r>
              <a:rPr lang="en-IN" dirty="0"/>
              <a:t>Set the goal as : </a:t>
            </a:r>
            <a:r>
              <a:rPr lang="en-IN" sz="2000" b="1" dirty="0">
                <a:solidFill>
                  <a:srgbClr val="FFFF00"/>
                </a:solidFill>
              </a:rPr>
              <a:t>compile test</a:t>
            </a:r>
            <a:endParaRPr lang="en-IN" b="1" dirty="0">
              <a:solidFill>
                <a:srgbClr val="FFFF00"/>
              </a:solidFill>
            </a:endParaRPr>
          </a:p>
          <a:p>
            <a:pPr lvl="1"/>
            <a:r>
              <a:rPr lang="en-IN" dirty="0"/>
              <a:t>Save and build the job</a:t>
            </a:r>
          </a:p>
          <a:p>
            <a:pPr lvl="1"/>
            <a:r>
              <a:rPr lang="en-IN" dirty="0"/>
              <a:t>Observe the console output</a:t>
            </a:r>
          </a:p>
          <a:p>
            <a:pPr lvl="1"/>
            <a:r>
              <a:rPr lang="en-IN" dirty="0"/>
              <a:t>Goto the project location and observe the target folder is created.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68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0834-8292-A46D-2A81-06BA5503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project: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43B0-E67D-ABBD-0B6B-CFA37267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/>
              <a:t>Update the goal with install as:</a:t>
            </a:r>
            <a:r>
              <a:rPr lang="en-IN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compile test install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sz="2400" dirty="0"/>
              <a:t>Post Step</a:t>
            </a:r>
            <a:r>
              <a:rPr lang="en-IN" sz="4000" dirty="0"/>
              <a:t> </a:t>
            </a:r>
            <a:r>
              <a:rPr lang="en-IN" sz="3200" dirty="0"/>
              <a:t>: </a:t>
            </a:r>
            <a:r>
              <a:rPr lang="en-IN" sz="2400" dirty="0">
                <a:solidFill>
                  <a:srgbClr val="FF0000"/>
                </a:solidFill>
              </a:rPr>
              <a:t>Run only if build succeeds</a:t>
            </a:r>
          </a:p>
          <a:p>
            <a:r>
              <a:rPr lang="en-IN" sz="2400" dirty="0"/>
              <a:t>Try to execute, which fails as default executable jar is not created</a:t>
            </a:r>
          </a:p>
          <a:p>
            <a:r>
              <a:rPr lang="en-IN" sz="2400" dirty="0"/>
              <a:t>Update the pom.xml</a:t>
            </a:r>
          </a:p>
          <a:p>
            <a:r>
              <a:rPr lang="en-IN" sz="2400" dirty="0"/>
              <a:t>Execute the build again, and observe that the jar file is created</a:t>
            </a:r>
          </a:p>
          <a:p>
            <a:r>
              <a:rPr lang="en-IN" sz="2400" dirty="0"/>
              <a:t>Execute the jar file locally</a:t>
            </a:r>
          </a:p>
          <a:p>
            <a:r>
              <a:rPr lang="en-IN" sz="2400" dirty="0"/>
              <a:t>Update the job for the post step as :  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java -jar "D:\jenkins demos\java-</a:t>
            </a:r>
            <a:r>
              <a:rPr lang="en-IN" sz="2000" dirty="0" err="1">
                <a:solidFill>
                  <a:srgbClr val="FF0000"/>
                </a:solidFill>
              </a:rPr>
              <a:t>mvnproject</a:t>
            </a:r>
            <a:r>
              <a:rPr lang="en-IN" sz="2000" dirty="0">
                <a:solidFill>
                  <a:srgbClr val="FF0000"/>
                </a:solidFill>
              </a:rPr>
              <a:t>\target\java-mvnproject-1.0-SNAPSHOT.jar"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67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E491-E6E9-2ABE-4302-03FBECBC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</a:t>
            </a: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C0F2-F6DB-17A9-AC13-7AC44D99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to the </a:t>
            </a:r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Go to the repository (</a:t>
            </a:r>
            <a:r>
              <a:rPr lang="en-IN" dirty="0" err="1"/>
              <a:t>javarepo</a:t>
            </a:r>
            <a:r>
              <a:rPr lang="en-IN" dirty="0"/>
              <a:t>)</a:t>
            </a:r>
          </a:p>
          <a:p>
            <a:r>
              <a:rPr lang="en-IN" dirty="0"/>
              <a:t>On the right corner of the repository click on the settings </a:t>
            </a:r>
          </a:p>
          <a:p>
            <a:r>
              <a:rPr lang="en-IN" dirty="0"/>
              <a:t>Add the payload URL +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-webhook/    (This is always same)</a:t>
            </a:r>
            <a:endParaRPr lang="en-IN" dirty="0"/>
          </a:p>
          <a:p>
            <a:r>
              <a:rPr lang="en-IN" dirty="0"/>
              <a:t>Generate this from </a:t>
            </a:r>
            <a:r>
              <a:rPr lang="en-IN" dirty="0" err="1"/>
              <a:t>ngrok</a:t>
            </a:r>
            <a:endParaRPr lang="en-IN" dirty="0"/>
          </a:p>
          <a:p>
            <a:pPr lvl="1"/>
            <a:r>
              <a:rPr lang="en-IN" dirty="0"/>
              <a:t>We need the static IP address in order to communicate with the GIT, which can be obtained from </a:t>
            </a:r>
            <a:r>
              <a:rPr lang="en-IN" dirty="0" err="1"/>
              <a:t>ngrok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43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7673-1869-1562-0D70-35192651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</a:t>
            </a:r>
            <a:r>
              <a:rPr lang="en-IN" dirty="0" err="1"/>
              <a:t>ngrok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7DDB-B592-10A3-DF08-98B43FF9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the zip file of </a:t>
            </a:r>
            <a:r>
              <a:rPr lang="en-IN" dirty="0" err="1"/>
              <a:t>ngrok</a:t>
            </a:r>
            <a:endParaRPr lang="en-IN" dirty="0"/>
          </a:p>
          <a:p>
            <a:r>
              <a:rPr lang="en-IN" dirty="0"/>
              <a:t>Extract the zip file </a:t>
            </a:r>
          </a:p>
          <a:p>
            <a:r>
              <a:rPr lang="en-IN" dirty="0"/>
              <a:t>Give the command as : </a:t>
            </a:r>
            <a:r>
              <a:rPr lang="pl-PL" dirty="0"/>
              <a:t>ngrok http </a:t>
            </a:r>
            <a:r>
              <a:rPr lang="pl-PL" dirty="0">
                <a:hlinkClick r:id="rId2"/>
              </a:rPr>
              <a:t>http://localhost:8080</a:t>
            </a:r>
            <a:endParaRPr lang="en-IN" dirty="0"/>
          </a:p>
          <a:p>
            <a:r>
              <a:rPr lang="en-IN" dirty="0"/>
              <a:t>This will generate the static IP address for all the request from 8080</a:t>
            </a:r>
          </a:p>
          <a:p>
            <a:r>
              <a:rPr lang="en-IN" dirty="0"/>
              <a:t>Our </a:t>
            </a:r>
            <a:r>
              <a:rPr lang="en-IN" dirty="0" err="1"/>
              <a:t>jenkins</a:t>
            </a:r>
            <a:r>
              <a:rPr lang="en-IN" dirty="0"/>
              <a:t>, runs on 8080</a:t>
            </a:r>
          </a:p>
          <a:p>
            <a:r>
              <a:rPr lang="en-IN" dirty="0"/>
              <a:t>This static IP address need to be passed in the payload URL of </a:t>
            </a:r>
            <a:r>
              <a:rPr lang="en-IN" dirty="0" err="1"/>
              <a:t>github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1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69F1-B0F2-E1E1-19FD-86979013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GIT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C7DE-6DAC-1A79-9660-BB8A11AD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repo in the </a:t>
            </a:r>
            <a:r>
              <a:rPr lang="en-IN" dirty="0" err="1"/>
              <a:t>github</a:t>
            </a:r>
            <a:r>
              <a:rPr lang="en-IN" dirty="0"/>
              <a:t> (</a:t>
            </a:r>
            <a:r>
              <a:rPr lang="en-IN" dirty="0" err="1">
                <a:solidFill>
                  <a:srgbClr val="FF0000"/>
                </a:solidFill>
              </a:rPr>
              <a:t>javarepo</a:t>
            </a:r>
            <a:r>
              <a:rPr lang="en-IN" dirty="0"/>
              <a:t>)</a:t>
            </a:r>
          </a:p>
          <a:p>
            <a:r>
              <a:rPr lang="en-IN" dirty="0"/>
              <a:t>Create a maven project and add in the </a:t>
            </a:r>
            <a:r>
              <a:rPr lang="en-IN" dirty="0" err="1"/>
              <a:t>github</a:t>
            </a:r>
            <a:r>
              <a:rPr lang="en-IN" dirty="0"/>
              <a:t> repo</a:t>
            </a:r>
          </a:p>
          <a:p>
            <a:r>
              <a:rPr lang="en-IN" dirty="0"/>
              <a:t>Create a new </a:t>
            </a:r>
            <a:r>
              <a:rPr lang="en-IN" dirty="0" err="1"/>
              <a:t>maven_project</a:t>
            </a:r>
            <a:r>
              <a:rPr lang="en-IN" dirty="0"/>
              <a:t> item in the </a:t>
            </a:r>
            <a:r>
              <a:rPr lang="en-IN" dirty="0" err="1"/>
              <a:t>jenkins</a:t>
            </a:r>
            <a:endParaRPr lang="en-IN" dirty="0"/>
          </a:p>
          <a:p>
            <a:r>
              <a:rPr lang="en-IN" dirty="0"/>
              <a:t>In </a:t>
            </a:r>
            <a:r>
              <a:rPr lang="en-IN" dirty="0" err="1"/>
              <a:t>sourcecode</a:t>
            </a:r>
            <a:r>
              <a:rPr lang="en-IN" dirty="0"/>
              <a:t> management, select </a:t>
            </a:r>
            <a:r>
              <a:rPr lang="en-IN" dirty="0">
                <a:solidFill>
                  <a:srgbClr val="FF0000"/>
                </a:solidFill>
              </a:rPr>
              <a:t>GIT</a:t>
            </a:r>
          </a:p>
          <a:p>
            <a:r>
              <a:rPr lang="en-IN" dirty="0"/>
              <a:t>Add Repository URL and credentials of the token created earlier</a:t>
            </a:r>
          </a:p>
          <a:p>
            <a:r>
              <a:rPr lang="en-IN" dirty="0"/>
              <a:t>Add branches to build as </a:t>
            </a:r>
            <a:r>
              <a:rPr lang="en-IN" dirty="0">
                <a:solidFill>
                  <a:srgbClr val="FF0000"/>
                </a:solidFill>
              </a:rPr>
              <a:t>*/master</a:t>
            </a:r>
          </a:p>
          <a:p>
            <a:r>
              <a:rPr lang="en-IN" dirty="0"/>
              <a:t>Select </a:t>
            </a:r>
            <a:r>
              <a:rPr lang="en-IN" dirty="0">
                <a:solidFill>
                  <a:srgbClr val="FF0000"/>
                </a:solidFill>
              </a:rPr>
              <a:t>GitHub hook trigger for </a:t>
            </a:r>
            <a:r>
              <a:rPr lang="en-IN" dirty="0" err="1">
                <a:solidFill>
                  <a:srgbClr val="FF0000"/>
                </a:solidFill>
              </a:rPr>
              <a:t>GITScm</a:t>
            </a:r>
            <a:r>
              <a:rPr lang="en-IN" dirty="0">
                <a:solidFill>
                  <a:srgbClr val="FF0000"/>
                </a:solidFill>
              </a:rPr>
              <a:t> pooling</a:t>
            </a:r>
          </a:p>
          <a:p>
            <a:r>
              <a:rPr lang="en-IN" dirty="0"/>
              <a:t>Add required </a:t>
            </a:r>
            <a:r>
              <a:rPr lang="en-IN" dirty="0" err="1"/>
              <a:t>mvn</a:t>
            </a:r>
            <a:r>
              <a:rPr lang="en-IN" dirty="0"/>
              <a:t> commands in the goal</a:t>
            </a:r>
          </a:p>
          <a:p>
            <a:r>
              <a:rPr lang="en-IN" dirty="0"/>
              <a:t>Give Root pom for the project </a:t>
            </a:r>
            <a:r>
              <a:rPr lang="en-IN" dirty="0">
                <a:solidFill>
                  <a:srgbClr val="FF0000"/>
                </a:solidFill>
              </a:rPr>
              <a:t>Project1/pom.xml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99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F3B-BE90-8714-775C-CC560A97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Jenkins for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3CCD-CBE8-73C6-BCFD-D846E294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: </a:t>
            </a:r>
            <a:r>
              <a:rPr lang="en-IN" sz="1800" u="sng" dirty="0">
                <a:solidFill>
                  <a:srgbClr val="0563C1"/>
                </a:solidFill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http://localhost:8080/manage </a:t>
            </a:r>
            <a:r>
              <a:rPr lang="en-IN" sz="1800" u="sng" dirty="0" err="1">
                <a:solidFill>
                  <a:srgbClr val="0563C1"/>
                </a:solidFill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jenkins</a:t>
            </a:r>
            <a:r>
              <a:rPr lang="en-IN" sz="1800" u="sng" dirty="0">
                <a:solidFill>
                  <a:srgbClr val="0563C1"/>
                </a:solidFill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/system</a:t>
            </a:r>
          </a:p>
          <a:p>
            <a:r>
              <a:rPr lang="en-IN" sz="2400" dirty="0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Edit Jenkins URL, paste the static IP address generated by </a:t>
            </a:r>
            <a:r>
              <a:rPr lang="en-IN" sz="2400" dirty="0" err="1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ngrok</a:t>
            </a:r>
            <a:r>
              <a:rPr lang="en-IN" sz="2400" dirty="0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(</a:t>
            </a:r>
            <a:r>
              <a:rPr lang="en-IN" sz="2400" dirty="0">
                <a:solidFill>
                  <a:srgbClr val="FF0000"/>
                </a:solidFill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No </a:t>
            </a:r>
            <a:r>
              <a:rPr lang="en-IN" sz="2400" dirty="0" err="1">
                <a:solidFill>
                  <a:srgbClr val="FF0000"/>
                </a:solidFill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github</a:t>
            </a:r>
            <a:r>
              <a:rPr lang="en-IN" sz="2400" dirty="0">
                <a:solidFill>
                  <a:srgbClr val="FF0000"/>
                </a:solidFill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-webhook</a:t>
            </a:r>
            <a:r>
              <a:rPr lang="en-IN" sz="2400" dirty="0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IN" sz="2400" dirty="0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Select GitHub Pull Requests</a:t>
            </a:r>
          </a:p>
          <a:p>
            <a:pPr lvl="1"/>
            <a:r>
              <a:rPr lang="en-IN" sz="2000" dirty="0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Published </a:t>
            </a:r>
            <a:r>
              <a:rPr lang="en-IN" sz="2000" dirty="0" err="1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JenkinURL</a:t>
            </a:r>
            <a:r>
              <a:rPr lang="en-IN" sz="2000" dirty="0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: </a:t>
            </a:r>
            <a:r>
              <a:rPr lang="en-IN" sz="2000" dirty="0">
                <a:solidFill>
                  <a:srgbClr val="FF0000"/>
                </a:solidFill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give the path of the </a:t>
            </a:r>
            <a:r>
              <a:rPr lang="en-IN" sz="2000" dirty="0" err="1">
                <a:solidFill>
                  <a:srgbClr val="FF0000"/>
                </a:solidFill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github</a:t>
            </a:r>
            <a:r>
              <a:rPr lang="en-IN" sz="2000" dirty="0">
                <a:solidFill>
                  <a:srgbClr val="FF0000"/>
                </a:solidFill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repo</a:t>
            </a:r>
          </a:p>
          <a:p>
            <a:r>
              <a:rPr lang="en-IN" sz="2400" dirty="0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IN" sz="2400" dirty="0" err="1">
                <a:highlight>
                  <a:srgbClr val="F9F9F9"/>
                </a:highlight>
                <a:latin typeface="Century" panose="020406040505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sdf</a:t>
            </a:r>
            <a:endParaRPr lang="en-IN" sz="2400" dirty="0">
              <a:effectLst/>
              <a:highlight>
                <a:srgbClr val="F9F9F9"/>
              </a:highlight>
              <a:latin typeface="Century" panose="0204060405050502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14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3BEE-C5FE-4AF3-1A36-DE644849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DCF1-F005-7924-CCF4-E7592ADD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Tomcat </a:t>
            </a:r>
          </a:p>
          <a:p>
            <a:r>
              <a:rPr lang="en-IN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83257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0C41-A3EE-183D-9CBC-E47E528F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Deploying to Tomcat : Setting up tomcat</a:t>
            </a:r>
            <a:br>
              <a:rPr lang="en-IN" dirty="0"/>
            </a:br>
            <a:r>
              <a:rPr lang="en-IN" dirty="0"/>
              <a:t>(deployment)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9D3B-3180-69C5-7549-4299D0E1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Update the tomcat port from the file /conf/server.xml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&lt;Connector 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connectionTimeout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="20000" port="8083" protocol="HTTP/1.1" 				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redirectPort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="8443"/&gt;</a:t>
            </a:r>
            <a:endParaRPr lang="en-IN" dirty="0"/>
          </a:p>
          <a:p>
            <a:r>
              <a:rPr lang="en-IN" dirty="0"/>
              <a:t>Update the user credential from the file /conf/tomcat-user.xml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&lt;role 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rolename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="manager-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gui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"/&gt;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&lt;role 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rolename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="admin-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gui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"/&gt;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&lt;role 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rolename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="manager-script"/&gt;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           &lt;user password="tomcat" roles="manager-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gui,admin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-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gui,manager-script,admin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" 	username="tomcat"/&gt;</a:t>
            </a:r>
          </a:p>
          <a:p>
            <a:r>
              <a:rPr lang="en-IN" sz="1800" dirty="0"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Start the tomcat : access </a:t>
            </a:r>
            <a:r>
              <a:rPr lang="en-IN" sz="1800" dirty="0"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  <a:hlinkClick r:id="rId2"/>
              </a:rPr>
              <a:t>http://localhost:8083</a:t>
            </a:r>
            <a:r>
              <a:rPr lang="en-IN" sz="1800" dirty="0">
                <a:latin typeface="Century" panose="020406040505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to check the current status of deployment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97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32BC-3331-713F-8E12-158728B7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Deploying to tomcat : Jenkins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D835-F4DA-9913-D64B-603BAB0C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Start the </a:t>
            </a:r>
            <a:r>
              <a:rPr lang="en-IN" dirty="0" err="1"/>
              <a:t>ngrok</a:t>
            </a:r>
            <a:r>
              <a:rPr lang="en-IN" dirty="0"/>
              <a:t> and generate the IP address for 80 (</a:t>
            </a:r>
            <a:r>
              <a:rPr lang="en-IN" dirty="0" err="1">
                <a:solidFill>
                  <a:srgbClr val="FF0000"/>
                </a:solidFill>
              </a:rPr>
              <a:t>ngrok</a:t>
            </a:r>
            <a:r>
              <a:rPr lang="en-IN" dirty="0">
                <a:solidFill>
                  <a:srgbClr val="FF0000"/>
                </a:solidFill>
              </a:rPr>
              <a:t> http 80</a:t>
            </a:r>
            <a:r>
              <a:rPr lang="en-IN" dirty="0"/>
              <a:t>)</a:t>
            </a:r>
          </a:p>
          <a:p>
            <a:r>
              <a:rPr lang="en-IN" dirty="0"/>
              <a:t>Configure the </a:t>
            </a:r>
            <a:r>
              <a:rPr lang="en-IN" dirty="0" err="1"/>
              <a:t>github</a:t>
            </a:r>
            <a:r>
              <a:rPr lang="en-IN" dirty="0"/>
              <a:t> in the </a:t>
            </a:r>
            <a:r>
              <a:rPr lang="en-IN" dirty="0" err="1"/>
              <a:t>jenkins</a:t>
            </a:r>
            <a:r>
              <a:rPr lang="en-IN" dirty="0"/>
              <a:t> as provided in the earlier demonstration</a:t>
            </a:r>
          </a:p>
          <a:p>
            <a:r>
              <a:rPr lang="en-IN" dirty="0"/>
              <a:t>Also configure the </a:t>
            </a:r>
            <a:r>
              <a:rPr lang="en-IN" dirty="0" err="1"/>
              <a:t>jenkin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as provided in the earlier demonstration</a:t>
            </a:r>
          </a:p>
          <a:p>
            <a:r>
              <a:rPr lang="en-IN" dirty="0"/>
              <a:t>In Build environment</a:t>
            </a:r>
          </a:p>
          <a:p>
            <a:pPr lvl="1"/>
            <a:r>
              <a:rPr lang="en-IN" dirty="0"/>
              <a:t>Add Root POM: </a:t>
            </a:r>
            <a:r>
              <a:rPr lang="en-IN" dirty="0" err="1">
                <a:solidFill>
                  <a:srgbClr val="FF0000"/>
                </a:solidFill>
              </a:rPr>
              <a:t>Spring_Jenkins_WAR</a:t>
            </a:r>
            <a:r>
              <a:rPr lang="en-IN" dirty="0">
                <a:solidFill>
                  <a:srgbClr val="FF0000"/>
                </a:solidFill>
              </a:rPr>
              <a:t>/pom.xml</a:t>
            </a:r>
          </a:p>
          <a:p>
            <a:pPr lvl="1"/>
            <a:r>
              <a:rPr lang="en-IN" dirty="0"/>
              <a:t>Goal and option: clean package </a:t>
            </a:r>
          </a:p>
          <a:p>
            <a:r>
              <a:rPr lang="en-IN" dirty="0"/>
              <a:t>In Post-Build Actions</a:t>
            </a:r>
          </a:p>
          <a:p>
            <a:pPr lvl="1"/>
            <a:r>
              <a:rPr lang="en-IN" dirty="0"/>
              <a:t>WAR/EAR files: </a:t>
            </a:r>
            <a:r>
              <a:rPr lang="en-IN" dirty="0">
                <a:solidFill>
                  <a:srgbClr val="FF0000"/>
                </a:solidFill>
              </a:rPr>
              <a:t>**/*.war</a:t>
            </a:r>
          </a:p>
          <a:p>
            <a:r>
              <a:rPr lang="en-IN" dirty="0">
                <a:solidFill>
                  <a:srgbClr val="FF0000"/>
                </a:solidFill>
              </a:rPr>
              <a:t>Build directly/make change and commit in the git(Auto Deploy)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85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98E0-817E-4F0C-9A47-53198A29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526A-2B35-87E2-A287-CD4C46FD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Releasing smaller chunks of features</a:t>
            </a:r>
          </a:p>
          <a:p>
            <a:r>
              <a:rPr lang="en-IN" dirty="0"/>
              <a:t>Do not wait for complete product. </a:t>
            </a:r>
          </a:p>
          <a:p>
            <a:r>
              <a:rPr lang="en-IN" dirty="0"/>
              <a:t>Deliver MVP always</a:t>
            </a:r>
          </a:p>
          <a:p>
            <a:r>
              <a:rPr lang="en-IN" dirty="0"/>
              <a:t>Prevents Silos</a:t>
            </a:r>
          </a:p>
          <a:p>
            <a:r>
              <a:rPr lang="en-IN" dirty="0"/>
              <a:t>Allow for quick changes</a:t>
            </a:r>
          </a:p>
          <a:p>
            <a:r>
              <a:rPr lang="en-IN" dirty="0"/>
              <a:t>Focusses on people doing the work and their team</a:t>
            </a:r>
          </a:p>
          <a:p>
            <a:r>
              <a:rPr lang="en-IN" dirty="0"/>
              <a:t>Development team prioritize what to work on</a:t>
            </a:r>
          </a:p>
          <a:p>
            <a:r>
              <a:rPr lang="en-IN" dirty="0"/>
              <a:t>Agile is a MINDSET</a:t>
            </a:r>
          </a:p>
        </p:txBody>
      </p:sp>
    </p:spTree>
    <p:extLst>
      <p:ext uri="{BB962C8B-B14F-4D97-AF65-F5344CB8AC3E}">
        <p14:creationId xmlns:p14="http://schemas.microsoft.com/office/powerpoint/2010/main" val="10905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AA0A-38C4-C534-A9A1-64872750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the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9FD4-275C-B6B6-36C9-1179A624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Access: localhost:8083</a:t>
            </a:r>
          </a:p>
          <a:p>
            <a:r>
              <a:rPr lang="en-IN" dirty="0"/>
              <a:t>Go to Manager app and see the war file is deployed</a:t>
            </a:r>
          </a:p>
          <a:p>
            <a:r>
              <a:rPr lang="en-IN" dirty="0"/>
              <a:t>Open the browser and connect to :</a:t>
            </a:r>
          </a:p>
          <a:p>
            <a:pPr lvl="1"/>
            <a:r>
              <a:rPr lang="en-IN" dirty="0">
                <a:hlinkClick r:id="rId2"/>
              </a:rPr>
              <a:t>http://localhost:8083/war_file_name/display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r>
              <a:rPr lang="en-IN" dirty="0"/>
              <a:t>   (“display” is the endpoint created in the spring boot application”</a:t>
            </a:r>
          </a:p>
        </p:txBody>
      </p:sp>
    </p:spTree>
    <p:extLst>
      <p:ext uri="{BB962C8B-B14F-4D97-AF65-F5344CB8AC3E}">
        <p14:creationId xmlns:p14="http://schemas.microsoft.com/office/powerpoint/2010/main" val="320017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6FE1-F742-A06F-A6DA-FA42B454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Deployment : Updating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CF0A-62B0-9B71-0787-62E9D8C9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</a:t>
            </a:r>
            <a:r>
              <a:rPr lang="en-IN" dirty="0" err="1"/>
              <a:t>Dockerfile</a:t>
            </a:r>
            <a:r>
              <a:rPr lang="en-IN" dirty="0"/>
              <a:t> in the project </a:t>
            </a:r>
            <a:r>
              <a:rPr lang="en-IN" sz="2000" dirty="0"/>
              <a:t>- </a:t>
            </a:r>
            <a:r>
              <a:rPr lang="en-IN" sz="2000" b="0" u="none" strike="noStrike" dirty="0" err="1">
                <a:effectLst/>
                <a:hlinkClick r:id="rId2"/>
              </a:rPr>
              <a:t>Spring_Git_Jenkins_Integration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FROM</a:t>
            </a:r>
            <a:r>
              <a:rPr lang="en-IN" sz="2000" dirty="0"/>
              <a:t> openjdk:17-jdk-alpine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COPY</a:t>
            </a:r>
            <a:r>
              <a:rPr lang="en-IN" sz="2000" dirty="0"/>
              <a:t> ./target/Spring_Git_Jenkins_Integration-0.0.1.-	SNAPSHOT.jar ./myapp-1.0.0.jar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ENTRYPOINT</a:t>
            </a:r>
            <a:r>
              <a:rPr lang="en-IN" sz="2000" dirty="0"/>
              <a:t> ["java","-jar","myapp-1.0.0.jar"]</a:t>
            </a:r>
          </a:p>
        </p:txBody>
      </p:sp>
    </p:spTree>
    <p:extLst>
      <p:ext uri="{BB962C8B-B14F-4D97-AF65-F5344CB8AC3E}">
        <p14:creationId xmlns:p14="http://schemas.microsoft.com/office/powerpoint/2010/main" val="806122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665-0B07-397A-B59A-690536CF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Deployment: configuring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F5A7-DC92-1E17-6994-C1BD3CAA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Update GIT configuration</a:t>
            </a:r>
          </a:p>
          <a:p>
            <a:r>
              <a:rPr lang="en-IN" dirty="0"/>
              <a:t>Set the Root POM </a:t>
            </a:r>
          </a:p>
          <a:p>
            <a:r>
              <a:rPr lang="en-IN" dirty="0"/>
              <a:t>Goals and options: install</a:t>
            </a:r>
          </a:p>
          <a:p>
            <a:r>
              <a:rPr lang="en-IN" dirty="0"/>
              <a:t>Post steps:</a:t>
            </a:r>
          </a:p>
          <a:p>
            <a:pPr lvl="1"/>
            <a:r>
              <a:rPr lang="en-IN" dirty="0"/>
              <a:t>Execute Windows batch command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sz="2000" dirty="0"/>
              <a:t>cd </a:t>
            </a:r>
            <a:r>
              <a:rPr lang="en-IN" sz="2000" dirty="0" err="1"/>
              <a:t>Spring_Git_Jenkins_Integration</a:t>
            </a:r>
            <a:r>
              <a:rPr lang="en-IN" sz="2000" dirty="0"/>
              <a:t>\target</a:t>
            </a:r>
          </a:p>
          <a:p>
            <a:pPr marL="457200" lvl="1" indent="0">
              <a:buNone/>
            </a:pPr>
            <a:r>
              <a:rPr lang="en-IN" sz="2000" dirty="0"/>
              <a:t>	docker build --tag=</a:t>
            </a:r>
            <a:r>
              <a:rPr lang="en-IN" sz="2000" dirty="0" err="1"/>
              <a:t>springimage:latest</a:t>
            </a:r>
            <a:r>
              <a:rPr lang="en-IN" sz="2000" dirty="0"/>
              <a:t> .</a:t>
            </a:r>
          </a:p>
          <a:p>
            <a:pPr marL="457200" lvl="1" indent="0">
              <a:buNone/>
            </a:pPr>
            <a:r>
              <a:rPr lang="en-IN" sz="2000" dirty="0"/>
              <a:t>	docker run -p 8081:8081 </a:t>
            </a:r>
            <a:r>
              <a:rPr lang="en-IN" sz="2000" dirty="0" err="1"/>
              <a:t>springimage:latest</a:t>
            </a:r>
            <a:endParaRPr lang="en-IN" sz="2000" dirty="0"/>
          </a:p>
          <a:p>
            <a:r>
              <a:rPr lang="en-IN" sz="2400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315612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D4B2-41FC-3D13-2F7A-0D45861F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Deployment : Access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85D1-89EF-9FAE-0E9E-DEFD24F2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run is already in the script: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http://localhost:8081/datas</a:t>
            </a:r>
          </a:p>
          <a:p>
            <a:pPr marL="0" indent="0">
              <a:buNone/>
            </a:pPr>
            <a:r>
              <a:rPr lang="en-IN" dirty="0"/>
              <a:t>   In this case the docker never stops</a:t>
            </a:r>
          </a:p>
          <a:p>
            <a:r>
              <a:rPr lang="en-IN" dirty="0"/>
              <a:t>If run is not present in the script</a:t>
            </a:r>
          </a:p>
          <a:p>
            <a:pPr marL="0" indent="0">
              <a:buNone/>
            </a:pPr>
            <a:r>
              <a:rPr lang="en-IN" dirty="0"/>
              <a:t>	Open docker console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>
                <a:solidFill>
                  <a:srgbClr val="FF0000"/>
                </a:solidFill>
              </a:rPr>
              <a:t>docker run -p 8081:8081 </a:t>
            </a:r>
            <a:r>
              <a:rPr lang="en-US" dirty="0" err="1">
                <a:solidFill>
                  <a:srgbClr val="FF0000"/>
                </a:solidFill>
              </a:rPr>
              <a:t>springimage:latest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rgbClr val="FF0000"/>
                </a:solidFill>
              </a:rPr>
              <a:t>	http://localhost:8081/datas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96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8994-A298-2F22-25E0-25E7A3B7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5C78-0215-624D-BE40-B1984459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Enables us to define complete application lifecycle</a:t>
            </a:r>
          </a:p>
          <a:p>
            <a:r>
              <a:rPr lang="en-IN" dirty="0"/>
              <a:t>Provides one script to address all the steps in the complex workflow</a:t>
            </a:r>
          </a:p>
          <a:p>
            <a:r>
              <a:rPr lang="en-IN" dirty="0"/>
              <a:t>Terms</a:t>
            </a:r>
          </a:p>
          <a:p>
            <a:pPr lvl="1"/>
            <a:r>
              <a:rPr lang="en-IN" dirty="0"/>
              <a:t>Stage</a:t>
            </a:r>
          </a:p>
          <a:p>
            <a:pPr lvl="1"/>
            <a:r>
              <a:rPr lang="en-IN" dirty="0"/>
              <a:t>Steps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572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579-F538-E855-E442-B0E9895C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pic>
        <p:nvPicPr>
          <p:cNvPr id="1026" name="Picture 2" descr="jenkins workflow">
            <a:extLst>
              <a:ext uri="{FF2B5EF4-FFF2-40B4-BE49-F238E27FC236}">
                <a16:creationId xmlns:a16="http://schemas.microsoft.com/office/drawing/2014/main" id="{7002316E-B443-1052-584A-F5F5C0A0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12192000" cy="541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28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ABA5-0E90-6E66-275A-AB895F3D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Pipeline -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C1472-FF67-D38B-DE47-91274528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566"/>
            <a:ext cx="10124286" cy="43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4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F870-7566-26ED-DF6A-FCC02033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stages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B4FEF-50D2-523D-DDE7-63AEB80F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38" y="1373467"/>
            <a:ext cx="3254022" cy="51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44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9394-2F75-78A2-29AF-1552C05D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Pipeline status in </a:t>
            </a:r>
            <a:r>
              <a:rPr lang="en-IN" dirty="0" err="1"/>
              <a:t>deplyment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EB076-40BF-F350-573F-6926B8DC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25" y="2022988"/>
            <a:ext cx="7948349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15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CFA8-752A-E13A-BA08-C857D6DA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5385E-9276-0699-90FF-AC43CC3B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1916299"/>
            <a:ext cx="112709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0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5455-0E3D-3756-8B64-0F1F31A2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Manifesto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D7763-B2FA-2A85-91E7-0AFE2F2C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92" y="1910730"/>
            <a:ext cx="7392041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90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A02D9-CE94-29A8-F684-6B015A22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1" y="1325697"/>
            <a:ext cx="1104233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B0A7-CF39-CCE9-CCF2-F0258C38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Lifecycle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9C1E7-59A0-6482-1B35-451EA68C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13" y="1166162"/>
            <a:ext cx="7516574" cy="52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3BC9-53EB-65C6-4427-3C9F82B4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agile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44048-ECB8-BD2F-F33A-7B690A25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28" y="1217994"/>
            <a:ext cx="8460958" cy="54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9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075-D262-2BFD-23C4-D1853AE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A7A0-3A1F-386A-3032-10C1C6AD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Automated process that involves </a:t>
            </a:r>
            <a:r>
              <a:rPr lang="en-IN" sz="2400" u="sng" dirty="0"/>
              <a:t>frequent code integration</a:t>
            </a:r>
            <a:r>
              <a:rPr lang="en-IN" sz="2400" dirty="0"/>
              <a:t>, </a:t>
            </a:r>
            <a:r>
              <a:rPr lang="en-IN" sz="2400" u="sng" dirty="0"/>
              <a:t>automated testing</a:t>
            </a:r>
            <a:r>
              <a:rPr lang="en-IN" sz="2400" dirty="0"/>
              <a:t>, and </a:t>
            </a:r>
            <a:r>
              <a:rPr lang="en-IN" sz="2400" u="sng" dirty="0"/>
              <a:t>continuous deployment</a:t>
            </a:r>
            <a:r>
              <a:rPr lang="en-IN" sz="2400" dirty="0"/>
              <a:t> of software changes to the production.</a:t>
            </a:r>
          </a:p>
        </p:txBody>
      </p:sp>
    </p:spTree>
    <p:extLst>
      <p:ext uri="{BB962C8B-B14F-4D97-AF65-F5344CB8AC3E}">
        <p14:creationId xmlns:p14="http://schemas.microsoft.com/office/powerpoint/2010/main" val="219436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7907-BA4A-FDEB-1330-BA5466D8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EE10-4A7B-DA2A-8D96-95D9CE35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622777"/>
          </a:xfrm>
        </p:spPr>
        <p:txBody>
          <a:bodyPr>
            <a:normAutofit/>
          </a:bodyPr>
          <a:lstStyle/>
          <a:p>
            <a:r>
              <a:rPr lang="en-IN" sz="2400" dirty="0"/>
              <a:t>Code Integration</a:t>
            </a:r>
          </a:p>
          <a:p>
            <a:r>
              <a:rPr lang="en-IN" sz="2400" dirty="0"/>
              <a:t>Automated Testing</a:t>
            </a:r>
          </a:p>
          <a:p>
            <a:r>
              <a:rPr lang="en-IN" sz="2400" dirty="0"/>
              <a:t>Continuous Delivery</a:t>
            </a:r>
          </a:p>
          <a:p>
            <a:r>
              <a:rPr lang="en-IN" sz="2400" dirty="0"/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390627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D05B-9F16-8512-307C-F9527A7E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EE78-827C-E80E-B75F-B372B864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Control Tool: Git</a:t>
            </a:r>
          </a:p>
          <a:p>
            <a:r>
              <a:rPr lang="en-IN" dirty="0"/>
              <a:t>Build Tool: Maven</a:t>
            </a:r>
          </a:p>
          <a:p>
            <a:r>
              <a:rPr lang="en-IN" dirty="0"/>
              <a:t>Testing Tool: Junit, JMeter, Selenium</a:t>
            </a:r>
          </a:p>
          <a:p>
            <a:r>
              <a:rPr lang="en-IN" dirty="0"/>
              <a:t>CI Tool: Jenkins</a:t>
            </a:r>
          </a:p>
          <a:p>
            <a:r>
              <a:rPr lang="en-IN" dirty="0"/>
              <a:t>Deployment: Tomcat, Docker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024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1376</TotalTime>
  <Words>1857</Words>
  <Application>Microsoft Office PowerPoint</Application>
  <PresentationFormat>Widescreen</PresentationFormat>
  <Paragraphs>217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</vt:lpstr>
      <vt:lpstr>Century Gothic</vt:lpstr>
      <vt:lpstr>Helvetica</vt:lpstr>
      <vt:lpstr>Inter</vt:lpstr>
      <vt:lpstr>Wingdings 3</vt:lpstr>
      <vt:lpstr>Ion</vt:lpstr>
      <vt:lpstr>DevOps</vt:lpstr>
      <vt:lpstr>Why Devops</vt:lpstr>
      <vt:lpstr>What is agile?</vt:lpstr>
      <vt:lpstr>Agile Manifesto</vt:lpstr>
      <vt:lpstr>Agile Lifecycle</vt:lpstr>
      <vt:lpstr>Workflow of agile iteration</vt:lpstr>
      <vt:lpstr>CI/CD</vt:lpstr>
      <vt:lpstr>Steps in CI/CD</vt:lpstr>
      <vt:lpstr>Tools in DevOps</vt:lpstr>
      <vt:lpstr>PowerPoint Presentation</vt:lpstr>
      <vt:lpstr>The Architecture</vt:lpstr>
      <vt:lpstr>PowerPoint Presentation</vt:lpstr>
      <vt:lpstr>Installing Jenkins</vt:lpstr>
      <vt:lpstr>Types of Tasks</vt:lpstr>
      <vt:lpstr>Configuring FreeStyle : Default Workspace</vt:lpstr>
      <vt:lpstr>Configuring FreeStyle : Custom Workspace</vt:lpstr>
      <vt:lpstr>Configuring FreeStyle : Periodic Building</vt:lpstr>
      <vt:lpstr>Accessing the Build remotely (Backend) - I</vt:lpstr>
      <vt:lpstr>Accessing the Build remotely (Backend) - II</vt:lpstr>
      <vt:lpstr>Configuring Maven Project</vt:lpstr>
      <vt:lpstr>Creating maven project</vt:lpstr>
      <vt:lpstr>Maven project: continued</vt:lpstr>
      <vt:lpstr>Setting up GITHub</vt:lpstr>
      <vt:lpstr>Working with ngrok </vt:lpstr>
      <vt:lpstr>Working with GIT project</vt:lpstr>
      <vt:lpstr>Setting up Jenkins for GIT</vt:lpstr>
      <vt:lpstr>Continuous Deployment</vt:lpstr>
      <vt:lpstr>Deploying to Tomcat : Setting up tomcat (deployment)</vt:lpstr>
      <vt:lpstr>Deploying to tomcat : Jenkins Configuration</vt:lpstr>
      <vt:lpstr>Access the deployment</vt:lpstr>
      <vt:lpstr>Docker Deployment : Updating the project</vt:lpstr>
      <vt:lpstr>Docker Deployment: configuring Jenkins</vt:lpstr>
      <vt:lpstr>Docker Deployment : Access deployment</vt:lpstr>
      <vt:lpstr>Working with Jenkins Pipeline</vt:lpstr>
      <vt:lpstr>Workflow</vt:lpstr>
      <vt:lpstr>Simple Pipeline - script</vt:lpstr>
      <vt:lpstr>Multiple stages pipeline</vt:lpstr>
      <vt:lpstr>Typical Pipeline status in deplyment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Jog</dc:creator>
  <cp:lastModifiedBy>Mandar Jog</cp:lastModifiedBy>
  <cp:revision>15</cp:revision>
  <dcterms:created xsi:type="dcterms:W3CDTF">2024-03-26T00:54:24Z</dcterms:created>
  <dcterms:modified xsi:type="dcterms:W3CDTF">2024-04-12T17:23:50Z</dcterms:modified>
</cp:coreProperties>
</file>