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67" r:id="rId3"/>
    <p:sldId id="268" r:id="rId4"/>
    <p:sldId id="266" r:id="rId5"/>
    <p:sldId id="264" r:id="rId6"/>
    <p:sldId id="265" r:id="rId7"/>
    <p:sldId id="256" r:id="rId8"/>
    <p:sldId id="257"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20" y="-8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9616B5-166F-7643-9D67-FE17EF0CA4A4}"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616B5-166F-7643-9D67-FE17EF0CA4A4}"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616B5-166F-7643-9D67-FE17EF0CA4A4}"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616B5-166F-7643-9D67-FE17EF0CA4A4}"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9616B5-166F-7643-9D67-FE17EF0CA4A4}"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9616B5-166F-7643-9D67-FE17EF0CA4A4}" type="datetimeFigureOut">
              <a:rPr lang="en-US" smtClean="0"/>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16B5-166F-7643-9D67-FE17EF0CA4A4}" type="datetimeFigureOut">
              <a:rPr lang="en-US" smtClean="0"/>
              <a:t>8/1/13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9616B5-166F-7643-9D67-FE17EF0CA4A4}" type="datetimeFigureOut">
              <a:rPr lang="en-US" smtClean="0"/>
              <a:t>8/1/13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616B5-166F-7643-9D67-FE17EF0CA4A4}" type="datetimeFigureOut">
              <a:rPr lang="en-US" smtClean="0"/>
              <a:t>8/1/13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616B5-166F-7643-9D67-FE17EF0CA4A4}" type="datetimeFigureOut">
              <a:rPr lang="en-US" smtClean="0"/>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616B5-166F-7643-9D67-FE17EF0CA4A4}" type="datetimeFigureOut">
              <a:rPr lang="en-US" smtClean="0"/>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854F8-E46E-FB41-83DB-78CE7E55244E}"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616B5-166F-7643-9D67-FE17EF0CA4A4}" type="datetimeFigureOut">
              <a:rPr lang="en-US" smtClean="0"/>
              <a:t>8/1/13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854F8-E46E-FB41-83DB-78CE7E55244E}"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p:cNvSpPr txBox="1">
            <a:spLocks noChangeArrowheads="1"/>
          </p:cNvSpPr>
          <p:nvPr/>
        </p:nvSpPr>
        <p:spPr bwMode="auto">
          <a:xfrm>
            <a:off x="1021796" y="558094"/>
            <a:ext cx="7070725" cy="62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3600" b="1" dirty="0" smtClean="0">
                <a:solidFill>
                  <a:srgbClr val="FFFFFF"/>
                </a:solidFill>
              </a:rPr>
              <a:t>Photo Rating Task</a:t>
            </a:r>
            <a:endParaRPr lang="en-US" sz="3600" b="1" dirty="0">
              <a:solidFill>
                <a:srgbClr val="FFFFFF"/>
              </a:solidFill>
            </a:endParaRPr>
          </a:p>
        </p:txBody>
      </p:sp>
      <p:sp>
        <p:nvSpPr>
          <p:cNvPr id="5" name="TextBox 15"/>
          <p:cNvSpPr txBox="1">
            <a:spLocks noChangeArrowheads="1"/>
          </p:cNvSpPr>
          <p:nvPr/>
        </p:nvSpPr>
        <p:spPr bwMode="auto">
          <a:xfrm>
            <a:off x="495906" y="1726492"/>
            <a:ext cx="8224762" cy="265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dirty="0" smtClean="0">
                <a:solidFill>
                  <a:srgbClr val="FFFFFF"/>
                </a:solidFill>
              </a:rPr>
              <a:t>For this task you will see many of the same photos you saw in the tests you performed in the scanner. You will use the 1-9 keys to make your ratings. </a:t>
            </a:r>
          </a:p>
          <a:p>
            <a:pPr algn="ctr"/>
            <a:endParaRPr lang="en-US" sz="2800" dirty="0">
              <a:solidFill>
                <a:srgbClr val="FFFFFF"/>
              </a:solidFill>
            </a:endParaRPr>
          </a:p>
          <a:p>
            <a:pPr algn="ctr"/>
            <a:endParaRPr lang="en-US" sz="2800" dirty="0" smtClean="0">
              <a:solidFill>
                <a:srgbClr val="FFFFFF"/>
              </a:solidFill>
            </a:endParaRPr>
          </a:p>
          <a:p>
            <a:pPr algn="ctr"/>
            <a:r>
              <a:rPr lang="en-US" sz="2800" dirty="0" smtClean="0">
                <a:solidFill>
                  <a:srgbClr val="FFFFFF"/>
                </a:solidFill>
              </a:rPr>
              <a:t>Press [spacebar] to see the first type of rating.</a:t>
            </a:r>
            <a:endParaRPr lang="en-US" sz="2800" dirty="0">
              <a:solidFill>
                <a:srgbClr val="FFFFFF"/>
              </a:solidFill>
            </a:endParaRPr>
          </a:p>
        </p:txBody>
      </p:sp>
    </p:spTree>
    <p:extLst>
      <p:ext uri="{BB962C8B-B14F-4D97-AF65-F5344CB8AC3E}">
        <p14:creationId xmlns:p14="http://schemas.microsoft.com/office/powerpoint/2010/main" val="17654231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ales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7987" y="4496612"/>
            <a:ext cx="45894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p:cNvSpPr txBox="1">
            <a:spLocks noChangeArrowheads="1"/>
          </p:cNvSpPr>
          <p:nvPr/>
        </p:nvSpPr>
        <p:spPr bwMode="auto">
          <a:xfrm>
            <a:off x="1912571" y="4058936"/>
            <a:ext cx="5191492" cy="347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0577" tIns="50288" rIns="100577" bIns="50288">
            <a:spAutoFit/>
          </a:bodyPr>
          <a:lstStyle>
            <a:lvl1pPr defTabSz="1004888">
              <a:defRPr sz="2400">
                <a:solidFill>
                  <a:schemeClr val="tx1"/>
                </a:solidFill>
                <a:latin typeface="Arial" charset="0"/>
                <a:ea typeface="ＭＳ Ｐゴシック" charset="0"/>
                <a:cs typeface="ＭＳ Ｐゴシック" charset="0"/>
              </a:defRPr>
            </a:lvl1pPr>
            <a:lvl2pPr marL="503238" defTabSz="1004888">
              <a:defRPr sz="2400">
                <a:solidFill>
                  <a:schemeClr val="tx1"/>
                </a:solidFill>
                <a:latin typeface="Arial" charset="0"/>
                <a:ea typeface="ＭＳ Ｐゴシック" charset="0"/>
              </a:defRPr>
            </a:lvl2pPr>
            <a:lvl3pPr marL="1004888" defTabSz="1004888">
              <a:defRPr sz="2400">
                <a:solidFill>
                  <a:schemeClr val="tx1"/>
                </a:solidFill>
                <a:latin typeface="Arial" charset="0"/>
                <a:ea typeface="ＭＳ Ｐゴシック" charset="0"/>
              </a:defRPr>
            </a:lvl3pPr>
            <a:lvl4pPr marL="1508125" defTabSz="1004888">
              <a:defRPr sz="2400">
                <a:solidFill>
                  <a:schemeClr val="tx1"/>
                </a:solidFill>
                <a:latin typeface="Arial" charset="0"/>
                <a:ea typeface="ＭＳ Ｐゴシック" charset="0"/>
              </a:defRPr>
            </a:lvl4pPr>
            <a:lvl5pPr marL="2011363" defTabSz="1004888">
              <a:defRPr sz="2400">
                <a:solidFill>
                  <a:schemeClr val="tx1"/>
                </a:solidFill>
                <a:latin typeface="Arial" charset="0"/>
                <a:ea typeface="ＭＳ Ｐゴシック" charset="0"/>
              </a:defRPr>
            </a:lvl5pPr>
            <a:lvl6pPr marL="2468563" defTabSz="1004888" eaLnBrk="0" fontAlgn="base" hangingPunct="0">
              <a:spcBef>
                <a:spcPct val="0"/>
              </a:spcBef>
              <a:spcAft>
                <a:spcPct val="0"/>
              </a:spcAft>
              <a:defRPr sz="2400">
                <a:solidFill>
                  <a:schemeClr val="tx1"/>
                </a:solidFill>
                <a:latin typeface="Arial" charset="0"/>
                <a:ea typeface="ＭＳ Ｐゴシック" charset="0"/>
              </a:defRPr>
            </a:lvl6pPr>
            <a:lvl7pPr marL="2925763" defTabSz="1004888" eaLnBrk="0" fontAlgn="base" hangingPunct="0">
              <a:spcBef>
                <a:spcPct val="0"/>
              </a:spcBef>
              <a:spcAft>
                <a:spcPct val="0"/>
              </a:spcAft>
              <a:defRPr sz="2400">
                <a:solidFill>
                  <a:schemeClr val="tx1"/>
                </a:solidFill>
                <a:latin typeface="Arial" charset="0"/>
                <a:ea typeface="ＭＳ Ｐゴシック" charset="0"/>
              </a:defRPr>
            </a:lvl7pPr>
            <a:lvl8pPr marL="3382963" defTabSz="1004888" eaLnBrk="0" fontAlgn="base" hangingPunct="0">
              <a:spcBef>
                <a:spcPct val="0"/>
              </a:spcBef>
              <a:spcAft>
                <a:spcPct val="0"/>
              </a:spcAft>
              <a:defRPr sz="2400">
                <a:solidFill>
                  <a:schemeClr val="tx1"/>
                </a:solidFill>
                <a:latin typeface="Arial" charset="0"/>
                <a:ea typeface="ＭＳ Ｐゴシック" charset="0"/>
              </a:defRPr>
            </a:lvl8pPr>
            <a:lvl9pPr marL="3840163" defTabSz="1004888"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defRPr/>
            </a:pPr>
            <a:r>
              <a:rPr lang="en-US" sz="1600" dirty="0" smtClean="0">
                <a:ea typeface="MS Gothic" charset="0"/>
                <a:cs typeface="MS Gothic" charset="0"/>
              </a:rPr>
              <a:t>Do you empathize with this animal/person?</a:t>
            </a:r>
          </a:p>
        </p:txBody>
      </p:sp>
      <p:sp>
        <p:nvSpPr>
          <p:cNvPr id="6" name="TextBox 15"/>
          <p:cNvSpPr txBox="1">
            <a:spLocks noChangeArrowheads="1"/>
          </p:cNvSpPr>
          <p:nvPr/>
        </p:nvSpPr>
        <p:spPr bwMode="auto">
          <a:xfrm>
            <a:off x="1021796" y="60603"/>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Empathizing Test</a:t>
            </a:r>
            <a:endParaRPr lang="en-US" sz="2800" b="1" dirty="0">
              <a:solidFill>
                <a:srgbClr val="FFFFFF"/>
              </a:solidFill>
            </a:endParaRPr>
          </a:p>
        </p:txBody>
      </p:sp>
      <p:sp>
        <p:nvSpPr>
          <p:cNvPr id="7" name="TextBox 15"/>
          <p:cNvSpPr txBox="1">
            <a:spLocks noChangeArrowheads="1"/>
          </p:cNvSpPr>
          <p:nvPr/>
        </p:nvSpPr>
        <p:spPr bwMode="auto">
          <a:xfrm>
            <a:off x="0" y="613570"/>
            <a:ext cx="9144000" cy="99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this test, you will </a:t>
            </a:r>
            <a:r>
              <a:rPr lang="en-US" sz="2000" dirty="0" smtClean="0">
                <a:solidFill>
                  <a:srgbClr val="FFFFFF"/>
                </a:solidFill>
              </a:rPr>
              <a:t>rate photos on the extent to which you empathize with the person or animal in the photograph. You will see a screen that looks like the image below. </a:t>
            </a:r>
            <a:endParaRPr lang="en-US" sz="2000" dirty="0">
              <a:solidFill>
                <a:srgbClr val="FFFFFF"/>
              </a:solidFill>
            </a:endParaRPr>
          </a:p>
        </p:txBody>
      </p:sp>
      <p:pic>
        <p:nvPicPr>
          <p:cNvPr id="9" name="Picture 8" descr="D_01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310" y="1805341"/>
            <a:ext cx="3004793" cy="2253595"/>
          </a:xfrm>
          <a:prstGeom prst="rect">
            <a:avLst/>
          </a:prstGeom>
        </p:spPr>
      </p:pic>
      <p:sp>
        <p:nvSpPr>
          <p:cNvPr id="10" name="TextBox 15"/>
          <p:cNvSpPr txBox="1">
            <a:spLocks noChangeArrowheads="1"/>
          </p:cNvSpPr>
          <p:nvPr/>
        </p:nvSpPr>
        <p:spPr bwMode="auto">
          <a:xfrm>
            <a:off x="0" y="5554032"/>
            <a:ext cx="9144000" cy="13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a:t>
            </a:r>
            <a:r>
              <a:rPr lang="en-US" sz="2000" dirty="0" smtClean="0">
                <a:solidFill>
                  <a:srgbClr val="FFFFFF"/>
                </a:solidFill>
              </a:rPr>
              <a:t>each image, answer the question using numbers 1-7 on the keyboard. The next image will appear once you have responded to the current question.</a:t>
            </a:r>
          </a:p>
          <a:p>
            <a:pPr algn="just"/>
            <a:endParaRPr lang="en-US" sz="2000" dirty="0">
              <a:solidFill>
                <a:srgbClr val="FFFFFF"/>
              </a:solidFill>
            </a:endParaRPr>
          </a:p>
          <a:p>
            <a:pPr algn="ctr"/>
            <a:r>
              <a:rPr lang="en-US" sz="2000" dirty="0" smtClean="0">
                <a:solidFill>
                  <a:srgbClr val="FFFFFF"/>
                </a:solidFill>
              </a:rPr>
              <a:t>Press ‘1’ to start the test.</a:t>
            </a:r>
            <a:endParaRPr lang="en-US" sz="2000" dirty="0">
              <a:solidFill>
                <a:srgbClr val="FFFFFF"/>
              </a:solidFill>
            </a:endParaRPr>
          </a:p>
        </p:txBody>
      </p:sp>
    </p:spTree>
    <p:extLst>
      <p:ext uri="{BB962C8B-B14F-4D97-AF65-F5344CB8AC3E}">
        <p14:creationId xmlns:p14="http://schemas.microsoft.com/office/powerpoint/2010/main" val="9304661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p:cNvSpPr txBox="1">
            <a:spLocks noChangeArrowheads="1"/>
          </p:cNvSpPr>
          <p:nvPr/>
        </p:nvSpPr>
        <p:spPr bwMode="auto">
          <a:xfrm>
            <a:off x="1021796" y="60603"/>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Good/Bad Test</a:t>
            </a:r>
            <a:endParaRPr lang="en-US" sz="2800" b="1" dirty="0">
              <a:solidFill>
                <a:srgbClr val="FFFFFF"/>
              </a:solidFill>
            </a:endParaRPr>
          </a:p>
        </p:txBody>
      </p:sp>
      <p:sp>
        <p:nvSpPr>
          <p:cNvPr id="7" name="TextBox 15"/>
          <p:cNvSpPr txBox="1">
            <a:spLocks noChangeArrowheads="1"/>
          </p:cNvSpPr>
          <p:nvPr/>
        </p:nvSpPr>
        <p:spPr bwMode="auto">
          <a:xfrm>
            <a:off x="0" y="613570"/>
            <a:ext cx="9144000" cy="68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this test, you will </a:t>
            </a:r>
            <a:r>
              <a:rPr lang="en-US" sz="2000" dirty="0" smtClean="0">
                <a:solidFill>
                  <a:srgbClr val="FFFFFF"/>
                </a:solidFill>
              </a:rPr>
              <a:t>rate photos on how good or bad the photograph makes you feel. You will see a screen that looks like the image below. </a:t>
            </a:r>
            <a:endParaRPr lang="en-US" sz="2000" dirty="0">
              <a:solidFill>
                <a:srgbClr val="FFFFFF"/>
              </a:solidFill>
            </a:endParaRPr>
          </a:p>
        </p:txBody>
      </p:sp>
      <p:pic>
        <p:nvPicPr>
          <p:cNvPr id="9" name="Picture 8" descr="D_0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310" y="1805341"/>
            <a:ext cx="3004793" cy="2253595"/>
          </a:xfrm>
          <a:prstGeom prst="rect">
            <a:avLst/>
          </a:prstGeom>
        </p:spPr>
      </p:pic>
      <p:sp>
        <p:nvSpPr>
          <p:cNvPr id="10" name="TextBox 15"/>
          <p:cNvSpPr txBox="1">
            <a:spLocks noChangeArrowheads="1"/>
          </p:cNvSpPr>
          <p:nvPr/>
        </p:nvSpPr>
        <p:spPr bwMode="auto">
          <a:xfrm>
            <a:off x="0" y="5554032"/>
            <a:ext cx="9144000" cy="13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a:t>
            </a:r>
            <a:r>
              <a:rPr lang="en-US" sz="2000" dirty="0" smtClean="0">
                <a:solidFill>
                  <a:srgbClr val="FFFFFF"/>
                </a:solidFill>
              </a:rPr>
              <a:t>each image, answer the question using numbers 1-7 on the keyboard. The next image will appear once you have responded to the current question.</a:t>
            </a:r>
          </a:p>
          <a:p>
            <a:pPr algn="just"/>
            <a:endParaRPr lang="en-US" sz="2000" dirty="0">
              <a:solidFill>
                <a:srgbClr val="FFFFFF"/>
              </a:solidFill>
            </a:endParaRPr>
          </a:p>
          <a:p>
            <a:pPr algn="ctr"/>
            <a:r>
              <a:rPr lang="en-US" sz="2000" dirty="0" smtClean="0">
                <a:solidFill>
                  <a:srgbClr val="FFFFFF"/>
                </a:solidFill>
              </a:rPr>
              <a:t>Press ‘1’ to start the test.</a:t>
            </a:r>
            <a:endParaRPr lang="en-US" sz="2000" dirty="0">
              <a:solidFill>
                <a:srgbClr val="FFFFFF"/>
              </a:solidFill>
            </a:endParaRPr>
          </a:p>
        </p:txBody>
      </p:sp>
      <p:sp>
        <p:nvSpPr>
          <p:cNvPr id="5" name="Text Box 2"/>
          <p:cNvSpPr txBox="1">
            <a:spLocks noChangeArrowheads="1"/>
          </p:cNvSpPr>
          <p:nvPr/>
        </p:nvSpPr>
        <p:spPr bwMode="auto">
          <a:xfrm>
            <a:off x="1790166" y="4058936"/>
            <a:ext cx="5447001" cy="347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0577" tIns="50288" rIns="100577" bIns="50288">
            <a:spAutoFit/>
          </a:bodyPr>
          <a:lstStyle>
            <a:lvl1pPr defTabSz="1004888">
              <a:defRPr sz="2400">
                <a:solidFill>
                  <a:schemeClr val="tx1"/>
                </a:solidFill>
                <a:latin typeface="Arial" charset="0"/>
                <a:ea typeface="ＭＳ Ｐゴシック" charset="0"/>
                <a:cs typeface="ＭＳ Ｐゴシック" charset="0"/>
              </a:defRPr>
            </a:lvl1pPr>
            <a:lvl2pPr marL="503238" defTabSz="1004888">
              <a:defRPr sz="2400">
                <a:solidFill>
                  <a:schemeClr val="tx1"/>
                </a:solidFill>
                <a:latin typeface="Arial" charset="0"/>
                <a:ea typeface="ＭＳ Ｐゴシック" charset="0"/>
              </a:defRPr>
            </a:lvl2pPr>
            <a:lvl3pPr marL="1004888" defTabSz="1004888">
              <a:defRPr sz="2400">
                <a:solidFill>
                  <a:schemeClr val="tx1"/>
                </a:solidFill>
                <a:latin typeface="Arial" charset="0"/>
                <a:ea typeface="ＭＳ Ｐゴシック" charset="0"/>
              </a:defRPr>
            </a:lvl3pPr>
            <a:lvl4pPr marL="1508125" defTabSz="1004888">
              <a:defRPr sz="2400">
                <a:solidFill>
                  <a:schemeClr val="tx1"/>
                </a:solidFill>
                <a:latin typeface="Arial" charset="0"/>
                <a:ea typeface="ＭＳ Ｐゴシック" charset="0"/>
              </a:defRPr>
            </a:lvl4pPr>
            <a:lvl5pPr marL="2011363" defTabSz="1004888">
              <a:defRPr sz="2400">
                <a:solidFill>
                  <a:schemeClr val="tx1"/>
                </a:solidFill>
                <a:latin typeface="Arial" charset="0"/>
                <a:ea typeface="ＭＳ Ｐゴシック" charset="0"/>
              </a:defRPr>
            </a:lvl5pPr>
            <a:lvl6pPr marL="2468563" defTabSz="1004888" eaLnBrk="0" fontAlgn="base" hangingPunct="0">
              <a:spcBef>
                <a:spcPct val="0"/>
              </a:spcBef>
              <a:spcAft>
                <a:spcPct val="0"/>
              </a:spcAft>
              <a:defRPr sz="2400">
                <a:solidFill>
                  <a:schemeClr val="tx1"/>
                </a:solidFill>
                <a:latin typeface="Arial" charset="0"/>
                <a:ea typeface="ＭＳ Ｐゴシック" charset="0"/>
              </a:defRPr>
            </a:lvl6pPr>
            <a:lvl7pPr marL="2925763" defTabSz="1004888" eaLnBrk="0" fontAlgn="base" hangingPunct="0">
              <a:spcBef>
                <a:spcPct val="0"/>
              </a:spcBef>
              <a:spcAft>
                <a:spcPct val="0"/>
              </a:spcAft>
              <a:defRPr sz="2400">
                <a:solidFill>
                  <a:schemeClr val="tx1"/>
                </a:solidFill>
                <a:latin typeface="Arial" charset="0"/>
                <a:ea typeface="ＭＳ Ｐゴシック" charset="0"/>
              </a:defRPr>
            </a:lvl7pPr>
            <a:lvl8pPr marL="3382963" defTabSz="1004888" eaLnBrk="0" fontAlgn="base" hangingPunct="0">
              <a:spcBef>
                <a:spcPct val="0"/>
              </a:spcBef>
              <a:spcAft>
                <a:spcPct val="0"/>
              </a:spcAft>
              <a:defRPr sz="2400">
                <a:solidFill>
                  <a:schemeClr val="tx1"/>
                </a:solidFill>
                <a:latin typeface="Arial" charset="0"/>
                <a:ea typeface="ＭＳ Ｐゴシック" charset="0"/>
              </a:defRPr>
            </a:lvl8pPr>
            <a:lvl9pPr marL="3840163" defTabSz="1004888"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defRPr/>
            </a:pPr>
            <a:r>
              <a:rPr lang="en-US" sz="1600" dirty="0" smtClean="0">
                <a:ea typeface="MS Gothic" charset="0"/>
                <a:cs typeface="MS Gothic" charset="0"/>
              </a:rPr>
              <a:t>How good vs. bad does this photograph make you feel?</a:t>
            </a:r>
          </a:p>
        </p:txBody>
      </p:sp>
      <p:grpSp>
        <p:nvGrpSpPr>
          <p:cNvPr id="33" name="Group 32"/>
          <p:cNvGrpSpPr/>
          <p:nvPr/>
        </p:nvGrpSpPr>
        <p:grpSpPr>
          <a:xfrm>
            <a:off x="1790166" y="4406715"/>
            <a:ext cx="4926202" cy="1213682"/>
            <a:chOff x="1600200" y="5791200"/>
            <a:chExt cx="5580063" cy="1374775"/>
          </a:xfrm>
          <a:noFill/>
        </p:grpSpPr>
        <p:sp>
          <p:nvSpPr>
            <p:cNvPr id="34" name="Text Box 10"/>
            <p:cNvSpPr txBox="1">
              <a:spLocks noChangeArrowheads="1"/>
            </p:cNvSpPr>
            <p:nvPr/>
          </p:nvSpPr>
          <p:spPr bwMode="auto">
            <a:xfrm>
              <a:off x="1600200" y="6248285"/>
              <a:ext cx="1828912" cy="908257"/>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lIns="381538" tIns="190768" rIns="381538" bIns="19076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a:ln>
                    <a:solidFill>
                      <a:schemeClr val="tx1"/>
                    </a:solidFill>
                  </a:ln>
                  <a:latin typeface="Helvetica" charset="0"/>
                </a:rPr>
                <a:t>very bad</a:t>
              </a:r>
            </a:p>
            <a:p>
              <a:pPr algn="ctr"/>
              <a:endParaRPr lang="en-US" sz="1800">
                <a:ln>
                  <a:solidFill>
                    <a:schemeClr val="tx1"/>
                  </a:solidFill>
                </a:ln>
                <a:latin typeface="Helvetica" charset="0"/>
              </a:endParaRPr>
            </a:p>
          </p:txBody>
        </p:sp>
        <p:grpSp>
          <p:nvGrpSpPr>
            <p:cNvPr id="35" name="Group 1"/>
            <p:cNvGrpSpPr>
              <a:grpSpLocks/>
            </p:cNvGrpSpPr>
            <p:nvPr/>
          </p:nvGrpSpPr>
          <p:grpSpPr bwMode="auto">
            <a:xfrm>
              <a:off x="2210092" y="5791200"/>
              <a:ext cx="4970171" cy="1374775"/>
              <a:chOff x="439738" y="3886203"/>
              <a:chExt cx="7109345" cy="1966927"/>
            </a:xfrm>
            <a:grpFill/>
          </p:grpSpPr>
          <p:grpSp>
            <p:nvGrpSpPr>
              <p:cNvPr id="36" name="Group 4"/>
              <p:cNvGrpSpPr>
                <a:grpSpLocks/>
              </p:cNvGrpSpPr>
              <p:nvPr/>
            </p:nvGrpSpPr>
            <p:grpSpPr bwMode="auto">
              <a:xfrm>
                <a:off x="439738" y="3886203"/>
                <a:ext cx="2273300" cy="1098551"/>
                <a:chOff x="485" y="4707"/>
                <a:chExt cx="1432" cy="692"/>
              </a:xfrm>
              <a:grpFill/>
            </p:grpSpPr>
            <p:sp>
              <p:nvSpPr>
                <p:cNvPr id="51" name="Text Box 5"/>
                <p:cNvSpPr txBox="1">
                  <a:spLocks noChangeArrowheads="1"/>
                </p:cNvSpPr>
                <p:nvPr/>
              </p:nvSpPr>
              <p:spPr bwMode="auto">
                <a:xfrm>
                  <a:off x="485" y="4944"/>
                  <a:ext cx="568" cy="455"/>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255798" tIns="127898" rIns="255798" bIns="12789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n>
                        <a:solidFill>
                          <a:schemeClr val="tx1"/>
                        </a:solidFill>
                      </a:ln>
                      <a:latin typeface="Helvetica" charset="0"/>
                    </a:rPr>
                    <a:t>1</a:t>
                  </a:r>
                </a:p>
              </p:txBody>
            </p:sp>
            <p:sp>
              <p:nvSpPr>
                <p:cNvPr id="52" name="Text Box 6"/>
                <p:cNvSpPr txBox="1">
                  <a:spLocks noChangeArrowheads="1"/>
                </p:cNvSpPr>
                <p:nvPr/>
              </p:nvSpPr>
              <p:spPr bwMode="auto">
                <a:xfrm>
                  <a:off x="1103" y="4944"/>
                  <a:ext cx="569" cy="455"/>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255798" tIns="127898" rIns="255798" bIns="12789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n>
                        <a:solidFill>
                          <a:schemeClr val="tx1"/>
                        </a:solidFill>
                      </a:ln>
                      <a:latin typeface="Helvetica" charset="0"/>
                    </a:rPr>
                    <a:t>2</a:t>
                  </a:r>
                </a:p>
              </p:txBody>
            </p:sp>
            <p:sp>
              <p:nvSpPr>
                <p:cNvPr id="53" name="Line 7"/>
                <p:cNvSpPr>
                  <a:spLocks noChangeShapeType="1"/>
                </p:cNvSpPr>
                <p:nvPr/>
              </p:nvSpPr>
              <p:spPr bwMode="auto">
                <a:xfrm>
                  <a:off x="771" y="4883"/>
                  <a:ext cx="1146" cy="4"/>
                </a:xfrm>
                <a:prstGeom prst="line">
                  <a:avLst/>
                </a:prstGeom>
                <a:grpFill/>
                <a:ln w="22225">
                  <a:solidFill>
                    <a:srgbClr val="FFFFFF"/>
                  </a:solidFill>
                  <a:round/>
                  <a:headEnd/>
                  <a:tailEnd/>
                </a:ln>
                <a:extLst/>
              </p:spPr>
              <p:txBody>
                <a:bodyPr wrap="none" lIns="317446" tIns="158722" rIns="317446" bIns="158722">
                  <a:spAutoFit/>
                </a:bodyPr>
                <a:lstStyle/>
                <a:p>
                  <a:endParaRPr lang="en-US">
                    <a:ln>
                      <a:solidFill>
                        <a:srgbClr val="FFFFFF"/>
                      </a:solidFill>
                    </a:ln>
                  </a:endParaRPr>
                </a:p>
              </p:txBody>
            </p:sp>
            <p:sp>
              <p:nvSpPr>
                <p:cNvPr id="54" name="Line 8"/>
                <p:cNvSpPr>
                  <a:spLocks noChangeShapeType="1"/>
                </p:cNvSpPr>
                <p:nvPr/>
              </p:nvSpPr>
              <p:spPr bwMode="auto">
                <a:xfrm flipH="1">
                  <a:off x="776" y="4707"/>
                  <a:ext cx="3" cy="332"/>
                </a:xfrm>
                <a:prstGeom prst="line">
                  <a:avLst/>
                </a:prstGeom>
                <a:grpFill/>
                <a:ln w="22225">
                  <a:solidFill>
                    <a:schemeClr val="tx1"/>
                  </a:solidFill>
                  <a:round/>
                  <a:headEnd/>
                  <a:tailEnd/>
                </a:ln>
                <a:extLst/>
              </p:spPr>
              <p:txBody>
                <a:bodyPr lIns="317446" tIns="158722" rIns="317446" bIns="158722">
                  <a:spAutoFit/>
                </a:bodyPr>
                <a:lstStyle/>
                <a:p>
                  <a:endParaRPr lang="en-US">
                    <a:ln>
                      <a:solidFill>
                        <a:schemeClr val="tx1"/>
                      </a:solidFill>
                    </a:ln>
                  </a:endParaRPr>
                </a:p>
              </p:txBody>
            </p:sp>
            <p:sp>
              <p:nvSpPr>
                <p:cNvPr id="55" name="Line 9"/>
                <p:cNvSpPr>
                  <a:spLocks noChangeShapeType="1"/>
                </p:cNvSpPr>
                <p:nvPr/>
              </p:nvSpPr>
              <p:spPr bwMode="auto">
                <a:xfrm>
                  <a:off x="1366" y="4788"/>
                  <a:ext cx="0" cy="189"/>
                </a:xfrm>
                <a:prstGeom prst="line">
                  <a:avLst/>
                </a:prstGeom>
                <a:grpFill/>
                <a:ln w="22225">
                  <a:solidFill>
                    <a:srgbClr val="FFFFFF"/>
                  </a:solidFill>
                  <a:round/>
                  <a:headEnd/>
                  <a:tailEnd/>
                </a:ln>
                <a:extLst/>
              </p:spPr>
              <p:txBody>
                <a:bodyPr lIns="317446" tIns="158722" rIns="317446" bIns="158722">
                  <a:spAutoFit/>
                </a:bodyPr>
                <a:lstStyle/>
                <a:p>
                  <a:endParaRPr lang="en-US">
                    <a:ln>
                      <a:solidFill>
                        <a:schemeClr val="tx1"/>
                      </a:solidFill>
                    </a:ln>
                  </a:endParaRPr>
                </a:p>
              </p:txBody>
            </p:sp>
          </p:grpSp>
          <p:sp>
            <p:nvSpPr>
              <p:cNvPr id="37" name="Text Box 12"/>
              <p:cNvSpPr txBox="1">
                <a:spLocks noChangeArrowheads="1"/>
              </p:cNvSpPr>
              <p:nvPr/>
            </p:nvSpPr>
            <p:spPr bwMode="auto">
              <a:xfrm>
                <a:off x="2705544" y="4576970"/>
                <a:ext cx="1999686" cy="90325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381538" tIns="190768" rIns="381538" bIns="19076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a:ln>
                      <a:solidFill>
                        <a:schemeClr val="tx1"/>
                      </a:solidFill>
                    </a:ln>
                    <a:latin typeface="Helvetica" charset="0"/>
                  </a:rPr>
                  <a:t>neutral</a:t>
                </a:r>
              </a:p>
            </p:txBody>
          </p:sp>
          <p:sp>
            <p:nvSpPr>
              <p:cNvPr id="38" name="Text Box 13"/>
              <p:cNvSpPr txBox="1">
                <a:spLocks noChangeArrowheads="1"/>
              </p:cNvSpPr>
              <p:nvPr/>
            </p:nvSpPr>
            <p:spPr bwMode="auto">
              <a:xfrm>
                <a:off x="5157854" y="4553663"/>
                <a:ext cx="2391229" cy="1299467"/>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381538" tIns="190768" rIns="381538" bIns="19076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600">
                    <a:ln>
                      <a:solidFill>
                        <a:schemeClr val="tx1"/>
                      </a:solidFill>
                    </a:ln>
                    <a:latin typeface="Helvetica" charset="0"/>
                  </a:rPr>
                  <a:t>very good</a:t>
                </a:r>
              </a:p>
              <a:p>
                <a:pPr algn="ctr"/>
                <a:endParaRPr lang="en-US" sz="1800">
                  <a:ln>
                    <a:solidFill>
                      <a:schemeClr val="tx1"/>
                    </a:solidFill>
                  </a:ln>
                  <a:latin typeface="Helvetica" charset="0"/>
                </a:endParaRPr>
              </a:p>
            </p:txBody>
          </p:sp>
          <p:sp>
            <p:nvSpPr>
              <p:cNvPr id="39" name="Text Box 15"/>
              <p:cNvSpPr txBox="1">
                <a:spLocks noChangeArrowheads="1"/>
              </p:cNvSpPr>
              <p:nvPr/>
            </p:nvSpPr>
            <p:spPr bwMode="auto">
              <a:xfrm>
                <a:off x="2262239" y="4322177"/>
                <a:ext cx="902218" cy="721644"/>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255798" tIns="127898" rIns="255798" bIns="12789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n>
                      <a:solidFill>
                        <a:schemeClr val="tx1"/>
                      </a:solidFill>
                    </a:ln>
                    <a:latin typeface="Helvetica" charset="0"/>
                  </a:rPr>
                  <a:t>3</a:t>
                </a:r>
              </a:p>
            </p:txBody>
          </p:sp>
          <p:sp>
            <p:nvSpPr>
              <p:cNvPr id="40" name="Text Box 16"/>
              <p:cNvSpPr txBox="1">
                <a:spLocks noChangeArrowheads="1"/>
              </p:cNvSpPr>
              <p:nvPr/>
            </p:nvSpPr>
            <p:spPr bwMode="auto">
              <a:xfrm>
                <a:off x="3243268" y="4267200"/>
                <a:ext cx="902218" cy="721644"/>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255798" tIns="127898" rIns="255798" bIns="12789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n>
                      <a:solidFill>
                        <a:schemeClr val="tx1"/>
                      </a:solidFill>
                    </a:ln>
                    <a:latin typeface="Helvetica" charset="0"/>
                  </a:rPr>
                  <a:t>4</a:t>
                </a:r>
              </a:p>
            </p:txBody>
          </p:sp>
          <p:sp>
            <p:nvSpPr>
              <p:cNvPr id="41" name="Line 17"/>
              <p:cNvSpPr>
                <a:spLocks noChangeShapeType="1"/>
              </p:cNvSpPr>
              <p:nvPr/>
            </p:nvSpPr>
            <p:spPr bwMode="auto">
              <a:xfrm>
                <a:off x="2713038" y="4170363"/>
                <a:ext cx="1819275" cy="6350"/>
              </a:xfrm>
              <a:prstGeom prst="line">
                <a:avLst/>
              </a:prstGeom>
              <a:grpFill/>
              <a:ln w="22225">
                <a:solidFill>
                  <a:srgbClr val="FFFFFF"/>
                </a:solidFill>
                <a:round/>
                <a:headEnd/>
                <a:tailEnd/>
              </a:ln>
              <a:extLst/>
            </p:spPr>
            <p:txBody>
              <a:bodyPr wrap="none" lIns="317446" tIns="158722" rIns="317446" bIns="158722">
                <a:spAutoFit/>
              </a:bodyPr>
              <a:lstStyle/>
              <a:p>
                <a:endParaRPr lang="en-US">
                  <a:ln>
                    <a:solidFill>
                      <a:srgbClr val="FFFFFF"/>
                    </a:solidFill>
                  </a:ln>
                </a:endParaRPr>
              </a:p>
            </p:txBody>
          </p:sp>
          <p:sp>
            <p:nvSpPr>
              <p:cNvPr id="42" name="Line 18"/>
              <p:cNvSpPr>
                <a:spLocks noChangeShapeType="1"/>
              </p:cNvSpPr>
              <p:nvPr/>
            </p:nvSpPr>
            <p:spPr bwMode="auto">
              <a:xfrm flipH="1">
                <a:off x="2720975" y="3890963"/>
                <a:ext cx="4763" cy="527050"/>
              </a:xfrm>
              <a:prstGeom prst="line">
                <a:avLst/>
              </a:prstGeom>
              <a:grpFill/>
              <a:ln w="22225">
                <a:solidFill>
                  <a:srgbClr val="FFFFFF"/>
                </a:solidFill>
                <a:round/>
                <a:headEnd/>
                <a:tailEnd/>
              </a:ln>
              <a:extLst/>
            </p:spPr>
            <p:txBody>
              <a:bodyPr lIns="317446" tIns="158722" rIns="317446" bIns="158722">
                <a:spAutoFit/>
              </a:bodyPr>
              <a:lstStyle/>
              <a:p>
                <a:endParaRPr lang="en-US">
                  <a:ln>
                    <a:solidFill>
                      <a:schemeClr val="tx1"/>
                    </a:solidFill>
                  </a:ln>
                </a:endParaRPr>
              </a:p>
            </p:txBody>
          </p:sp>
          <p:sp>
            <p:nvSpPr>
              <p:cNvPr id="43" name="Line 19"/>
              <p:cNvSpPr>
                <a:spLocks noChangeShapeType="1"/>
              </p:cNvSpPr>
              <p:nvPr/>
            </p:nvSpPr>
            <p:spPr bwMode="auto">
              <a:xfrm>
                <a:off x="3657600" y="4019550"/>
                <a:ext cx="0" cy="300038"/>
              </a:xfrm>
              <a:prstGeom prst="line">
                <a:avLst/>
              </a:prstGeom>
              <a:grpFill/>
              <a:ln w="22225">
                <a:solidFill>
                  <a:srgbClr val="FFFFFF"/>
                </a:solidFill>
                <a:round/>
                <a:headEnd/>
                <a:tailEnd/>
              </a:ln>
              <a:extLst/>
            </p:spPr>
            <p:txBody>
              <a:bodyPr lIns="317446" tIns="158722" rIns="317446" bIns="158722">
                <a:spAutoFit/>
              </a:bodyPr>
              <a:lstStyle/>
              <a:p>
                <a:endParaRPr lang="en-US">
                  <a:ln>
                    <a:solidFill>
                      <a:schemeClr val="tx1"/>
                    </a:solidFill>
                  </a:ln>
                </a:endParaRPr>
              </a:p>
            </p:txBody>
          </p:sp>
          <p:sp>
            <p:nvSpPr>
              <p:cNvPr id="44" name="Text Box 20"/>
              <p:cNvSpPr txBox="1">
                <a:spLocks noChangeArrowheads="1"/>
              </p:cNvSpPr>
              <p:nvPr/>
            </p:nvSpPr>
            <p:spPr bwMode="auto">
              <a:xfrm>
                <a:off x="4113432" y="4271963"/>
                <a:ext cx="904081" cy="721644"/>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255798" tIns="127898" rIns="255798" bIns="12789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n>
                      <a:solidFill>
                        <a:schemeClr val="tx1"/>
                      </a:solidFill>
                    </a:ln>
                    <a:latin typeface="Helvetica" charset="0"/>
                  </a:rPr>
                  <a:t>5</a:t>
                </a:r>
              </a:p>
            </p:txBody>
          </p:sp>
          <p:sp>
            <p:nvSpPr>
              <p:cNvPr id="45" name="Text Box 21"/>
              <p:cNvSpPr txBox="1">
                <a:spLocks noChangeArrowheads="1"/>
              </p:cNvSpPr>
              <p:nvPr/>
            </p:nvSpPr>
            <p:spPr bwMode="auto">
              <a:xfrm>
                <a:off x="5017512" y="4271963"/>
                <a:ext cx="904081" cy="721644"/>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255798" tIns="127898" rIns="255798" bIns="12789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n>
                      <a:solidFill>
                        <a:schemeClr val="tx1"/>
                      </a:solidFill>
                    </a:ln>
                    <a:latin typeface="Helvetica" charset="0"/>
                  </a:rPr>
                  <a:t>6</a:t>
                </a:r>
              </a:p>
            </p:txBody>
          </p:sp>
          <p:sp>
            <p:nvSpPr>
              <p:cNvPr id="46" name="Line 22"/>
              <p:cNvSpPr>
                <a:spLocks noChangeShapeType="1"/>
              </p:cNvSpPr>
              <p:nvPr/>
            </p:nvSpPr>
            <p:spPr bwMode="auto">
              <a:xfrm>
                <a:off x="4532313" y="4175125"/>
                <a:ext cx="1819275" cy="6350"/>
              </a:xfrm>
              <a:prstGeom prst="line">
                <a:avLst/>
              </a:prstGeom>
              <a:grpFill/>
              <a:ln w="22225">
                <a:solidFill>
                  <a:srgbClr val="FFFFFF"/>
                </a:solidFill>
                <a:round/>
                <a:headEnd/>
                <a:tailEnd/>
              </a:ln>
              <a:extLst/>
            </p:spPr>
            <p:txBody>
              <a:bodyPr wrap="none" lIns="317446" tIns="158722" rIns="317446" bIns="158722">
                <a:spAutoFit/>
              </a:bodyPr>
              <a:lstStyle/>
              <a:p>
                <a:endParaRPr lang="en-US">
                  <a:ln>
                    <a:solidFill>
                      <a:schemeClr val="tx1"/>
                    </a:solidFill>
                  </a:ln>
                </a:endParaRPr>
              </a:p>
            </p:txBody>
          </p:sp>
          <p:sp>
            <p:nvSpPr>
              <p:cNvPr id="47" name="Line 23"/>
              <p:cNvSpPr>
                <a:spLocks noChangeShapeType="1"/>
              </p:cNvSpPr>
              <p:nvPr/>
            </p:nvSpPr>
            <p:spPr bwMode="auto">
              <a:xfrm flipH="1">
                <a:off x="4540250" y="3895725"/>
                <a:ext cx="4763" cy="527050"/>
              </a:xfrm>
              <a:prstGeom prst="line">
                <a:avLst/>
              </a:prstGeom>
              <a:grpFill/>
              <a:ln w="22225">
                <a:solidFill>
                  <a:srgbClr val="FFFFFF"/>
                </a:solidFill>
                <a:round/>
                <a:headEnd/>
                <a:tailEnd/>
              </a:ln>
              <a:extLst/>
            </p:spPr>
            <p:txBody>
              <a:bodyPr lIns="317446" tIns="158722" rIns="317446" bIns="158722">
                <a:spAutoFit/>
              </a:bodyPr>
              <a:lstStyle/>
              <a:p>
                <a:endParaRPr lang="en-US">
                  <a:ln>
                    <a:solidFill>
                      <a:schemeClr val="tx1"/>
                    </a:solidFill>
                  </a:ln>
                </a:endParaRPr>
              </a:p>
            </p:txBody>
          </p:sp>
          <p:sp>
            <p:nvSpPr>
              <p:cNvPr id="48" name="Line 24"/>
              <p:cNvSpPr>
                <a:spLocks noChangeShapeType="1"/>
              </p:cNvSpPr>
              <p:nvPr/>
            </p:nvSpPr>
            <p:spPr bwMode="auto">
              <a:xfrm>
                <a:off x="5476875" y="4024313"/>
                <a:ext cx="0" cy="300038"/>
              </a:xfrm>
              <a:prstGeom prst="line">
                <a:avLst/>
              </a:prstGeom>
              <a:grpFill/>
              <a:ln w="22225">
                <a:solidFill>
                  <a:srgbClr val="FFFFFF"/>
                </a:solidFill>
                <a:round/>
                <a:headEnd/>
                <a:tailEnd/>
              </a:ln>
              <a:extLst/>
            </p:spPr>
            <p:txBody>
              <a:bodyPr lIns="317446" tIns="158722" rIns="317446" bIns="158722">
                <a:spAutoFit/>
              </a:bodyPr>
              <a:lstStyle/>
              <a:p>
                <a:endParaRPr lang="en-US">
                  <a:ln>
                    <a:solidFill>
                      <a:schemeClr val="tx1"/>
                    </a:solidFill>
                  </a:ln>
                </a:endParaRPr>
              </a:p>
            </p:txBody>
          </p:sp>
          <p:sp>
            <p:nvSpPr>
              <p:cNvPr id="49" name="Text Box 25"/>
              <p:cNvSpPr txBox="1">
                <a:spLocks noChangeArrowheads="1"/>
              </p:cNvSpPr>
              <p:nvPr/>
            </p:nvSpPr>
            <p:spPr bwMode="auto">
              <a:xfrm>
                <a:off x="5889539" y="4276725"/>
                <a:ext cx="904081" cy="721644"/>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wrap="none" lIns="255798" tIns="127898" rIns="255798" bIns="127898">
                <a:spAutoFit/>
              </a:bodyPr>
              <a:lstStyle>
                <a:lvl1pPr defTabSz="1004888">
                  <a:defRPr sz="2400">
                    <a:solidFill>
                      <a:schemeClr val="tx1"/>
                    </a:solidFill>
                    <a:latin typeface="Arial" charset="0"/>
                    <a:ea typeface="ＭＳ Ｐゴシック" charset="0"/>
                    <a:cs typeface="ＭＳ Ｐゴシック" charset="0"/>
                  </a:defRPr>
                </a:lvl1pPr>
                <a:lvl2pPr marL="742950" indent="-285750" defTabSz="1004888">
                  <a:defRPr sz="2400">
                    <a:solidFill>
                      <a:schemeClr val="tx1"/>
                    </a:solidFill>
                    <a:latin typeface="Arial" charset="0"/>
                    <a:ea typeface="ＭＳ Ｐゴシック" charset="0"/>
                  </a:defRPr>
                </a:lvl2pPr>
                <a:lvl3pPr marL="1143000" indent="-228600" defTabSz="1004888">
                  <a:defRPr sz="2400">
                    <a:solidFill>
                      <a:schemeClr val="tx1"/>
                    </a:solidFill>
                    <a:latin typeface="Arial" charset="0"/>
                    <a:ea typeface="ＭＳ Ｐゴシック" charset="0"/>
                  </a:defRPr>
                </a:lvl3pPr>
                <a:lvl4pPr marL="1600200" indent="-228600" defTabSz="1004888">
                  <a:defRPr sz="2400">
                    <a:solidFill>
                      <a:schemeClr val="tx1"/>
                    </a:solidFill>
                    <a:latin typeface="Arial" charset="0"/>
                    <a:ea typeface="ＭＳ Ｐゴシック" charset="0"/>
                  </a:defRPr>
                </a:lvl4pPr>
                <a:lvl5pPr marL="2057400" indent="-228600" defTabSz="1004888">
                  <a:defRPr sz="2400">
                    <a:solidFill>
                      <a:schemeClr val="tx1"/>
                    </a:solidFill>
                    <a:latin typeface="Arial" charset="0"/>
                    <a:ea typeface="ＭＳ Ｐゴシック" charset="0"/>
                  </a:defRPr>
                </a:lvl5pPr>
                <a:lvl6pPr marL="2514600" indent="-228600" defTabSz="10048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0048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0048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004888" eaLnBrk="0" fontAlgn="base" hangingPunct="0">
                  <a:spcBef>
                    <a:spcPct val="0"/>
                  </a:spcBef>
                  <a:spcAft>
                    <a:spcPct val="0"/>
                  </a:spcAft>
                  <a:defRPr sz="2400">
                    <a:solidFill>
                      <a:schemeClr val="tx1"/>
                    </a:solidFill>
                    <a:latin typeface="Arial" charset="0"/>
                    <a:ea typeface="ＭＳ Ｐゴシック" charset="0"/>
                  </a:defRPr>
                </a:lvl9pPr>
              </a:lstStyle>
              <a:p>
                <a:r>
                  <a:rPr lang="en-US" sz="1600">
                    <a:ln>
                      <a:solidFill>
                        <a:schemeClr val="tx1"/>
                      </a:solidFill>
                    </a:ln>
                    <a:latin typeface="Helvetica" charset="0"/>
                  </a:rPr>
                  <a:t>7</a:t>
                </a:r>
              </a:p>
            </p:txBody>
          </p:sp>
          <p:sp>
            <p:nvSpPr>
              <p:cNvPr id="50" name="Line 28"/>
              <p:cNvSpPr>
                <a:spLocks noChangeShapeType="1"/>
              </p:cNvSpPr>
              <p:nvPr/>
            </p:nvSpPr>
            <p:spPr bwMode="auto">
              <a:xfrm flipH="1">
                <a:off x="6350000" y="3900488"/>
                <a:ext cx="4763" cy="527050"/>
              </a:xfrm>
              <a:prstGeom prst="line">
                <a:avLst/>
              </a:prstGeom>
              <a:grpFill/>
              <a:ln w="22225">
                <a:solidFill>
                  <a:srgbClr val="FFFFFF"/>
                </a:solidFill>
                <a:round/>
                <a:headEnd/>
                <a:tailEnd/>
              </a:ln>
              <a:extLst/>
            </p:spPr>
            <p:txBody>
              <a:bodyPr lIns="317446" tIns="158722" rIns="317446" bIns="158722">
                <a:spAutoFit/>
              </a:bodyPr>
              <a:lstStyle/>
              <a:p>
                <a:endParaRPr lang="en-US">
                  <a:ln>
                    <a:solidFill>
                      <a:schemeClr val="tx1"/>
                    </a:solidFill>
                  </a:ln>
                </a:endParaRPr>
              </a:p>
            </p:txBody>
          </p:sp>
        </p:grpSp>
      </p:grpSp>
    </p:spTree>
    <p:extLst>
      <p:ext uri="{BB962C8B-B14F-4D97-AF65-F5344CB8AC3E}">
        <p14:creationId xmlns:p14="http://schemas.microsoft.com/office/powerpoint/2010/main" val="3807739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a:spLocks noChangeArrowheads="1"/>
          </p:cNvSpPr>
          <p:nvPr/>
        </p:nvSpPr>
        <p:spPr bwMode="auto">
          <a:xfrm>
            <a:off x="604764" y="1726492"/>
            <a:ext cx="7910284" cy="327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600" dirty="0" smtClean="0">
                <a:solidFill>
                  <a:srgbClr val="FFFFFF"/>
                </a:solidFill>
              </a:rPr>
              <a:t>In this part, you will use the 1-9 keys to rate how bad versus good each photo makes you feel. Given that you’ve seen each photo before, we are especially interested in how the photo made you feel the first time you saw it.</a:t>
            </a:r>
          </a:p>
          <a:p>
            <a:pPr algn="ctr"/>
            <a:endParaRPr lang="en-US" sz="2600" dirty="0">
              <a:solidFill>
                <a:srgbClr val="FFFFFF"/>
              </a:solidFill>
            </a:endParaRPr>
          </a:p>
          <a:p>
            <a:pPr algn="ctr"/>
            <a:endParaRPr lang="en-US" sz="2600" dirty="0" smtClean="0">
              <a:solidFill>
                <a:srgbClr val="FFFFFF"/>
              </a:solidFill>
            </a:endParaRPr>
          </a:p>
          <a:p>
            <a:pPr algn="ctr"/>
            <a:r>
              <a:rPr lang="en-US" sz="2600" dirty="0" smtClean="0">
                <a:solidFill>
                  <a:srgbClr val="FFFFFF"/>
                </a:solidFill>
              </a:rPr>
              <a:t>Press [spacebar] to begin.</a:t>
            </a:r>
            <a:endParaRPr lang="en-US" sz="2600" dirty="0">
              <a:solidFill>
                <a:srgbClr val="FFFFFF"/>
              </a:solidFill>
            </a:endParaRPr>
          </a:p>
        </p:txBody>
      </p:sp>
      <p:sp>
        <p:nvSpPr>
          <p:cNvPr id="6" name="TextBox 15"/>
          <p:cNvSpPr txBox="1">
            <a:spLocks noChangeArrowheads="1"/>
          </p:cNvSpPr>
          <p:nvPr/>
        </p:nvSpPr>
        <p:spPr bwMode="auto">
          <a:xfrm>
            <a:off x="0" y="969883"/>
            <a:ext cx="9129837" cy="50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How does the photograph make you feel?</a:t>
            </a:r>
            <a:endParaRPr lang="en-US" sz="2800" b="1" dirty="0">
              <a:solidFill>
                <a:srgbClr val="FFFFFF"/>
              </a:solidFill>
            </a:endParaRPr>
          </a:p>
        </p:txBody>
      </p:sp>
    </p:spTree>
    <p:extLst>
      <p:ext uri="{BB962C8B-B14F-4D97-AF65-F5344CB8AC3E}">
        <p14:creationId xmlns:p14="http://schemas.microsoft.com/office/powerpoint/2010/main" val="18769588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a:spLocks noChangeArrowheads="1"/>
          </p:cNvSpPr>
          <p:nvPr/>
        </p:nvSpPr>
        <p:spPr bwMode="auto">
          <a:xfrm>
            <a:off x="556384" y="1750682"/>
            <a:ext cx="7994951" cy="287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600" dirty="0" smtClean="0">
                <a:solidFill>
                  <a:srgbClr val="FFFFFF"/>
                </a:solidFill>
              </a:rPr>
              <a:t>In this part, you will use the 1-9 keys to rate the extent to which you think you have a good understanding of what the person or animal in the photograph is feeling.</a:t>
            </a:r>
          </a:p>
          <a:p>
            <a:pPr algn="ctr"/>
            <a:endParaRPr lang="en-US" sz="2600" dirty="0">
              <a:solidFill>
                <a:srgbClr val="FFFFFF"/>
              </a:solidFill>
            </a:endParaRPr>
          </a:p>
          <a:p>
            <a:pPr algn="ctr"/>
            <a:endParaRPr lang="en-US" sz="2600" dirty="0" smtClean="0">
              <a:solidFill>
                <a:srgbClr val="FFFFFF"/>
              </a:solidFill>
            </a:endParaRPr>
          </a:p>
          <a:p>
            <a:pPr algn="ctr"/>
            <a:r>
              <a:rPr lang="en-US" sz="2600" dirty="0" smtClean="0">
                <a:solidFill>
                  <a:srgbClr val="FFFFFF"/>
                </a:solidFill>
              </a:rPr>
              <a:t>Press [spacebar] to begin.</a:t>
            </a:r>
            <a:endParaRPr lang="en-US" sz="2600" dirty="0">
              <a:solidFill>
                <a:srgbClr val="FFFFFF"/>
              </a:solidFill>
            </a:endParaRPr>
          </a:p>
        </p:txBody>
      </p:sp>
      <p:sp>
        <p:nvSpPr>
          <p:cNvPr id="6" name="TextBox 15"/>
          <p:cNvSpPr txBox="1">
            <a:spLocks noChangeArrowheads="1"/>
          </p:cNvSpPr>
          <p:nvPr/>
        </p:nvSpPr>
        <p:spPr bwMode="auto">
          <a:xfrm>
            <a:off x="0" y="969883"/>
            <a:ext cx="9129837" cy="50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Do you understand what he or she is feeling?</a:t>
            </a:r>
            <a:endParaRPr lang="en-US" sz="2800" b="1" dirty="0">
              <a:solidFill>
                <a:srgbClr val="FFFFFF"/>
              </a:solidFill>
            </a:endParaRPr>
          </a:p>
        </p:txBody>
      </p:sp>
    </p:spTree>
    <p:extLst>
      <p:ext uri="{BB962C8B-B14F-4D97-AF65-F5344CB8AC3E}">
        <p14:creationId xmlns:p14="http://schemas.microsoft.com/office/powerpoint/2010/main" val="16594474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p:cNvSpPr txBox="1">
            <a:spLocks noChangeArrowheads="1"/>
          </p:cNvSpPr>
          <p:nvPr/>
        </p:nvSpPr>
        <p:spPr bwMode="auto">
          <a:xfrm>
            <a:off x="0" y="4710798"/>
            <a:ext cx="9129837" cy="50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How does the photograph make you feel?</a:t>
            </a:r>
            <a:endParaRPr lang="en-US" sz="2800" b="1" dirty="0">
              <a:solidFill>
                <a:srgbClr val="FFFFFF"/>
              </a:solidFill>
            </a:endParaRPr>
          </a:p>
        </p:txBody>
      </p:sp>
      <p:pic>
        <p:nvPicPr>
          <p:cNvPr id="3" name="Picture 2" descr="scale_valen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5334000"/>
            <a:ext cx="7013289" cy="1280160"/>
          </a:xfrm>
          <a:prstGeom prst="rect">
            <a:avLst/>
          </a:prstGeom>
        </p:spPr>
      </p:pic>
    </p:spTree>
    <p:extLst>
      <p:ext uri="{BB962C8B-B14F-4D97-AF65-F5344CB8AC3E}">
        <p14:creationId xmlns:p14="http://schemas.microsoft.com/office/powerpoint/2010/main" val="14476830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p:cNvSpPr txBox="1">
            <a:spLocks noChangeArrowheads="1"/>
          </p:cNvSpPr>
          <p:nvPr/>
        </p:nvSpPr>
        <p:spPr bwMode="auto">
          <a:xfrm>
            <a:off x="0" y="4662418"/>
            <a:ext cx="9129837" cy="93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Do you understand </a:t>
            </a:r>
          </a:p>
          <a:p>
            <a:pPr algn="ctr"/>
            <a:r>
              <a:rPr lang="en-US" sz="2800" b="1" dirty="0" smtClean="0">
                <a:solidFill>
                  <a:srgbClr val="FFFFFF"/>
                </a:solidFill>
              </a:rPr>
              <a:t>what he or she is feeling?</a:t>
            </a:r>
            <a:endParaRPr lang="en-US" sz="2800" b="1" dirty="0">
              <a:solidFill>
                <a:srgbClr val="FFFFFF"/>
              </a:solidFill>
            </a:endParaRPr>
          </a:p>
        </p:txBody>
      </p:sp>
      <p:pic>
        <p:nvPicPr>
          <p:cNvPr id="4" name="Picture 3" descr="scale_understand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10" y="5596460"/>
            <a:ext cx="7040880" cy="1038506"/>
          </a:xfrm>
          <a:prstGeom prst="rect">
            <a:avLst/>
          </a:prstGeom>
        </p:spPr>
      </p:pic>
    </p:spTree>
    <p:extLst>
      <p:ext uri="{BB962C8B-B14F-4D97-AF65-F5344CB8AC3E}">
        <p14:creationId xmlns:p14="http://schemas.microsoft.com/office/powerpoint/2010/main" val="27260141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p:cNvSpPr txBox="1">
            <a:spLocks noChangeArrowheads="1"/>
          </p:cNvSpPr>
          <p:nvPr/>
        </p:nvSpPr>
        <p:spPr bwMode="auto">
          <a:xfrm>
            <a:off x="0" y="4662418"/>
            <a:ext cx="9129837" cy="93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Can you relate to</a:t>
            </a:r>
          </a:p>
          <a:p>
            <a:pPr algn="ctr"/>
            <a:r>
              <a:rPr lang="en-US" sz="2800" b="1" dirty="0" smtClean="0">
                <a:solidFill>
                  <a:srgbClr val="FFFFFF"/>
                </a:solidFill>
              </a:rPr>
              <a:t>to what he or she is feeling? </a:t>
            </a:r>
            <a:endParaRPr lang="en-US" sz="2800" b="1" dirty="0">
              <a:solidFill>
                <a:srgbClr val="FFFFFF"/>
              </a:solidFill>
            </a:endParaRPr>
          </a:p>
        </p:txBody>
      </p:sp>
      <p:pic>
        <p:nvPicPr>
          <p:cNvPr id="4" name="Picture 3" descr="scale_understand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10" y="5596460"/>
            <a:ext cx="7040880" cy="1038506"/>
          </a:xfrm>
          <a:prstGeom prst="rect">
            <a:avLst/>
          </a:prstGeom>
        </p:spPr>
      </p:pic>
    </p:spTree>
    <p:extLst>
      <p:ext uri="{BB962C8B-B14F-4D97-AF65-F5344CB8AC3E}">
        <p14:creationId xmlns:p14="http://schemas.microsoft.com/office/powerpoint/2010/main" val="20627412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ales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7987" y="4496612"/>
            <a:ext cx="45894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p:cNvSpPr txBox="1">
            <a:spLocks noChangeArrowheads="1"/>
          </p:cNvSpPr>
          <p:nvPr/>
        </p:nvSpPr>
        <p:spPr bwMode="auto">
          <a:xfrm>
            <a:off x="1912571" y="4058936"/>
            <a:ext cx="5191492" cy="347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0577" tIns="50288" rIns="100577" bIns="50288">
            <a:spAutoFit/>
          </a:bodyPr>
          <a:lstStyle>
            <a:lvl1pPr defTabSz="1004888">
              <a:defRPr sz="2400">
                <a:solidFill>
                  <a:schemeClr val="tx1"/>
                </a:solidFill>
                <a:latin typeface="Arial" charset="0"/>
                <a:ea typeface="ＭＳ Ｐゴシック" charset="0"/>
                <a:cs typeface="ＭＳ Ｐゴシック" charset="0"/>
              </a:defRPr>
            </a:lvl1pPr>
            <a:lvl2pPr marL="503238" defTabSz="1004888">
              <a:defRPr sz="2400">
                <a:solidFill>
                  <a:schemeClr val="tx1"/>
                </a:solidFill>
                <a:latin typeface="Arial" charset="0"/>
                <a:ea typeface="ＭＳ Ｐゴシック" charset="0"/>
              </a:defRPr>
            </a:lvl2pPr>
            <a:lvl3pPr marL="1004888" defTabSz="1004888">
              <a:defRPr sz="2400">
                <a:solidFill>
                  <a:schemeClr val="tx1"/>
                </a:solidFill>
                <a:latin typeface="Arial" charset="0"/>
                <a:ea typeface="ＭＳ Ｐゴシック" charset="0"/>
              </a:defRPr>
            </a:lvl3pPr>
            <a:lvl4pPr marL="1508125" defTabSz="1004888">
              <a:defRPr sz="2400">
                <a:solidFill>
                  <a:schemeClr val="tx1"/>
                </a:solidFill>
                <a:latin typeface="Arial" charset="0"/>
                <a:ea typeface="ＭＳ Ｐゴシック" charset="0"/>
              </a:defRPr>
            </a:lvl4pPr>
            <a:lvl5pPr marL="2011363" defTabSz="1004888">
              <a:defRPr sz="2400">
                <a:solidFill>
                  <a:schemeClr val="tx1"/>
                </a:solidFill>
                <a:latin typeface="Arial" charset="0"/>
                <a:ea typeface="ＭＳ Ｐゴシック" charset="0"/>
              </a:defRPr>
            </a:lvl5pPr>
            <a:lvl6pPr marL="2468563" defTabSz="1004888" eaLnBrk="0" fontAlgn="base" hangingPunct="0">
              <a:spcBef>
                <a:spcPct val="0"/>
              </a:spcBef>
              <a:spcAft>
                <a:spcPct val="0"/>
              </a:spcAft>
              <a:defRPr sz="2400">
                <a:solidFill>
                  <a:schemeClr val="tx1"/>
                </a:solidFill>
                <a:latin typeface="Arial" charset="0"/>
                <a:ea typeface="ＭＳ Ｐゴシック" charset="0"/>
              </a:defRPr>
            </a:lvl6pPr>
            <a:lvl7pPr marL="2925763" defTabSz="1004888" eaLnBrk="0" fontAlgn="base" hangingPunct="0">
              <a:spcBef>
                <a:spcPct val="0"/>
              </a:spcBef>
              <a:spcAft>
                <a:spcPct val="0"/>
              </a:spcAft>
              <a:defRPr sz="2400">
                <a:solidFill>
                  <a:schemeClr val="tx1"/>
                </a:solidFill>
                <a:latin typeface="Arial" charset="0"/>
                <a:ea typeface="ＭＳ Ｐゴシック" charset="0"/>
              </a:defRPr>
            </a:lvl7pPr>
            <a:lvl8pPr marL="3382963" defTabSz="1004888" eaLnBrk="0" fontAlgn="base" hangingPunct="0">
              <a:spcBef>
                <a:spcPct val="0"/>
              </a:spcBef>
              <a:spcAft>
                <a:spcPct val="0"/>
              </a:spcAft>
              <a:defRPr sz="2400">
                <a:solidFill>
                  <a:schemeClr val="tx1"/>
                </a:solidFill>
                <a:latin typeface="Arial" charset="0"/>
                <a:ea typeface="ＭＳ Ｐゴシック" charset="0"/>
              </a:defRPr>
            </a:lvl8pPr>
            <a:lvl9pPr marL="3840163" defTabSz="1004888"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defRPr/>
            </a:pPr>
            <a:r>
              <a:rPr lang="en-US" sz="1600" dirty="0" smtClean="0">
                <a:ea typeface="MS Gothic" charset="0"/>
                <a:cs typeface="MS Gothic" charset="0"/>
              </a:rPr>
              <a:t>Do you understand what this animal/person is feeling?</a:t>
            </a:r>
          </a:p>
        </p:txBody>
      </p:sp>
      <p:sp>
        <p:nvSpPr>
          <p:cNvPr id="6" name="TextBox 15"/>
          <p:cNvSpPr txBox="1">
            <a:spLocks noChangeArrowheads="1"/>
          </p:cNvSpPr>
          <p:nvPr/>
        </p:nvSpPr>
        <p:spPr bwMode="auto">
          <a:xfrm>
            <a:off x="1021796" y="60603"/>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Understanding Test</a:t>
            </a:r>
            <a:endParaRPr lang="en-US" sz="2800" b="1" dirty="0">
              <a:solidFill>
                <a:srgbClr val="FFFFFF"/>
              </a:solidFill>
            </a:endParaRPr>
          </a:p>
        </p:txBody>
      </p:sp>
      <p:sp>
        <p:nvSpPr>
          <p:cNvPr id="7" name="TextBox 15"/>
          <p:cNvSpPr txBox="1">
            <a:spLocks noChangeArrowheads="1"/>
          </p:cNvSpPr>
          <p:nvPr/>
        </p:nvSpPr>
        <p:spPr bwMode="auto">
          <a:xfrm>
            <a:off x="0" y="613570"/>
            <a:ext cx="9144000" cy="99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this test, you will </a:t>
            </a:r>
            <a:r>
              <a:rPr lang="en-US" sz="2000" dirty="0" smtClean="0">
                <a:solidFill>
                  <a:srgbClr val="FFFFFF"/>
                </a:solidFill>
              </a:rPr>
              <a:t>rate photos on the extent to which you understand what the person or animal in the photograph is feeling. You will see a screen that looks like the image below. </a:t>
            </a:r>
            <a:endParaRPr lang="en-US" sz="2000" dirty="0">
              <a:solidFill>
                <a:srgbClr val="FFFFFF"/>
              </a:solidFill>
            </a:endParaRPr>
          </a:p>
        </p:txBody>
      </p:sp>
      <p:pic>
        <p:nvPicPr>
          <p:cNvPr id="9" name="Picture 8" descr="D_01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310" y="1805341"/>
            <a:ext cx="3004793" cy="2253595"/>
          </a:xfrm>
          <a:prstGeom prst="rect">
            <a:avLst/>
          </a:prstGeom>
        </p:spPr>
      </p:pic>
      <p:sp>
        <p:nvSpPr>
          <p:cNvPr id="10" name="TextBox 15"/>
          <p:cNvSpPr txBox="1">
            <a:spLocks noChangeArrowheads="1"/>
          </p:cNvSpPr>
          <p:nvPr/>
        </p:nvSpPr>
        <p:spPr bwMode="auto">
          <a:xfrm>
            <a:off x="0" y="5554032"/>
            <a:ext cx="9144000" cy="13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a:t>
            </a:r>
            <a:r>
              <a:rPr lang="en-US" sz="2000" dirty="0" smtClean="0">
                <a:solidFill>
                  <a:srgbClr val="FFFFFF"/>
                </a:solidFill>
              </a:rPr>
              <a:t>each image, answer the question using the numbers 1-7 on the keyboard</a:t>
            </a:r>
            <a:r>
              <a:rPr lang="en-US" sz="2000" smtClean="0">
                <a:solidFill>
                  <a:srgbClr val="FFFFFF"/>
                </a:solidFill>
              </a:rPr>
              <a:t>. The </a:t>
            </a:r>
            <a:r>
              <a:rPr lang="en-US" sz="2000" dirty="0" smtClean="0">
                <a:solidFill>
                  <a:srgbClr val="FFFFFF"/>
                </a:solidFill>
              </a:rPr>
              <a:t>next image will appear once you have responded to the current question.</a:t>
            </a:r>
          </a:p>
          <a:p>
            <a:pPr algn="just"/>
            <a:endParaRPr lang="en-US" sz="2000" dirty="0">
              <a:solidFill>
                <a:srgbClr val="FFFFFF"/>
              </a:solidFill>
            </a:endParaRPr>
          </a:p>
          <a:p>
            <a:pPr algn="ctr"/>
            <a:r>
              <a:rPr lang="en-US" sz="2000" dirty="0" smtClean="0">
                <a:solidFill>
                  <a:srgbClr val="FFFFFF"/>
                </a:solidFill>
              </a:rPr>
              <a:t>Press ‘1’ to start the test.</a:t>
            </a:r>
            <a:endParaRPr lang="en-US" sz="2000" dirty="0">
              <a:solidFill>
                <a:srgbClr val="FFFFFF"/>
              </a:solidFill>
            </a:endParaRPr>
          </a:p>
        </p:txBody>
      </p:sp>
    </p:spTree>
    <p:extLst>
      <p:ext uri="{BB962C8B-B14F-4D97-AF65-F5344CB8AC3E}">
        <p14:creationId xmlns:p14="http://schemas.microsoft.com/office/powerpoint/2010/main" val="2328296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ales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7987" y="4496612"/>
            <a:ext cx="45894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p:cNvSpPr txBox="1">
            <a:spLocks noChangeArrowheads="1"/>
          </p:cNvSpPr>
          <p:nvPr/>
        </p:nvSpPr>
        <p:spPr bwMode="auto">
          <a:xfrm>
            <a:off x="1912571" y="4058936"/>
            <a:ext cx="5191492" cy="347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0577" tIns="50288" rIns="100577" bIns="50288">
            <a:spAutoFit/>
          </a:bodyPr>
          <a:lstStyle>
            <a:lvl1pPr defTabSz="1004888">
              <a:defRPr sz="2400">
                <a:solidFill>
                  <a:schemeClr val="tx1"/>
                </a:solidFill>
                <a:latin typeface="Arial" charset="0"/>
                <a:ea typeface="ＭＳ Ｐゴシック" charset="0"/>
                <a:cs typeface="ＭＳ Ｐゴシック" charset="0"/>
              </a:defRPr>
            </a:lvl1pPr>
            <a:lvl2pPr marL="503238" defTabSz="1004888">
              <a:defRPr sz="2400">
                <a:solidFill>
                  <a:schemeClr val="tx1"/>
                </a:solidFill>
                <a:latin typeface="Arial" charset="0"/>
                <a:ea typeface="ＭＳ Ｐゴシック" charset="0"/>
              </a:defRPr>
            </a:lvl2pPr>
            <a:lvl3pPr marL="1004888" defTabSz="1004888">
              <a:defRPr sz="2400">
                <a:solidFill>
                  <a:schemeClr val="tx1"/>
                </a:solidFill>
                <a:latin typeface="Arial" charset="0"/>
                <a:ea typeface="ＭＳ Ｐゴシック" charset="0"/>
              </a:defRPr>
            </a:lvl3pPr>
            <a:lvl4pPr marL="1508125" defTabSz="1004888">
              <a:defRPr sz="2400">
                <a:solidFill>
                  <a:schemeClr val="tx1"/>
                </a:solidFill>
                <a:latin typeface="Arial" charset="0"/>
                <a:ea typeface="ＭＳ Ｐゴシック" charset="0"/>
              </a:defRPr>
            </a:lvl4pPr>
            <a:lvl5pPr marL="2011363" defTabSz="1004888">
              <a:defRPr sz="2400">
                <a:solidFill>
                  <a:schemeClr val="tx1"/>
                </a:solidFill>
                <a:latin typeface="Arial" charset="0"/>
                <a:ea typeface="ＭＳ Ｐゴシック" charset="0"/>
              </a:defRPr>
            </a:lvl5pPr>
            <a:lvl6pPr marL="2468563" defTabSz="1004888" eaLnBrk="0" fontAlgn="base" hangingPunct="0">
              <a:spcBef>
                <a:spcPct val="0"/>
              </a:spcBef>
              <a:spcAft>
                <a:spcPct val="0"/>
              </a:spcAft>
              <a:defRPr sz="2400">
                <a:solidFill>
                  <a:schemeClr val="tx1"/>
                </a:solidFill>
                <a:latin typeface="Arial" charset="0"/>
                <a:ea typeface="ＭＳ Ｐゴシック" charset="0"/>
              </a:defRPr>
            </a:lvl6pPr>
            <a:lvl7pPr marL="2925763" defTabSz="1004888" eaLnBrk="0" fontAlgn="base" hangingPunct="0">
              <a:spcBef>
                <a:spcPct val="0"/>
              </a:spcBef>
              <a:spcAft>
                <a:spcPct val="0"/>
              </a:spcAft>
              <a:defRPr sz="2400">
                <a:solidFill>
                  <a:schemeClr val="tx1"/>
                </a:solidFill>
                <a:latin typeface="Arial" charset="0"/>
                <a:ea typeface="ＭＳ Ｐゴシック" charset="0"/>
              </a:defRPr>
            </a:lvl7pPr>
            <a:lvl8pPr marL="3382963" defTabSz="1004888" eaLnBrk="0" fontAlgn="base" hangingPunct="0">
              <a:spcBef>
                <a:spcPct val="0"/>
              </a:spcBef>
              <a:spcAft>
                <a:spcPct val="0"/>
              </a:spcAft>
              <a:defRPr sz="2400">
                <a:solidFill>
                  <a:schemeClr val="tx1"/>
                </a:solidFill>
                <a:latin typeface="Arial" charset="0"/>
                <a:ea typeface="ＭＳ Ｐゴシック" charset="0"/>
              </a:defRPr>
            </a:lvl8pPr>
            <a:lvl9pPr marL="3840163" defTabSz="1004888"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defRPr/>
            </a:pPr>
            <a:r>
              <a:rPr lang="en-US" sz="1600" dirty="0" smtClean="0">
                <a:ea typeface="MS Gothic" charset="0"/>
                <a:cs typeface="MS Gothic" charset="0"/>
              </a:rPr>
              <a:t>Do you empathize with this animal/person?</a:t>
            </a:r>
          </a:p>
        </p:txBody>
      </p:sp>
      <p:sp>
        <p:nvSpPr>
          <p:cNvPr id="6" name="TextBox 15"/>
          <p:cNvSpPr txBox="1">
            <a:spLocks noChangeArrowheads="1"/>
          </p:cNvSpPr>
          <p:nvPr/>
        </p:nvSpPr>
        <p:spPr bwMode="auto">
          <a:xfrm>
            <a:off x="1021796" y="60603"/>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Empathizing Test</a:t>
            </a:r>
            <a:endParaRPr lang="en-US" sz="2800" b="1" dirty="0">
              <a:solidFill>
                <a:srgbClr val="FFFFFF"/>
              </a:solidFill>
            </a:endParaRPr>
          </a:p>
        </p:txBody>
      </p:sp>
      <p:sp>
        <p:nvSpPr>
          <p:cNvPr id="7" name="TextBox 15"/>
          <p:cNvSpPr txBox="1">
            <a:spLocks noChangeArrowheads="1"/>
          </p:cNvSpPr>
          <p:nvPr/>
        </p:nvSpPr>
        <p:spPr bwMode="auto">
          <a:xfrm>
            <a:off x="0" y="613570"/>
            <a:ext cx="9144000" cy="99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this test, you will </a:t>
            </a:r>
            <a:r>
              <a:rPr lang="en-US" sz="2000" dirty="0" smtClean="0">
                <a:solidFill>
                  <a:srgbClr val="FFFFFF"/>
                </a:solidFill>
              </a:rPr>
              <a:t>rate photos on the extent to which you empathize with the person or animal in the photograph. You will see a screen that looks like the image below. </a:t>
            </a:r>
            <a:endParaRPr lang="en-US" sz="2000" dirty="0">
              <a:solidFill>
                <a:srgbClr val="FFFFFF"/>
              </a:solidFill>
            </a:endParaRPr>
          </a:p>
        </p:txBody>
      </p:sp>
      <p:pic>
        <p:nvPicPr>
          <p:cNvPr id="9" name="Picture 8" descr="D_01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310" y="1805341"/>
            <a:ext cx="3004793" cy="2253595"/>
          </a:xfrm>
          <a:prstGeom prst="rect">
            <a:avLst/>
          </a:prstGeom>
        </p:spPr>
      </p:pic>
      <p:sp>
        <p:nvSpPr>
          <p:cNvPr id="10" name="TextBox 15"/>
          <p:cNvSpPr txBox="1">
            <a:spLocks noChangeArrowheads="1"/>
          </p:cNvSpPr>
          <p:nvPr/>
        </p:nvSpPr>
        <p:spPr bwMode="auto">
          <a:xfrm>
            <a:off x="0" y="5554032"/>
            <a:ext cx="9144000" cy="13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a:t>
            </a:r>
            <a:r>
              <a:rPr lang="en-US" sz="2000" dirty="0" smtClean="0">
                <a:solidFill>
                  <a:srgbClr val="FFFFFF"/>
                </a:solidFill>
              </a:rPr>
              <a:t>each image, answer the question using numbers 1-7 on the keyboard. The next image will appear once you have responded to the current question.</a:t>
            </a:r>
          </a:p>
          <a:p>
            <a:pPr algn="just"/>
            <a:endParaRPr lang="en-US" sz="2000" dirty="0">
              <a:solidFill>
                <a:srgbClr val="FFFFFF"/>
              </a:solidFill>
            </a:endParaRPr>
          </a:p>
          <a:p>
            <a:pPr algn="ctr"/>
            <a:r>
              <a:rPr lang="en-US" sz="2000" dirty="0" smtClean="0">
                <a:solidFill>
                  <a:srgbClr val="FFFFFF"/>
                </a:solidFill>
              </a:rPr>
              <a:t>Press ‘1’ to start the test.</a:t>
            </a:r>
            <a:endParaRPr lang="en-US" sz="2000" dirty="0">
              <a:solidFill>
                <a:srgbClr val="FFFFFF"/>
              </a:solidFill>
            </a:endParaRPr>
          </a:p>
        </p:txBody>
      </p:sp>
    </p:spTree>
    <p:extLst>
      <p:ext uri="{BB962C8B-B14F-4D97-AF65-F5344CB8AC3E}">
        <p14:creationId xmlns:p14="http://schemas.microsoft.com/office/powerpoint/2010/main" val="1299698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ales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7987" y="4496612"/>
            <a:ext cx="45894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p:cNvSpPr txBox="1">
            <a:spLocks noChangeArrowheads="1"/>
          </p:cNvSpPr>
          <p:nvPr/>
        </p:nvSpPr>
        <p:spPr bwMode="auto">
          <a:xfrm>
            <a:off x="1912571" y="4058936"/>
            <a:ext cx="5191492" cy="347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0577" tIns="50288" rIns="100577" bIns="50288">
            <a:spAutoFit/>
          </a:bodyPr>
          <a:lstStyle>
            <a:lvl1pPr defTabSz="1004888">
              <a:defRPr sz="2400">
                <a:solidFill>
                  <a:schemeClr val="tx1"/>
                </a:solidFill>
                <a:latin typeface="Arial" charset="0"/>
                <a:ea typeface="ＭＳ Ｐゴシック" charset="0"/>
                <a:cs typeface="ＭＳ Ｐゴシック" charset="0"/>
              </a:defRPr>
            </a:lvl1pPr>
            <a:lvl2pPr marL="503238" defTabSz="1004888">
              <a:defRPr sz="2400">
                <a:solidFill>
                  <a:schemeClr val="tx1"/>
                </a:solidFill>
                <a:latin typeface="Arial" charset="0"/>
                <a:ea typeface="ＭＳ Ｐゴシック" charset="0"/>
              </a:defRPr>
            </a:lvl2pPr>
            <a:lvl3pPr marL="1004888" defTabSz="1004888">
              <a:defRPr sz="2400">
                <a:solidFill>
                  <a:schemeClr val="tx1"/>
                </a:solidFill>
                <a:latin typeface="Arial" charset="0"/>
                <a:ea typeface="ＭＳ Ｐゴシック" charset="0"/>
              </a:defRPr>
            </a:lvl3pPr>
            <a:lvl4pPr marL="1508125" defTabSz="1004888">
              <a:defRPr sz="2400">
                <a:solidFill>
                  <a:schemeClr val="tx1"/>
                </a:solidFill>
                <a:latin typeface="Arial" charset="0"/>
                <a:ea typeface="ＭＳ Ｐゴシック" charset="0"/>
              </a:defRPr>
            </a:lvl4pPr>
            <a:lvl5pPr marL="2011363" defTabSz="1004888">
              <a:defRPr sz="2400">
                <a:solidFill>
                  <a:schemeClr val="tx1"/>
                </a:solidFill>
                <a:latin typeface="Arial" charset="0"/>
                <a:ea typeface="ＭＳ Ｐゴシック" charset="0"/>
              </a:defRPr>
            </a:lvl5pPr>
            <a:lvl6pPr marL="2468563" defTabSz="1004888" eaLnBrk="0" fontAlgn="base" hangingPunct="0">
              <a:spcBef>
                <a:spcPct val="0"/>
              </a:spcBef>
              <a:spcAft>
                <a:spcPct val="0"/>
              </a:spcAft>
              <a:defRPr sz="2400">
                <a:solidFill>
                  <a:schemeClr val="tx1"/>
                </a:solidFill>
                <a:latin typeface="Arial" charset="0"/>
                <a:ea typeface="ＭＳ Ｐゴシック" charset="0"/>
              </a:defRPr>
            </a:lvl6pPr>
            <a:lvl7pPr marL="2925763" defTabSz="1004888" eaLnBrk="0" fontAlgn="base" hangingPunct="0">
              <a:spcBef>
                <a:spcPct val="0"/>
              </a:spcBef>
              <a:spcAft>
                <a:spcPct val="0"/>
              </a:spcAft>
              <a:defRPr sz="2400">
                <a:solidFill>
                  <a:schemeClr val="tx1"/>
                </a:solidFill>
                <a:latin typeface="Arial" charset="0"/>
                <a:ea typeface="ＭＳ Ｐゴシック" charset="0"/>
              </a:defRPr>
            </a:lvl7pPr>
            <a:lvl8pPr marL="3382963" defTabSz="1004888" eaLnBrk="0" fontAlgn="base" hangingPunct="0">
              <a:spcBef>
                <a:spcPct val="0"/>
              </a:spcBef>
              <a:spcAft>
                <a:spcPct val="0"/>
              </a:spcAft>
              <a:defRPr sz="2400">
                <a:solidFill>
                  <a:schemeClr val="tx1"/>
                </a:solidFill>
                <a:latin typeface="Arial" charset="0"/>
                <a:ea typeface="ＭＳ Ｐゴシック" charset="0"/>
              </a:defRPr>
            </a:lvl8pPr>
            <a:lvl9pPr marL="3840163" defTabSz="1004888"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defRPr/>
            </a:pPr>
            <a:r>
              <a:rPr lang="en-US" sz="1600" dirty="0" smtClean="0">
                <a:ea typeface="MS Gothic" charset="0"/>
                <a:cs typeface="MS Gothic" charset="0"/>
              </a:rPr>
              <a:t>Do you understand what this animal/person is feeling?</a:t>
            </a:r>
          </a:p>
        </p:txBody>
      </p:sp>
      <p:sp>
        <p:nvSpPr>
          <p:cNvPr id="6" name="TextBox 15"/>
          <p:cNvSpPr txBox="1">
            <a:spLocks noChangeArrowheads="1"/>
          </p:cNvSpPr>
          <p:nvPr/>
        </p:nvSpPr>
        <p:spPr bwMode="auto">
          <a:xfrm>
            <a:off x="1021796" y="60603"/>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smtClean="0">
                <a:solidFill>
                  <a:srgbClr val="FFFFFF"/>
                </a:solidFill>
              </a:rPr>
              <a:t>Understanding Test</a:t>
            </a:r>
            <a:endParaRPr lang="en-US" sz="2800" b="1" dirty="0">
              <a:solidFill>
                <a:srgbClr val="FFFFFF"/>
              </a:solidFill>
            </a:endParaRPr>
          </a:p>
        </p:txBody>
      </p:sp>
      <p:sp>
        <p:nvSpPr>
          <p:cNvPr id="7" name="TextBox 15"/>
          <p:cNvSpPr txBox="1">
            <a:spLocks noChangeArrowheads="1"/>
          </p:cNvSpPr>
          <p:nvPr/>
        </p:nvSpPr>
        <p:spPr bwMode="auto">
          <a:xfrm>
            <a:off x="0" y="613570"/>
            <a:ext cx="9144000" cy="99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this test, you will </a:t>
            </a:r>
            <a:r>
              <a:rPr lang="en-US" sz="2000" dirty="0" smtClean="0">
                <a:solidFill>
                  <a:srgbClr val="FFFFFF"/>
                </a:solidFill>
              </a:rPr>
              <a:t>rate photos on the extent to which you understand what the person or animal in the photograph is feeling. You will see a screen that looks like the image below. </a:t>
            </a:r>
            <a:endParaRPr lang="en-US" sz="2000" dirty="0">
              <a:solidFill>
                <a:srgbClr val="FFFFFF"/>
              </a:solidFill>
            </a:endParaRPr>
          </a:p>
        </p:txBody>
      </p:sp>
      <p:pic>
        <p:nvPicPr>
          <p:cNvPr id="9" name="Picture 8" descr="D_01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310" y="1805341"/>
            <a:ext cx="3004793" cy="2253595"/>
          </a:xfrm>
          <a:prstGeom prst="rect">
            <a:avLst/>
          </a:prstGeom>
        </p:spPr>
      </p:pic>
      <p:sp>
        <p:nvSpPr>
          <p:cNvPr id="10" name="TextBox 15"/>
          <p:cNvSpPr txBox="1">
            <a:spLocks noChangeArrowheads="1"/>
          </p:cNvSpPr>
          <p:nvPr/>
        </p:nvSpPr>
        <p:spPr bwMode="auto">
          <a:xfrm>
            <a:off x="0" y="5554032"/>
            <a:ext cx="9144000" cy="13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2000" dirty="0">
                <a:solidFill>
                  <a:srgbClr val="FFFFFF"/>
                </a:solidFill>
              </a:rPr>
              <a:t>For </a:t>
            </a:r>
            <a:r>
              <a:rPr lang="en-US" sz="2000" dirty="0" smtClean="0">
                <a:solidFill>
                  <a:srgbClr val="FFFFFF"/>
                </a:solidFill>
              </a:rPr>
              <a:t>each image, answer the question using the numbers 1-7 on the keyboard</a:t>
            </a:r>
            <a:r>
              <a:rPr lang="en-US" sz="2000" smtClean="0">
                <a:solidFill>
                  <a:srgbClr val="FFFFFF"/>
                </a:solidFill>
              </a:rPr>
              <a:t>. The </a:t>
            </a:r>
            <a:r>
              <a:rPr lang="en-US" sz="2000" dirty="0" smtClean="0">
                <a:solidFill>
                  <a:srgbClr val="FFFFFF"/>
                </a:solidFill>
              </a:rPr>
              <a:t>next image will appear once you have responded to the current question.</a:t>
            </a:r>
          </a:p>
          <a:p>
            <a:pPr algn="just"/>
            <a:endParaRPr lang="en-US" sz="2000" dirty="0">
              <a:solidFill>
                <a:srgbClr val="FFFFFF"/>
              </a:solidFill>
            </a:endParaRPr>
          </a:p>
          <a:p>
            <a:pPr algn="ctr"/>
            <a:r>
              <a:rPr lang="en-US" sz="2000" dirty="0" smtClean="0">
                <a:solidFill>
                  <a:srgbClr val="FFFFFF"/>
                </a:solidFill>
              </a:rPr>
              <a:t>Press ‘1’ to start the test.</a:t>
            </a:r>
            <a:endParaRPr lang="en-US" sz="2000" dirty="0">
              <a:solidFill>
                <a:srgbClr val="FFFFFF"/>
              </a:solidFill>
            </a:endParaRPr>
          </a:p>
        </p:txBody>
      </p:sp>
    </p:spTree>
    <p:extLst>
      <p:ext uri="{BB962C8B-B14F-4D97-AF65-F5344CB8AC3E}">
        <p14:creationId xmlns:p14="http://schemas.microsoft.com/office/powerpoint/2010/main" val="193438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61</TotalTime>
  <Words>651</Words>
  <Application>Microsoft Macintosh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Ellsworth</dc:creator>
  <cp:lastModifiedBy>Robert Spunt</cp:lastModifiedBy>
  <cp:revision>34</cp:revision>
  <dcterms:created xsi:type="dcterms:W3CDTF">2013-07-31T22:09:20Z</dcterms:created>
  <dcterms:modified xsi:type="dcterms:W3CDTF">2013-08-02T06:04:01Z</dcterms:modified>
</cp:coreProperties>
</file>