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6" r:id="rId2"/>
    <p:sldId id="256" r:id="rId3"/>
    <p:sldId id="257" r:id="rId4"/>
    <p:sldId id="258" r:id="rId5"/>
    <p:sldId id="263" r:id="rId6"/>
    <p:sldId id="260" r:id="rId7"/>
    <p:sldId id="261" r:id="rId8"/>
    <p:sldId id="262" r:id="rId9"/>
    <p:sldId id="264" r:id="rId10"/>
    <p:sldId id="265" r:id="rId11"/>
    <p:sldId id="25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134" autoAdjust="0"/>
  </p:normalViewPr>
  <p:slideViewPr>
    <p:cSldViewPr snapToGrid="0">
      <p:cViewPr varScale="1">
        <p:scale>
          <a:sx n="102" d="100"/>
          <a:sy n="102" d="100"/>
        </p:scale>
        <p:origin x="8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3FA9A-E328-4FE8-8D77-B86E6B0C3998}" type="datetimeFigureOut">
              <a:rPr lang="zh-CN" altLang="en-US" smtClean="0"/>
              <a:t>2018/1/15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66506-FD1F-4083-8E51-470B37FC0FD4}" type="slidenum">
              <a:rPr lang="zh-CN" altLang="en-US" smtClean="0"/>
              <a:t>‹#›</a:t>
            </a:fld>
            <a:endParaRPr lang="zh-CN" altLang="en-US"/>
          </a:p>
        </p:txBody>
      </p:sp>
    </p:spTree>
    <p:extLst>
      <p:ext uri="{BB962C8B-B14F-4D97-AF65-F5344CB8AC3E}">
        <p14:creationId xmlns:p14="http://schemas.microsoft.com/office/powerpoint/2010/main" val="284127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L2</a:t>
            </a:r>
            <a:r>
              <a:rPr lang="zh-CN" altLang="en-US" dirty="0" smtClean="0"/>
              <a:t>是平方的和</a:t>
            </a:r>
            <a:endParaRPr lang="en-US" altLang="zh-CN" dirty="0" smtClean="0"/>
          </a:p>
          <a:p>
            <a:r>
              <a:rPr lang="en-US" altLang="zh-CN" dirty="0" smtClean="0"/>
              <a:t>L1</a:t>
            </a:r>
            <a:r>
              <a:rPr lang="zh-CN" altLang="en-US" dirty="0" smtClean="0"/>
              <a:t>是绝对值的和</a:t>
            </a:r>
            <a:endParaRPr lang="en-US" altLang="zh-CN" dirty="0" smtClean="0"/>
          </a:p>
          <a:p>
            <a:r>
              <a:rPr lang="en-US" altLang="zh-CN" dirty="0" smtClean="0"/>
              <a:t>L1</a:t>
            </a:r>
            <a:r>
              <a:rPr lang="zh-CN" altLang="en-US" dirty="0" smtClean="0"/>
              <a:t>和</a:t>
            </a:r>
            <a:r>
              <a:rPr lang="en-US" altLang="zh-CN" dirty="0" smtClean="0"/>
              <a:t>L2</a:t>
            </a:r>
            <a:r>
              <a:rPr lang="zh-CN" altLang="en-US" dirty="0" smtClean="0"/>
              <a:t>的优化方法大不相同</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566506-FD1F-4083-8E51-470B37FC0FD4}" type="slidenum">
              <a:rPr lang="zh-CN" altLang="en-US" smtClean="0"/>
              <a:t>2</a:t>
            </a:fld>
            <a:endParaRPr lang="zh-CN" altLang="en-US"/>
          </a:p>
        </p:txBody>
      </p:sp>
    </p:spTree>
    <p:extLst>
      <p:ext uri="{BB962C8B-B14F-4D97-AF65-F5344CB8AC3E}">
        <p14:creationId xmlns:p14="http://schemas.microsoft.com/office/powerpoint/2010/main" val="3099559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Lbfgs</a:t>
            </a:r>
            <a:r>
              <a:rPr lang="en-US" altLang="zh-CN" dirty="0" smtClean="0"/>
              <a:t>-</a:t>
            </a:r>
            <a:r>
              <a:rPr lang="zh-CN" altLang="en-US" dirty="0" smtClean="0"/>
              <a:t>拟牛顿</a:t>
            </a:r>
            <a:endParaRPr lang="zh-CN" altLang="en-US" dirty="0"/>
          </a:p>
        </p:txBody>
      </p:sp>
      <p:sp>
        <p:nvSpPr>
          <p:cNvPr id="4" name="灯片编号占位符 3"/>
          <p:cNvSpPr>
            <a:spLocks noGrp="1"/>
          </p:cNvSpPr>
          <p:nvPr>
            <p:ph type="sldNum" sz="quarter" idx="10"/>
          </p:nvPr>
        </p:nvSpPr>
        <p:spPr/>
        <p:txBody>
          <a:bodyPr/>
          <a:lstStyle/>
          <a:p>
            <a:fld id="{4F566506-FD1F-4083-8E51-470B37FC0FD4}" type="slidenum">
              <a:rPr lang="zh-CN" altLang="en-US" smtClean="0"/>
              <a:t>3</a:t>
            </a:fld>
            <a:endParaRPr lang="zh-CN" altLang="en-US"/>
          </a:p>
        </p:txBody>
      </p:sp>
    </p:spTree>
    <p:extLst>
      <p:ext uri="{BB962C8B-B14F-4D97-AF65-F5344CB8AC3E}">
        <p14:creationId xmlns:p14="http://schemas.microsoft.com/office/powerpoint/2010/main" val="676142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带约束的极值求解，使用拉格朗日乘子法</a:t>
            </a:r>
            <a:endParaRPr lang="en-US" altLang="zh-CN" dirty="0" smtClean="0"/>
          </a:p>
          <a:p>
            <a:r>
              <a:rPr lang="zh-CN" altLang="en-US" dirty="0" smtClean="0"/>
              <a:t>先求拉格朗日乘子向量 </a:t>
            </a:r>
            <a:r>
              <a:rPr lang="en-US" altLang="zh-CN" dirty="0" smtClean="0"/>
              <a:t>α</a:t>
            </a:r>
          </a:p>
          <a:p>
            <a:r>
              <a:rPr lang="zh-CN" altLang="en-US" dirty="0" smtClean="0"/>
              <a:t>然后计算权重向量</a:t>
            </a:r>
            <a:r>
              <a:rPr lang="en-US" altLang="zh-CN" dirty="0" smtClean="0"/>
              <a:t>w </a:t>
            </a:r>
            <a:r>
              <a:rPr lang="zh-CN" altLang="en-US" dirty="0" smtClean="0"/>
              <a:t>和</a:t>
            </a:r>
            <a:r>
              <a:rPr lang="en-US" altLang="zh-CN" dirty="0" smtClean="0"/>
              <a:t>b</a:t>
            </a:r>
          </a:p>
          <a:p>
            <a:r>
              <a:rPr lang="zh-CN" altLang="en-US" dirty="0" smtClean="0"/>
              <a:t>解得超平面</a:t>
            </a:r>
            <a:endParaRPr lang="en-US" altLang="zh-CN" dirty="0" smtClean="0"/>
          </a:p>
          <a:p>
            <a:r>
              <a:rPr lang="zh-CN" altLang="en-US" dirty="0" smtClean="0"/>
              <a:t>所有样本到分割面的最小值，求最大就是最优超平面</a:t>
            </a:r>
            <a:endParaRPr lang="en-US" altLang="zh-CN" dirty="0" smtClean="0"/>
          </a:p>
        </p:txBody>
      </p:sp>
      <p:sp>
        <p:nvSpPr>
          <p:cNvPr id="4" name="灯片编号占位符 3"/>
          <p:cNvSpPr>
            <a:spLocks noGrp="1"/>
          </p:cNvSpPr>
          <p:nvPr>
            <p:ph type="sldNum" sz="quarter" idx="10"/>
          </p:nvPr>
        </p:nvSpPr>
        <p:spPr/>
        <p:txBody>
          <a:bodyPr/>
          <a:lstStyle/>
          <a:p>
            <a:fld id="{4F566506-FD1F-4083-8E51-470B37FC0FD4}" type="slidenum">
              <a:rPr lang="zh-CN" altLang="en-US" smtClean="0"/>
              <a:t>4</a:t>
            </a:fld>
            <a:endParaRPr lang="zh-CN" altLang="en-US"/>
          </a:p>
        </p:txBody>
      </p:sp>
    </p:spTree>
    <p:extLst>
      <p:ext uri="{BB962C8B-B14F-4D97-AF65-F5344CB8AC3E}">
        <p14:creationId xmlns:p14="http://schemas.microsoft.com/office/powerpoint/2010/main" val="3826392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ET</a:t>
            </a:r>
            <a:r>
              <a:rPr lang="zh-CN" altLang="en-US" dirty="0" smtClean="0"/>
              <a:t>是随机选择每个特征的某个分裂点分裂来计算</a:t>
            </a:r>
            <a:r>
              <a:rPr lang="en-US" altLang="zh-CN" dirty="0" err="1" smtClean="0"/>
              <a:t>gini</a:t>
            </a:r>
            <a:r>
              <a:rPr lang="zh-CN" altLang="en-US" dirty="0" smtClean="0"/>
              <a:t>，然后选择</a:t>
            </a:r>
            <a:r>
              <a:rPr lang="en-US" altLang="zh-CN" dirty="0" err="1" smtClean="0"/>
              <a:t>gini</a:t>
            </a:r>
            <a:r>
              <a:rPr lang="zh-CN" altLang="en-US" dirty="0" smtClean="0"/>
              <a:t>最小的特征来做分裂，随机性比随机森林更强</a:t>
            </a:r>
            <a:endParaRPr lang="zh-CN" altLang="en-US" dirty="0"/>
          </a:p>
        </p:txBody>
      </p:sp>
      <p:sp>
        <p:nvSpPr>
          <p:cNvPr id="4" name="灯片编号占位符 3"/>
          <p:cNvSpPr>
            <a:spLocks noGrp="1"/>
          </p:cNvSpPr>
          <p:nvPr>
            <p:ph type="sldNum" sz="quarter" idx="10"/>
          </p:nvPr>
        </p:nvSpPr>
        <p:spPr/>
        <p:txBody>
          <a:bodyPr/>
          <a:lstStyle/>
          <a:p>
            <a:fld id="{4F566506-FD1F-4083-8E51-470B37FC0FD4}" type="slidenum">
              <a:rPr lang="zh-CN" altLang="en-US" smtClean="0"/>
              <a:t>7</a:t>
            </a:fld>
            <a:endParaRPr lang="zh-CN" altLang="en-US"/>
          </a:p>
        </p:txBody>
      </p:sp>
    </p:spTree>
    <p:extLst>
      <p:ext uri="{BB962C8B-B14F-4D97-AF65-F5344CB8AC3E}">
        <p14:creationId xmlns:p14="http://schemas.microsoft.com/office/powerpoint/2010/main" val="1606420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 </a:t>
            </a:r>
            <a:r>
              <a:rPr lang="en-US" altLang="zh-CN" sz="1200" b="0" i="0" kern="1200" dirty="0" err="1" smtClean="0">
                <a:solidFill>
                  <a:schemeClr val="tx1"/>
                </a:solidFill>
                <a:effectLst/>
                <a:latin typeface="+mn-lt"/>
                <a:ea typeface="+mn-ea"/>
                <a:cs typeface="+mn-cs"/>
              </a:rPr>
              <a:t>xgboost</a:t>
            </a:r>
            <a:r>
              <a:rPr lang="zh-CN" altLang="en-US" sz="1200" b="0" i="0" kern="1200" dirty="0" smtClean="0">
                <a:solidFill>
                  <a:schemeClr val="tx1"/>
                </a:solidFill>
                <a:effectLst/>
                <a:latin typeface="+mn-lt"/>
                <a:ea typeface="+mn-ea"/>
                <a:cs typeface="+mn-cs"/>
              </a:rPr>
              <a:t>采用的是</a:t>
            </a:r>
            <a:r>
              <a:rPr lang="en-US" altLang="zh-CN" sz="1200" b="0" i="0" kern="1200" dirty="0" smtClean="0">
                <a:solidFill>
                  <a:schemeClr val="tx1"/>
                </a:solidFill>
                <a:effectLst/>
                <a:latin typeface="+mn-lt"/>
                <a:ea typeface="+mn-ea"/>
                <a:cs typeface="+mn-cs"/>
              </a:rPr>
              <a:t>level-wise</a:t>
            </a:r>
            <a:r>
              <a:rPr lang="zh-CN" altLang="en-US" sz="1200" b="0" i="0" kern="1200" dirty="0" smtClean="0">
                <a:solidFill>
                  <a:schemeClr val="tx1"/>
                </a:solidFill>
                <a:effectLst/>
                <a:latin typeface="+mn-lt"/>
                <a:ea typeface="+mn-ea"/>
                <a:cs typeface="+mn-cs"/>
              </a:rPr>
              <a:t>的分裂策略，而</a:t>
            </a:r>
            <a:r>
              <a:rPr lang="en-US" altLang="zh-CN" sz="1200" b="0" i="0" kern="1200" dirty="0" err="1" smtClean="0">
                <a:solidFill>
                  <a:schemeClr val="tx1"/>
                </a:solidFill>
                <a:effectLst/>
                <a:latin typeface="+mn-lt"/>
                <a:ea typeface="+mn-ea"/>
                <a:cs typeface="+mn-cs"/>
              </a:rPr>
              <a:t>lightGBM</a:t>
            </a:r>
            <a:r>
              <a:rPr lang="zh-CN" altLang="en-US" sz="1200" b="0" i="0" kern="1200" dirty="0" smtClean="0">
                <a:solidFill>
                  <a:schemeClr val="tx1"/>
                </a:solidFill>
                <a:effectLst/>
                <a:latin typeface="+mn-lt"/>
                <a:ea typeface="+mn-ea"/>
                <a:cs typeface="+mn-cs"/>
              </a:rPr>
              <a:t>采用了</a:t>
            </a:r>
            <a:r>
              <a:rPr lang="en-US" altLang="zh-CN" sz="1200" b="0" i="0" kern="1200" dirty="0" smtClean="0">
                <a:solidFill>
                  <a:schemeClr val="tx1"/>
                </a:solidFill>
                <a:effectLst/>
                <a:latin typeface="+mn-lt"/>
                <a:ea typeface="+mn-ea"/>
                <a:cs typeface="+mn-cs"/>
              </a:rPr>
              <a:t>leaf-wise</a:t>
            </a:r>
            <a:r>
              <a:rPr lang="zh-CN" altLang="en-US" sz="1200" b="0" i="0" kern="1200" dirty="0" smtClean="0">
                <a:solidFill>
                  <a:schemeClr val="tx1"/>
                </a:solidFill>
                <a:effectLst/>
                <a:latin typeface="+mn-lt"/>
                <a:ea typeface="+mn-ea"/>
                <a:cs typeface="+mn-cs"/>
              </a:rPr>
              <a:t>的策略</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 </a:t>
            </a:r>
            <a:r>
              <a:rPr lang="en-US" altLang="zh-CN" sz="1200" b="0" i="0" kern="1200" dirty="0" err="1" smtClean="0">
                <a:solidFill>
                  <a:schemeClr val="tx1"/>
                </a:solidFill>
                <a:effectLst/>
                <a:latin typeface="+mn-lt"/>
                <a:ea typeface="+mn-ea"/>
                <a:cs typeface="+mn-cs"/>
              </a:rPr>
              <a:t>lightgbm</a:t>
            </a:r>
            <a:r>
              <a:rPr lang="zh-CN" altLang="en-US" sz="1200" b="0" i="0" kern="1200" dirty="0" smtClean="0">
                <a:solidFill>
                  <a:schemeClr val="tx1"/>
                </a:solidFill>
                <a:effectLst/>
                <a:latin typeface="+mn-lt"/>
                <a:ea typeface="+mn-ea"/>
                <a:cs typeface="+mn-cs"/>
              </a:rPr>
              <a:t>使用了基于</a:t>
            </a:r>
            <a:r>
              <a:rPr lang="en-US" altLang="zh-CN" sz="1200" b="0" i="0" kern="1200" dirty="0" smtClean="0">
                <a:solidFill>
                  <a:schemeClr val="tx1"/>
                </a:solidFill>
                <a:effectLst/>
                <a:latin typeface="+mn-lt"/>
                <a:ea typeface="+mn-ea"/>
                <a:cs typeface="+mn-cs"/>
              </a:rPr>
              <a:t>histogram</a:t>
            </a:r>
            <a:r>
              <a:rPr lang="zh-CN" altLang="en-US" sz="1200" b="0" i="0" kern="1200" dirty="0" smtClean="0">
                <a:solidFill>
                  <a:schemeClr val="tx1"/>
                </a:solidFill>
                <a:effectLst/>
                <a:latin typeface="+mn-lt"/>
                <a:ea typeface="+mn-ea"/>
                <a:cs typeface="+mn-cs"/>
              </a:rPr>
              <a:t>的决策树算法，这一点不同与</a:t>
            </a:r>
            <a:r>
              <a:rPr lang="en-US" altLang="zh-CN" sz="1200" b="0" i="0" kern="1200" dirty="0" err="1" smtClean="0">
                <a:solidFill>
                  <a:schemeClr val="tx1"/>
                </a:solidFill>
                <a:effectLst/>
                <a:latin typeface="+mn-lt"/>
                <a:ea typeface="+mn-ea"/>
                <a:cs typeface="+mn-cs"/>
              </a:rPr>
              <a:t>xgboost</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exact </a:t>
            </a:r>
            <a:r>
              <a:rPr lang="zh-CN" altLang="en-US" sz="1200" b="0" i="0" kern="1200" dirty="0" smtClean="0">
                <a:solidFill>
                  <a:schemeClr val="tx1"/>
                </a:solidFill>
                <a:effectLst/>
                <a:latin typeface="+mn-lt"/>
                <a:ea typeface="+mn-ea"/>
                <a:cs typeface="+mn-cs"/>
              </a:rPr>
              <a:t>算法</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直方图做差加速</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一个子节点的直方图可以通过父节点的直方图减去兄弟节点的直方图得到，从而加速计算。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 </a:t>
            </a:r>
            <a:r>
              <a:rPr lang="en-US" altLang="zh-CN" sz="1200" b="0" i="0" kern="1200" dirty="0" err="1" smtClean="0">
                <a:solidFill>
                  <a:schemeClr val="tx1"/>
                </a:solidFill>
                <a:effectLst/>
                <a:latin typeface="+mn-lt"/>
                <a:ea typeface="+mn-ea"/>
                <a:cs typeface="+mn-cs"/>
              </a:rPr>
              <a:t>lightgbm</a:t>
            </a:r>
            <a:r>
              <a:rPr lang="zh-CN" altLang="en-US" sz="1200" b="0" i="0" kern="1200" dirty="0" smtClean="0">
                <a:solidFill>
                  <a:schemeClr val="tx1"/>
                </a:solidFill>
                <a:effectLst/>
                <a:latin typeface="+mn-lt"/>
                <a:ea typeface="+mn-ea"/>
                <a:cs typeface="+mn-cs"/>
              </a:rPr>
              <a:t>支持直接输入</a:t>
            </a:r>
            <a:r>
              <a:rPr lang="en-US" altLang="zh-CN" sz="1200" b="0" i="0" kern="1200" dirty="0" smtClean="0">
                <a:solidFill>
                  <a:schemeClr val="tx1"/>
                </a:solidFill>
                <a:effectLst/>
                <a:latin typeface="+mn-lt"/>
                <a:ea typeface="+mn-ea"/>
                <a:cs typeface="+mn-cs"/>
              </a:rPr>
              <a:t>categorical </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feature</a:t>
            </a: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在对离散特征分裂时，每个取值都当作一个桶，分裂时的增益算的是”是否属于某个</a:t>
            </a:r>
            <a:r>
              <a:rPr lang="en-US" altLang="zh-CN" sz="1200" b="0" i="0" kern="1200" dirty="0" smtClean="0">
                <a:solidFill>
                  <a:schemeClr val="tx1"/>
                </a:solidFill>
                <a:effectLst/>
                <a:latin typeface="+mn-lt"/>
                <a:ea typeface="+mn-ea"/>
                <a:cs typeface="+mn-cs"/>
              </a:rPr>
              <a:t>category“</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gain</a:t>
            </a:r>
            <a:r>
              <a:rPr lang="zh-CN" altLang="en-US" sz="1200" b="0" i="0" kern="1200" dirty="0" smtClean="0">
                <a:solidFill>
                  <a:schemeClr val="tx1"/>
                </a:solidFill>
                <a:effectLst/>
                <a:latin typeface="+mn-lt"/>
                <a:ea typeface="+mn-ea"/>
                <a:cs typeface="+mn-cs"/>
              </a:rPr>
              <a:t>。类似于</a:t>
            </a:r>
            <a:r>
              <a:rPr lang="en-US" altLang="zh-CN" sz="1200" b="0" i="0" kern="1200" dirty="0" smtClean="0">
                <a:solidFill>
                  <a:schemeClr val="tx1"/>
                </a:solidFill>
                <a:effectLst/>
                <a:latin typeface="+mn-lt"/>
                <a:ea typeface="+mn-ea"/>
                <a:cs typeface="+mn-cs"/>
              </a:rPr>
              <a:t>one-hot</a:t>
            </a:r>
            <a:r>
              <a:rPr lang="zh-CN" altLang="en-US" sz="1200" b="0" i="0" kern="1200" dirty="0" smtClean="0">
                <a:solidFill>
                  <a:schemeClr val="tx1"/>
                </a:solidFill>
                <a:effectLst/>
                <a:latin typeface="+mn-lt"/>
                <a:ea typeface="+mn-ea"/>
                <a:cs typeface="+mn-cs"/>
              </a:rPr>
              <a:t>编码。</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但实际上</a:t>
            </a:r>
            <a:r>
              <a:rPr lang="en-US" altLang="zh-CN" sz="1200" b="0" i="0" kern="1200" dirty="0" err="1" smtClean="0">
                <a:solidFill>
                  <a:schemeClr val="tx1"/>
                </a:solidFill>
                <a:effectLst/>
                <a:latin typeface="+mn-lt"/>
                <a:ea typeface="+mn-ea"/>
                <a:cs typeface="+mn-cs"/>
              </a:rPr>
              <a:t>xgboost</a:t>
            </a:r>
            <a:r>
              <a:rPr lang="zh-CN" altLang="en-US" sz="1200" b="0" i="0" kern="1200" dirty="0" smtClean="0">
                <a:solidFill>
                  <a:schemeClr val="tx1"/>
                </a:solidFill>
                <a:effectLst/>
                <a:latin typeface="+mn-lt"/>
                <a:ea typeface="+mn-ea"/>
                <a:cs typeface="+mn-cs"/>
              </a:rPr>
              <a:t>的近似直方图算法也类似于</a:t>
            </a:r>
            <a:r>
              <a:rPr lang="en-US" altLang="zh-CN" sz="1200" b="0" i="0" kern="1200" dirty="0" err="1" smtClean="0">
                <a:solidFill>
                  <a:schemeClr val="tx1"/>
                </a:solidFill>
                <a:effectLst/>
                <a:latin typeface="+mn-lt"/>
                <a:ea typeface="+mn-ea"/>
                <a:cs typeface="+mn-cs"/>
              </a:rPr>
              <a:t>lightgbm</a:t>
            </a:r>
            <a:r>
              <a:rPr lang="zh-CN" altLang="en-US" sz="1200" b="0" i="0" kern="1200" dirty="0" smtClean="0">
                <a:solidFill>
                  <a:schemeClr val="tx1"/>
                </a:solidFill>
                <a:effectLst/>
                <a:latin typeface="+mn-lt"/>
                <a:ea typeface="+mn-ea"/>
                <a:cs typeface="+mn-cs"/>
              </a:rPr>
              <a:t>这里的直方图算法，为什么</a:t>
            </a:r>
            <a:r>
              <a:rPr lang="en-US" altLang="zh-CN" sz="1200" b="0" i="0" kern="1200" dirty="0" err="1" smtClean="0">
                <a:solidFill>
                  <a:schemeClr val="tx1"/>
                </a:solidFill>
                <a:effectLst/>
                <a:latin typeface="+mn-lt"/>
                <a:ea typeface="+mn-ea"/>
                <a:cs typeface="+mn-cs"/>
              </a:rPr>
              <a:t>xgboost</a:t>
            </a:r>
            <a:r>
              <a:rPr lang="zh-CN" altLang="en-US" sz="1200" b="0" i="0" kern="1200" dirty="0" smtClean="0">
                <a:solidFill>
                  <a:schemeClr val="tx1"/>
                </a:solidFill>
                <a:effectLst/>
                <a:latin typeface="+mn-lt"/>
                <a:ea typeface="+mn-ea"/>
                <a:cs typeface="+mn-cs"/>
              </a:rPr>
              <a:t>的近似算法比</a:t>
            </a:r>
            <a:r>
              <a:rPr lang="en-US" altLang="zh-CN" sz="1200" b="0" i="0" kern="1200" dirty="0" err="1" smtClean="0">
                <a:solidFill>
                  <a:schemeClr val="tx1"/>
                </a:solidFill>
                <a:effectLst/>
                <a:latin typeface="+mn-lt"/>
                <a:ea typeface="+mn-ea"/>
                <a:cs typeface="+mn-cs"/>
              </a:rPr>
              <a:t>lightgbm</a:t>
            </a:r>
            <a:r>
              <a:rPr lang="zh-CN" altLang="en-US" sz="1200" b="0" i="0" kern="1200" dirty="0" smtClean="0">
                <a:solidFill>
                  <a:schemeClr val="tx1"/>
                </a:solidFill>
                <a:effectLst/>
                <a:latin typeface="+mn-lt"/>
                <a:ea typeface="+mn-ea"/>
                <a:cs typeface="+mn-cs"/>
              </a:rPr>
              <a:t>还是慢很多呢？</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xgboost</a:t>
            </a:r>
            <a:r>
              <a:rPr lang="zh-CN" altLang="en-US" sz="1200" b="0" i="0" kern="1200" dirty="0" smtClean="0">
                <a:solidFill>
                  <a:schemeClr val="tx1"/>
                </a:solidFill>
                <a:effectLst/>
                <a:latin typeface="+mn-lt"/>
                <a:ea typeface="+mn-ea"/>
                <a:cs typeface="+mn-cs"/>
              </a:rPr>
              <a:t>在每一层都动态构建直方图， 因为</a:t>
            </a:r>
            <a:r>
              <a:rPr lang="en-US" altLang="zh-CN" sz="1200" b="0" i="0" kern="1200" dirty="0" err="1" smtClean="0">
                <a:solidFill>
                  <a:schemeClr val="tx1"/>
                </a:solidFill>
                <a:effectLst/>
                <a:latin typeface="+mn-lt"/>
                <a:ea typeface="+mn-ea"/>
                <a:cs typeface="+mn-cs"/>
              </a:rPr>
              <a:t>xgboost</a:t>
            </a:r>
            <a:r>
              <a:rPr lang="zh-CN" altLang="en-US" sz="1200" b="0" i="0" kern="1200" dirty="0" smtClean="0">
                <a:solidFill>
                  <a:schemeClr val="tx1"/>
                </a:solidFill>
                <a:effectLst/>
                <a:latin typeface="+mn-lt"/>
                <a:ea typeface="+mn-ea"/>
                <a:cs typeface="+mn-cs"/>
              </a:rPr>
              <a:t>的直方图算法不是针对某个特定的</a:t>
            </a:r>
            <a:r>
              <a:rPr lang="en-US" altLang="zh-CN" sz="1200" b="0" i="0" kern="1200" dirty="0" smtClean="0">
                <a:solidFill>
                  <a:schemeClr val="tx1"/>
                </a:solidFill>
                <a:effectLst/>
                <a:latin typeface="+mn-lt"/>
                <a:ea typeface="+mn-ea"/>
                <a:cs typeface="+mn-cs"/>
              </a:rPr>
              <a:t>feature</a:t>
            </a:r>
            <a:r>
              <a:rPr lang="zh-CN" altLang="en-US" sz="1200" b="0" i="0" kern="1200" dirty="0" smtClean="0">
                <a:solidFill>
                  <a:schemeClr val="tx1"/>
                </a:solidFill>
                <a:effectLst/>
                <a:latin typeface="+mn-lt"/>
                <a:ea typeface="+mn-ea"/>
                <a:cs typeface="+mn-cs"/>
              </a:rPr>
              <a:t>，而是所有</a:t>
            </a:r>
            <a:r>
              <a:rPr lang="en-US" altLang="zh-CN" sz="1200" b="0" i="0" kern="1200" dirty="0" smtClean="0">
                <a:solidFill>
                  <a:schemeClr val="tx1"/>
                </a:solidFill>
                <a:effectLst/>
                <a:latin typeface="+mn-lt"/>
                <a:ea typeface="+mn-ea"/>
                <a:cs typeface="+mn-cs"/>
              </a:rPr>
              <a:t>feature</a:t>
            </a:r>
            <a:r>
              <a:rPr lang="zh-CN" altLang="en-US" sz="1200" b="0" i="0" kern="1200" dirty="0" smtClean="0">
                <a:solidFill>
                  <a:schemeClr val="tx1"/>
                </a:solidFill>
                <a:effectLst/>
                <a:latin typeface="+mn-lt"/>
                <a:ea typeface="+mn-ea"/>
                <a:cs typeface="+mn-cs"/>
              </a:rPr>
              <a:t>共享一个直方图</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每个样本的权重是二阶导</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所以每一层都要重新构建直方图，而</a:t>
            </a:r>
            <a:r>
              <a:rPr lang="en-US" altLang="zh-CN" sz="1200" b="0" i="0" kern="1200" dirty="0" err="1" smtClean="0">
                <a:solidFill>
                  <a:schemeClr val="tx1"/>
                </a:solidFill>
                <a:effectLst/>
                <a:latin typeface="+mn-lt"/>
                <a:ea typeface="+mn-ea"/>
                <a:cs typeface="+mn-cs"/>
              </a:rPr>
              <a:t>lightgbm</a:t>
            </a:r>
            <a:r>
              <a:rPr lang="zh-CN" altLang="en-US" sz="1200" b="0" i="0" kern="1200" dirty="0" smtClean="0">
                <a:solidFill>
                  <a:schemeClr val="tx1"/>
                </a:solidFill>
                <a:effectLst/>
                <a:latin typeface="+mn-lt"/>
                <a:ea typeface="+mn-ea"/>
                <a:cs typeface="+mn-cs"/>
              </a:rPr>
              <a:t>中对每个特征都有一个直方图，所以构建一次直方图就够了。</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lightgbm</a:t>
            </a:r>
            <a:r>
              <a:rPr lang="zh-CN" altLang="en-US" sz="1200" b="0" i="0" kern="1200" dirty="0" smtClean="0">
                <a:solidFill>
                  <a:schemeClr val="tx1"/>
                </a:solidFill>
                <a:effectLst/>
                <a:latin typeface="+mn-lt"/>
                <a:ea typeface="+mn-ea"/>
                <a:cs typeface="+mn-cs"/>
              </a:rPr>
              <a:t>做了</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优化，并行优化</a:t>
            </a:r>
            <a:endParaRPr lang="zh-CN" altLang="en-US" dirty="0"/>
          </a:p>
        </p:txBody>
      </p:sp>
      <p:sp>
        <p:nvSpPr>
          <p:cNvPr id="4" name="灯片编号占位符 3"/>
          <p:cNvSpPr>
            <a:spLocks noGrp="1"/>
          </p:cNvSpPr>
          <p:nvPr>
            <p:ph type="sldNum" sz="quarter" idx="10"/>
          </p:nvPr>
        </p:nvSpPr>
        <p:spPr/>
        <p:txBody>
          <a:bodyPr/>
          <a:lstStyle/>
          <a:p>
            <a:fld id="{4F566506-FD1F-4083-8E51-470B37FC0FD4}" type="slidenum">
              <a:rPr lang="zh-CN" altLang="en-US" smtClean="0"/>
              <a:t>9</a:t>
            </a:fld>
            <a:endParaRPr lang="zh-CN" altLang="en-US"/>
          </a:p>
        </p:txBody>
      </p:sp>
    </p:spTree>
    <p:extLst>
      <p:ext uri="{BB962C8B-B14F-4D97-AF65-F5344CB8AC3E}">
        <p14:creationId xmlns:p14="http://schemas.microsoft.com/office/powerpoint/2010/main" val="314709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先计算每个特征的方差，对方差降序排序构建二叉树</a:t>
            </a:r>
          </a:p>
          <a:p>
            <a:r>
              <a:rPr lang="zh-CN" altLang="en-US" dirty="0" smtClean="0"/>
              <a:t>对当前特征排序，取中位数作为分裂节点，把数据划分成</a:t>
            </a:r>
            <a:r>
              <a:rPr lang="en-US" altLang="zh-CN" dirty="0" smtClean="0"/>
              <a:t>2</a:t>
            </a:r>
            <a:r>
              <a:rPr lang="zh-CN" altLang="en-US" dirty="0" smtClean="0"/>
              <a:t>部分</a:t>
            </a:r>
          </a:p>
          <a:p>
            <a:r>
              <a:rPr lang="zh-CN" altLang="en-US" dirty="0" smtClean="0"/>
              <a:t>对左右部分递归处理</a:t>
            </a:r>
          </a:p>
          <a:p>
            <a:r>
              <a:rPr lang="zh-CN" altLang="en-US" dirty="0" smtClean="0"/>
              <a:t>搜索最近邻点：沿着路径搜索即可</a:t>
            </a:r>
          </a:p>
          <a:p>
            <a:r>
              <a:rPr lang="zh-CN" altLang="en-US" dirty="0" smtClean="0"/>
              <a:t>当维数较大时，直接利用</a:t>
            </a:r>
            <a:r>
              <a:rPr lang="en-US" altLang="zh-CN" dirty="0" smtClean="0"/>
              <a:t>k-d</a:t>
            </a:r>
            <a:r>
              <a:rPr lang="zh-CN" altLang="en-US" dirty="0" smtClean="0"/>
              <a:t>树快速检索的性能急剧下降。</a:t>
            </a:r>
          </a:p>
          <a:p>
            <a:r>
              <a:rPr lang="zh-CN" altLang="en-US" dirty="0" smtClean="0"/>
              <a:t>假设数据集的维数为</a:t>
            </a:r>
            <a:r>
              <a:rPr lang="en-US" altLang="zh-CN" dirty="0" smtClean="0"/>
              <a:t>D</a:t>
            </a:r>
            <a:r>
              <a:rPr lang="zh-CN" altLang="en-US" dirty="0" smtClean="0"/>
              <a:t>，一般来说要求数据的规模</a:t>
            </a:r>
            <a:r>
              <a:rPr lang="en-US" altLang="zh-CN" dirty="0" smtClean="0"/>
              <a:t>N</a:t>
            </a:r>
            <a:r>
              <a:rPr lang="zh-CN" altLang="en-US" dirty="0" smtClean="0"/>
              <a:t>满足条件：</a:t>
            </a:r>
          </a:p>
          <a:p>
            <a:r>
              <a:rPr lang="en-US" altLang="zh-CN" dirty="0" smtClean="0"/>
              <a:t>N</a:t>
            </a:r>
            <a:r>
              <a:rPr lang="zh-CN" altLang="en-US" dirty="0" smtClean="0"/>
              <a:t>远大于</a:t>
            </a:r>
            <a:r>
              <a:rPr lang="en-US" altLang="zh-CN" dirty="0" smtClean="0"/>
              <a:t>2</a:t>
            </a:r>
            <a:r>
              <a:rPr lang="zh-CN" altLang="en-US" dirty="0" smtClean="0"/>
              <a:t>的</a:t>
            </a:r>
            <a:r>
              <a:rPr lang="en-US" altLang="zh-CN" dirty="0" smtClean="0"/>
              <a:t>D</a:t>
            </a:r>
            <a:r>
              <a:rPr lang="zh-CN" altLang="en-US" dirty="0" smtClean="0"/>
              <a:t>次方，才能达到高效的搜索。</a:t>
            </a:r>
            <a:endParaRPr lang="en-US" altLang="zh-CN" dirty="0" smtClean="0"/>
          </a:p>
          <a:p>
            <a:r>
              <a:rPr lang="zh-CN" altLang="en-US" dirty="0" smtClean="0"/>
              <a:t>大规模高维数据搜索方法，树，</a:t>
            </a:r>
            <a:r>
              <a:rPr lang="en-US" altLang="zh-CN" dirty="0" smtClean="0"/>
              <a:t>hash</a:t>
            </a:r>
            <a:r>
              <a:rPr lang="zh-CN" altLang="en-US" dirty="0" smtClean="0"/>
              <a:t>，矢量量化</a:t>
            </a:r>
            <a:endParaRPr lang="en-US" altLang="zh-CN" dirty="0" smtClean="0"/>
          </a:p>
        </p:txBody>
      </p:sp>
      <p:sp>
        <p:nvSpPr>
          <p:cNvPr id="4" name="灯片编号占位符 3"/>
          <p:cNvSpPr>
            <a:spLocks noGrp="1"/>
          </p:cNvSpPr>
          <p:nvPr>
            <p:ph type="sldNum" sz="quarter" idx="10"/>
          </p:nvPr>
        </p:nvSpPr>
        <p:spPr/>
        <p:txBody>
          <a:bodyPr/>
          <a:lstStyle/>
          <a:p>
            <a:fld id="{4F566506-FD1F-4083-8E51-470B37FC0FD4}" type="slidenum">
              <a:rPr lang="zh-CN" altLang="en-US" smtClean="0"/>
              <a:t>10</a:t>
            </a:fld>
            <a:endParaRPr lang="zh-CN" altLang="en-US"/>
          </a:p>
        </p:txBody>
      </p:sp>
    </p:spTree>
    <p:extLst>
      <p:ext uri="{BB962C8B-B14F-4D97-AF65-F5344CB8AC3E}">
        <p14:creationId xmlns:p14="http://schemas.microsoft.com/office/powerpoint/2010/main" val="2704794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29D5A4B-D905-42CB-BB9D-D016AF8E992C}"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BF9EFA-1C51-4EED-8926-F1B65D6362CE}" type="slidenum">
              <a:rPr lang="zh-CN" altLang="en-US" smtClean="0"/>
              <a:t>‹#›</a:t>
            </a:fld>
            <a:endParaRPr lang="zh-CN" altLang="en-US"/>
          </a:p>
        </p:txBody>
      </p:sp>
    </p:spTree>
    <p:extLst>
      <p:ext uri="{BB962C8B-B14F-4D97-AF65-F5344CB8AC3E}">
        <p14:creationId xmlns:p14="http://schemas.microsoft.com/office/powerpoint/2010/main" val="197507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9D5A4B-D905-42CB-BB9D-D016AF8E992C}"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BF9EFA-1C51-4EED-8926-F1B65D6362CE}" type="slidenum">
              <a:rPr lang="zh-CN" altLang="en-US" smtClean="0"/>
              <a:t>‹#›</a:t>
            </a:fld>
            <a:endParaRPr lang="zh-CN" altLang="en-US"/>
          </a:p>
        </p:txBody>
      </p:sp>
    </p:spTree>
    <p:extLst>
      <p:ext uri="{BB962C8B-B14F-4D97-AF65-F5344CB8AC3E}">
        <p14:creationId xmlns:p14="http://schemas.microsoft.com/office/powerpoint/2010/main" val="368792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9D5A4B-D905-42CB-BB9D-D016AF8E992C}"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BF9EFA-1C51-4EED-8926-F1B65D6362CE}" type="slidenum">
              <a:rPr lang="zh-CN" altLang="en-US" smtClean="0"/>
              <a:t>‹#›</a:t>
            </a:fld>
            <a:endParaRPr lang="zh-CN" altLang="en-US"/>
          </a:p>
        </p:txBody>
      </p:sp>
    </p:spTree>
    <p:extLst>
      <p:ext uri="{BB962C8B-B14F-4D97-AF65-F5344CB8AC3E}">
        <p14:creationId xmlns:p14="http://schemas.microsoft.com/office/powerpoint/2010/main" val="583047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9D5A4B-D905-42CB-BB9D-D016AF8E992C}"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BF9EFA-1C51-4EED-8926-F1B65D6362CE}" type="slidenum">
              <a:rPr lang="zh-CN" altLang="en-US" smtClean="0"/>
              <a:t>‹#›</a:t>
            </a:fld>
            <a:endParaRPr lang="zh-CN" altLang="en-US"/>
          </a:p>
        </p:txBody>
      </p:sp>
    </p:spTree>
    <p:extLst>
      <p:ext uri="{BB962C8B-B14F-4D97-AF65-F5344CB8AC3E}">
        <p14:creationId xmlns:p14="http://schemas.microsoft.com/office/powerpoint/2010/main" val="903006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29D5A4B-D905-42CB-BB9D-D016AF8E992C}"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BF9EFA-1C51-4EED-8926-F1B65D6362CE}" type="slidenum">
              <a:rPr lang="zh-CN" altLang="en-US" smtClean="0"/>
              <a:t>‹#›</a:t>
            </a:fld>
            <a:endParaRPr lang="zh-CN" altLang="en-US"/>
          </a:p>
        </p:txBody>
      </p:sp>
    </p:spTree>
    <p:extLst>
      <p:ext uri="{BB962C8B-B14F-4D97-AF65-F5344CB8AC3E}">
        <p14:creationId xmlns:p14="http://schemas.microsoft.com/office/powerpoint/2010/main" val="3997011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29D5A4B-D905-42CB-BB9D-D016AF8E992C}" type="datetimeFigureOut">
              <a:rPr lang="zh-CN" altLang="en-US" smtClean="0"/>
              <a:t>2018/1/15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BF9EFA-1C51-4EED-8926-F1B65D6362CE}" type="slidenum">
              <a:rPr lang="zh-CN" altLang="en-US" smtClean="0"/>
              <a:t>‹#›</a:t>
            </a:fld>
            <a:endParaRPr lang="zh-CN" altLang="en-US"/>
          </a:p>
        </p:txBody>
      </p:sp>
    </p:spTree>
    <p:extLst>
      <p:ext uri="{BB962C8B-B14F-4D97-AF65-F5344CB8AC3E}">
        <p14:creationId xmlns:p14="http://schemas.microsoft.com/office/powerpoint/2010/main" val="264018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29D5A4B-D905-42CB-BB9D-D016AF8E992C}" type="datetimeFigureOut">
              <a:rPr lang="zh-CN" altLang="en-US" smtClean="0"/>
              <a:t>2018/1/15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7BF9EFA-1C51-4EED-8926-F1B65D6362CE}" type="slidenum">
              <a:rPr lang="zh-CN" altLang="en-US" smtClean="0"/>
              <a:t>‹#›</a:t>
            </a:fld>
            <a:endParaRPr lang="zh-CN" altLang="en-US"/>
          </a:p>
        </p:txBody>
      </p:sp>
    </p:spTree>
    <p:extLst>
      <p:ext uri="{BB962C8B-B14F-4D97-AF65-F5344CB8AC3E}">
        <p14:creationId xmlns:p14="http://schemas.microsoft.com/office/powerpoint/2010/main" val="87428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29D5A4B-D905-42CB-BB9D-D016AF8E992C}"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7BF9EFA-1C51-4EED-8926-F1B65D6362CE}" type="slidenum">
              <a:rPr lang="zh-CN" altLang="en-US" smtClean="0"/>
              <a:t>‹#›</a:t>
            </a:fld>
            <a:endParaRPr lang="zh-CN" altLang="en-US"/>
          </a:p>
        </p:txBody>
      </p:sp>
    </p:spTree>
    <p:extLst>
      <p:ext uri="{BB962C8B-B14F-4D97-AF65-F5344CB8AC3E}">
        <p14:creationId xmlns:p14="http://schemas.microsoft.com/office/powerpoint/2010/main" val="293961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9D5A4B-D905-42CB-BB9D-D016AF8E992C}" type="datetimeFigureOut">
              <a:rPr lang="zh-CN" altLang="en-US" smtClean="0"/>
              <a:t>2018/1/15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7BF9EFA-1C51-4EED-8926-F1B65D6362CE}" type="slidenum">
              <a:rPr lang="zh-CN" altLang="en-US" smtClean="0"/>
              <a:t>‹#›</a:t>
            </a:fld>
            <a:endParaRPr lang="zh-CN" altLang="en-US"/>
          </a:p>
        </p:txBody>
      </p:sp>
    </p:spTree>
    <p:extLst>
      <p:ext uri="{BB962C8B-B14F-4D97-AF65-F5344CB8AC3E}">
        <p14:creationId xmlns:p14="http://schemas.microsoft.com/office/powerpoint/2010/main" val="151911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29D5A4B-D905-42CB-BB9D-D016AF8E992C}" type="datetimeFigureOut">
              <a:rPr lang="zh-CN" altLang="en-US" smtClean="0"/>
              <a:t>2018/1/15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BF9EFA-1C51-4EED-8926-F1B65D6362CE}" type="slidenum">
              <a:rPr lang="zh-CN" altLang="en-US" smtClean="0"/>
              <a:t>‹#›</a:t>
            </a:fld>
            <a:endParaRPr lang="zh-CN" altLang="en-US"/>
          </a:p>
        </p:txBody>
      </p:sp>
    </p:spTree>
    <p:extLst>
      <p:ext uri="{BB962C8B-B14F-4D97-AF65-F5344CB8AC3E}">
        <p14:creationId xmlns:p14="http://schemas.microsoft.com/office/powerpoint/2010/main" val="34277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29D5A4B-D905-42CB-BB9D-D016AF8E992C}" type="datetimeFigureOut">
              <a:rPr lang="zh-CN" altLang="en-US" smtClean="0"/>
              <a:t>2018/1/15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BF9EFA-1C51-4EED-8926-F1B65D6362CE}" type="slidenum">
              <a:rPr lang="zh-CN" altLang="en-US" smtClean="0"/>
              <a:t>‹#›</a:t>
            </a:fld>
            <a:endParaRPr lang="zh-CN" altLang="en-US"/>
          </a:p>
        </p:txBody>
      </p:sp>
    </p:spTree>
    <p:extLst>
      <p:ext uri="{BB962C8B-B14F-4D97-AF65-F5344CB8AC3E}">
        <p14:creationId xmlns:p14="http://schemas.microsoft.com/office/powerpoint/2010/main" val="930984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D5A4B-D905-42CB-BB9D-D016AF8E992C}" type="datetimeFigureOut">
              <a:rPr lang="zh-CN" altLang="en-US" smtClean="0"/>
              <a:t>2018/1/15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F9EFA-1C51-4EED-8926-F1B65D6362CE}" type="slidenum">
              <a:rPr lang="zh-CN" altLang="en-US" smtClean="0"/>
              <a:t>‹#›</a:t>
            </a:fld>
            <a:endParaRPr lang="zh-CN" altLang="en-US"/>
          </a:p>
        </p:txBody>
      </p:sp>
    </p:spTree>
    <p:extLst>
      <p:ext uri="{BB962C8B-B14F-4D97-AF65-F5344CB8AC3E}">
        <p14:creationId xmlns:p14="http://schemas.microsoft.com/office/powerpoint/2010/main" val="3312680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blog.csdn.net/v_july_v/article/details/7624837" TargetMode="External"/><Relationship Id="rId2" Type="http://schemas.openxmlformats.org/officeDocument/2006/relationships/hyperlink" Target="https://www.tianyancha.com/research/LR_intro.pdf" TargetMode="External"/><Relationship Id="rId1" Type="http://schemas.openxmlformats.org/officeDocument/2006/relationships/slideLayout" Target="../slideLayouts/slideLayout2.xml"/><Relationship Id="rId4" Type="http://schemas.openxmlformats.org/officeDocument/2006/relationships/hyperlink" Target="http://blog.csdn.net/qll125596718/article/details/8426458"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gif"/></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7.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12757" y="793465"/>
            <a:ext cx="5577016" cy="646331"/>
          </a:xfrm>
          <a:prstGeom prst="rect">
            <a:avLst/>
          </a:prstGeom>
          <a:noFill/>
        </p:spPr>
        <p:txBody>
          <a:bodyPr wrap="square" rtlCol="0">
            <a:spAutoFit/>
          </a:bodyPr>
          <a:lstStyle/>
          <a:p>
            <a:r>
              <a:rPr lang="en-US" altLang="zh-CN" sz="3600" dirty="0" err="1" smtClean="0"/>
              <a:t>Scikit</a:t>
            </a:r>
            <a:r>
              <a:rPr lang="en-US" altLang="zh-CN" sz="3600" dirty="0" smtClean="0"/>
              <a:t>-learn</a:t>
            </a:r>
            <a:r>
              <a:rPr lang="zh-CN" altLang="en-US" sz="3600" dirty="0" smtClean="0"/>
              <a:t>入门系列</a:t>
            </a:r>
            <a:endParaRPr lang="zh-CN" altLang="en-US" sz="3600" dirty="0"/>
          </a:p>
        </p:txBody>
      </p:sp>
      <p:sp>
        <p:nvSpPr>
          <p:cNvPr id="5" name="左大括号 4"/>
          <p:cNvSpPr/>
          <p:nvPr/>
        </p:nvSpPr>
        <p:spPr>
          <a:xfrm>
            <a:off x="1419201" y="3028032"/>
            <a:ext cx="807308" cy="2900846"/>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sp>
        <p:nvSpPr>
          <p:cNvPr id="6" name="文本框 5"/>
          <p:cNvSpPr txBox="1"/>
          <p:nvPr/>
        </p:nvSpPr>
        <p:spPr>
          <a:xfrm>
            <a:off x="2560439" y="3028032"/>
            <a:ext cx="3566984" cy="523220"/>
          </a:xfrm>
          <a:prstGeom prst="rect">
            <a:avLst/>
          </a:prstGeom>
          <a:noFill/>
        </p:spPr>
        <p:txBody>
          <a:bodyPr wrap="square" rtlCol="0">
            <a:spAutoFit/>
          </a:bodyPr>
          <a:lstStyle/>
          <a:p>
            <a:r>
              <a:rPr lang="zh-CN" altLang="en-US" sz="2800" dirty="0" smtClean="0"/>
              <a:t>经典分类回归算法</a:t>
            </a:r>
            <a:endParaRPr lang="zh-CN" altLang="en-US" sz="2800" dirty="0"/>
          </a:p>
        </p:txBody>
      </p:sp>
      <p:sp>
        <p:nvSpPr>
          <p:cNvPr id="7" name="文本框 6"/>
          <p:cNvSpPr txBox="1"/>
          <p:nvPr/>
        </p:nvSpPr>
        <p:spPr>
          <a:xfrm>
            <a:off x="2560439" y="4250656"/>
            <a:ext cx="4629665" cy="523220"/>
          </a:xfrm>
          <a:prstGeom prst="rect">
            <a:avLst/>
          </a:prstGeom>
          <a:noFill/>
        </p:spPr>
        <p:txBody>
          <a:bodyPr wrap="square" rtlCol="0">
            <a:spAutoFit/>
          </a:bodyPr>
          <a:lstStyle/>
          <a:p>
            <a:r>
              <a:rPr lang="zh-CN" altLang="en-US" sz="2800" dirty="0"/>
              <a:t>聚类算法和特征选择</a:t>
            </a:r>
          </a:p>
        </p:txBody>
      </p:sp>
      <p:sp>
        <p:nvSpPr>
          <p:cNvPr id="8" name="文本框 7"/>
          <p:cNvSpPr txBox="1"/>
          <p:nvPr/>
        </p:nvSpPr>
        <p:spPr>
          <a:xfrm>
            <a:off x="2560439" y="5405658"/>
            <a:ext cx="5824152" cy="523220"/>
          </a:xfrm>
          <a:prstGeom prst="rect">
            <a:avLst/>
          </a:prstGeom>
          <a:noFill/>
        </p:spPr>
        <p:txBody>
          <a:bodyPr wrap="square" rtlCol="0">
            <a:spAutoFit/>
          </a:bodyPr>
          <a:lstStyle/>
          <a:p>
            <a:r>
              <a:rPr lang="zh-CN" altLang="en-US" sz="2800" dirty="0"/>
              <a:t>模型选择，调参和数据预处理</a:t>
            </a:r>
          </a:p>
        </p:txBody>
      </p:sp>
      <p:sp>
        <p:nvSpPr>
          <p:cNvPr id="9" name="文本框 8"/>
          <p:cNvSpPr txBox="1"/>
          <p:nvPr/>
        </p:nvSpPr>
        <p:spPr>
          <a:xfrm>
            <a:off x="4792765" y="1753407"/>
            <a:ext cx="1334658" cy="523220"/>
          </a:xfrm>
          <a:prstGeom prst="rect">
            <a:avLst/>
          </a:prstGeom>
          <a:noFill/>
        </p:spPr>
        <p:txBody>
          <a:bodyPr wrap="square" rtlCol="0">
            <a:spAutoFit/>
          </a:bodyPr>
          <a:lstStyle/>
          <a:p>
            <a:r>
              <a:rPr lang="en-US" altLang="zh-CN" sz="2800" dirty="0" smtClean="0"/>
              <a:t>BRYAN</a:t>
            </a:r>
            <a:endParaRPr lang="zh-CN" altLang="en-US" sz="2800" dirty="0"/>
          </a:p>
        </p:txBody>
      </p:sp>
    </p:spTree>
    <p:extLst>
      <p:ext uri="{BB962C8B-B14F-4D97-AF65-F5344CB8AC3E}">
        <p14:creationId xmlns:p14="http://schemas.microsoft.com/office/powerpoint/2010/main" val="2948706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9047" y="91217"/>
            <a:ext cx="5439266" cy="830997"/>
          </a:xfrm>
          <a:prstGeom prst="rect">
            <a:avLst/>
          </a:prstGeom>
          <a:noFill/>
        </p:spPr>
        <p:txBody>
          <a:bodyPr wrap="square" rtlCol="0">
            <a:spAutoFit/>
          </a:bodyPr>
          <a:lstStyle/>
          <a:p>
            <a:r>
              <a:rPr lang="en-US" altLang="zh-CN" sz="4800" dirty="0" smtClean="0"/>
              <a:t>KNN</a:t>
            </a:r>
            <a:endParaRPr lang="zh-CN" altLang="en-US" sz="4800" dirty="0"/>
          </a:p>
        </p:txBody>
      </p:sp>
      <p:pic>
        <p:nvPicPr>
          <p:cNvPr id="6146" name="Picture 2" descr="http://img.my.csdn.net/uploads/201212/24/1356352228_976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863" y="1548598"/>
            <a:ext cx="8388414" cy="3570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408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6437" y="395926"/>
            <a:ext cx="1107996" cy="369332"/>
          </a:xfrm>
          <a:prstGeom prst="rect">
            <a:avLst/>
          </a:prstGeom>
          <a:noFill/>
        </p:spPr>
        <p:txBody>
          <a:bodyPr wrap="none" rtlCol="0">
            <a:spAutoFit/>
          </a:bodyPr>
          <a:lstStyle/>
          <a:p>
            <a:r>
              <a:rPr lang="zh-CN" altLang="en-US" dirty="0" smtClean="0"/>
              <a:t>参考文献</a:t>
            </a:r>
            <a:endParaRPr lang="zh-CN" altLang="en-US" dirty="0"/>
          </a:p>
        </p:txBody>
      </p:sp>
      <p:sp>
        <p:nvSpPr>
          <p:cNvPr id="5" name="文本框 4">
            <a:hlinkClick r:id="rId2"/>
          </p:cNvPr>
          <p:cNvSpPr txBox="1"/>
          <p:nvPr/>
        </p:nvSpPr>
        <p:spPr>
          <a:xfrm>
            <a:off x="716437" y="1399452"/>
            <a:ext cx="2723823" cy="369332"/>
          </a:xfrm>
          <a:prstGeom prst="rect">
            <a:avLst/>
          </a:prstGeom>
          <a:noFill/>
        </p:spPr>
        <p:txBody>
          <a:bodyPr wrap="none" rtlCol="0">
            <a:spAutoFit/>
          </a:bodyPr>
          <a:lstStyle/>
          <a:p>
            <a:r>
              <a:rPr lang="zh-CN" altLang="en-US" dirty="0" smtClean="0"/>
              <a:t>逻辑回归：从入门到精通</a:t>
            </a:r>
            <a:endParaRPr lang="zh-CN" altLang="en-US" dirty="0"/>
          </a:p>
        </p:txBody>
      </p:sp>
      <p:sp>
        <p:nvSpPr>
          <p:cNvPr id="6" name="文本框 5">
            <a:hlinkClick r:id="rId3"/>
          </p:cNvPr>
          <p:cNvSpPr txBox="1"/>
          <p:nvPr/>
        </p:nvSpPr>
        <p:spPr>
          <a:xfrm>
            <a:off x="716437" y="2033646"/>
            <a:ext cx="2262158" cy="369332"/>
          </a:xfrm>
          <a:prstGeom prst="rect">
            <a:avLst/>
          </a:prstGeom>
          <a:noFill/>
        </p:spPr>
        <p:txBody>
          <a:bodyPr wrap="none" rtlCol="0">
            <a:spAutoFit/>
          </a:bodyPr>
          <a:lstStyle/>
          <a:p>
            <a:r>
              <a:rPr lang="zh-CN" altLang="en-US" dirty="0" smtClean="0"/>
              <a:t>支持向量机通俗导论</a:t>
            </a:r>
            <a:endParaRPr lang="zh-CN" altLang="en-US" dirty="0"/>
          </a:p>
        </p:txBody>
      </p:sp>
      <p:sp>
        <p:nvSpPr>
          <p:cNvPr id="8" name="矩形 7"/>
          <p:cNvSpPr/>
          <p:nvPr/>
        </p:nvSpPr>
        <p:spPr>
          <a:xfrm>
            <a:off x="716437" y="2667840"/>
            <a:ext cx="4091185" cy="369332"/>
          </a:xfrm>
          <a:prstGeom prst="rect">
            <a:avLst/>
          </a:prstGeom>
        </p:spPr>
        <p:txBody>
          <a:bodyPr wrap="none">
            <a:spAutoFit/>
          </a:bodyPr>
          <a:lstStyle/>
          <a:p>
            <a:r>
              <a:rPr lang="zh-CN" altLang="en-US" dirty="0" smtClean="0"/>
              <a:t>XGBoost: A Scalable Tree Boosting System</a:t>
            </a:r>
            <a:endParaRPr lang="zh-CN" altLang="en-US" dirty="0"/>
          </a:p>
        </p:txBody>
      </p:sp>
      <p:sp>
        <p:nvSpPr>
          <p:cNvPr id="10" name="矩形 9"/>
          <p:cNvSpPr/>
          <p:nvPr/>
        </p:nvSpPr>
        <p:spPr>
          <a:xfrm>
            <a:off x="716437" y="3302034"/>
            <a:ext cx="5855706" cy="369332"/>
          </a:xfrm>
          <a:prstGeom prst="rect">
            <a:avLst/>
          </a:prstGeom>
        </p:spPr>
        <p:txBody>
          <a:bodyPr wrap="none">
            <a:spAutoFit/>
          </a:bodyPr>
          <a:lstStyle/>
          <a:p>
            <a:r>
              <a:rPr lang="zh-CN" altLang="en-US" dirty="0" smtClean="0"/>
              <a:t>LightGBM: A Highly Efficient Gradient Boosting Decision Tree</a:t>
            </a:r>
            <a:endParaRPr lang="zh-CN" altLang="en-US" dirty="0"/>
          </a:p>
        </p:txBody>
      </p:sp>
      <p:sp>
        <p:nvSpPr>
          <p:cNvPr id="11" name="矩形 10">
            <a:hlinkClick r:id="rId4"/>
          </p:cNvPr>
          <p:cNvSpPr/>
          <p:nvPr/>
        </p:nvSpPr>
        <p:spPr>
          <a:xfrm>
            <a:off x="716437" y="3936228"/>
            <a:ext cx="1662763" cy="369332"/>
          </a:xfrm>
          <a:prstGeom prst="rect">
            <a:avLst/>
          </a:prstGeom>
        </p:spPr>
        <p:txBody>
          <a:bodyPr wrap="none">
            <a:spAutoFit/>
          </a:bodyPr>
          <a:lstStyle/>
          <a:p>
            <a:r>
              <a:rPr lang="zh-CN" altLang="en-US" dirty="0" smtClean="0"/>
              <a:t>k近邻法与kd树</a:t>
            </a:r>
            <a:endParaRPr lang="zh-CN" altLang="en-US" dirty="0"/>
          </a:p>
        </p:txBody>
      </p:sp>
    </p:spTree>
    <p:extLst>
      <p:ext uri="{BB962C8B-B14F-4D97-AF65-F5344CB8AC3E}">
        <p14:creationId xmlns:p14="http://schemas.microsoft.com/office/powerpoint/2010/main" val="1665362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at{y}(w, x) = w_0 + w_1 x_1 + ... + w_p x_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417" y="1164165"/>
            <a:ext cx="4948238" cy="3896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underset{w}{min\,} {|| X w - y||_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7417" y="1919849"/>
            <a:ext cx="2305207" cy="5103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derset{w}{min\,} {{|| X w - y||_2}^2 + \alpha {||w||_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6129" y="5145383"/>
            <a:ext cx="2009775" cy="2762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derset{w}{min\,} { \frac{1}{2n_{samples}} ||X w - y||_2 ^ 2 + \alpha ||w||_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417" y="5078709"/>
            <a:ext cx="2552700" cy="40957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7"/>
          <a:stretch>
            <a:fillRect/>
          </a:stretch>
        </p:blipFill>
        <p:spPr>
          <a:xfrm>
            <a:off x="1354558" y="2621737"/>
            <a:ext cx="3266263" cy="2381315"/>
          </a:xfrm>
          <a:prstGeom prst="rect">
            <a:avLst/>
          </a:prstGeom>
        </p:spPr>
      </p:pic>
      <p:pic>
        <p:nvPicPr>
          <p:cNvPr id="7" name="图片 6"/>
          <p:cNvPicPr>
            <a:picLocks noChangeAspect="1"/>
          </p:cNvPicPr>
          <p:nvPr/>
        </p:nvPicPr>
        <p:blipFill>
          <a:blip r:embed="rId8"/>
          <a:stretch>
            <a:fillRect/>
          </a:stretch>
        </p:blipFill>
        <p:spPr>
          <a:xfrm>
            <a:off x="5155969" y="2621737"/>
            <a:ext cx="3857143" cy="2095238"/>
          </a:xfrm>
          <a:prstGeom prst="rect">
            <a:avLst/>
          </a:prstGeom>
        </p:spPr>
      </p:pic>
      <p:sp>
        <p:nvSpPr>
          <p:cNvPr id="8" name="文本框 7"/>
          <p:cNvSpPr txBox="1"/>
          <p:nvPr/>
        </p:nvSpPr>
        <p:spPr>
          <a:xfrm>
            <a:off x="509047" y="91217"/>
            <a:ext cx="5439266" cy="830997"/>
          </a:xfrm>
          <a:prstGeom prst="rect">
            <a:avLst/>
          </a:prstGeom>
          <a:noFill/>
        </p:spPr>
        <p:txBody>
          <a:bodyPr wrap="square" rtlCol="0">
            <a:spAutoFit/>
          </a:bodyPr>
          <a:lstStyle/>
          <a:p>
            <a:r>
              <a:rPr lang="en-US" altLang="zh-CN" sz="4800" dirty="0" err="1" smtClean="0"/>
              <a:t>LinearRegression</a:t>
            </a:r>
            <a:endParaRPr lang="zh-CN" altLang="en-US" sz="4800" dirty="0"/>
          </a:p>
        </p:txBody>
      </p:sp>
    </p:spTree>
    <p:extLst>
      <p:ext uri="{BB962C8B-B14F-4D97-AF65-F5344CB8AC3E}">
        <p14:creationId xmlns:p14="http://schemas.microsoft.com/office/powerpoint/2010/main" val="293049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3805419" y="1054105"/>
            <a:ext cx="3676190" cy="2847619"/>
          </a:xfrm>
          <a:prstGeom prst="rect">
            <a:avLst/>
          </a:prstGeom>
        </p:spPr>
      </p:pic>
      <p:pic>
        <p:nvPicPr>
          <p:cNvPr id="13" name="图片 12"/>
          <p:cNvPicPr>
            <a:picLocks noChangeAspect="1"/>
          </p:cNvPicPr>
          <p:nvPr/>
        </p:nvPicPr>
        <p:blipFill>
          <a:blip r:embed="rId4"/>
          <a:stretch>
            <a:fillRect/>
          </a:stretch>
        </p:blipFill>
        <p:spPr>
          <a:xfrm>
            <a:off x="2106882" y="3901724"/>
            <a:ext cx="7714286" cy="2504762"/>
          </a:xfrm>
          <a:prstGeom prst="rect">
            <a:avLst/>
          </a:prstGeom>
        </p:spPr>
      </p:pic>
      <p:sp>
        <p:nvSpPr>
          <p:cNvPr id="14" name="文本框 13"/>
          <p:cNvSpPr txBox="1"/>
          <p:nvPr/>
        </p:nvSpPr>
        <p:spPr>
          <a:xfrm>
            <a:off x="509047" y="91217"/>
            <a:ext cx="5439266" cy="830997"/>
          </a:xfrm>
          <a:prstGeom prst="rect">
            <a:avLst/>
          </a:prstGeom>
          <a:noFill/>
        </p:spPr>
        <p:txBody>
          <a:bodyPr wrap="square" rtlCol="0">
            <a:spAutoFit/>
          </a:bodyPr>
          <a:lstStyle/>
          <a:p>
            <a:r>
              <a:rPr lang="en-US" altLang="zh-CN" sz="4800" dirty="0" err="1" smtClean="0"/>
              <a:t>LogisticRegression</a:t>
            </a:r>
            <a:endParaRPr lang="zh-CN" altLang="en-US" sz="4800" dirty="0"/>
          </a:p>
        </p:txBody>
      </p:sp>
      <mc:AlternateContent xmlns:mc="http://schemas.openxmlformats.org/markup-compatibility/2006" xmlns:a14="http://schemas.microsoft.com/office/drawing/2010/main">
        <mc:Choice Requires="a14">
          <p:sp>
            <p:nvSpPr>
              <p:cNvPr id="15" name="文本框 14"/>
              <p:cNvSpPr txBox="1"/>
              <p:nvPr/>
            </p:nvSpPr>
            <p:spPr>
              <a:xfrm>
                <a:off x="1329122" y="2408548"/>
                <a:ext cx="1562094"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𝑧</m:t>
                              </m:r>
                            </m:sup>
                          </m:sSup>
                        </m:den>
                      </m:f>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329122" y="2408548"/>
                <a:ext cx="1562094" cy="525016"/>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1329122" y="1857971"/>
                <a:ext cx="9554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𝑤𝑥</m:t>
                      </m:r>
                    </m:oMath>
                  </m:oMathPara>
                </a14:m>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1329122" y="1857971"/>
                <a:ext cx="955454" cy="369332"/>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885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pic4.zhimg.com/50/242109e537a220855b33184a6f8de554_h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64462" y="1073759"/>
            <a:ext cx="2923095" cy="200962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509047" y="91217"/>
            <a:ext cx="5439266" cy="830997"/>
          </a:xfrm>
          <a:prstGeom prst="rect">
            <a:avLst/>
          </a:prstGeom>
          <a:noFill/>
        </p:spPr>
        <p:txBody>
          <a:bodyPr wrap="square" rtlCol="0">
            <a:spAutoFit/>
          </a:bodyPr>
          <a:lstStyle/>
          <a:p>
            <a:r>
              <a:rPr lang="en-US" altLang="zh-CN" sz="4800" dirty="0" smtClean="0"/>
              <a:t>SVM</a:t>
            </a:r>
            <a:endParaRPr lang="zh-CN" altLang="en-US" sz="4800" dirty="0"/>
          </a:p>
        </p:txBody>
      </p:sp>
      <p:pic>
        <p:nvPicPr>
          <p:cNvPr id="3076" name="Picture 4" descr="http://img.my.csdn.net/uploads/201304/03/1364952814_3505.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912" y="3487255"/>
            <a:ext cx="4229100" cy="339090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5"/>
          <a:stretch>
            <a:fillRect/>
          </a:stretch>
        </p:blipFill>
        <p:spPr>
          <a:xfrm>
            <a:off x="4508485" y="916990"/>
            <a:ext cx="3541251" cy="2551920"/>
          </a:xfrm>
          <a:prstGeom prst="rect">
            <a:avLst/>
          </a:prstGeom>
        </p:spPr>
      </p:pic>
      <p:pic>
        <p:nvPicPr>
          <p:cNvPr id="3078" name="Picture 6" descr="http://img.blog.csdn.net/201408291345483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2681" y="1013484"/>
            <a:ext cx="3316991" cy="208465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img.blog.csdn.net/201309190956402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047" y="3839680"/>
            <a:ext cx="5591175"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30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363698" y="1268170"/>
            <a:ext cx="5561905" cy="5038095"/>
          </a:xfrm>
          <a:prstGeom prst="rect">
            <a:avLst/>
          </a:prstGeom>
        </p:spPr>
      </p:pic>
      <p:sp>
        <p:nvSpPr>
          <p:cNvPr id="5" name="文本框 4"/>
          <p:cNvSpPr txBox="1"/>
          <p:nvPr/>
        </p:nvSpPr>
        <p:spPr>
          <a:xfrm>
            <a:off x="509046" y="91217"/>
            <a:ext cx="7598005" cy="830997"/>
          </a:xfrm>
          <a:prstGeom prst="rect">
            <a:avLst/>
          </a:prstGeom>
          <a:noFill/>
        </p:spPr>
        <p:txBody>
          <a:bodyPr wrap="square" rtlCol="0">
            <a:spAutoFit/>
          </a:bodyPr>
          <a:lstStyle/>
          <a:p>
            <a:r>
              <a:rPr lang="en-US" altLang="zh-CN" sz="4800" dirty="0" smtClean="0"/>
              <a:t>Multi-layer Perceptron</a:t>
            </a:r>
            <a:endParaRPr lang="zh-CN" altLang="en-US" sz="4800" dirty="0"/>
          </a:p>
        </p:txBody>
      </p:sp>
    </p:spTree>
    <p:extLst>
      <p:ext uri="{BB962C8B-B14F-4D97-AF65-F5344CB8AC3E}">
        <p14:creationId xmlns:p14="http://schemas.microsoft.com/office/powerpoint/2010/main" val="129981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9047" y="91217"/>
            <a:ext cx="5439266" cy="830997"/>
          </a:xfrm>
          <a:prstGeom prst="rect">
            <a:avLst/>
          </a:prstGeom>
          <a:noFill/>
        </p:spPr>
        <p:txBody>
          <a:bodyPr wrap="square" rtlCol="0">
            <a:spAutoFit/>
          </a:bodyPr>
          <a:lstStyle/>
          <a:p>
            <a:r>
              <a:rPr lang="en-US" altLang="zh-CN" sz="4800" dirty="0" err="1" smtClean="0"/>
              <a:t>DecisionTree</a:t>
            </a:r>
            <a:endParaRPr lang="zh-CN" altLang="en-US" sz="4800" dirty="0"/>
          </a:p>
        </p:txBody>
      </p:sp>
      <mc:AlternateContent xmlns:mc="http://schemas.openxmlformats.org/markup-compatibility/2006" xmlns:a14="http://schemas.microsoft.com/office/drawing/2010/main">
        <mc:Choice Requires="a14">
          <p:sp>
            <p:nvSpPr>
              <p:cNvPr id="5" name="文本框 4"/>
              <p:cNvSpPr txBox="1"/>
              <p:nvPr/>
            </p:nvSpPr>
            <p:spPr>
              <a:xfrm>
                <a:off x="2964372" y="1408301"/>
                <a:ext cx="2753126" cy="778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Microsoft YaHei" charset="0"/>
                        </a:rPr>
                        <m:t>𝐻</m:t>
                      </m:r>
                      <m:d>
                        <m:dPr>
                          <m:ctrlPr>
                            <a:rPr lang="en-US" altLang="zh-CN" b="0" i="1" smtClean="0">
                              <a:latin typeface="Cambria Math" panose="02040503050406030204" pitchFamily="18" charset="0"/>
                              <a:ea typeface="Microsoft YaHei" charset="0"/>
                            </a:rPr>
                          </m:ctrlPr>
                        </m:dPr>
                        <m:e>
                          <m:r>
                            <a:rPr lang="en-US" altLang="zh-CN" b="0" i="1" smtClean="0">
                              <a:latin typeface="Cambria Math" panose="02040503050406030204" pitchFamily="18" charset="0"/>
                              <a:ea typeface="Microsoft YaHei" charset="0"/>
                            </a:rPr>
                            <m:t>𝐷</m:t>
                          </m:r>
                        </m:e>
                      </m:d>
                      <m:r>
                        <a:rPr lang="en-US" altLang="zh-CN" b="0" i="1" smtClean="0">
                          <a:latin typeface="Cambria Math" panose="02040503050406030204" pitchFamily="18" charset="0"/>
                          <a:ea typeface="Microsoft YaHei" charset="0"/>
                        </a:rPr>
                        <m:t>=−</m:t>
                      </m:r>
                      <m:nary>
                        <m:naryPr>
                          <m:chr m:val="∑"/>
                          <m:ctrlPr>
                            <a:rPr lang="en-US" altLang="zh-CN" b="0" i="1" smtClean="0">
                              <a:latin typeface="Cambria Math" panose="02040503050406030204" pitchFamily="18" charset="0"/>
                              <a:ea typeface="Microsoft YaHei" charset="0"/>
                            </a:rPr>
                          </m:ctrlPr>
                        </m:naryPr>
                        <m:sub>
                          <m:r>
                            <m:rPr>
                              <m:brk m:alnAt="23"/>
                            </m:rPr>
                            <a:rPr lang="en-US" altLang="zh-CN" b="0" i="1" smtClean="0">
                              <a:latin typeface="Cambria Math" panose="02040503050406030204" pitchFamily="18" charset="0"/>
                              <a:ea typeface="Microsoft YaHei" charset="0"/>
                            </a:rPr>
                            <m:t>𝑘</m:t>
                          </m:r>
                          <m:r>
                            <a:rPr lang="en-US" altLang="zh-CN" b="0" i="1" smtClean="0">
                              <a:latin typeface="Cambria Math" panose="02040503050406030204" pitchFamily="18" charset="0"/>
                              <a:ea typeface="Microsoft YaHei" charset="0"/>
                            </a:rPr>
                            <m:t>=1</m:t>
                          </m:r>
                        </m:sub>
                        <m:sup>
                          <m:r>
                            <a:rPr lang="en-US" altLang="zh-CN" b="0" i="1" smtClean="0">
                              <a:latin typeface="Cambria Math" panose="02040503050406030204" pitchFamily="18" charset="0"/>
                              <a:ea typeface="Microsoft YaHei" charset="0"/>
                            </a:rPr>
                            <m:t>𝐾</m:t>
                          </m:r>
                        </m:sup>
                        <m:e>
                          <m:f>
                            <m:fPr>
                              <m:ctrlPr>
                                <a:rPr lang="en-US" altLang="zh-CN" b="0" i="1" smtClean="0">
                                  <a:latin typeface="Cambria Math" panose="02040503050406030204" pitchFamily="18" charset="0"/>
                                  <a:ea typeface="Microsoft YaHei" charset="0"/>
                                </a:rPr>
                              </m:ctrlPr>
                            </m:fPr>
                            <m:num>
                              <m:d>
                                <m:dPr>
                                  <m:begChr m:val="|"/>
                                  <m:endChr m:val="|"/>
                                  <m:ctrlPr>
                                    <a:rPr lang="en-US" altLang="zh-CN" b="0" i="1" smtClean="0">
                                      <a:latin typeface="Cambria Math" panose="02040503050406030204" pitchFamily="18" charset="0"/>
                                      <a:ea typeface="Microsoft YaHei" charset="0"/>
                                    </a:rPr>
                                  </m:ctrlPr>
                                </m:dPr>
                                <m:e>
                                  <m:sSub>
                                    <m:sSubPr>
                                      <m:ctrlPr>
                                        <a:rPr lang="en-US" altLang="zh-CN" b="0" i="1" smtClean="0">
                                          <a:latin typeface="Cambria Math" panose="02040503050406030204" pitchFamily="18" charset="0"/>
                                          <a:ea typeface="Microsoft YaHei" charset="0"/>
                                        </a:rPr>
                                      </m:ctrlPr>
                                    </m:sSubPr>
                                    <m:e>
                                      <m:r>
                                        <a:rPr lang="en-US" altLang="zh-CN" b="0" i="1" smtClean="0">
                                          <a:latin typeface="Cambria Math" panose="02040503050406030204" pitchFamily="18" charset="0"/>
                                          <a:ea typeface="Microsoft YaHei" charset="0"/>
                                        </a:rPr>
                                        <m:t>𝐶</m:t>
                                      </m:r>
                                    </m:e>
                                    <m:sub>
                                      <m:r>
                                        <a:rPr lang="en-US" altLang="zh-CN" b="0" i="1" smtClean="0">
                                          <a:latin typeface="Cambria Math" panose="02040503050406030204" pitchFamily="18" charset="0"/>
                                          <a:ea typeface="Microsoft YaHei" charset="0"/>
                                        </a:rPr>
                                        <m:t>𝑘</m:t>
                                      </m:r>
                                    </m:sub>
                                  </m:sSub>
                                </m:e>
                              </m:d>
                            </m:num>
                            <m:den>
                              <m:d>
                                <m:dPr>
                                  <m:begChr m:val="|"/>
                                  <m:endChr m:val="|"/>
                                  <m:ctrlPr>
                                    <a:rPr lang="en-US" altLang="zh-CN" b="0" i="1" smtClean="0">
                                      <a:latin typeface="Cambria Math" panose="02040503050406030204" pitchFamily="18" charset="0"/>
                                      <a:ea typeface="Microsoft YaHei" charset="0"/>
                                    </a:rPr>
                                  </m:ctrlPr>
                                </m:dPr>
                                <m:e>
                                  <m:r>
                                    <a:rPr lang="en-US" altLang="zh-CN" b="0" i="1" smtClean="0">
                                      <a:latin typeface="Cambria Math" panose="02040503050406030204" pitchFamily="18" charset="0"/>
                                      <a:ea typeface="Microsoft YaHei" charset="0"/>
                                    </a:rPr>
                                    <m:t>𝐷</m:t>
                                  </m:r>
                                </m:e>
                              </m:d>
                            </m:den>
                          </m:f>
                          <m:sSub>
                            <m:sSubPr>
                              <m:ctrlPr>
                                <a:rPr lang="en-US" altLang="zh-CN" b="0" i="1" smtClean="0">
                                  <a:latin typeface="Cambria Math" panose="02040503050406030204" pitchFamily="18" charset="0"/>
                                  <a:ea typeface="Microsoft YaHei" charset="0"/>
                                </a:rPr>
                              </m:ctrlPr>
                            </m:sSubPr>
                            <m:e>
                              <m:r>
                                <a:rPr lang="en-US" altLang="zh-CN" b="0" i="1" smtClean="0">
                                  <a:latin typeface="Cambria Math" panose="02040503050406030204" pitchFamily="18" charset="0"/>
                                  <a:ea typeface="Microsoft YaHei" charset="0"/>
                                </a:rPr>
                                <m:t>𝑙𝑜𝑔</m:t>
                              </m:r>
                            </m:e>
                            <m:sub>
                              <m:r>
                                <a:rPr lang="en-US" altLang="zh-CN" b="0" i="1" smtClean="0">
                                  <a:latin typeface="Cambria Math" panose="02040503050406030204" pitchFamily="18" charset="0"/>
                                  <a:ea typeface="Microsoft YaHei" charset="0"/>
                                </a:rPr>
                                <m:t>2</m:t>
                              </m:r>
                            </m:sub>
                          </m:sSub>
                          <m:f>
                            <m:fPr>
                              <m:ctrlPr>
                                <a:rPr lang="en-US" altLang="zh-CN" b="0" i="1" smtClean="0">
                                  <a:latin typeface="Cambria Math" panose="02040503050406030204" pitchFamily="18" charset="0"/>
                                  <a:ea typeface="Microsoft YaHei" charset="0"/>
                                </a:rPr>
                              </m:ctrlPr>
                            </m:fPr>
                            <m:num>
                              <m:d>
                                <m:dPr>
                                  <m:begChr m:val="|"/>
                                  <m:endChr m:val="|"/>
                                  <m:ctrlPr>
                                    <a:rPr lang="en-US" altLang="zh-CN" i="1">
                                      <a:latin typeface="Cambria Math" panose="02040503050406030204" pitchFamily="18" charset="0"/>
                                      <a:ea typeface="Microsoft YaHei" charset="0"/>
                                    </a:rPr>
                                  </m:ctrlPr>
                                </m:dPr>
                                <m:e>
                                  <m:sSub>
                                    <m:sSubPr>
                                      <m:ctrlPr>
                                        <a:rPr lang="en-US" altLang="zh-CN" i="1">
                                          <a:latin typeface="Cambria Math" panose="02040503050406030204" pitchFamily="18" charset="0"/>
                                          <a:ea typeface="Microsoft YaHei" charset="0"/>
                                        </a:rPr>
                                      </m:ctrlPr>
                                    </m:sSubPr>
                                    <m:e>
                                      <m:r>
                                        <a:rPr lang="en-US" altLang="zh-CN" i="1">
                                          <a:latin typeface="Cambria Math" panose="02040503050406030204" pitchFamily="18" charset="0"/>
                                          <a:ea typeface="Microsoft YaHei" charset="0"/>
                                        </a:rPr>
                                        <m:t>𝐶</m:t>
                                      </m:r>
                                    </m:e>
                                    <m:sub>
                                      <m:r>
                                        <a:rPr lang="en-US" altLang="zh-CN" i="1">
                                          <a:latin typeface="Cambria Math" panose="02040503050406030204" pitchFamily="18" charset="0"/>
                                          <a:ea typeface="Microsoft YaHei" charset="0"/>
                                        </a:rPr>
                                        <m:t>𝑘</m:t>
                                      </m:r>
                                    </m:sub>
                                  </m:sSub>
                                </m:e>
                              </m:d>
                            </m:num>
                            <m:den>
                              <m:d>
                                <m:dPr>
                                  <m:begChr m:val="|"/>
                                  <m:endChr m:val="|"/>
                                  <m:ctrlPr>
                                    <a:rPr lang="en-US" altLang="zh-CN" i="1">
                                      <a:latin typeface="Cambria Math" panose="02040503050406030204" pitchFamily="18" charset="0"/>
                                      <a:ea typeface="Microsoft YaHei" charset="0"/>
                                    </a:rPr>
                                  </m:ctrlPr>
                                </m:dPr>
                                <m:e>
                                  <m:r>
                                    <a:rPr lang="en-US" altLang="zh-CN" i="1">
                                      <a:latin typeface="Cambria Math" panose="02040503050406030204" pitchFamily="18" charset="0"/>
                                      <a:ea typeface="Microsoft YaHei" charset="0"/>
                                    </a:rPr>
                                    <m:t>𝐷</m:t>
                                  </m:r>
                                </m:e>
                              </m:d>
                            </m:den>
                          </m:f>
                        </m:e>
                      </m:nary>
                    </m:oMath>
                  </m:oMathPara>
                </a14:m>
                <a:endParaRPr lang="zh-CN" altLang="en-US" dirty="0">
                  <a:ea typeface="Microsoft YaHei"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2964372" y="1408301"/>
                <a:ext cx="2753126" cy="778868"/>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2964372" y="2587087"/>
                <a:ext cx="2448298"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Microsoft YaHei" charset="0"/>
                        </a:rPr>
                        <m:t>𝐻</m:t>
                      </m:r>
                      <m:d>
                        <m:dPr>
                          <m:ctrlPr>
                            <a:rPr lang="en-US" altLang="zh-CN" b="0" i="1" smtClean="0">
                              <a:latin typeface="Cambria Math" panose="02040503050406030204" pitchFamily="18" charset="0"/>
                              <a:ea typeface="Microsoft YaHei" charset="0"/>
                            </a:rPr>
                          </m:ctrlPr>
                        </m:dPr>
                        <m:e>
                          <m:r>
                            <a:rPr lang="en-US" altLang="zh-CN" b="0" i="1" smtClean="0">
                              <a:latin typeface="Cambria Math" panose="02040503050406030204" pitchFamily="18" charset="0"/>
                              <a:ea typeface="Microsoft YaHei" charset="0"/>
                            </a:rPr>
                            <m:t>𝐷</m:t>
                          </m:r>
                        </m:e>
                        <m:e>
                          <m:r>
                            <a:rPr lang="en-US" altLang="zh-CN" b="0" i="1" smtClean="0">
                              <a:latin typeface="Cambria Math" panose="02040503050406030204" pitchFamily="18" charset="0"/>
                              <a:ea typeface="Microsoft YaHei" charset="0"/>
                            </a:rPr>
                            <m:t>𝐴</m:t>
                          </m:r>
                        </m:e>
                      </m:d>
                      <m:r>
                        <a:rPr lang="en-US" altLang="zh-CN" b="0" i="1" smtClean="0">
                          <a:latin typeface="Cambria Math" panose="02040503050406030204" pitchFamily="18" charset="0"/>
                          <a:ea typeface="Microsoft YaHei" charset="0"/>
                        </a:rPr>
                        <m:t>=</m:t>
                      </m:r>
                      <m:nary>
                        <m:naryPr>
                          <m:chr m:val="∑"/>
                          <m:ctrlPr>
                            <a:rPr lang="en-US" altLang="zh-CN" b="0" i="1" smtClean="0">
                              <a:latin typeface="Cambria Math" panose="02040503050406030204" pitchFamily="18" charset="0"/>
                              <a:ea typeface="Microsoft YaHei" charset="0"/>
                            </a:rPr>
                          </m:ctrlPr>
                        </m:naryPr>
                        <m:sub>
                          <m:r>
                            <m:rPr>
                              <m:brk m:alnAt="23"/>
                            </m:rPr>
                            <a:rPr lang="en-US" altLang="zh-CN" b="0" i="1" smtClean="0">
                              <a:latin typeface="Cambria Math" panose="02040503050406030204" pitchFamily="18" charset="0"/>
                              <a:ea typeface="Microsoft YaHei" charset="0"/>
                            </a:rPr>
                            <m:t>𝑖</m:t>
                          </m:r>
                          <m:r>
                            <a:rPr lang="en-US" altLang="zh-CN" b="0" i="1" smtClean="0">
                              <a:latin typeface="Cambria Math" panose="02040503050406030204" pitchFamily="18" charset="0"/>
                              <a:ea typeface="Microsoft YaHei" charset="0"/>
                            </a:rPr>
                            <m:t>=1</m:t>
                          </m:r>
                        </m:sub>
                        <m:sup>
                          <m:r>
                            <a:rPr lang="en-US" altLang="zh-CN" b="0" i="1" smtClean="0">
                              <a:latin typeface="Cambria Math" panose="02040503050406030204" pitchFamily="18" charset="0"/>
                              <a:ea typeface="Microsoft YaHei" charset="0"/>
                            </a:rPr>
                            <m:t>𝑛</m:t>
                          </m:r>
                        </m:sup>
                        <m:e>
                          <m:f>
                            <m:fPr>
                              <m:ctrlPr>
                                <a:rPr lang="en-US" altLang="zh-CN" i="1">
                                  <a:latin typeface="Cambria Math" panose="02040503050406030204" pitchFamily="18" charset="0"/>
                                  <a:ea typeface="Microsoft YaHei" charset="0"/>
                                </a:rPr>
                              </m:ctrlPr>
                            </m:fPr>
                            <m:num>
                              <m:d>
                                <m:dPr>
                                  <m:begChr m:val="|"/>
                                  <m:endChr m:val="|"/>
                                  <m:ctrlPr>
                                    <a:rPr lang="en-US" altLang="zh-CN" i="1">
                                      <a:latin typeface="Cambria Math" panose="02040503050406030204" pitchFamily="18" charset="0"/>
                                      <a:ea typeface="Microsoft YaHei" charset="0"/>
                                    </a:rPr>
                                  </m:ctrlPr>
                                </m:dPr>
                                <m:e>
                                  <m:sSub>
                                    <m:sSubPr>
                                      <m:ctrlPr>
                                        <a:rPr lang="en-US" altLang="zh-CN" i="1">
                                          <a:latin typeface="Cambria Math" panose="02040503050406030204" pitchFamily="18" charset="0"/>
                                          <a:ea typeface="Microsoft YaHei" charset="0"/>
                                        </a:rPr>
                                      </m:ctrlPr>
                                    </m:sSubPr>
                                    <m:e>
                                      <m:r>
                                        <a:rPr lang="en-US" altLang="zh-CN" b="0" i="1" smtClean="0">
                                          <a:latin typeface="Cambria Math" panose="02040503050406030204" pitchFamily="18" charset="0"/>
                                          <a:ea typeface="Microsoft YaHei" charset="0"/>
                                        </a:rPr>
                                        <m:t>𝐷</m:t>
                                      </m:r>
                                    </m:e>
                                    <m:sub>
                                      <m:r>
                                        <a:rPr lang="en-US" altLang="zh-CN" b="0" i="1" smtClean="0">
                                          <a:latin typeface="Cambria Math" panose="02040503050406030204" pitchFamily="18" charset="0"/>
                                          <a:ea typeface="Microsoft YaHei" charset="0"/>
                                        </a:rPr>
                                        <m:t>𝑖</m:t>
                                      </m:r>
                                    </m:sub>
                                  </m:sSub>
                                </m:e>
                              </m:d>
                            </m:num>
                            <m:den>
                              <m:d>
                                <m:dPr>
                                  <m:begChr m:val="|"/>
                                  <m:endChr m:val="|"/>
                                  <m:ctrlPr>
                                    <a:rPr lang="en-US" altLang="zh-CN" i="1">
                                      <a:latin typeface="Cambria Math" panose="02040503050406030204" pitchFamily="18" charset="0"/>
                                      <a:ea typeface="Microsoft YaHei" charset="0"/>
                                    </a:rPr>
                                  </m:ctrlPr>
                                </m:dPr>
                                <m:e>
                                  <m:r>
                                    <a:rPr lang="en-US" altLang="zh-CN" i="1">
                                      <a:latin typeface="Cambria Math" panose="02040503050406030204" pitchFamily="18" charset="0"/>
                                      <a:ea typeface="Microsoft YaHei" charset="0"/>
                                    </a:rPr>
                                    <m:t>𝐷</m:t>
                                  </m:r>
                                </m:e>
                              </m:d>
                            </m:den>
                          </m:f>
                          <m:r>
                            <a:rPr lang="en-US" altLang="zh-CN" b="0" i="1" smtClean="0">
                              <a:latin typeface="Cambria Math" panose="02040503050406030204" pitchFamily="18" charset="0"/>
                              <a:ea typeface="Microsoft YaHei" charset="0"/>
                            </a:rPr>
                            <m:t>𝐻</m:t>
                          </m:r>
                          <m:r>
                            <a:rPr lang="en-US" altLang="zh-CN" b="0" i="1" smtClean="0">
                              <a:latin typeface="Cambria Math" panose="02040503050406030204" pitchFamily="18" charset="0"/>
                              <a:ea typeface="Microsoft YaHei" charset="0"/>
                            </a:rPr>
                            <m:t>(</m:t>
                          </m:r>
                          <m:sSub>
                            <m:sSubPr>
                              <m:ctrlPr>
                                <a:rPr lang="en-US" altLang="zh-CN" b="0" i="1" smtClean="0">
                                  <a:latin typeface="Cambria Math" panose="02040503050406030204" pitchFamily="18" charset="0"/>
                                  <a:ea typeface="Microsoft YaHei" charset="0"/>
                                </a:rPr>
                              </m:ctrlPr>
                            </m:sSubPr>
                            <m:e>
                              <m:r>
                                <a:rPr lang="en-US" altLang="zh-CN" b="0" i="1" smtClean="0">
                                  <a:latin typeface="Cambria Math" panose="02040503050406030204" pitchFamily="18" charset="0"/>
                                  <a:ea typeface="Microsoft YaHei" charset="0"/>
                                </a:rPr>
                                <m:t>𝐷</m:t>
                              </m:r>
                            </m:e>
                            <m:sub>
                              <m:r>
                                <a:rPr lang="en-US" altLang="zh-CN" b="0" i="1" smtClean="0">
                                  <a:latin typeface="Cambria Math" panose="02040503050406030204" pitchFamily="18" charset="0"/>
                                  <a:ea typeface="Microsoft YaHei" charset="0"/>
                                </a:rPr>
                                <m:t>𝑖</m:t>
                              </m:r>
                            </m:sub>
                          </m:sSub>
                          <m:r>
                            <a:rPr lang="en-US" altLang="zh-CN" b="0" i="1" smtClean="0">
                              <a:latin typeface="Cambria Math" panose="02040503050406030204" pitchFamily="18" charset="0"/>
                              <a:ea typeface="Microsoft YaHei" charset="0"/>
                            </a:rPr>
                            <m:t>)</m:t>
                          </m:r>
                        </m:e>
                      </m:nary>
                    </m:oMath>
                  </m:oMathPara>
                </a14:m>
                <a:endParaRPr lang="zh-CN" altLang="en-US" dirty="0">
                  <a:ea typeface="Microsoft YaHei"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2964372" y="2587087"/>
                <a:ext cx="2448298" cy="756233"/>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2964372" y="3733822"/>
                <a:ext cx="26582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Microsoft YaHei" charset="0"/>
                        </a:rPr>
                        <m:t>𝑔</m:t>
                      </m:r>
                      <m:d>
                        <m:dPr>
                          <m:ctrlPr>
                            <a:rPr lang="en-US" altLang="zh-CN" b="0" i="1" smtClean="0">
                              <a:latin typeface="Cambria Math" panose="02040503050406030204" pitchFamily="18" charset="0"/>
                              <a:ea typeface="Microsoft YaHei" charset="0"/>
                            </a:rPr>
                          </m:ctrlPr>
                        </m:dPr>
                        <m:e>
                          <m:r>
                            <a:rPr lang="en-US" altLang="zh-CN" b="0" i="1" smtClean="0">
                              <a:latin typeface="Cambria Math" panose="02040503050406030204" pitchFamily="18" charset="0"/>
                              <a:ea typeface="Microsoft YaHei" charset="0"/>
                            </a:rPr>
                            <m:t>𝐷</m:t>
                          </m:r>
                          <m:r>
                            <a:rPr lang="en-US" altLang="zh-CN" b="0" i="1" smtClean="0">
                              <a:latin typeface="Cambria Math" panose="02040503050406030204" pitchFamily="18" charset="0"/>
                              <a:ea typeface="Microsoft YaHei" charset="0"/>
                            </a:rPr>
                            <m:t>,</m:t>
                          </m:r>
                          <m:r>
                            <a:rPr lang="en-US" altLang="zh-CN" b="0" i="1" smtClean="0">
                              <a:latin typeface="Cambria Math" panose="02040503050406030204" pitchFamily="18" charset="0"/>
                              <a:ea typeface="Microsoft YaHei" charset="0"/>
                            </a:rPr>
                            <m:t>𝐴</m:t>
                          </m:r>
                        </m:e>
                      </m:d>
                      <m:r>
                        <a:rPr lang="en-US" altLang="zh-CN" b="0" i="1" smtClean="0">
                          <a:latin typeface="Cambria Math" panose="02040503050406030204" pitchFamily="18" charset="0"/>
                          <a:ea typeface="Microsoft YaHei" charset="0"/>
                        </a:rPr>
                        <m:t>=</m:t>
                      </m:r>
                      <m:r>
                        <a:rPr lang="en-US" altLang="zh-CN" b="0" i="1" smtClean="0">
                          <a:latin typeface="Cambria Math" panose="02040503050406030204" pitchFamily="18" charset="0"/>
                          <a:ea typeface="Microsoft YaHei" charset="0"/>
                        </a:rPr>
                        <m:t>𝐻</m:t>
                      </m:r>
                      <m:d>
                        <m:dPr>
                          <m:ctrlPr>
                            <a:rPr lang="en-US" altLang="zh-CN" b="0" i="1" smtClean="0">
                              <a:latin typeface="Cambria Math" panose="02040503050406030204" pitchFamily="18" charset="0"/>
                              <a:ea typeface="Microsoft YaHei" charset="0"/>
                            </a:rPr>
                          </m:ctrlPr>
                        </m:dPr>
                        <m:e>
                          <m:r>
                            <a:rPr lang="en-US" altLang="zh-CN" b="0" i="1" smtClean="0">
                              <a:latin typeface="Cambria Math" panose="02040503050406030204" pitchFamily="18" charset="0"/>
                              <a:ea typeface="Microsoft YaHei" charset="0"/>
                            </a:rPr>
                            <m:t>𝐷</m:t>
                          </m:r>
                        </m:e>
                      </m:d>
                      <m:r>
                        <a:rPr lang="en-US" altLang="zh-CN" b="0" i="1" smtClean="0">
                          <a:latin typeface="Cambria Math" panose="02040503050406030204" pitchFamily="18" charset="0"/>
                          <a:ea typeface="Microsoft YaHei" charset="0"/>
                        </a:rPr>
                        <m:t>−</m:t>
                      </m:r>
                      <m:r>
                        <a:rPr lang="en-US" altLang="zh-CN" b="0" i="1" smtClean="0">
                          <a:latin typeface="Cambria Math" panose="02040503050406030204" pitchFamily="18" charset="0"/>
                          <a:ea typeface="Microsoft YaHei" charset="0"/>
                        </a:rPr>
                        <m:t>𝐻</m:t>
                      </m:r>
                      <m:r>
                        <a:rPr lang="en-US" altLang="zh-CN" b="0" i="1" smtClean="0">
                          <a:latin typeface="Cambria Math" panose="02040503050406030204" pitchFamily="18" charset="0"/>
                          <a:ea typeface="Microsoft YaHei" charset="0"/>
                        </a:rPr>
                        <m:t>(</m:t>
                      </m:r>
                      <m:r>
                        <a:rPr lang="en-US" altLang="zh-CN" b="0" i="1" smtClean="0">
                          <a:latin typeface="Cambria Math" panose="02040503050406030204" pitchFamily="18" charset="0"/>
                          <a:ea typeface="Microsoft YaHei" charset="0"/>
                        </a:rPr>
                        <m:t>𝐷</m:t>
                      </m:r>
                      <m:r>
                        <a:rPr lang="en-US" altLang="zh-CN" b="0" i="1" smtClean="0">
                          <a:latin typeface="Cambria Math" panose="02040503050406030204" pitchFamily="18" charset="0"/>
                          <a:ea typeface="Microsoft YaHei" charset="0"/>
                        </a:rPr>
                        <m:t>|</m:t>
                      </m:r>
                      <m:r>
                        <a:rPr lang="en-US" altLang="zh-CN" b="0" i="1" smtClean="0">
                          <a:latin typeface="Cambria Math" panose="02040503050406030204" pitchFamily="18" charset="0"/>
                          <a:ea typeface="Microsoft YaHei" charset="0"/>
                        </a:rPr>
                        <m:t>𝐴</m:t>
                      </m:r>
                      <m:r>
                        <a:rPr lang="en-US" altLang="zh-CN" b="0" i="1" smtClean="0">
                          <a:latin typeface="Cambria Math" panose="02040503050406030204" pitchFamily="18" charset="0"/>
                          <a:ea typeface="Microsoft YaHei" charset="0"/>
                        </a:rPr>
                        <m:t>)</m:t>
                      </m:r>
                    </m:oMath>
                  </m:oMathPara>
                </a14:m>
                <a:endParaRPr lang="zh-CN" altLang="en-US" dirty="0">
                  <a:ea typeface="Microsoft YaHei"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2964372" y="3733822"/>
                <a:ext cx="2658292" cy="276999"/>
              </a:xfrm>
              <a:prstGeom prst="rect">
                <a:avLst/>
              </a:prstGeom>
              <a:blipFill rotWithShape="0">
                <a:blip r:embed="rId4"/>
                <a:stretch>
                  <a:fillRect l="-1835" t="-4444" r="-2752"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964372" y="4409612"/>
                <a:ext cx="1944314" cy="582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Microsoft YaHei" charset="0"/>
                            </a:rPr>
                          </m:ctrlPr>
                        </m:sSubPr>
                        <m:e>
                          <m:r>
                            <a:rPr lang="en-US" altLang="zh-CN" b="0" i="1" smtClean="0">
                              <a:latin typeface="Cambria Math" panose="02040503050406030204" pitchFamily="18" charset="0"/>
                              <a:ea typeface="Microsoft YaHei" charset="0"/>
                            </a:rPr>
                            <m:t>𝑔</m:t>
                          </m:r>
                        </m:e>
                        <m:sub>
                          <m:r>
                            <a:rPr lang="en-US" altLang="zh-CN" b="0" i="1" smtClean="0">
                              <a:latin typeface="Cambria Math" panose="02040503050406030204" pitchFamily="18" charset="0"/>
                              <a:ea typeface="Microsoft YaHei" charset="0"/>
                            </a:rPr>
                            <m:t>𝑅</m:t>
                          </m:r>
                        </m:sub>
                      </m:sSub>
                      <m:d>
                        <m:dPr>
                          <m:ctrlPr>
                            <a:rPr lang="en-US" altLang="zh-CN" b="0" i="1" smtClean="0">
                              <a:latin typeface="Cambria Math" panose="02040503050406030204" pitchFamily="18" charset="0"/>
                              <a:ea typeface="Microsoft YaHei" charset="0"/>
                            </a:rPr>
                          </m:ctrlPr>
                        </m:dPr>
                        <m:e>
                          <m:r>
                            <a:rPr lang="en-US" altLang="zh-CN" b="0" i="1" smtClean="0">
                              <a:latin typeface="Cambria Math" panose="02040503050406030204" pitchFamily="18" charset="0"/>
                              <a:ea typeface="Microsoft YaHei" charset="0"/>
                            </a:rPr>
                            <m:t>𝐷</m:t>
                          </m:r>
                          <m:r>
                            <a:rPr lang="en-US" altLang="zh-CN" b="0" i="1" smtClean="0">
                              <a:latin typeface="Cambria Math" panose="02040503050406030204" pitchFamily="18" charset="0"/>
                              <a:ea typeface="Microsoft YaHei" charset="0"/>
                            </a:rPr>
                            <m:t>,</m:t>
                          </m:r>
                          <m:r>
                            <a:rPr lang="en-US" altLang="zh-CN" b="0" i="1" smtClean="0">
                              <a:latin typeface="Cambria Math" panose="02040503050406030204" pitchFamily="18" charset="0"/>
                              <a:ea typeface="Microsoft YaHei" charset="0"/>
                            </a:rPr>
                            <m:t>𝐴</m:t>
                          </m:r>
                        </m:e>
                      </m:d>
                      <m:r>
                        <a:rPr lang="en-US" altLang="zh-CN" b="0" i="1" smtClean="0">
                          <a:latin typeface="Cambria Math" panose="02040503050406030204" pitchFamily="18" charset="0"/>
                          <a:ea typeface="Microsoft YaHei" charset="0"/>
                        </a:rPr>
                        <m:t>=</m:t>
                      </m:r>
                      <m:f>
                        <m:fPr>
                          <m:ctrlPr>
                            <a:rPr lang="en-US" altLang="zh-CN" b="0" i="1" smtClean="0">
                              <a:latin typeface="Cambria Math" panose="02040503050406030204" pitchFamily="18" charset="0"/>
                              <a:ea typeface="Microsoft YaHei" charset="0"/>
                            </a:rPr>
                          </m:ctrlPr>
                        </m:fPr>
                        <m:num>
                          <m:r>
                            <a:rPr lang="en-US" altLang="zh-CN" i="1">
                              <a:latin typeface="Cambria Math" panose="02040503050406030204" pitchFamily="18" charset="0"/>
                              <a:ea typeface="Microsoft YaHei" charset="0"/>
                            </a:rPr>
                            <m:t>𝑔</m:t>
                          </m:r>
                          <m:d>
                            <m:dPr>
                              <m:ctrlPr>
                                <a:rPr lang="en-US" altLang="zh-CN" i="1">
                                  <a:latin typeface="Cambria Math" panose="02040503050406030204" pitchFamily="18" charset="0"/>
                                  <a:ea typeface="Microsoft YaHei" charset="0"/>
                                </a:rPr>
                              </m:ctrlPr>
                            </m:dPr>
                            <m:e>
                              <m:r>
                                <a:rPr lang="en-US" altLang="zh-CN" i="1">
                                  <a:latin typeface="Cambria Math" panose="02040503050406030204" pitchFamily="18" charset="0"/>
                                  <a:ea typeface="Microsoft YaHei" charset="0"/>
                                </a:rPr>
                                <m:t>𝐷</m:t>
                              </m:r>
                              <m:r>
                                <a:rPr lang="en-US" altLang="zh-CN" i="1">
                                  <a:latin typeface="Cambria Math" panose="02040503050406030204" pitchFamily="18" charset="0"/>
                                  <a:ea typeface="Microsoft YaHei" charset="0"/>
                                </a:rPr>
                                <m:t>,</m:t>
                              </m:r>
                              <m:r>
                                <a:rPr lang="en-US" altLang="zh-CN" i="1">
                                  <a:latin typeface="Cambria Math" panose="02040503050406030204" pitchFamily="18" charset="0"/>
                                  <a:ea typeface="Microsoft YaHei" charset="0"/>
                                </a:rPr>
                                <m:t>𝐴</m:t>
                              </m:r>
                            </m:e>
                          </m:d>
                        </m:num>
                        <m:den>
                          <m:sSub>
                            <m:sSubPr>
                              <m:ctrlPr>
                                <a:rPr lang="en-US" altLang="zh-CN" b="0" i="1" smtClean="0">
                                  <a:latin typeface="Cambria Math" panose="02040503050406030204" pitchFamily="18" charset="0"/>
                                  <a:ea typeface="Microsoft YaHei" charset="0"/>
                                </a:rPr>
                              </m:ctrlPr>
                            </m:sSubPr>
                            <m:e>
                              <m:r>
                                <a:rPr lang="en-US" altLang="zh-CN" b="0" i="1" smtClean="0">
                                  <a:latin typeface="Cambria Math" panose="02040503050406030204" pitchFamily="18" charset="0"/>
                                  <a:ea typeface="Microsoft YaHei" charset="0"/>
                                </a:rPr>
                                <m:t>𝐻</m:t>
                              </m:r>
                            </m:e>
                            <m:sub>
                              <m:r>
                                <a:rPr lang="en-US" altLang="zh-CN" b="0" i="1" smtClean="0">
                                  <a:latin typeface="Cambria Math" panose="02040503050406030204" pitchFamily="18" charset="0"/>
                                  <a:ea typeface="Microsoft YaHei" charset="0"/>
                                </a:rPr>
                                <m:t>𝐴</m:t>
                              </m:r>
                            </m:sub>
                          </m:sSub>
                          <m:r>
                            <a:rPr lang="en-US" altLang="zh-CN" b="0" i="1" smtClean="0">
                              <a:latin typeface="Cambria Math" panose="02040503050406030204" pitchFamily="18" charset="0"/>
                              <a:ea typeface="Microsoft YaHei" charset="0"/>
                            </a:rPr>
                            <m:t>(</m:t>
                          </m:r>
                          <m:r>
                            <a:rPr lang="en-US" altLang="zh-CN" b="0" i="1" smtClean="0">
                              <a:latin typeface="Cambria Math" panose="02040503050406030204" pitchFamily="18" charset="0"/>
                              <a:ea typeface="Microsoft YaHei" charset="0"/>
                            </a:rPr>
                            <m:t>𝐷</m:t>
                          </m:r>
                          <m:r>
                            <a:rPr lang="en-US" altLang="zh-CN" b="0" i="1" smtClean="0">
                              <a:latin typeface="Cambria Math" panose="02040503050406030204" pitchFamily="18" charset="0"/>
                              <a:ea typeface="Microsoft YaHei" charset="0"/>
                            </a:rPr>
                            <m:t>)</m:t>
                          </m:r>
                        </m:den>
                      </m:f>
                    </m:oMath>
                  </m:oMathPara>
                </a14:m>
                <a:endParaRPr lang="zh-CN" altLang="en-US" dirty="0">
                  <a:ea typeface="Microsoft YaHei"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2964372" y="4409612"/>
                <a:ext cx="1944314" cy="582852"/>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7829006" y="5234147"/>
                <a:ext cx="2547813" cy="778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Microsoft YaHei" charset="0"/>
                        </a:rPr>
                        <m:t>𝐺𝑖𝑛𝑖</m:t>
                      </m:r>
                      <m:d>
                        <m:dPr>
                          <m:ctrlPr>
                            <a:rPr lang="en-US" altLang="zh-CN" b="0" i="1" smtClean="0">
                              <a:latin typeface="Cambria Math" panose="02040503050406030204" pitchFamily="18" charset="0"/>
                              <a:ea typeface="Microsoft YaHei" charset="0"/>
                            </a:rPr>
                          </m:ctrlPr>
                        </m:dPr>
                        <m:e>
                          <m:r>
                            <a:rPr lang="en-US" altLang="zh-CN" b="0" i="1" smtClean="0">
                              <a:latin typeface="Cambria Math" panose="02040503050406030204" pitchFamily="18" charset="0"/>
                              <a:ea typeface="Microsoft YaHei" charset="0"/>
                            </a:rPr>
                            <m:t>𝑝</m:t>
                          </m:r>
                        </m:e>
                      </m:d>
                      <m:r>
                        <a:rPr lang="en-US" altLang="zh-CN" b="0" i="1" smtClean="0">
                          <a:latin typeface="Cambria Math" panose="02040503050406030204" pitchFamily="18" charset="0"/>
                          <a:ea typeface="Microsoft YaHei" charset="0"/>
                        </a:rPr>
                        <m:t>=</m:t>
                      </m:r>
                      <m:nary>
                        <m:naryPr>
                          <m:chr m:val="∑"/>
                          <m:ctrlPr>
                            <a:rPr lang="en-US" altLang="zh-CN" b="0" i="1" smtClean="0">
                              <a:latin typeface="Cambria Math" panose="02040503050406030204" pitchFamily="18" charset="0"/>
                              <a:ea typeface="Microsoft YaHei" charset="0"/>
                            </a:rPr>
                          </m:ctrlPr>
                        </m:naryPr>
                        <m:sub>
                          <m:r>
                            <m:rPr>
                              <m:brk m:alnAt="23"/>
                            </m:rPr>
                            <a:rPr lang="en-US" altLang="zh-CN" b="0" i="1" smtClean="0">
                              <a:latin typeface="Cambria Math" panose="02040503050406030204" pitchFamily="18" charset="0"/>
                              <a:ea typeface="Microsoft YaHei" charset="0"/>
                            </a:rPr>
                            <m:t>𝑘</m:t>
                          </m:r>
                          <m:r>
                            <a:rPr lang="en-US" altLang="zh-CN" b="0" i="1" smtClean="0">
                              <a:latin typeface="Cambria Math" panose="02040503050406030204" pitchFamily="18" charset="0"/>
                              <a:ea typeface="Microsoft YaHei" charset="0"/>
                            </a:rPr>
                            <m:t>=1</m:t>
                          </m:r>
                        </m:sub>
                        <m:sup>
                          <m:r>
                            <a:rPr lang="en-US" altLang="zh-CN" b="0" i="1" smtClean="0">
                              <a:latin typeface="Cambria Math" panose="02040503050406030204" pitchFamily="18" charset="0"/>
                              <a:ea typeface="Microsoft YaHei" charset="0"/>
                            </a:rPr>
                            <m:t>𝐾</m:t>
                          </m:r>
                        </m:sup>
                        <m:e>
                          <m:sSub>
                            <m:sSubPr>
                              <m:ctrlPr>
                                <a:rPr lang="en-US" altLang="zh-CN" b="0" i="1" smtClean="0">
                                  <a:latin typeface="Cambria Math" panose="02040503050406030204" pitchFamily="18" charset="0"/>
                                  <a:ea typeface="Microsoft YaHei" charset="0"/>
                                </a:rPr>
                              </m:ctrlPr>
                            </m:sSubPr>
                            <m:e>
                              <m:r>
                                <a:rPr lang="en-US" altLang="zh-CN" b="0" i="1" smtClean="0">
                                  <a:latin typeface="Cambria Math" panose="02040503050406030204" pitchFamily="18" charset="0"/>
                                  <a:ea typeface="Microsoft YaHei" charset="0"/>
                                </a:rPr>
                                <m:t>𝑝</m:t>
                              </m:r>
                            </m:e>
                            <m:sub>
                              <m:r>
                                <a:rPr lang="en-US" altLang="zh-CN" b="0" i="1" smtClean="0">
                                  <a:latin typeface="Cambria Math" panose="02040503050406030204" pitchFamily="18" charset="0"/>
                                  <a:ea typeface="Microsoft YaHei" charset="0"/>
                                </a:rPr>
                                <m:t>𝑘</m:t>
                              </m:r>
                            </m:sub>
                          </m:sSub>
                          <m:d>
                            <m:dPr>
                              <m:ctrlPr>
                                <a:rPr lang="en-US" altLang="zh-CN" b="0" i="1" smtClean="0">
                                  <a:latin typeface="Cambria Math" panose="02040503050406030204" pitchFamily="18" charset="0"/>
                                  <a:ea typeface="Microsoft YaHei" charset="0"/>
                                </a:rPr>
                              </m:ctrlPr>
                            </m:dPr>
                            <m:e>
                              <m:r>
                                <a:rPr lang="en-US" altLang="zh-CN" b="0" i="1" smtClean="0">
                                  <a:latin typeface="Cambria Math" panose="02040503050406030204" pitchFamily="18" charset="0"/>
                                  <a:ea typeface="Microsoft YaHei" charset="0"/>
                                </a:rPr>
                                <m:t>1−</m:t>
                              </m:r>
                              <m:sSub>
                                <m:sSubPr>
                                  <m:ctrlPr>
                                    <a:rPr lang="en-US" altLang="zh-CN" i="1">
                                      <a:latin typeface="Cambria Math" panose="02040503050406030204" pitchFamily="18" charset="0"/>
                                      <a:ea typeface="Microsoft YaHei" charset="0"/>
                                    </a:rPr>
                                  </m:ctrlPr>
                                </m:sSubPr>
                                <m:e>
                                  <m:r>
                                    <a:rPr lang="en-US" altLang="zh-CN" i="1">
                                      <a:latin typeface="Cambria Math" panose="02040503050406030204" pitchFamily="18" charset="0"/>
                                      <a:ea typeface="Microsoft YaHei" charset="0"/>
                                    </a:rPr>
                                    <m:t>𝑝</m:t>
                                  </m:r>
                                </m:e>
                                <m:sub>
                                  <m:r>
                                    <a:rPr lang="en-US" altLang="zh-CN" i="1">
                                      <a:latin typeface="Cambria Math" panose="02040503050406030204" pitchFamily="18" charset="0"/>
                                      <a:ea typeface="Microsoft YaHei" charset="0"/>
                                    </a:rPr>
                                    <m:t>𝑘</m:t>
                                  </m:r>
                                </m:sub>
                              </m:sSub>
                            </m:e>
                          </m:d>
                        </m:e>
                      </m:nary>
                    </m:oMath>
                  </m:oMathPara>
                </a14:m>
                <a:endParaRPr lang="zh-CN" altLang="en-US" dirty="0">
                  <a:ea typeface="Microsoft YaHei"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7829006" y="5234147"/>
                <a:ext cx="2547813" cy="778868"/>
              </a:xfrm>
              <a:prstGeom prst="rect">
                <a:avLst/>
              </a:prstGeom>
              <a:blipFill rotWithShape="0">
                <a:blip r:embed="rId6"/>
                <a:stretch>
                  <a:fillRect/>
                </a:stretch>
              </a:blipFill>
            </p:spPr>
            <p:txBody>
              <a:bodyPr/>
              <a:lstStyle/>
              <a:p>
                <a:r>
                  <a:rPr lang="zh-CN" altLang="en-US">
                    <a:noFill/>
                  </a:rPr>
                  <a:t> </a:t>
                </a:r>
              </a:p>
            </p:txBody>
          </p:sp>
        </mc:Fallback>
      </mc:AlternateContent>
      <p:sp>
        <p:nvSpPr>
          <p:cNvPr id="10" name="文本框 9"/>
          <p:cNvSpPr txBox="1"/>
          <p:nvPr/>
        </p:nvSpPr>
        <p:spPr>
          <a:xfrm>
            <a:off x="1488269" y="1634950"/>
            <a:ext cx="1349828" cy="369332"/>
          </a:xfrm>
          <a:prstGeom prst="rect">
            <a:avLst/>
          </a:prstGeom>
          <a:noFill/>
        </p:spPr>
        <p:txBody>
          <a:bodyPr wrap="square" rtlCol="0">
            <a:spAutoFit/>
          </a:bodyPr>
          <a:lstStyle/>
          <a:p>
            <a:r>
              <a:rPr lang="zh-CN" altLang="en-US" dirty="0" smtClean="0">
                <a:solidFill>
                  <a:srgbClr val="23BAC3"/>
                </a:solidFill>
                <a:ea typeface="Microsoft YaHei" charset="0"/>
              </a:rPr>
              <a:t>信息熵</a:t>
            </a:r>
            <a:endParaRPr lang="zh-CN" altLang="en-US" dirty="0">
              <a:solidFill>
                <a:srgbClr val="23BAC3"/>
              </a:solidFill>
              <a:ea typeface="Microsoft YaHei" charset="0"/>
            </a:endParaRPr>
          </a:p>
        </p:txBody>
      </p:sp>
      <p:sp>
        <p:nvSpPr>
          <p:cNvPr id="11" name="文本框 10"/>
          <p:cNvSpPr txBox="1"/>
          <p:nvPr/>
        </p:nvSpPr>
        <p:spPr>
          <a:xfrm>
            <a:off x="1488269" y="2780537"/>
            <a:ext cx="1349828" cy="369332"/>
          </a:xfrm>
          <a:prstGeom prst="rect">
            <a:avLst/>
          </a:prstGeom>
          <a:noFill/>
        </p:spPr>
        <p:txBody>
          <a:bodyPr wrap="square" rtlCol="0">
            <a:spAutoFit/>
          </a:bodyPr>
          <a:lstStyle/>
          <a:p>
            <a:r>
              <a:rPr lang="zh-CN" altLang="en-US" dirty="0">
                <a:solidFill>
                  <a:srgbClr val="23BAC3"/>
                </a:solidFill>
                <a:ea typeface="Microsoft YaHei" charset="0"/>
              </a:rPr>
              <a:t>条件熵</a:t>
            </a:r>
          </a:p>
        </p:txBody>
      </p:sp>
      <p:sp>
        <p:nvSpPr>
          <p:cNvPr id="12" name="文本框 11"/>
          <p:cNvSpPr txBox="1"/>
          <p:nvPr/>
        </p:nvSpPr>
        <p:spPr>
          <a:xfrm>
            <a:off x="1488269" y="3687655"/>
            <a:ext cx="1349828" cy="369332"/>
          </a:xfrm>
          <a:prstGeom prst="rect">
            <a:avLst/>
          </a:prstGeom>
          <a:noFill/>
        </p:spPr>
        <p:txBody>
          <a:bodyPr wrap="square" rtlCol="0">
            <a:spAutoFit/>
          </a:bodyPr>
          <a:lstStyle/>
          <a:p>
            <a:r>
              <a:rPr lang="zh-CN" altLang="en-US" dirty="0" smtClean="0">
                <a:solidFill>
                  <a:srgbClr val="23BAC3"/>
                </a:solidFill>
                <a:ea typeface="Microsoft YaHei" charset="0"/>
              </a:rPr>
              <a:t>信息增益</a:t>
            </a:r>
            <a:endParaRPr lang="zh-CN" altLang="en-US" dirty="0">
              <a:solidFill>
                <a:srgbClr val="23BAC3"/>
              </a:solidFill>
              <a:ea typeface="Microsoft YaHei" charset="0"/>
            </a:endParaRPr>
          </a:p>
        </p:txBody>
      </p:sp>
      <p:sp>
        <p:nvSpPr>
          <p:cNvPr id="13" name="文本框 12"/>
          <p:cNvSpPr txBox="1"/>
          <p:nvPr/>
        </p:nvSpPr>
        <p:spPr>
          <a:xfrm>
            <a:off x="1488269" y="4527538"/>
            <a:ext cx="1349828" cy="369332"/>
          </a:xfrm>
          <a:prstGeom prst="rect">
            <a:avLst/>
          </a:prstGeom>
          <a:noFill/>
        </p:spPr>
        <p:txBody>
          <a:bodyPr wrap="square" rtlCol="0">
            <a:spAutoFit/>
          </a:bodyPr>
          <a:lstStyle/>
          <a:p>
            <a:r>
              <a:rPr lang="zh-CN" altLang="en-US" dirty="0" smtClean="0">
                <a:solidFill>
                  <a:srgbClr val="23BAC3"/>
                </a:solidFill>
                <a:ea typeface="Microsoft YaHei" charset="0"/>
              </a:rPr>
              <a:t>信息增益率</a:t>
            </a:r>
            <a:endParaRPr lang="zh-CN" altLang="en-US" dirty="0">
              <a:solidFill>
                <a:srgbClr val="23BAC3"/>
              </a:solidFill>
              <a:ea typeface="Microsoft YaHei" charset="0"/>
            </a:endParaRPr>
          </a:p>
        </p:txBody>
      </p:sp>
      <p:sp>
        <p:nvSpPr>
          <p:cNvPr id="14" name="文本框 13"/>
          <p:cNvSpPr txBox="1"/>
          <p:nvPr/>
        </p:nvSpPr>
        <p:spPr>
          <a:xfrm>
            <a:off x="1488269" y="5501891"/>
            <a:ext cx="1349828" cy="369332"/>
          </a:xfrm>
          <a:prstGeom prst="rect">
            <a:avLst/>
          </a:prstGeom>
          <a:noFill/>
        </p:spPr>
        <p:txBody>
          <a:bodyPr wrap="square" rtlCol="0">
            <a:spAutoFit/>
          </a:bodyPr>
          <a:lstStyle/>
          <a:p>
            <a:r>
              <a:rPr lang="zh-CN" altLang="en-US" dirty="0">
                <a:solidFill>
                  <a:srgbClr val="23BAC3"/>
                </a:solidFill>
                <a:ea typeface="Microsoft YaHei" charset="0"/>
              </a:rPr>
              <a:t>基</a:t>
            </a:r>
            <a:r>
              <a:rPr lang="zh-CN" altLang="en-US" dirty="0" smtClean="0">
                <a:solidFill>
                  <a:srgbClr val="23BAC3"/>
                </a:solidFill>
                <a:ea typeface="Microsoft YaHei" charset="0"/>
              </a:rPr>
              <a:t>尼指数</a:t>
            </a:r>
            <a:endParaRPr lang="zh-CN" altLang="en-US" dirty="0">
              <a:solidFill>
                <a:srgbClr val="23BAC3"/>
              </a:solidFill>
              <a:ea typeface="Microsoft YaHei" charset="0"/>
            </a:endParaRPr>
          </a:p>
        </p:txBody>
      </p:sp>
      <p:sp>
        <p:nvSpPr>
          <p:cNvPr id="15" name="文本框 14"/>
          <p:cNvSpPr txBox="1"/>
          <p:nvPr/>
        </p:nvSpPr>
        <p:spPr>
          <a:xfrm>
            <a:off x="684903" y="3698869"/>
            <a:ext cx="661851" cy="369332"/>
          </a:xfrm>
          <a:prstGeom prst="rect">
            <a:avLst/>
          </a:prstGeom>
          <a:noFill/>
        </p:spPr>
        <p:txBody>
          <a:bodyPr wrap="square" rtlCol="0">
            <a:spAutoFit/>
          </a:bodyPr>
          <a:lstStyle/>
          <a:p>
            <a:r>
              <a:rPr lang="en-US" altLang="zh-CN" b="1" dirty="0" smtClean="0">
                <a:ea typeface="Microsoft YaHei" charset="0"/>
              </a:rPr>
              <a:t>ID3</a:t>
            </a:r>
            <a:endParaRPr lang="zh-CN" altLang="en-US" b="1" dirty="0">
              <a:ea typeface="Microsoft YaHei" charset="0"/>
            </a:endParaRPr>
          </a:p>
        </p:txBody>
      </p:sp>
      <p:sp>
        <p:nvSpPr>
          <p:cNvPr id="16" name="文本框 15"/>
          <p:cNvSpPr txBox="1"/>
          <p:nvPr/>
        </p:nvSpPr>
        <p:spPr>
          <a:xfrm>
            <a:off x="671840" y="4516372"/>
            <a:ext cx="661851" cy="369332"/>
          </a:xfrm>
          <a:prstGeom prst="rect">
            <a:avLst/>
          </a:prstGeom>
          <a:noFill/>
        </p:spPr>
        <p:txBody>
          <a:bodyPr wrap="square" rtlCol="0">
            <a:spAutoFit/>
          </a:bodyPr>
          <a:lstStyle/>
          <a:p>
            <a:r>
              <a:rPr lang="en-US" altLang="zh-CN" b="1" dirty="0" smtClean="0">
                <a:ea typeface="Microsoft YaHei" charset="0"/>
              </a:rPr>
              <a:t>C45</a:t>
            </a:r>
            <a:endParaRPr lang="zh-CN" altLang="en-US" b="1" dirty="0">
              <a:ea typeface="Microsoft YaHei" charset="0"/>
            </a:endParaRPr>
          </a:p>
        </p:txBody>
      </p:sp>
      <p:sp>
        <p:nvSpPr>
          <p:cNvPr id="17" name="文本框 16"/>
          <p:cNvSpPr txBox="1"/>
          <p:nvPr/>
        </p:nvSpPr>
        <p:spPr>
          <a:xfrm>
            <a:off x="671840" y="5477917"/>
            <a:ext cx="690154" cy="369332"/>
          </a:xfrm>
          <a:prstGeom prst="rect">
            <a:avLst/>
          </a:prstGeom>
          <a:noFill/>
        </p:spPr>
        <p:txBody>
          <a:bodyPr wrap="square" rtlCol="0">
            <a:spAutoFit/>
          </a:bodyPr>
          <a:lstStyle/>
          <a:p>
            <a:r>
              <a:rPr lang="en-US" altLang="zh-CN" b="1" dirty="0" smtClean="0">
                <a:ea typeface="Microsoft YaHei" charset="0"/>
              </a:rPr>
              <a:t>CART</a:t>
            </a:r>
            <a:endParaRPr lang="zh-CN" altLang="en-US" b="1" dirty="0">
              <a:ea typeface="Microsoft YaHei" charset="0"/>
            </a:endParaRPr>
          </a:p>
        </p:txBody>
      </p:sp>
      <mc:AlternateContent xmlns:mc="http://schemas.openxmlformats.org/markup-compatibility/2006" xmlns:a14="http://schemas.microsoft.com/office/drawing/2010/main">
        <mc:Choice Requires="a14">
          <p:sp>
            <p:nvSpPr>
              <p:cNvPr id="18" name="文本框 17"/>
              <p:cNvSpPr txBox="1"/>
              <p:nvPr/>
            </p:nvSpPr>
            <p:spPr>
              <a:xfrm>
                <a:off x="6147354" y="1685750"/>
                <a:ext cx="4841966" cy="369332"/>
              </a:xfrm>
              <a:prstGeom prst="rect">
                <a:avLst/>
              </a:prstGeom>
              <a:noFill/>
            </p:spPr>
            <p:txBody>
              <a:bodyPr wrap="square" rtlCol="0">
                <a:spAutoFit/>
              </a:bodyPr>
              <a:lstStyle/>
              <a:p>
                <a:r>
                  <a:rPr lang="en-US" altLang="zh-CN" dirty="0" smtClean="0">
                    <a:ea typeface="Microsoft YaHei" charset="0"/>
                  </a:rPr>
                  <a:t>K</a:t>
                </a:r>
                <a:r>
                  <a:rPr lang="zh-CN" altLang="en-US" dirty="0" smtClean="0">
                    <a:ea typeface="Microsoft YaHei" charset="0"/>
                  </a:rPr>
                  <a:t>是类别，</a:t>
                </a:r>
                <a:r>
                  <a:rPr lang="en-US" altLang="zh-CN" dirty="0" smtClean="0">
                    <a:ea typeface="Microsoft YaHei" charset="0"/>
                  </a:rPr>
                  <a:t>D</a:t>
                </a:r>
                <a:r>
                  <a:rPr lang="zh-CN" altLang="en-US" dirty="0" smtClean="0">
                    <a:ea typeface="Microsoft YaHei" charset="0"/>
                  </a:rPr>
                  <a:t>是数据集，</a:t>
                </a:r>
                <a14:m>
                  <m:oMath xmlns:m="http://schemas.openxmlformats.org/officeDocument/2006/math">
                    <m:sSub>
                      <m:sSubPr>
                        <m:ctrlPr>
                          <a:rPr lang="en-US" altLang="zh-CN" i="1">
                            <a:latin typeface="Cambria Math" panose="02040503050406030204" pitchFamily="18" charset="0"/>
                            <a:ea typeface="Microsoft YaHei" charset="0"/>
                          </a:rPr>
                        </m:ctrlPr>
                      </m:sSubPr>
                      <m:e>
                        <m:r>
                          <a:rPr lang="en-US" altLang="zh-CN" i="1">
                            <a:latin typeface="Cambria Math" panose="02040503050406030204" pitchFamily="18" charset="0"/>
                            <a:ea typeface="Microsoft YaHei" charset="0"/>
                          </a:rPr>
                          <m:t>𝐶</m:t>
                        </m:r>
                      </m:e>
                      <m:sub>
                        <m:r>
                          <a:rPr lang="en-US" altLang="zh-CN" i="1">
                            <a:latin typeface="Cambria Math" panose="02040503050406030204" pitchFamily="18" charset="0"/>
                            <a:ea typeface="Microsoft YaHei" charset="0"/>
                          </a:rPr>
                          <m:t>𝑘</m:t>
                        </m:r>
                      </m:sub>
                    </m:sSub>
                  </m:oMath>
                </a14:m>
                <a:r>
                  <a:rPr lang="zh-CN" altLang="en-US" dirty="0" smtClean="0">
                    <a:ea typeface="Microsoft YaHei" charset="0"/>
                  </a:rPr>
                  <a:t>是类别</a:t>
                </a:r>
                <a:r>
                  <a:rPr lang="en-US" altLang="zh-CN" dirty="0" smtClean="0">
                    <a:ea typeface="Microsoft YaHei" charset="0"/>
                  </a:rPr>
                  <a:t>k</a:t>
                </a:r>
                <a:r>
                  <a:rPr lang="zh-CN" altLang="en-US" dirty="0" smtClean="0">
                    <a:ea typeface="Microsoft YaHei" charset="0"/>
                  </a:rPr>
                  <a:t>下的数据集</a:t>
                </a:r>
                <a:endParaRPr lang="zh-CN" altLang="en-US" dirty="0">
                  <a:ea typeface="Microsoft YaHei"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6147354" y="1685750"/>
                <a:ext cx="4841966" cy="369332"/>
              </a:xfrm>
              <a:prstGeom prst="rect">
                <a:avLst/>
              </a:prstGeom>
              <a:blipFill rotWithShape="0">
                <a:blip r:embed="rId7"/>
                <a:stretch>
                  <a:fillRect l="-1006" t="-11667" b="-26667"/>
                </a:stretch>
              </a:blipFill>
            </p:spPr>
            <p:txBody>
              <a:bodyPr/>
              <a:lstStyle/>
              <a:p>
                <a:r>
                  <a:rPr lang="zh-CN" altLang="en-US">
                    <a:noFill/>
                  </a:rPr>
                  <a:t> </a:t>
                </a:r>
              </a:p>
            </p:txBody>
          </p:sp>
        </mc:Fallback>
      </mc:AlternateContent>
      <p:sp>
        <p:nvSpPr>
          <p:cNvPr id="19" name="文本框 18"/>
          <p:cNvSpPr txBox="1"/>
          <p:nvPr/>
        </p:nvSpPr>
        <p:spPr>
          <a:xfrm>
            <a:off x="6147354" y="2757908"/>
            <a:ext cx="4841966" cy="369332"/>
          </a:xfrm>
          <a:prstGeom prst="rect">
            <a:avLst/>
          </a:prstGeom>
          <a:noFill/>
        </p:spPr>
        <p:txBody>
          <a:bodyPr wrap="square" rtlCol="0">
            <a:spAutoFit/>
          </a:bodyPr>
          <a:lstStyle/>
          <a:p>
            <a:r>
              <a:rPr lang="en-US" altLang="zh-CN" dirty="0">
                <a:ea typeface="Microsoft YaHei" charset="0"/>
              </a:rPr>
              <a:t>A</a:t>
            </a:r>
            <a:r>
              <a:rPr lang="zh-CN" altLang="en-US" dirty="0" smtClean="0">
                <a:ea typeface="Microsoft YaHei" charset="0"/>
              </a:rPr>
              <a:t>是特征，</a:t>
            </a:r>
            <a:r>
              <a:rPr lang="en-US" altLang="zh-CN" dirty="0" err="1" smtClean="0">
                <a:ea typeface="Microsoft YaHei" charset="0"/>
              </a:rPr>
              <a:t>i</a:t>
            </a:r>
            <a:r>
              <a:rPr lang="zh-CN" altLang="en-US" dirty="0" smtClean="0">
                <a:ea typeface="Microsoft YaHei" charset="0"/>
              </a:rPr>
              <a:t>是特征取值</a:t>
            </a:r>
            <a:endParaRPr lang="zh-CN" altLang="en-US" dirty="0">
              <a:ea typeface="Microsoft YaHei" charset="0"/>
            </a:endParaRPr>
          </a:p>
        </p:txBody>
      </p:sp>
      <mc:AlternateContent xmlns:mc="http://schemas.openxmlformats.org/markup-compatibility/2006" xmlns:a14="http://schemas.microsoft.com/office/drawing/2010/main">
        <mc:Choice Requires="a14">
          <p:sp>
            <p:nvSpPr>
              <p:cNvPr id="20" name="文本框 19"/>
              <p:cNvSpPr txBox="1"/>
              <p:nvPr/>
            </p:nvSpPr>
            <p:spPr>
              <a:xfrm>
                <a:off x="5899159" y="4334087"/>
                <a:ext cx="5871031"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ea typeface="Microsoft YaHei" charset="0"/>
                        </a:rPr>
                        <m:t>其中</m:t>
                      </m:r>
                      <m:r>
                        <a:rPr lang="zh-CN" altLang="en-US" b="0" i="1" smtClean="0">
                          <a:latin typeface="Cambria Math" panose="02040503050406030204" pitchFamily="18" charset="0"/>
                          <a:ea typeface="Microsoft YaHei" charset="0"/>
                        </a:rPr>
                        <m:t>，</m:t>
                      </m:r>
                      <m:sSub>
                        <m:sSubPr>
                          <m:ctrlPr>
                            <a:rPr lang="en-US" altLang="zh-CN" i="1" smtClean="0">
                              <a:latin typeface="Cambria Math" panose="02040503050406030204" pitchFamily="18" charset="0"/>
                              <a:ea typeface="Microsoft YaHei" charset="0"/>
                            </a:rPr>
                          </m:ctrlPr>
                        </m:sSubPr>
                        <m:e>
                          <m:r>
                            <a:rPr lang="en-US" altLang="zh-CN" b="0" i="1" smtClean="0">
                              <a:latin typeface="Cambria Math" panose="02040503050406030204" pitchFamily="18" charset="0"/>
                              <a:ea typeface="Microsoft YaHei" charset="0"/>
                            </a:rPr>
                            <m:t>𝐻</m:t>
                          </m:r>
                        </m:e>
                        <m:sub>
                          <m:r>
                            <a:rPr lang="en-US" altLang="zh-CN" b="0" i="1" smtClean="0">
                              <a:latin typeface="Cambria Math" panose="02040503050406030204" pitchFamily="18" charset="0"/>
                              <a:ea typeface="Microsoft YaHei" charset="0"/>
                            </a:rPr>
                            <m:t>𝐴</m:t>
                          </m:r>
                        </m:sub>
                      </m:sSub>
                      <m:d>
                        <m:dPr>
                          <m:ctrlPr>
                            <a:rPr lang="en-US" altLang="zh-CN" b="0" i="1" smtClean="0">
                              <a:latin typeface="Cambria Math" panose="02040503050406030204" pitchFamily="18" charset="0"/>
                              <a:ea typeface="Microsoft YaHei" charset="0"/>
                            </a:rPr>
                          </m:ctrlPr>
                        </m:dPr>
                        <m:e>
                          <m:r>
                            <a:rPr lang="en-US" altLang="zh-CN" b="0" i="1" smtClean="0">
                              <a:latin typeface="Cambria Math" panose="02040503050406030204" pitchFamily="18" charset="0"/>
                              <a:ea typeface="Microsoft YaHei" charset="0"/>
                            </a:rPr>
                            <m:t>𝐷</m:t>
                          </m:r>
                        </m:e>
                      </m:d>
                      <m:r>
                        <a:rPr lang="en-US" altLang="zh-CN" b="0" i="1" smtClean="0">
                          <a:latin typeface="Cambria Math" panose="02040503050406030204" pitchFamily="18" charset="0"/>
                          <a:ea typeface="Microsoft YaHei" charset="0"/>
                        </a:rPr>
                        <m:t>=−</m:t>
                      </m:r>
                      <m:nary>
                        <m:naryPr>
                          <m:chr m:val="∑"/>
                          <m:ctrlPr>
                            <a:rPr lang="en-US" altLang="zh-CN" b="0" i="1" smtClean="0">
                              <a:latin typeface="Cambria Math" panose="02040503050406030204" pitchFamily="18" charset="0"/>
                              <a:ea typeface="Microsoft YaHei" charset="0"/>
                            </a:rPr>
                          </m:ctrlPr>
                        </m:naryPr>
                        <m:sub>
                          <m:r>
                            <m:rPr>
                              <m:brk m:alnAt="23"/>
                            </m:rPr>
                            <a:rPr lang="en-US" altLang="zh-CN" b="0" i="1" smtClean="0">
                              <a:latin typeface="Cambria Math" panose="02040503050406030204" pitchFamily="18" charset="0"/>
                              <a:ea typeface="Microsoft YaHei" charset="0"/>
                            </a:rPr>
                            <m:t>𝑖</m:t>
                          </m:r>
                          <m:r>
                            <a:rPr lang="en-US" altLang="zh-CN" b="0" i="1" smtClean="0">
                              <a:latin typeface="Cambria Math" panose="02040503050406030204" pitchFamily="18" charset="0"/>
                              <a:ea typeface="Microsoft YaHei" charset="0"/>
                            </a:rPr>
                            <m:t>=1</m:t>
                          </m:r>
                        </m:sub>
                        <m:sup>
                          <m:r>
                            <a:rPr lang="en-US" altLang="zh-CN" b="0" i="1" smtClean="0">
                              <a:latin typeface="Cambria Math" panose="02040503050406030204" pitchFamily="18" charset="0"/>
                              <a:ea typeface="Microsoft YaHei" charset="0"/>
                            </a:rPr>
                            <m:t>𝑛</m:t>
                          </m:r>
                        </m:sup>
                        <m:e>
                          <m:f>
                            <m:fPr>
                              <m:ctrlPr>
                                <a:rPr lang="en-US" altLang="zh-CN" i="1">
                                  <a:latin typeface="Cambria Math" panose="02040503050406030204" pitchFamily="18" charset="0"/>
                                  <a:ea typeface="Microsoft YaHei" charset="0"/>
                                </a:rPr>
                              </m:ctrlPr>
                            </m:fPr>
                            <m:num>
                              <m:d>
                                <m:dPr>
                                  <m:begChr m:val="|"/>
                                  <m:endChr m:val="|"/>
                                  <m:ctrlPr>
                                    <a:rPr lang="en-US" altLang="zh-CN" i="1">
                                      <a:latin typeface="Cambria Math" panose="02040503050406030204" pitchFamily="18" charset="0"/>
                                      <a:ea typeface="Microsoft YaHei" charset="0"/>
                                    </a:rPr>
                                  </m:ctrlPr>
                                </m:dPr>
                                <m:e>
                                  <m:sSub>
                                    <m:sSubPr>
                                      <m:ctrlPr>
                                        <a:rPr lang="en-US" altLang="zh-CN" i="1">
                                          <a:latin typeface="Cambria Math" panose="02040503050406030204" pitchFamily="18" charset="0"/>
                                          <a:ea typeface="Microsoft YaHei" charset="0"/>
                                        </a:rPr>
                                      </m:ctrlPr>
                                    </m:sSubPr>
                                    <m:e>
                                      <m:r>
                                        <a:rPr lang="en-US" altLang="zh-CN" i="1">
                                          <a:latin typeface="Cambria Math" panose="02040503050406030204" pitchFamily="18" charset="0"/>
                                          <a:ea typeface="Microsoft YaHei" charset="0"/>
                                        </a:rPr>
                                        <m:t>𝐷</m:t>
                                      </m:r>
                                    </m:e>
                                    <m:sub>
                                      <m:r>
                                        <a:rPr lang="en-US" altLang="zh-CN" i="1">
                                          <a:latin typeface="Cambria Math" panose="02040503050406030204" pitchFamily="18" charset="0"/>
                                          <a:ea typeface="Microsoft YaHei" charset="0"/>
                                        </a:rPr>
                                        <m:t>𝑖</m:t>
                                      </m:r>
                                    </m:sub>
                                  </m:sSub>
                                </m:e>
                              </m:d>
                            </m:num>
                            <m:den>
                              <m:d>
                                <m:dPr>
                                  <m:begChr m:val="|"/>
                                  <m:endChr m:val="|"/>
                                  <m:ctrlPr>
                                    <a:rPr lang="en-US" altLang="zh-CN" i="1">
                                      <a:latin typeface="Cambria Math" panose="02040503050406030204" pitchFamily="18" charset="0"/>
                                      <a:ea typeface="Microsoft YaHei" charset="0"/>
                                    </a:rPr>
                                  </m:ctrlPr>
                                </m:dPr>
                                <m:e>
                                  <m:r>
                                    <a:rPr lang="en-US" altLang="zh-CN" i="1">
                                      <a:latin typeface="Cambria Math" panose="02040503050406030204" pitchFamily="18" charset="0"/>
                                      <a:ea typeface="Microsoft YaHei" charset="0"/>
                                    </a:rPr>
                                    <m:t>𝐷</m:t>
                                  </m:r>
                                </m:e>
                              </m:d>
                            </m:den>
                          </m:f>
                          <m:sSub>
                            <m:sSubPr>
                              <m:ctrlPr>
                                <a:rPr lang="en-US" altLang="zh-CN" i="1" smtClean="0">
                                  <a:latin typeface="Cambria Math" panose="02040503050406030204" pitchFamily="18" charset="0"/>
                                  <a:ea typeface="Microsoft YaHei" charset="0"/>
                                </a:rPr>
                              </m:ctrlPr>
                            </m:sSubPr>
                            <m:e>
                              <m:r>
                                <a:rPr lang="en-US" altLang="zh-CN" b="0" i="1" smtClean="0">
                                  <a:latin typeface="Cambria Math" panose="02040503050406030204" pitchFamily="18" charset="0"/>
                                  <a:ea typeface="Microsoft YaHei" charset="0"/>
                                </a:rPr>
                                <m:t>𝑙𝑜𝑔</m:t>
                              </m:r>
                            </m:e>
                            <m:sub>
                              <m:r>
                                <a:rPr lang="en-US" altLang="zh-CN" b="0" i="1" smtClean="0">
                                  <a:latin typeface="Cambria Math" panose="02040503050406030204" pitchFamily="18" charset="0"/>
                                  <a:ea typeface="Microsoft YaHei" charset="0"/>
                                </a:rPr>
                                <m:t>2</m:t>
                              </m:r>
                            </m:sub>
                          </m:sSub>
                          <m:f>
                            <m:fPr>
                              <m:ctrlPr>
                                <a:rPr lang="en-US" altLang="zh-CN" i="1">
                                  <a:latin typeface="Cambria Math" panose="02040503050406030204" pitchFamily="18" charset="0"/>
                                  <a:ea typeface="Microsoft YaHei" charset="0"/>
                                </a:rPr>
                              </m:ctrlPr>
                            </m:fPr>
                            <m:num>
                              <m:d>
                                <m:dPr>
                                  <m:begChr m:val="|"/>
                                  <m:endChr m:val="|"/>
                                  <m:ctrlPr>
                                    <a:rPr lang="en-US" altLang="zh-CN" i="1">
                                      <a:latin typeface="Cambria Math" panose="02040503050406030204" pitchFamily="18" charset="0"/>
                                      <a:ea typeface="Microsoft YaHei" charset="0"/>
                                    </a:rPr>
                                  </m:ctrlPr>
                                </m:dPr>
                                <m:e>
                                  <m:sSub>
                                    <m:sSubPr>
                                      <m:ctrlPr>
                                        <a:rPr lang="en-US" altLang="zh-CN" i="1">
                                          <a:latin typeface="Cambria Math" panose="02040503050406030204" pitchFamily="18" charset="0"/>
                                          <a:ea typeface="Microsoft YaHei" charset="0"/>
                                        </a:rPr>
                                      </m:ctrlPr>
                                    </m:sSubPr>
                                    <m:e>
                                      <m:r>
                                        <a:rPr lang="en-US" altLang="zh-CN" i="1">
                                          <a:latin typeface="Cambria Math" panose="02040503050406030204" pitchFamily="18" charset="0"/>
                                          <a:ea typeface="Microsoft YaHei" charset="0"/>
                                        </a:rPr>
                                        <m:t>𝐷</m:t>
                                      </m:r>
                                    </m:e>
                                    <m:sub>
                                      <m:r>
                                        <a:rPr lang="en-US" altLang="zh-CN" i="1">
                                          <a:latin typeface="Cambria Math" panose="02040503050406030204" pitchFamily="18" charset="0"/>
                                          <a:ea typeface="Microsoft YaHei" charset="0"/>
                                        </a:rPr>
                                        <m:t>𝑖</m:t>
                                      </m:r>
                                    </m:sub>
                                  </m:sSub>
                                </m:e>
                              </m:d>
                            </m:num>
                            <m:den>
                              <m:d>
                                <m:dPr>
                                  <m:begChr m:val="|"/>
                                  <m:endChr m:val="|"/>
                                  <m:ctrlPr>
                                    <a:rPr lang="en-US" altLang="zh-CN" i="1">
                                      <a:latin typeface="Cambria Math" panose="02040503050406030204" pitchFamily="18" charset="0"/>
                                      <a:ea typeface="Microsoft YaHei" charset="0"/>
                                    </a:rPr>
                                  </m:ctrlPr>
                                </m:dPr>
                                <m:e>
                                  <m:r>
                                    <a:rPr lang="en-US" altLang="zh-CN" i="1">
                                      <a:latin typeface="Cambria Math" panose="02040503050406030204" pitchFamily="18" charset="0"/>
                                      <a:ea typeface="Microsoft YaHei" charset="0"/>
                                    </a:rPr>
                                    <m:t>𝐷</m:t>
                                  </m:r>
                                </m:e>
                              </m:d>
                            </m:den>
                          </m:f>
                        </m:e>
                      </m:nary>
                      <m:r>
                        <a:rPr lang="zh-CN" altLang="en-US" b="0" i="1" smtClean="0">
                          <a:latin typeface="Cambria Math" panose="02040503050406030204" pitchFamily="18" charset="0"/>
                          <a:ea typeface="Microsoft YaHei" charset="0"/>
                        </a:rPr>
                        <m:t>，</m:t>
                      </m:r>
                      <m:r>
                        <a:rPr lang="en-US" altLang="zh-CN" b="0" i="1" smtClean="0">
                          <a:latin typeface="Cambria Math" panose="02040503050406030204" pitchFamily="18" charset="0"/>
                          <a:ea typeface="Microsoft YaHei" charset="0"/>
                        </a:rPr>
                        <m:t>𝑛</m:t>
                      </m:r>
                      <m:r>
                        <a:rPr lang="zh-CN" altLang="en-US" b="0" i="1" smtClean="0">
                          <a:latin typeface="Cambria Math" panose="02040503050406030204" pitchFamily="18" charset="0"/>
                          <a:ea typeface="Microsoft YaHei" charset="0"/>
                        </a:rPr>
                        <m:t>是</m:t>
                      </m:r>
                      <m:r>
                        <a:rPr lang="zh-CN" altLang="en-US" i="1">
                          <a:latin typeface="Cambria Math" panose="02040503050406030204" pitchFamily="18" charset="0"/>
                          <a:ea typeface="Microsoft YaHei" charset="0"/>
                        </a:rPr>
                        <m:t>特征</m:t>
                      </m:r>
                      <m:r>
                        <a:rPr lang="en-US" altLang="zh-CN" b="0" i="1" smtClean="0">
                          <a:latin typeface="Cambria Math" panose="02040503050406030204" pitchFamily="18" charset="0"/>
                          <a:ea typeface="Microsoft YaHei" charset="0"/>
                        </a:rPr>
                        <m:t>𝐴</m:t>
                      </m:r>
                      <m:r>
                        <a:rPr lang="zh-CN" altLang="en-US" b="0" i="1" smtClean="0">
                          <a:latin typeface="Cambria Math" panose="02040503050406030204" pitchFamily="18" charset="0"/>
                          <a:ea typeface="Microsoft YaHei" charset="0"/>
                        </a:rPr>
                        <m:t>的</m:t>
                      </m:r>
                      <m:r>
                        <a:rPr lang="zh-CN" altLang="en-US" i="1">
                          <a:latin typeface="Cambria Math" panose="02040503050406030204" pitchFamily="18" charset="0"/>
                          <a:ea typeface="Microsoft YaHei" charset="0"/>
                        </a:rPr>
                        <m:t>取值</m:t>
                      </m:r>
                      <m:r>
                        <a:rPr lang="zh-CN" altLang="en-US" i="1" smtClean="0">
                          <a:latin typeface="Cambria Math" panose="02040503050406030204" pitchFamily="18" charset="0"/>
                          <a:ea typeface="Microsoft YaHei" charset="0"/>
                        </a:rPr>
                        <m:t>个数</m:t>
                      </m:r>
                    </m:oMath>
                  </m:oMathPara>
                </a14:m>
                <a:endParaRPr lang="zh-CN" altLang="en-US" dirty="0">
                  <a:ea typeface="Microsoft YaHei" charset="0"/>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5899159" y="4334087"/>
                <a:ext cx="5871031" cy="756233"/>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2838097" y="5291086"/>
                <a:ext cx="4456476" cy="664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Microsoft YaHei" charset="0"/>
                        </a:rPr>
                        <m:t>𝐺𝑖𝑛𝑖</m:t>
                      </m:r>
                      <m:d>
                        <m:dPr>
                          <m:ctrlPr>
                            <a:rPr lang="en-US" altLang="zh-CN" b="0" i="1" smtClean="0">
                              <a:latin typeface="Cambria Math" panose="02040503050406030204" pitchFamily="18" charset="0"/>
                              <a:ea typeface="Microsoft YaHei" charset="0"/>
                            </a:rPr>
                          </m:ctrlPr>
                        </m:dPr>
                        <m:e>
                          <m:r>
                            <a:rPr lang="en-US" altLang="zh-CN" b="0" i="1" smtClean="0">
                              <a:latin typeface="Cambria Math" panose="02040503050406030204" pitchFamily="18" charset="0"/>
                              <a:ea typeface="Microsoft YaHei" charset="0"/>
                            </a:rPr>
                            <m:t>𝐷</m:t>
                          </m:r>
                          <m:r>
                            <a:rPr lang="en-US" altLang="zh-CN" b="0" i="1" smtClean="0">
                              <a:latin typeface="Cambria Math" panose="02040503050406030204" pitchFamily="18" charset="0"/>
                              <a:ea typeface="Microsoft YaHei" charset="0"/>
                            </a:rPr>
                            <m:t>,</m:t>
                          </m:r>
                          <m:r>
                            <a:rPr lang="en-US" altLang="zh-CN" b="0" i="1" smtClean="0">
                              <a:latin typeface="Cambria Math" panose="02040503050406030204" pitchFamily="18" charset="0"/>
                              <a:ea typeface="Microsoft YaHei" charset="0"/>
                            </a:rPr>
                            <m:t>𝐴</m:t>
                          </m:r>
                        </m:e>
                      </m:d>
                      <m:r>
                        <a:rPr lang="en-US" altLang="zh-CN" b="0" i="1" smtClean="0">
                          <a:latin typeface="Cambria Math" panose="02040503050406030204" pitchFamily="18" charset="0"/>
                          <a:ea typeface="Microsoft YaHei" charset="0"/>
                        </a:rPr>
                        <m:t>=</m:t>
                      </m:r>
                      <m:f>
                        <m:fPr>
                          <m:ctrlPr>
                            <a:rPr lang="en-US" altLang="zh-CN" i="1">
                              <a:latin typeface="Cambria Math" panose="02040503050406030204" pitchFamily="18" charset="0"/>
                              <a:ea typeface="Microsoft YaHei" charset="0"/>
                            </a:rPr>
                          </m:ctrlPr>
                        </m:fPr>
                        <m:num>
                          <m:d>
                            <m:dPr>
                              <m:begChr m:val="|"/>
                              <m:endChr m:val="|"/>
                              <m:ctrlPr>
                                <a:rPr lang="en-US" altLang="zh-CN" i="1">
                                  <a:latin typeface="Cambria Math" panose="02040503050406030204" pitchFamily="18" charset="0"/>
                                  <a:ea typeface="Microsoft YaHei" charset="0"/>
                                </a:rPr>
                              </m:ctrlPr>
                            </m:dPr>
                            <m:e>
                              <m:sSub>
                                <m:sSubPr>
                                  <m:ctrlPr>
                                    <a:rPr lang="en-US" altLang="zh-CN" i="1">
                                      <a:latin typeface="Cambria Math" panose="02040503050406030204" pitchFamily="18" charset="0"/>
                                      <a:ea typeface="Microsoft YaHei" charset="0"/>
                                    </a:rPr>
                                  </m:ctrlPr>
                                </m:sSubPr>
                                <m:e>
                                  <m:r>
                                    <a:rPr lang="en-US" altLang="zh-CN" i="1">
                                      <a:latin typeface="Cambria Math" panose="02040503050406030204" pitchFamily="18" charset="0"/>
                                      <a:ea typeface="Microsoft YaHei" charset="0"/>
                                    </a:rPr>
                                    <m:t>𝐷</m:t>
                                  </m:r>
                                </m:e>
                                <m:sub>
                                  <m:r>
                                    <a:rPr lang="en-US" altLang="zh-CN" b="0" i="1" smtClean="0">
                                      <a:latin typeface="Cambria Math" panose="02040503050406030204" pitchFamily="18" charset="0"/>
                                      <a:ea typeface="Microsoft YaHei" charset="0"/>
                                    </a:rPr>
                                    <m:t>1</m:t>
                                  </m:r>
                                </m:sub>
                              </m:sSub>
                            </m:e>
                          </m:d>
                        </m:num>
                        <m:den>
                          <m:d>
                            <m:dPr>
                              <m:begChr m:val="|"/>
                              <m:endChr m:val="|"/>
                              <m:ctrlPr>
                                <a:rPr lang="en-US" altLang="zh-CN" i="1">
                                  <a:latin typeface="Cambria Math" panose="02040503050406030204" pitchFamily="18" charset="0"/>
                                  <a:ea typeface="Microsoft YaHei" charset="0"/>
                                </a:rPr>
                              </m:ctrlPr>
                            </m:dPr>
                            <m:e>
                              <m:r>
                                <a:rPr lang="en-US" altLang="zh-CN" i="1">
                                  <a:latin typeface="Cambria Math" panose="02040503050406030204" pitchFamily="18" charset="0"/>
                                  <a:ea typeface="Microsoft YaHei" charset="0"/>
                                </a:rPr>
                                <m:t>𝐷</m:t>
                              </m:r>
                            </m:e>
                          </m:d>
                        </m:den>
                      </m:f>
                      <m:r>
                        <a:rPr lang="en-US" altLang="zh-CN" b="0" i="1" smtClean="0">
                          <a:latin typeface="Cambria Math" panose="02040503050406030204" pitchFamily="18" charset="0"/>
                          <a:ea typeface="Microsoft YaHei" charset="0"/>
                        </a:rPr>
                        <m:t>𝐺𝑖𝑛𝑖</m:t>
                      </m:r>
                      <m:d>
                        <m:dPr>
                          <m:ctrlPr>
                            <a:rPr lang="en-US" altLang="zh-CN" b="0" i="1" smtClean="0">
                              <a:latin typeface="Cambria Math" panose="02040503050406030204" pitchFamily="18" charset="0"/>
                              <a:ea typeface="Microsoft YaHei" charset="0"/>
                            </a:rPr>
                          </m:ctrlPr>
                        </m:dPr>
                        <m:e>
                          <m:sSub>
                            <m:sSubPr>
                              <m:ctrlPr>
                                <a:rPr lang="en-US" altLang="zh-CN" i="1">
                                  <a:latin typeface="Cambria Math" panose="02040503050406030204" pitchFamily="18" charset="0"/>
                                  <a:ea typeface="Microsoft YaHei" charset="0"/>
                                </a:rPr>
                              </m:ctrlPr>
                            </m:sSubPr>
                            <m:e>
                              <m:r>
                                <a:rPr lang="en-US" altLang="zh-CN" i="1">
                                  <a:latin typeface="Cambria Math" panose="02040503050406030204" pitchFamily="18" charset="0"/>
                                  <a:ea typeface="Microsoft YaHei" charset="0"/>
                                </a:rPr>
                                <m:t>𝐷</m:t>
                              </m:r>
                            </m:e>
                            <m:sub>
                              <m:r>
                                <a:rPr lang="en-US" altLang="zh-CN" i="1">
                                  <a:latin typeface="Cambria Math" panose="02040503050406030204" pitchFamily="18" charset="0"/>
                                  <a:ea typeface="Microsoft YaHei" charset="0"/>
                                </a:rPr>
                                <m:t>1</m:t>
                              </m:r>
                            </m:sub>
                          </m:sSub>
                        </m:e>
                      </m:d>
                      <m:r>
                        <a:rPr lang="en-US" altLang="zh-CN" b="0" i="1" smtClean="0">
                          <a:latin typeface="Cambria Math" panose="02040503050406030204" pitchFamily="18" charset="0"/>
                          <a:ea typeface="Microsoft YaHei" charset="0"/>
                        </a:rPr>
                        <m:t>+</m:t>
                      </m:r>
                      <m:f>
                        <m:fPr>
                          <m:ctrlPr>
                            <a:rPr lang="en-US" altLang="zh-CN" i="1">
                              <a:latin typeface="Cambria Math" panose="02040503050406030204" pitchFamily="18" charset="0"/>
                              <a:ea typeface="Microsoft YaHei" charset="0"/>
                            </a:rPr>
                          </m:ctrlPr>
                        </m:fPr>
                        <m:num>
                          <m:d>
                            <m:dPr>
                              <m:begChr m:val="|"/>
                              <m:endChr m:val="|"/>
                              <m:ctrlPr>
                                <a:rPr lang="en-US" altLang="zh-CN" i="1">
                                  <a:latin typeface="Cambria Math" panose="02040503050406030204" pitchFamily="18" charset="0"/>
                                  <a:ea typeface="Microsoft YaHei" charset="0"/>
                                </a:rPr>
                              </m:ctrlPr>
                            </m:dPr>
                            <m:e>
                              <m:sSub>
                                <m:sSubPr>
                                  <m:ctrlPr>
                                    <a:rPr lang="en-US" altLang="zh-CN" i="1">
                                      <a:latin typeface="Cambria Math" panose="02040503050406030204" pitchFamily="18" charset="0"/>
                                      <a:ea typeface="Microsoft YaHei" charset="0"/>
                                    </a:rPr>
                                  </m:ctrlPr>
                                </m:sSubPr>
                                <m:e>
                                  <m:r>
                                    <a:rPr lang="en-US" altLang="zh-CN" i="1">
                                      <a:latin typeface="Cambria Math" panose="02040503050406030204" pitchFamily="18" charset="0"/>
                                      <a:ea typeface="Microsoft YaHei" charset="0"/>
                                    </a:rPr>
                                    <m:t>𝐷</m:t>
                                  </m:r>
                                </m:e>
                                <m:sub>
                                  <m:r>
                                    <a:rPr lang="en-US" altLang="zh-CN" b="0" i="1" smtClean="0">
                                      <a:latin typeface="Cambria Math" panose="02040503050406030204" pitchFamily="18" charset="0"/>
                                      <a:ea typeface="Microsoft YaHei" charset="0"/>
                                    </a:rPr>
                                    <m:t>2</m:t>
                                  </m:r>
                                </m:sub>
                              </m:sSub>
                            </m:e>
                          </m:d>
                        </m:num>
                        <m:den>
                          <m:d>
                            <m:dPr>
                              <m:begChr m:val="|"/>
                              <m:endChr m:val="|"/>
                              <m:ctrlPr>
                                <a:rPr lang="en-US" altLang="zh-CN" i="1">
                                  <a:latin typeface="Cambria Math" panose="02040503050406030204" pitchFamily="18" charset="0"/>
                                  <a:ea typeface="Microsoft YaHei" charset="0"/>
                                </a:rPr>
                              </m:ctrlPr>
                            </m:dPr>
                            <m:e>
                              <m:r>
                                <a:rPr lang="en-US" altLang="zh-CN" i="1">
                                  <a:latin typeface="Cambria Math" panose="02040503050406030204" pitchFamily="18" charset="0"/>
                                  <a:ea typeface="Microsoft YaHei" charset="0"/>
                                </a:rPr>
                                <m:t>𝐷</m:t>
                              </m:r>
                            </m:e>
                          </m:d>
                        </m:den>
                      </m:f>
                      <m:r>
                        <a:rPr lang="en-US" altLang="zh-CN" i="1">
                          <a:latin typeface="Cambria Math" panose="02040503050406030204" pitchFamily="18" charset="0"/>
                          <a:ea typeface="Microsoft YaHei" charset="0"/>
                        </a:rPr>
                        <m:t>𝐺𝑖𝑛𝑖</m:t>
                      </m:r>
                      <m:d>
                        <m:dPr>
                          <m:ctrlPr>
                            <a:rPr lang="en-US" altLang="zh-CN" i="1">
                              <a:latin typeface="Cambria Math" panose="02040503050406030204" pitchFamily="18" charset="0"/>
                              <a:ea typeface="Microsoft YaHei" charset="0"/>
                            </a:rPr>
                          </m:ctrlPr>
                        </m:dPr>
                        <m:e>
                          <m:sSub>
                            <m:sSubPr>
                              <m:ctrlPr>
                                <a:rPr lang="en-US" altLang="zh-CN" i="1">
                                  <a:latin typeface="Cambria Math" panose="02040503050406030204" pitchFamily="18" charset="0"/>
                                  <a:ea typeface="Microsoft YaHei" charset="0"/>
                                </a:rPr>
                              </m:ctrlPr>
                            </m:sSubPr>
                            <m:e>
                              <m:r>
                                <a:rPr lang="en-US" altLang="zh-CN" i="1">
                                  <a:latin typeface="Cambria Math" panose="02040503050406030204" pitchFamily="18" charset="0"/>
                                  <a:ea typeface="Microsoft YaHei" charset="0"/>
                                </a:rPr>
                                <m:t>𝐷</m:t>
                              </m:r>
                            </m:e>
                            <m:sub>
                              <m:r>
                                <a:rPr lang="en-US" altLang="zh-CN" b="0" i="1" smtClean="0">
                                  <a:latin typeface="Cambria Math" panose="02040503050406030204" pitchFamily="18" charset="0"/>
                                  <a:ea typeface="Microsoft YaHei" charset="0"/>
                                </a:rPr>
                                <m:t>2</m:t>
                              </m:r>
                            </m:sub>
                          </m:sSub>
                        </m:e>
                      </m:d>
                    </m:oMath>
                  </m:oMathPara>
                </a14:m>
                <a:endParaRPr lang="zh-CN" altLang="en-US" dirty="0">
                  <a:ea typeface="Microsoft YaHei" charset="0"/>
                </a:endParaRPr>
              </a:p>
            </p:txBody>
          </p:sp>
        </mc:Choice>
        <mc:Fallback xmlns="">
          <p:sp>
            <p:nvSpPr>
              <p:cNvPr id="21" name="矩形 20"/>
              <p:cNvSpPr>
                <a:spLocks noRot="1" noChangeAspect="1" noMove="1" noResize="1" noEditPoints="1" noAdjustHandles="1" noChangeArrowheads="1" noChangeShapeType="1" noTextEdit="1"/>
              </p:cNvSpPr>
              <p:nvPr/>
            </p:nvSpPr>
            <p:spPr>
              <a:xfrm>
                <a:off x="2838097" y="5291086"/>
                <a:ext cx="4456476" cy="664990"/>
              </a:xfrm>
              <a:prstGeom prst="rect">
                <a:avLst/>
              </a:prstGeom>
              <a:blipFill rotWithShape="0">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187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500" fill="hold"/>
                                        <p:tgtEl>
                                          <p:spTgt spid="19"/>
                                        </p:tgtEl>
                                        <p:attrNameLst>
                                          <p:attrName>ppt_w</p:attrName>
                                        </p:attrNameLst>
                                      </p:cBhvr>
                                      <p:tavLst>
                                        <p:tav tm="0">
                                          <p:val>
                                            <p:fltVal val="0"/>
                                          </p:val>
                                        </p:tav>
                                        <p:tav tm="100000">
                                          <p:val>
                                            <p:strVal val="#ppt_w"/>
                                          </p:val>
                                        </p:tav>
                                      </p:tavLst>
                                    </p:anim>
                                    <p:anim calcmode="lin" valueType="num">
                                      <p:cBhvr>
                                        <p:cTn id="39" dur="500" fill="hold"/>
                                        <p:tgtEl>
                                          <p:spTgt spid="19"/>
                                        </p:tgtEl>
                                        <p:attrNameLst>
                                          <p:attrName>ppt_h</p:attrName>
                                        </p:attrNameLst>
                                      </p:cBhvr>
                                      <p:tavLst>
                                        <p:tav tm="0">
                                          <p:val>
                                            <p:fltVal val="0"/>
                                          </p:val>
                                        </p:tav>
                                        <p:tav tm="100000">
                                          <p:val>
                                            <p:strVal val="#ppt_h"/>
                                          </p:val>
                                        </p:tav>
                                      </p:tavLst>
                                    </p:anim>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Effect transition="in" filter="fade">
                                      <p:cBhvr>
                                        <p:cTn id="47" dur="500"/>
                                        <p:tgtEl>
                                          <p:spTgt spid="12"/>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p:cTn id="50" dur="500" fill="hold"/>
                                        <p:tgtEl>
                                          <p:spTgt spid="7"/>
                                        </p:tgtEl>
                                        <p:attrNameLst>
                                          <p:attrName>ppt_w</p:attrName>
                                        </p:attrNameLst>
                                      </p:cBhvr>
                                      <p:tavLst>
                                        <p:tav tm="0">
                                          <p:val>
                                            <p:fltVal val="0"/>
                                          </p:val>
                                        </p:tav>
                                        <p:tav tm="100000">
                                          <p:val>
                                            <p:strVal val="#ppt_w"/>
                                          </p:val>
                                        </p:tav>
                                      </p:tavLst>
                                    </p:anim>
                                    <p:anim calcmode="lin" valueType="num">
                                      <p:cBhvr>
                                        <p:cTn id="51" dur="500" fill="hold"/>
                                        <p:tgtEl>
                                          <p:spTgt spid="7"/>
                                        </p:tgtEl>
                                        <p:attrNameLst>
                                          <p:attrName>ppt_h</p:attrName>
                                        </p:attrNameLst>
                                      </p:cBhvr>
                                      <p:tavLst>
                                        <p:tav tm="0">
                                          <p:val>
                                            <p:fltVal val="0"/>
                                          </p:val>
                                        </p:tav>
                                        <p:tav tm="100000">
                                          <p:val>
                                            <p:strVal val="#ppt_h"/>
                                          </p:val>
                                        </p:tav>
                                      </p:tavLst>
                                    </p:anim>
                                    <p:animEffect transition="in" filter="fade">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fltVal val="0"/>
                                          </p:val>
                                        </p:tav>
                                        <p:tav tm="100000">
                                          <p:val>
                                            <p:strVal val="#ppt_h"/>
                                          </p:val>
                                        </p:tav>
                                      </p:tavLst>
                                    </p:anim>
                                    <p:animEffect transition="in" filter="fade">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p:cTn id="64" dur="500" fill="hold"/>
                                        <p:tgtEl>
                                          <p:spTgt spid="13"/>
                                        </p:tgtEl>
                                        <p:attrNameLst>
                                          <p:attrName>ppt_w</p:attrName>
                                        </p:attrNameLst>
                                      </p:cBhvr>
                                      <p:tavLst>
                                        <p:tav tm="0">
                                          <p:val>
                                            <p:fltVal val="0"/>
                                          </p:val>
                                        </p:tav>
                                        <p:tav tm="100000">
                                          <p:val>
                                            <p:strVal val="#ppt_w"/>
                                          </p:val>
                                        </p:tav>
                                      </p:tavLst>
                                    </p:anim>
                                    <p:anim calcmode="lin" valueType="num">
                                      <p:cBhvr>
                                        <p:cTn id="65" dur="500" fill="hold"/>
                                        <p:tgtEl>
                                          <p:spTgt spid="13"/>
                                        </p:tgtEl>
                                        <p:attrNameLst>
                                          <p:attrName>ppt_h</p:attrName>
                                        </p:attrNameLst>
                                      </p:cBhvr>
                                      <p:tavLst>
                                        <p:tav tm="0">
                                          <p:val>
                                            <p:fltVal val="0"/>
                                          </p:val>
                                        </p:tav>
                                        <p:tav tm="100000">
                                          <p:val>
                                            <p:strVal val="#ppt_h"/>
                                          </p:val>
                                        </p:tav>
                                      </p:tavLst>
                                    </p:anim>
                                    <p:animEffect transition="in" filter="fade">
                                      <p:cBhvr>
                                        <p:cTn id="66" dur="500"/>
                                        <p:tgtEl>
                                          <p:spTgt spid="13"/>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p:cTn id="69" dur="500" fill="hold"/>
                                        <p:tgtEl>
                                          <p:spTgt spid="8"/>
                                        </p:tgtEl>
                                        <p:attrNameLst>
                                          <p:attrName>ppt_w</p:attrName>
                                        </p:attrNameLst>
                                      </p:cBhvr>
                                      <p:tavLst>
                                        <p:tav tm="0">
                                          <p:val>
                                            <p:fltVal val="0"/>
                                          </p:val>
                                        </p:tav>
                                        <p:tav tm="100000">
                                          <p:val>
                                            <p:strVal val="#ppt_w"/>
                                          </p:val>
                                        </p:tav>
                                      </p:tavLst>
                                    </p:anim>
                                    <p:anim calcmode="lin" valueType="num">
                                      <p:cBhvr>
                                        <p:cTn id="70" dur="500" fill="hold"/>
                                        <p:tgtEl>
                                          <p:spTgt spid="8"/>
                                        </p:tgtEl>
                                        <p:attrNameLst>
                                          <p:attrName>ppt_h</p:attrName>
                                        </p:attrNameLst>
                                      </p:cBhvr>
                                      <p:tavLst>
                                        <p:tav tm="0">
                                          <p:val>
                                            <p:fltVal val="0"/>
                                          </p:val>
                                        </p:tav>
                                        <p:tav tm="100000">
                                          <p:val>
                                            <p:strVal val="#ppt_h"/>
                                          </p:val>
                                        </p:tav>
                                      </p:tavLst>
                                    </p:anim>
                                    <p:animEffect transition="in" filter="fade">
                                      <p:cBhvr>
                                        <p:cTn id="71" dur="500"/>
                                        <p:tgtEl>
                                          <p:spTgt spid="8"/>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Effect transition="in" filter="fade">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p:cTn id="83" dur="500" fill="hold"/>
                                        <p:tgtEl>
                                          <p:spTgt spid="16"/>
                                        </p:tgtEl>
                                        <p:attrNameLst>
                                          <p:attrName>ppt_w</p:attrName>
                                        </p:attrNameLst>
                                      </p:cBhvr>
                                      <p:tavLst>
                                        <p:tav tm="0">
                                          <p:val>
                                            <p:fltVal val="0"/>
                                          </p:val>
                                        </p:tav>
                                        <p:tav tm="100000">
                                          <p:val>
                                            <p:strVal val="#ppt_w"/>
                                          </p:val>
                                        </p:tav>
                                      </p:tavLst>
                                    </p:anim>
                                    <p:anim calcmode="lin" valueType="num">
                                      <p:cBhvr>
                                        <p:cTn id="84" dur="500" fill="hold"/>
                                        <p:tgtEl>
                                          <p:spTgt spid="16"/>
                                        </p:tgtEl>
                                        <p:attrNameLst>
                                          <p:attrName>ppt_h</p:attrName>
                                        </p:attrNameLst>
                                      </p:cBhvr>
                                      <p:tavLst>
                                        <p:tav tm="0">
                                          <p:val>
                                            <p:fltVal val="0"/>
                                          </p:val>
                                        </p:tav>
                                        <p:tav tm="100000">
                                          <p:val>
                                            <p:strVal val="#ppt_h"/>
                                          </p:val>
                                        </p:tav>
                                      </p:tavLst>
                                    </p:anim>
                                    <p:animEffect transition="in" filter="fade">
                                      <p:cBhvr>
                                        <p:cTn id="85" dur="500"/>
                                        <p:tgtEl>
                                          <p:spTgt spid="16"/>
                                        </p:tgtEl>
                                      </p:cBhvr>
                                    </p:animEffect>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grpId="0" nodeType="clickEffect">
                                  <p:stCondLst>
                                    <p:cond delay="0"/>
                                  </p:stCondLst>
                                  <p:childTnLst>
                                    <p:set>
                                      <p:cBhvr>
                                        <p:cTn id="89" dur="1" fill="hold">
                                          <p:stCondLst>
                                            <p:cond delay="0"/>
                                          </p:stCondLst>
                                        </p:cTn>
                                        <p:tgtEl>
                                          <p:spTgt spid="14"/>
                                        </p:tgtEl>
                                        <p:attrNameLst>
                                          <p:attrName>style.visibility</p:attrName>
                                        </p:attrNameLst>
                                      </p:cBhvr>
                                      <p:to>
                                        <p:strVal val="visible"/>
                                      </p:to>
                                    </p:set>
                                    <p:anim calcmode="lin" valueType="num">
                                      <p:cBhvr>
                                        <p:cTn id="90" dur="500" fill="hold"/>
                                        <p:tgtEl>
                                          <p:spTgt spid="14"/>
                                        </p:tgtEl>
                                        <p:attrNameLst>
                                          <p:attrName>ppt_w</p:attrName>
                                        </p:attrNameLst>
                                      </p:cBhvr>
                                      <p:tavLst>
                                        <p:tav tm="0">
                                          <p:val>
                                            <p:fltVal val="0"/>
                                          </p:val>
                                        </p:tav>
                                        <p:tav tm="100000">
                                          <p:val>
                                            <p:strVal val="#ppt_w"/>
                                          </p:val>
                                        </p:tav>
                                      </p:tavLst>
                                    </p:anim>
                                    <p:anim calcmode="lin" valueType="num">
                                      <p:cBhvr>
                                        <p:cTn id="91" dur="500" fill="hold"/>
                                        <p:tgtEl>
                                          <p:spTgt spid="14"/>
                                        </p:tgtEl>
                                        <p:attrNameLst>
                                          <p:attrName>ppt_h</p:attrName>
                                        </p:attrNameLst>
                                      </p:cBhvr>
                                      <p:tavLst>
                                        <p:tav tm="0">
                                          <p:val>
                                            <p:fltVal val="0"/>
                                          </p:val>
                                        </p:tav>
                                        <p:tav tm="100000">
                                          <p:val>
                                            <p:strVal val="#ppt_h"/>
                                          </p:val>
                                        </p:tav>
                                      </p:tavLst>
                                    </p:anim>
                                    <p:animEffect transition="in" filter="fade">
                                      <p:cBhvr>
                                        <p:cTn id="92" dur="500"/>
                                        <p:tgtEl>
                                          <p:spTgt spid="14"/>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 calcmode="lin" valueType="num">
                                      <p:cBhvr>
                                        <p:cTn id="95" dur="500" fill="hold"/>
                                        <p:tgtEl>
                                          <p:spTgt spid="21"/>
                                        </p:tgtEl>
                                        <p:attrNameLst>
                                          <p:attrName>ppt_w</p:attrName>
                                        </p:attrNameLst>
                                      </p:cBhvr>
                                      <p:tavLst>
                                        <p:tav tm="0">
                                          <p:val>
                                            <p:fltVal val="0"/>
                                          </p:val>
                                        </p:tav>
                                        <p:tav tm="100000">
                                          <p:val>
                                            <p:strVal val="#ppt_w"/>
                                          </p:val>
                                        </p:tav>
                                      </p:tavLst>
                                    </p:anim>
                                    <p:anim calcmode="lin" valueType="num">
                                      <p:cBhvr>
                                        <p:cTn id="96" dur="500" fill="hold"/>
                                        <p:tgtEl>
                                          <p:spTgt spid="21"/>
                                        </p:tgtEl>
                                        <p:attrNameLst>
                                          <p:attrName>ppt_h</p:attrName>
                                        </p:attrNameLst>
                                      </p:cBhvr>
                                      <p:tavLst>
                                        <p:tav tm="0">
                                          <p:val>
                                            <p:fltVal val="0"/>
                                          </p:val>
                                        </p:tav>
                                        <p:tav tm="100000">
                                          <p:val>
                                            <p:strVal val="#ppt_h"/>
                                          </p:val>
                                        </p:tav>
                                      </p:tavLst>
                                    </p:anim>
                                    <p:animEffect transition="in" filter="fade">
                                      <p:cBhvr>
                                        <p:cTn id="97" dur="500"/>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9"/>
                                        </p:tgtEl>
                                        <p:attrNameLst>
                                          <p:attrName>style.visibility</p:attrName>
                                        </p:attrNameLst>
                                      </p:cBhvr>
                                      <p:to>
                                        <p:strVal val="visible"/>
                                      </p:to>
                                    </p:set>
                                    <p:anim calcmode="lin" valueType="num">
                                      <p:cBhvr>
                                        <p:cTn id="102" dur="500" fill="hold"/>
                                        <p:tgtEl>
                                          <p:spTgt spid="9"/>
                                        </p:tgtEl>
                                        <p:attrNameLst>
                                          <p:attrName>ppt_w</p:attrName>
                                        </p:attrNameLst>
                                      </p:cBhvr>
                                      <p:tavLst>
                                        <p:tav tm="0">
                                          <p:val>
                                            <p:fltVal val="0"/>
                                          </p:val>
                                        </p:tav>
                                        <p:tav tm="100000">
                                          <p:val>
                                            <p:strVal val="#ppt_w"/>
                                          </p:val>
                                        </p:tav>
                                      </p:tavLst>
                                    </p:anim>
                                    <p:anim calcmode="lin" valueType="num">
                                      <p:cBhvr>
                                        <p:cTn id="103" dur="500" fill="hold"/>
                                        <p:tgtEl>
                                          <p:spTgt spid="9"/>
                                        </p:tgtEl>
                                        <p:attrNameLst>
                                          <p:attrName>ppt_h</p:attrName>
                                        </p:attrNameLst>
                                      </p:cBhvr>
                                      <p:tavLst>
                                        <p:tav tm="0">
                                          <p:val>
                                            <p:fltVal val="0"/>
                                          </p:val>
                                        </p:tav>
                                        <p:tav tm="100000">
                                          <p:val>
                                            <p:strVal val="#ppt_h"/>
                                          </p:val>
                                        </p:tav>
                                      </p:tavLst>
                                    </p:anim>
                                    <p:animEffect transition="in" filter="fade">
                                      <p:cBhvr>
                                        <p:cTn id="104" dur="500"/>
                                        <p:tgtEl>
                                          <p:spTgt spid="9"/>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grpId="0" nodeType="clickEffect">
                                  <p:stCondLst>
                                    <p:cond delay="0"/>
                                  </p:stCondLst>
                                  <p:childTnLst>
                                    <p:set>
                                      <p:cBhvr>
                                        <p:cTn id="108" dur="1" fill="hold">
                                          <p:stCondLst>
                                            <p:cond delay="0"/>
                                          </p:stCondLst>
                                        </p:cTn>
                                        <p:tgtEl>
                                          <p:spTgt spid="17"/>
                                        </p:tgtEl>
                                        <p:attrNameLst>
                                          <p:attrName>style.visibility</p:attrName>
                                        </p:attrNameLst>
                                      </p:cBhvr>
                                      <p:to>
                                        <p:strVal val="visible"/>
                                      </p:to>
                                    </p:set>
                                    <p:anim calcmode="lin" valueType="num">
                                      <p:cBhvr>
                                        <p:cTn id="109" dur="500" fill="hold"/>
                                        <p:tgtEl>
                                          <p:spTgt spid="17"/>
                                        </p:tgtEl>
                                        <p:attrNameLst>
                                          <p:attrName>ppt_w</p:attrName>
                                        </p:attrNameLst>
                                      </p:cBhvr>
                                      <p:tavLst>
                                        <p:tav tm="0">
                                          <p:val>
                                            <p:fltVal val="0"/>
                                          </p:val>
                                        </p:tav>
                                        <p:tav tm="100000">
                                          <p:val>
                                            <p:strVal val="#ppt_w"/>
                                          </p:val>
                                        </p:tav>
                                      </p:tavLst>
                                    </p:anim>
                                    <p:anim calcmode="lin" valueType="num">
                                      <p:cBhvr>
                                        <p:cTn id="110" dur="500" fill="hold"/>
                                        <p:tgtEl>
                                          <p:spTgt spid="17"/>
                                        </p:tgtEl>
                                        <p:attrNameLst>
                                          <p:attrName>ppt_h</p:attrName>
                                        </p:attrNameLst>
                                      </p:cBhvr>
                                      <p:tavLst>
                                        <p:tav tm="0">
                                          <p:val>
                                            <p:fltVal val="0"/>
                                          </p:val>
                                        </p:tav>
                                        <p:tav tm="100000">
                                          <p:val>
                                            <p:strVal val="#ppt_h"/>
                                          </p:val>
                                        </p:tav>
                                      </p:tavLst>
                                    </p:anim>
                                    <p:animEffect transition="in" filter="fade">
                                      <p:cBhvr>
                                        <p:cTn id="1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9047" y="91217"/>
            <a:ext cx="5439266" cy="830997"/>
          </a:xfrm>
          <a:prstGeom prst="rect">
            <a:avLst/>
          </a:prstGeom>
          <a:noFill/>
        </p:spPr>
        <p:txBody>
          <a:bodyPr wrap="square" rtlCol="0">
            <a:spAutoFit/>
          </a:bodyPr>
          <a:lstStyle/>
          <a:p>
            <a:r>
              <a:rPr lang="en-US" altLang="zh-CN" sz="4800" dirty="0" err="1" smtClean="0"/>
              <a:t>RandomForest</a:t>
            </a:r>
            <a:endParaRPr lang="zh-CN" altLang="en-US" sz="4800" dirty="0"/>
          </a:p>
        </p:txBody>
      </p:sp>
      <p:sp>
        <p:nvSpPr>
          <p:cNvPr id="5" name="左大括号 4"/>
          <p:cNvSpPr/>
          <p:nvPr/>
        </p:nvSpPr>
        <p:spPr>
          <a:xfrm>
            <a:off x="2516955" y="1734533"/>
            <a:ext cx="914400" cy="24667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3695306" y="1734532"/>
            <a:ext cx="3421930" cy="369332"/>
          </a:xfrm>
          <a:prstGeom prst="rect">
            <a:avLst/>
          </a:prstGeom>
          <a:noFill/>
        </p:spPr>
        <p:txBody>
          <a:bodyPr wrap="square" rtlCol="0">
            <a:spAutoFit/>
          </a:bodyPr>
          <a:lstStyle/>
          <a:p>
            <a:r>
              <a:rPr lang="zh-CN" altLang="en-US" dirty="0" smtClean="0"/>
              <a:t>样本随机</a:t>
            </a:r>
            <a:endParaRPr lang="zh-CN" altLang="en-US" dirty="0"/>
          </a:p>
        </p:txBody>
      </p:sp>
      <p:sp>
        <p:nvSpPr>
          <p:cNvPr id="7" name="文本框 6"/>
          <p:cNvSpPr txBox="1"/>
          <p:nvPr/>
        </p:nvSpPr>
        <p:spPr>
          <a:xfrm>
            <a:off x="3695306" y="2433686"/>
            <a:ext cx="3421930" cy="369332"/>
          </a:xfrm>
          <a:prstGeom prst="rect">
            <a:avLst/>
          </a:prstGeom>
          <a:noFill/>
        </p:spPr>
        <p:txBody>
          <a:bodyPr wrap="square" rtlCol="0">
            <a:spAutoFit/>
          </a:bodyPr>
          <a:lstStyle/>
          <a:p>
            <a:r>
              <a:rPr lang="zh-CN" altLang="en-US" dirty="0" smtClean="0"/>
              <a:t>特征随机</a:t>
            </a:r>
            <a:endParaRPr lang="zh-CN" altLang="en-US" dirty="0"/>
          </a:p>
        </p:txBody>
      </p:sp>
      <p:sp>
        <p:nvSpPr>
          <p:cNvPr id="8" name="文本框 7"/>
          <p:cNvSpPr txBox="1"/>
          <p:nvPr/>
        </p:nvSpPr>
        <p:spPr>
          <a:xfrm>
            <a:off x="3695306" y="3132840"/>
            <a:ext cx="3421930" cy="369332"/>
          </a:xfrm>
          <a:prstGeom prst="rect">
            <a:avLst/>
          </a:prstGeom>
          <a:noFill/>
        </p:spPr>
        <p:txBody>
          <a:bodyPr wrap="square" rtlCol="0">
            <a:spAutoFit/>
          </a:bodyPr>
          <a:lstStyle/>
          <a:p>
            <a:r>
              <a:rPr lang="zh-CN" altLang="en-US" dirty="0" smtClean="0"/>
              <a:t>参数随机</a:t>
            </a:r>
            <a:endParaRPr lang="zh-CN" altLang="en-US" dirty="0"/>
          </a:p>
        </p:txBody>
      </p:sp>
      <p:sp>
        <p:nvSpPr>
          <p:cNvPr id="9" name="文本框 8"/>
          <p:cNvSpPr txBox="1"/>
          <p:nvPr/>
        </p:nvSpPr>
        <p:spPr>
          <a:xfrm>
            <a:off x="3695306" y="3831994"/>
            <a:ext cx="3421930" cy="369332"/>
          </a:xfrm>
          <a:prstGeom prst="rect">
            <a:avLst/>
          </a:prstGeom>
          <a:noFill/>
        </p:spPr>
        <p:txBody>
          <a:bodyPr wrap="square" rtlCol="0">
            <a:spAutoFit/>
          </a:bodyPr>
          <a:lstStyle/>
          <a:p>
            <a:r>
              <a:rPr lang="zh-CN" altLang="en-US" dirty="0" smtClean="0"/>
              <a:t>模型随机</a:t>
            </a:r>
            <a:endParaRPr lang="zh-CN" altLang="en-US" dirty="0"/>
          </a:p>
        </p:txBody>
      </p:sp>
      <p:sp>
        <p:nvSpPr>
          <p:cNvPr id="10" name="文本框 9"/>
          <p:cNvSpPr txBox="1"/>
          <p:nvPr/>
        </p:nvSpPr>
        <p:spPr>
          <a:xfrm>
            <a:off x="3695306" y="4531148"/>
            <a:ext cx="3421930" cy="369332"/>
          </a:xfrm>
          <a:prstGeom prst="rect">
            <a:avLst/>
          </a:prstGeom>
          <a:noFill/>
        </p:spPr>
        <p:txBody>
          <a:bodyPr wrap="square" rtlCol="0">
            <a:spAutoFit/>
          </a:bodyPr>
          <a:lstStyle/>
          <a:p>
            <a:r>
              <a:rPr lang="zh-CN" altLang="en-US" dirty="0" smtClean="0"/>
              <a:t>分裂随机</a:t>
            </a:r>
            <a:endParaRPr lang="zh-CN" altLang="en-US" dirty="0"/>
          </a:p>
        </p:txBody>
      </p:sp>
      <p:sp>
        <p:nvSpPr>
          <p:cNvPr id="11" name="左大括号 10"/>
          <p:cNvSpPr/>
          <p:nvPr/>
        </p:nvSpPr>
        <p:spPr>
          <a:xfrm>
            <a:off x="2573517" y="1919198"/>
            <a:ext cx="1121789" cy="3001037"/>
          </a:xfrm>
          <a:prstGeom prst="leftBrace">
            <a:avLst>
              <a:gd name="adj1" fmla="val 8333"/>
              <a:gd name="adj2" fmla="val 679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p:cNvSpPr txBox="1"/>
          <p:nvPr/>
        </p:nvSpPr>
        <p:spPr>
          <a:xfrm>
            <a:off x="642593" y="2763508"/>
            <a:ext cx="1874362" cy="369332"/>
          </a:xfrm>
          <a:prstGeom prst="rect">
            <a:avLst/>
          </a:prstGeom>
          <a:noFill/>
        </p:spPr>
        <p:txBody>
          <a:bodyPr wrap="square" rtlCol="0">
            <a:spAutoFit/>
          </a:bodyPr>
          <a:lstStyle/>
          <a:p>
            <a:r>
              <a:rPr lang="en-US" altLang="zh-CN" dirty="0" err="1" smtClean="0"/>
              <a:t>RandomForest</a:t>
            </a:r>
            <a:endParaRPr lang="zh-CN" altLang="en-US" dirty="0"/>
          </a:p>
        </p:txBody>
      </p:sp>
      <p:sp>
        <p:nvSpPr>
          <p:cNvPr id="13" name="文本框 12"/>
          <p:cNvSpPr txBox="1"/>
          <p:nvPr/>
        </p:nvSpPr>
        <p:spPr>
          <a:xfrm>
            <a:off x="642593" y="3760493"/>
            <a:ext cx="1874362" cy="369332"/>
          </a:xfrm>
          <a:prstGeom prst="rect">
            <a:avLst/>
          </a:prstGeom>
          <a:noFill/>
        </p:spPr>
        <p:txBody>
          <a:bodyPr wrap="square" rtlCol="0">
            <a:spAutoFit/>
          </a:bodyPr>
          <a:lstStyle/>
          <a:p>
            <a:r>
              <a:rPr lang="en-US" altLang="zh-CN" dirty="0" err="1" smtClean="0"/>
              <a:t>ExtraTree</a:t>
            </a:r>
            <a:endParaRPr lang="zh-CN" altLang="en-US" dirty="0"/>
          </a:p>
        </p:txBody>
      </p:sp>
    </p:spTree>
    <p:extLst>
      <p:ext uri="{BB962C8B-B14F-4D97-AF65-F5344CB8AC3E}">
        <p14:creationId xmlns:p14="http://schemas.microsoft.com/office/powerpoint/2010/main" val="203751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P spid="10" grpId="0"/>
      <p:bldP spid="11" grpId="0" animBg="1"/>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9047" y="91217"/>
            <a:ext cx="5439266" cy="830997"/>
          </a:xfrm>
          <a:prstGeom prst="rect">
            <a:avLst/>
          </a:prstGeom>
          <a:noFill/>
        </p:spPr>
        <p:txBody>
          <a:bodyPr wrap="square" rtlCol="0">
            <a:spAutoFit/>
          </a:bodyPr>
          <a:lstStyle/>
          <a:p>
            <a:r>
              <a:rPr lang="en-US" altLang="zh-CN" sz="4800" dirty="0" smtClean="0"/>
              <a:t>GBDT</a:t>
            </a:r>
            <a:endParaRPr lang="zh-CN" altLang="en-US" sz="4800" dirty="0"/>
          </a:p>
        </p:txBody>
      </p:sp>
      <mc:AlternateContent xmlns:mc="http://schemas.openxmlformats.org/markup-compatibility/2006" xmlns:a14="http://schemas.microsoft.com/office/drawing/2010/main">
        <mc:Choice Requires="a14">
          <p:sp>
            <p:nvSpPr>
              <p:cNvPr id="5" name="文本框 4"/>
              <p:cNvSpPr txBox="1"/>
              <p:nvPr/>
            </p:nvSpPr>
            <p:spPr>
              <a:xfrm>
                <a:off x="952442" y="1321552"/>
                <a:ext cx="2197012" cy="778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Microsoft YaHei" charset="0"/>
                            </a:rPr>
                          </m:ctrlPr>
                        </m:sSubPr>
                        <m:e>
                          <m:r>
                            <a:rPr lang="en-US" altLang="zh-CN" b="0" i="1" smtClean="0">
                              <a:latin typeface="Cambria Math" panose="02040503050406030204" pitchFamily="18" charset="0"/>
                              <a:ea typeface="Microsoft YaHei" charset="0"/>
                            </a:rPr>
                            <m:t>𝑓</m:t>
                          </m:r>
                        </m:e>
                        <m:sub>
                          <m:r>
                            <a:rPr lang="en-US" altLang="zh-CN" b="0" i="1" smtClean="0">
                              <a:latin typeface="Cambria Math" panose="02040503050406030204" pitchFamily="18" charset="0"/>
                              <a:ea typeface="Microsoft YaHei" charset="0"/>
                            </a:rPr>
                            <m:t>𝑀</m:t>
                          </m:r>
                        </m:sub>
                      </m:sSub>
                      <m:d>
                        <m:dPr>
                          <m:ctrlPr>
                            <a:rPr lang="en-US" altLang="zh-CN" b="0" i="1" smtClean="0">
                              <a:latin typeface="Cambria Math" panose="02040503050406030204" pitchFamily="18" charset="0"/>
                              <a:ea typeface="Microsoft YaHei" charset="0"/>
                            </a:rPr>
                          </m:ctrlPr>
                        </m:dPr>
                        <m:e>
                          <m:r>
                            <a:rPr lang="en-US" altLang="zh-CN" b="0" i="1" smtClean="0">
                              <a:latin typeface="Cambria Math" panose="02040503050406030204" pitchFamily="18" charset="0"/>
                              <a:ea typeface="Microsoft YaHei" charset="0"/>
                            </a:rPr>
                            <m:t>𝑥</m:t>
                          </m:r>
                        </m:e>
                      </m:d>
                      <m:r>
                        <a:rPr lang="en-US" altLang="zh-CN" b="0" i="1" smtClean="0">
                          <a:latin typeface="Cambria Math" panose="02040503050406030204" pitchFamily="18" charset="0"/>
                          <a:ea typeface="Microsoft YaHei" charset="0"/>
                        </a:rPr>
                        <m:t>=</m:t>
                      </m:r>
                      <m:nary>
                        <m:naryPr>
                          <m:chr m:val="∑"/>
                          <m:ctrlPr>
                            <a:rPr lang="en-US" altLang="zh-CN" b="0" i="1" smtClean="0">
                              <a:latin typeface="Cambria Math" panose="02040503050406030204" pitchFamily="18" charset="0"/>
                              <a:ea typeface="Microsoft YaHei" charset="0"/>
                            </a:rPr>
                          </m:ctrlPr>
                        </m:naryPr>
                        <m:sub>
                          <m:r>
                            <m:rPr>
                              <m:brk m:alnAt="23"/>
                            </m:rPr>
                            <a:rPr lang="en-US" altLang="zh-CN" b="0" i="1" smtClean="0">
                              <a:latin typeface="Cambria Math" panose="02040503050406030204" pitchFamily="18" charset="0"/>
                              <a:ea typeface="Microsoft YaHei" charset="0"/>
                            </a:rPr>
                            <m:t>𝑚</m:t>
                          </m:r>
                          <m:r>
                            <a:rPr lang="en-US" altLang="zh-CN" b="0" i="1" smtClean="0">
                              <a:latin typeface="Cambria Math" panose="02040503050406030204" pitchFamily="18" charset="0"/>
                              <a:ea typeface="Microsoft YaHei" charset="0"/>
                            </a:rPr>
                            <m:t>=1</m:t>
                          </m:r>
                        </m:sub>
                        <m:sup>
                          <m:r>
                            <a:rPr lang="en-US" altLang="zh-CN" b="0" i="1" smtClean="0">
                              <a:latin typeface="Cambria Math" panose="02040503050406030204" pitchFamily="18" charset="0"/>
                              <a:ea typeface="Microsoft YaHei" charset="0"/>
                            </a:rPr>
                            <m:t>𝑀</m:t>
                          </m:r>
                        </m:sup>
                        <m:e>
                          <m:r>
                            <a:rPr lang="en-US" altLang="zh-CN" b="0" i="1" smtClean="0">
                              <a:latin typeface="Cambria Math" panose="02040503050406030204" pitchFamily="18" charset="0"/>
                              <a:ea typeface="Microsoft YaHei" charset="0"/>
                            </a:rPr>
                            <m:t>𝑇</m:t>
                          </m:r>
                          <m:r>
                            <a:rPr lang="en-US" altLang="zh-CN" b="0" i="1" smtClean="0">
                              <a:latin typeface="Cambria Math" panose="02040503050406030204" pitchFamily="18" charset="0"/>
                              <a:ea typeface="Microsoft YaHei" charset="0"/>
                            </a:rPr>
                            <m:t>(</m:t>
                          </m:r>
                          <m:r>
                            <a:rPr lang="en-US" altLang="zh-CN" b="0" i="1" smtClean="0">
                              <a:latin typeface="Cambria Math" panose="02040503050406030204" pitchFamily="18" charset="0"/>
                              <a:ea typeface="Microsoft YaHei" charset="0"/>
                            </a:rPr>
                            <m:t>𝑥</m:t>
                          </m:r>
                          <m:r>
                            <a:rPr lang="en-US" altLang="zh-CN" b="0" i="1" smtClean="0">
                              <a:latin typeface="Cambria Math" panose="02040503050406030204" pitchFamily="18" charset="0"/>
                              <a:ea typeface="Microsoft YaHei" charset="0"/>
                            </a:rPr>
                            <m:t>:</m:t>
                          </m:r>
                          <m:sSub>
                            <m:sSubPr>
                              <m:ctrlPr>
                                <a:rPr lang="en-US" altLang="zh-CN" b="0" i="1" smtClean="0">
                                  <a:latin typeface="Cambria Math" panose="02040503050406030204" pitchFamily="18" charset="0"/>
                                  <a:ea typeface="Microsoft YaHei" charset="0"/>
                                </a:rPr>
                              </m:ctrlPr>
                            </m:sSubPr>
                            <m:e>
                              <m:r>
                                <a:rPr lang="zh-CN" altLang="en-US" b="0" i="1" smtClean="0">
                                  <a:latin typeface="Cambria Math" panose="02040503050406030204" pitchFamily="18" charset="0"/>
                                  <a:ea typeface="Microsoft YaHei" charset="0"/>
                                </a:rPr>
                                <m:t>𝜃</m:t>
                              </m:r>
                            </m:e>
                            <m:sub>
                              <m:r>
                                <a:rPr lang="en-US" altLang="zh-CN" b="0" i="1" smtClean="0">
                                  <a:latin typeface="Cambria Math" panose="02040503050406030204" pitchFamily="18" charset="0"/>
                                  <a:ea typeface="Microsoft YaHei" charset="0"/>
                                </a:rPr>
                                <m:t>𝑚</m:t>
                              </m:r>
                            </m:sub>
                          </m:sSub>
                          <m:r>
                            <a:rPr lang="en-US" altLang="zh-CN" b="0" i="1" smtClean="0">
                              <a:latin typeface="Cambria Math" panose="02040503050406030204" pitchFamily="18" charset="0"/>
                              <a:ea typeface="Microsoft YaHei" charset="0"/>
                            </a:rPr>
                            <m:t>)</m:t>
                          </m:r>
                        </m:e>
                      </m:nary>
                    </m:oMath>
                  </m:oMathPara>
                </a14:m>
                <a:endParaRPr lang="zh-CN" altLang="en-US" dirty="0">
                  <a:ea typeface="Microsoft YaHei"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952442" y="1321552"/>
                <a:ext cx="2197012" cy="778868"/>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3856751" y="1536371"/>
                <a:ext cx="4606834" cy="369332"/>
              </a:xfrm>
              <a:prstGeom prst="rect">
                <a:avLst/>
              </a:prstGeom>
              <a:noFill/>
            </p:spPr>
            <p:txBody>
              <a:bodyPr wrap="square" rtlCol="0">
                <a:spAutoFit/>
              </a:bodyPr>
              <a:lstStyle/>
              <a:p>
                <a:r>
                  <a:rPr lang="en-US" altLang="zh-CN" dirty="0" smtClean="0">
                    <a:ea typeface="Microsoft YaHei" charset="0"/>
                  </a:rPr>
                  <a:t>T</a:t>
                </a:r>
                <a:r>
                  <a:rPr lang="zh-CN" altLang="en-US" dirty="0" smtClean="0">
                    <a:ea typeface="Microsoft YaHei" charset="0"/>
                  </a:rPr>
                  <a:t>为决策树，</a:t>
                </a:r>
                <a14:m>
                  <m:oMath xmlns:m="http://schemas.openxmlformats.org/officeDocument/2006/math">
                    <m:sSub>
                      <m:sSubPr>
                        <m:ctrlPr>
                          <a:rPr lang="en-US" altLang="zh-CN" i="1">
                            <a:latin typeface="Cambria Math" panose="02040503050406030204" pitchFamily="18" charset="0"/>
                            <a:ea typeface="Microsoft YaHei" charset="0"/>
                          </a:rPr>
                        </m:ctrlPr>
                      </m:sSubPr>
                      <m:e>
                        <m:r>
                          <a:rPr lang="zh-CN" altLang="en-US" i="1">
                            <a:latin typeface="Cambria Math" panose="02040503050406030204" pitchFamily="18" charset="0"/>
                            <a:ea typeface="Microsoft YaHei" charset="0"/>
                          </a:rPr>
                          <m:t>𝜃</m:t>
                        </m:r>
                      </m:e>
                      <m:sub>
                        <m:r>
                          <a:rPr lang="en-US" altLang="zh-CN" i="1">
                            <a:latin typeface="Cambria Math" panose="02040503050406030204" pitchFamily="18" charset="0"/>
                            <a:ea typeface="Microsoft YaHei" charset="0"/>
                          </a:rPr>
                          <m:t>𝑚</m:t>
                        </m:r>
                      </m:sub>
                    </m:sSub>
                  </m:oMath>
                </a14:m>
                <a:r>
                  <a:rPr lang="zh-CN" altLang="en-US" dirty="0" smtClean="0">
                    <a:ea typeface="Microsoft YaHei" charset="0"/>
                  </a:rPr>
                  <a:t>为参数，</a:t>
                </a:r>
                <a:r>
                  <a:rPr lang="en-US" altLang="zh-CN" dirty="0" smtClean="0">
                    <a:ea typeface="Microsoft YaHei" charset="0"/>
                  </a:rPr>
                  <a:t>M</a:t>
                </a:r>
                <a:r>
                  <a:rPr lang="zh-CN" altLang="en-US" dirty="0" smtClean="0">
                    <a:ea typeface="Microsoft YaHei" charset="0"/>
                  </a:rPr>
                  <a:t>为树的数量</a:t>
                </a:r>
                <a:endParaRPr lang="zh-CN" altLang="en-US" dirty="0">
                  <a:ea typeface="Microsoft YaHei"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3856751" y="1536371"/>
                <a:ext cx="4606834" cy="369332"/>
              </a:xfrm>
              <a:prstGeom prst="rect">
                <a:avLst/>
              </a:prstGeom>
              <a:blipFill rotWithShape="0">
                <a:blip r:embed="rId3"/>
                <a:stretch>
                  <a:fillRect l="-1192" t="-983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952442" y="2201540"/>
                <a:ext cx="1668598" cy="810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Microsoft YaHei" charset="0"/>
                        </a:rPr>
                        <m:t>𝑇</m:t>
                      </m:r>
                      <m:d>
                        <m:dPr>
                          <m:ctrlPr>
                            <a:rPr lang="en-US" altLang="zh-CN" i="1">
                              <a:latin typeface="Cambria Math" panose="02040503050406030204" pitchFamily="18" charset="0"/>
                              <a:ea typeface="Microsoft YaHei" charset="0"/>
                            </a:rPr>
                          </m:ctrlPr>
                        </m:dPr>
                        <m:e>
                          <m:r>
                            <a:rPr lang="en-US" altLang="zh-CN" i="1">
                              <a:latin typeface="Cambria Math" panose="02040503050406030204" pitchFamily="18" charset="0"/>
                              <a:ea typeface="Microsoft YaHei" charset="0"/>
                            </a:rPr>
                            <m:t>𝑥</m:t>
                          </m:r>
                          <m:r>
                            <a:rPr lang="en-US" altLang="zh-CN" i="1">
                              <a:latin typeface="Cambria Math" panose="02040503050406030204" pitchFamily="18" charset="0"/>
                              <a:ea typeface="Microsoft YaHei" charset="0"/>
                            </a:rPr>
                            <m:t>:</m:t>
                          </m:r>
                          <m:r>
                            <a:rPr lang="zh-CN" altLang="en-US" i="1">
                              <a:latin typeface="Cambria Math" panose="02040503050406030204" pitchFamily="18" charset="0"/>
                              <a:ea typeface="Microsoft YaHei" charset="0"/>
                            </a:rPr>
                            <m:t>𝜃</m:t>
                          </m:r>
                        </m:e>
                      </m:d>
                      <m:r>
                        <a:rPr lang="en-US" altLang="zh-CN" b="0" i="1" smtClean="0">
                          <a:latin typeface="Cambria Math" panose="02040503050406030204" pitchFamily="18" charset="0"/>
                          <a:ea typeface="Microsoft YaHei" charset="0"/>
                        </a:rPr>
                        <m:t>=</m:t>
                      </m:r>
                      <m:nary>
                        <m:naryPr>
                          <m:chr m:val="∑"/>
                          <m:ctrlPr>
                            <a:rPr lang="en-US" altLang="zh-CN" b="0" i="1" smtClean="0">
                              <a:latin typeface="Cambria Math" panose="02040503050406030204" pitchFamily="18" charset="0"/>
                              <a:ea typeface="Microsoft YaHei" charset="0"/>
                            </a:rPr>
                          </m:ctrlPr>
                        </m:naryPr>
                        <m:sub>
                          <m:r>
                            <m:rPr>
                              <m:brk m:alnAt="23"/>
                            </m:rPr>
                            <a:rPr lang="en-US" altLang="zh-CN" b="0" i="1" smtClean="0">
                              <a:latin typeface="Cambria Math" panose="02040503050406030204" pitchFamily="18" charset="0"/>
                              <a:ea typeface="Microsoft YaHei" charset="0"/>
                            </a:rPr>
                            <m:t>𝑗</m:t>
                          </m:r>
                          <m:r>
                            <a:rPr lang="en-US" altLang="zh-CN" b="0" i="1" smtClean="0">
                              <a:latin typeface="Cambria Math" panose="02040503050406030204" pitchFamily="18" charset="0"/>
                              <a:ea typeface="Microsoft YaHei" charset="0"/>
                            </a:rPr>
                            <m:t>=1</m:t>
                          </m:r>
                        </m:sub>
                        <m:sup>
                          <m:r>
                            <a:rPr lang="en-US" altLang="zh-CN" b="0" i="1" smtClean="0">
                              <a:latin typeface="Cambria Math" panose="02040503050406030204" pitchFamily="18" charset="0"/>
                              <a:ea typeface="Microsoft YaHei" charset="0"/>
                            </a:rPr>
                            <m:t>𝐽</m:t>
                          </m:r>
                        </m:sup>
                        <m:e>
                          <m:sSub>
                            <m:sSubPr>
                              <m:ctrlPr>
                                <a:rPr lang="en-US" altLang="zh-CN" b="0" i="1" smtClean="0">
                                  <a:latin typeface="Cambria Math" panose="02040503050406030204" pitchFamily="18" charset="0"/>
                                  <a:ea typeface="Microsoft YaHei" charset="0"/>
                                </a:rPr>
                              </m:ctrlPr>
                            </m:sSubPr>
                            <m:e>
                              <m:r>
                                <a:rPr lang="en-US" altLang="zh-CN" b="0" i="1" smtClean="0">
                                  <a:latin typeface="Cambria Math" panose="02040503050406030204" pitchFamily="18" charset="0"/>
                                  <a:ea typeface="Microsoft YaHei" charset="0"/>
                                </a:rPr>
                                <m:t>𝑐</m:t>
                              </m:r>
                            </m:e>
                            <m:sub>
                              <m:r>
                                <a:rPr lang="en-US" altLang="zh-CN" b="0" i="1" smtClean="0">
                                  <a:latin typeface="Cambria Math" panose="02040503050406030204" pitchFamily="18" charset="0"/>
                                  <a:ea typeface="Microsoft YaHei" charset="0"/>
                                </a:rPr>
                                <m:t>𝑗</m:t>
                              </m:r>
                            </m:sub>
                          </m:sSub>
                          <m:r>
                            <a:rPr lang="en-US" altLang="zh-CN" b="0" i="1" smtClean="0">
                              <a:latin typeface="Cambria Math" panose="02040503050406030204" pitchFamily="18" charset="0"/>
                              <a:ea typeface="Microsoft YaHei" charset="0"/>
                            </a:rPr>
                            <m:t>𝐼</m:t>
                          </m:r>
                        </m:e>
                      </m:nary>
                    </m:oMath>
                  </m:oMathPara>
                </a14:m>
                <a:endParaRPr lang="zh-CN" altLang="en-US" dirty="0">
                  <a:ea typeface="Microsoft YaHei"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952442" y="2201540"/>
                <a:ext cx="1668598" cy="810222"/>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文本框 7"/>
          <p:cNvSpPr txBox="1"/>
          <p:nvPr/>
        </p:nvSpPr>
        <p:spPr>
          <a:xfrm>
            <a:off x="3856751" y="2375749"/>
            <a:ext cx="4606834" cy="369332"/>
          </a:xfrm>
          <a:prstGeom prst="rect">
            <a:avLst/>
          </a:prstGeom>
          <a:noFill/>
        </p:spPr>
        <p:txBody>
          <a:bodyPr wrap="square" rtlCol="0">
            <a:spAutoFit/>
          </a:bodyPr>
          <a:lstStyle/>
          <a:p>
            <a:r>
              <a:rPr lang="en-US" altLang="zh-CN" dirty="0" smtClean="0">
                <a:ea typeface="Microsoft YaHei" charset="0"/>
              </a:rPr>
              <a:t>C</a:t>
            </a:r>
            <a:r>
              <a:rPr lang="zh-CN" altLang="en-US" dirty="0" smtClean="0">
                <a:ea typeface="Microsoft YaHei" charset="0"/>
              </a:rPr>
              <a:t>为常数，</a:t>
            </a:r>
            <a:r>
              <a:rPr lang="en-US" altLang="zh-CN" dirty="0" smtClean="0">
                <a:ea typeface="Microsoft YaHei" charset="0"/>
              </a:rPr>
              <a:t>J</a:t>
            </a:r>
            <a:r>
              <a:rPr lang="zh-CN" altLang="en-US" dirty="0" smtClean="0">
                <a:ea typeface="Microsoft YaHei" charset="0"/>
              </a:rPr>
              <a:t>为叶子节点</a:t>
            </a:r>
            <a:endParaRPr lang="zh-CN" altLang="en-US" dirty="0">
              <a:ea typeface="Microsoft YaHei" charset="0"/>
            </a:endParaRPr>
          </a:p>
        </p:txBody>
      </p:sp>
      <p:pic>
        <p:nvPicPr>
          <p:cNvPr id="9" name="图片 8"/>
          <p:cNvPicPr>
            <a:picLocks noChangeAspect="1"/>
          </p:cNvPicPr>
          <p:nvPr/>
        </p:nvPicPr>
        <p:blipFill>
          <a:blip r:embed="rId5"/>
          <a:stretch>
            <a:fillRect/>
          </a:stretch>
        </p:blipFill>
        <p:spPr>
          <a:xfrm>
            <a:off x="9107302" y="4488031"/>
            <a:ext cx="790992" cy="650371"/>
          </a:xfrm>
          <a:prstGeom prst="rect">
            <a:avLst/>
          </a:prstGeom>
        </p:spPr>
      </p:pic>
      <p:pic>
        <p:nvPicPr>
          <p:cNvPr id="10" name="图片 9"/>
          <p:cNvPicPr>
            <a:picLocks noChangeAspect="1"/>
          </p:cNvPicPr>
          <p:nvPr/>
        </p:nvPicPr>
        <p:blipFill>
          <a:blip r:embed="rId6"/>
          <a:stretch>
            <a:fillRect/>
          </a:stretch>
        </p:blipFill>
        <p:spPr>
          <a:xfrm>
            <a:off x="10005871" y="4651515"/>
            <a:ext cx="1514286" cy="390476"/>
          </a:xfrm>
          <a:prstGeom prst="rect">
            <a:avLst/>
          </a:prstGeom>
        </p:spPr>
      </p:pic>
      <p:pic>
        <p:nvPicPr>
          <p:cNvPr id="11" name="图片 10"/>
          <p:cNvPicPr>
            <a:picLocks noChangeAspect="1"/>
          </p:cNvPicPr>
          <p:nvPr/>
        </p:nvPicPr>
        <p:blipFill>
          <a:blip r:embed="rId7"/>
          <a:stretch>
            <a:fillRect/>
          </a:stretch>
        </p:blipFill>
        <p:spPr>
          <a:xfrm>
            <a:off x="732802" y="3247193"/>
            <a:ext cx="2056577" cy="3234275"/>
          </a:xfrm>
          <a:prstGeom prst="rect">
            <a:avLst/>
          </a:prstGeom>
        </p:spPr>
      </p:pic>
      <p:pic>
        <p:nvPicPr>
          <p:cNvPr id="12" name="图片 11"/>
          <p:cNvPicPr>
            <a:picLocks noChangeAspect="1"/>
          </p:cNvPicPr>
          <p:nvPr/>
        </p:nvPicPr>
        <p:blipFill>
          <a:blip r:embed="rId8"/>
          <a:stretch>
            <a:fillRect/>
          </a:stretch>
        </p:blipFill>
        <p:spPr>
          <a:xfrm>
            <a:off x="2934302" y="3215127"/>
            <a:ext cx="2873935" cy="3339741"/>
          </a:xfrm>
          <a:prstGeom prst="rect">
            <a:avLst/>
          </a:prstGeom>
        </p:spPr>
      </p:pic>
      <p:pic>
        <p:nvPicPr>
          <p:cNvPr id="13" name="图片 12"/>
          <p:cNvPicPr>
            <a:picLocks noChangeAspect="1"/>
          </p:cNvPicPr>
          <p:nvPr/>
        </p:nvPicPr>
        <p:blipFill>
          <a:blip r:embed="rId9"/>
          <a:stretch>
            <a:fillRect/>
          </a:stretch>
        </p:blipFill>
        <p:spPr>
          <a:xfrm>
            <a:off x="6092932" y="3247193"/>
            <a:ext cx="2724525" cy="3199120"/>
          </a:xfrm>
          <a:prstGeom prst="rect">
            <a:avLst/>
          </a:prstGeom>
        </p:spPr>
      </p:pic>
    </p:spTree>
    <p:extLst>
      <p:ext uri="{BB962C8B-B14F-4D97-AF65-F5344CB8AC3E}">
        <p14:creationId xmlns:p14="http://schemas.microsoft.com/office/powerpoint/2010/main" val="11628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randombar(horizontal)">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randombar(horizontal)">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9047" y="91217"/>
            <a:ext cx="5439266" cy="830997"/>
          </a:xfrm>
          <a:prstGeom prst="rect">
            <a:avLst/>
          </a:prstGeom>
          <a:noFill/>
        </p:spPr>
        <p:txBody>
          <a:bodyPr wrap="square" rtlCol="0">
            <a:spAutoFit/>
          </a:bodyPr>
          <a:lstStyle/>
          <a:p>
            <a:r>
              <a:rPr lang="en-US" altLang="zh-CN" sz="4800" dirty="0" smtClean="0"/>
              <a:t>XGBOOST/</a:t>
            </a:r>
            <a:r>
              <a:rPr lang="en-US" altLang="zh-CN" sz="4800" dirty="0" err="1" smtClean="0"/>
              <a:t>LightGBM</a:t>
            </a:r>
            <a:endParaRPr lang="zh-CN" altLang="en-US" sz="4800" dirty="0"/>
          </a:p>
        </p:txBody>
      </p:sp>
      <mc:AlternateContent xmlns:mc="http://schemas.openxmlformats.org/markup-compatibility/2006" xmlns:a14="http://schemas.microsoft.com/office/drawing/2010/main">
        <mc:Choice Requires="a14">
          <p:sp>
            <p:nvSpPr>
              <p:cNvPr id="5" name="文本框 4"/>
              <p:cNvSpPr txBox="1"/>
              <p:nvPr/>
            </p:nvSpPr>
            <p:spPr>
              <a:xfrm>
                <a:off x="917649" y="1279986"/>
                <a:ext cx="5262659"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Microsoft YaHei" charset="0"/>
                        </a:rPr>
                        <m:t>𝑂𝑏𝑗</m:t>
                      </m:r>
                      <m:d>
                        <m:dPr>
                          <m:ctrlPr>
                            <a:rPr lang="en-US" altLang="zh-CN" b="0" i="1" smtClean="0">
                              <a:latin typeface="Cambria Math" panose="02040503050406030204" pitchFamily="18" charset="0"/>
                              <a:ea typeface="Microsoft YaHei" charset="0"/>
                            </a:rPr>
                          </m:ctrlPr>
                        </m:dPr>
                        <m:e>
                          <m:r>
                            <a:rPr lang="en-US" altLang="zh-CN" b="0" i="1" smtClean="0">
                              <a:latin typeface="Cambria Math" panose="02040503050406030204" pitchFamily="18" charset="0"/>
                              <a:ea typeface="Microsoft YaHei" charset="0"/>
                            </a:rPr>
                            <m:t>𝑡</m:t>
                          </m:r>
                        </m:e>
                      </m:d>
                      <m:r>
                        <a:rPr lang="en-US" altLang="zh-CN" b="0" i="1" smtClean="0">
                          <a:latin typeface="Cambria Math" panose="02040503050406030204" pitchFamily="18" charset="0"/>
                          <a:ea typeface="Microsoft YaHei" charset="0"/>
                        </a:rPr>
                        <m:t>=</m:t>
                      </m:r>
                      <m:nary>
                        <m:naryPr>
                          <m:chr m:val="∑"/>
                          <m:ctrlPr>
                            <a:rPr lang="en-US" altLang="zh-CN" b="0" i="1" smtClean="0">
                              <a:latin typeface="Cambria Math" panose="02040503050406030204" pitchFamily="18" charset="0"/>
                              <a:ea typeface="Microsoft YaHei" charset="0"/>
                            </a:rPr>
                          </m:ctrlPr>
                        </m:naryPr>
                        <m:sub>
                          <m:r>
                            <m:rPr>
                              <m:brk m:alnAt="23"/>
                            </m:rPr>
                            <a:rPr lang="en-US" altLang="zh-CN" b="0" i="1" smtClean="0">
                              <a:latin typeface="Cambria Math" panose="02040503050406030204" pitchFamily="18" charset="0"/>
                              <a:ea typeface="Microsoft YaHei" charset="0"/>
                            </a:rPr>
                            <m:t>𝑖</m:t>
                          </m:r>
                          <m:r>
                            <a:rPr lang="en-US" altLang="zh-CN" b="0" i="1" smtClean="0">
                              <a:latin typeface="Cambria Math" panose="02040503050406030204" pitchFamily="18" charset="0"/>
                              <a:ea typeface="Microsoft YaHei" charset="0"/>
                            </a:rPr>
                            <m:t>=1</m:t>
                          </m:r>
                        </m:sub>
                        <m:sup>
                          <m:r>
                            <a:rPr lang="en-US" altLang="zh-CN" b="0" i="1" smtClean="0">
                              <a:latin typeface="Cambria Math" panose="02040503050406030204" pitchFamily="18" charset="0"/>
                              <a:ea typeface="Microsoft YaHei" charset="0"/>
                            </a:rPr>
                            <m:t>𝑛</m:t>
                          </m:r>
                        </m:sup>
                        <m:e>
                          <m:r>
                            <a:rPr lang="en-US" altLang="zh-CN" b="0" i="1" smtClean="0">
                              <a:latin typeface="Cambria Math" panose="02040503050406030204" pitchFamily="18" charset="0"/>
                              <a:ea typeface="Microsoft YaHei" charset="0"/>
                            </a:rPr>
                            <m:t>𝐿</m:t>
                          </m:r>
                          <m:d>
                            <m:dPr>
                              <m:ctrlPr>
                                <a:rPr lang="en-US" altLang="zh-CN" b="0" i="1" smtClean="0">
                                  <a:latin typeface="Cambria Math" panose="02040503050406030204" pitchFamily="18" charset="0"/>
                                  <a:ea typeface="Microsoft YaHei" charset="0"/>
                                </a:rPr>
                              </m:ctrlPr>
                            </m:dPr>
                            <m:e>
                              <m:sSub>
                                <m:sSubPr>
                                  <m:ctrlPr>
                                    <a:rPr lang="en-US" altLang="zh-CN" b="0" i="1" smtClean="0">
                                      <a:latin typeface="Cambria Math" panose="02040503050406030204" pitchFamily="18" charset="0"/>
                                      <a:ea typeface="Microsoft YaHei" charset="0"/>
                                    </a:rPr>
                                  </m:ctrlPr>
                                </m:sSubPr>
                                <m:e>
                                  <m:r>
                                    <a:rPr lang="en-US" altLang="zh-CN" b="0" i="1" smtClean="0">
                                      <a:latin typeface="Cambria Math" panose="02040503050406030204" pitchFamily="18" charset="0"/>
                                      <a:ea typeface="Microsoft YaHei" charset="0"/>
                                    </a:rPr>
                                    <m:t>𝑦</m:t>
                                  </m:r>
                                </m:e>
                                <m:sub>
                                  <m:r>
                                    <a:rPr lang="en-US" altLang="zh-CN" b="0" i="1" smtClean="0">
                                      <a:latin typeface="Cambria Math" panose="02040503050406030204" pitchFamily="18" charset="0"/>
                                      <a:ea typeface="Microsoft YaHei" charset="0"/>
                                    </a:rPr>
                                    <m:t>𝑖</m:t>
                                  </m:r>
                                </m:sub>
                              </m:sSub>
                              <m:r>
                                <a:rPr lang="en-US" altLang="zh-CN" b="0" i="1" smtClean="0">
                                  <a:latin typeface="Cambria Math" panose="02040503050406030204" pitchFamily="18" charset="0"/>
                                  <a:ea typeface="Microsoft YaHei" charset="0"/>
                                </a:rPr>
                                <m:t>,</m:t>
                              </m:r>
                              <m:sSup>
                                <m:sSupPr>
                                  <m:ctrlPr>
                                    <a:rPr lang="en-US" altLang="zh-CN" b="0" i="1" smtClean="0">
                                      <a:latin typeface="Cambria Math" panose="02040503050406030204" pitchFamily="18" charset="0"/>
                                      <a:ea typeface="Microsoft YaHei" charset="0"/>
                                    </a:rPr>
                                  </m:ctrlPr>
                                </m:sSupPr>
                                <m:e>
                                  <m:acc>
                                    <m:accPr>
                                      <m:chr m:val="̂"/>
                                      <m:ctrlPr>
                                        <a:rPr lang="en-US" altLang="zh-CN" b="0" i="1" smtClean="0">
                                          <a:latin typeface="Cambria Math" panose="02040503050406030204" pitchFamily="18" charset="0"/>
                                          <a:ea typeface="Microsoft YaHei" charset="0"/>
                                        </a:rPr>
                                      </m:ctrlPr>
                                    </m:accPr>
                                    <m:e>
                                      <m:r>
                                        <a:rPr lang="en-US" altLang="zh-CN" b="0" i="1" smtClean="0">
                                          <a:latin typeface="Cambria Math" panose="02040503050406030204" pitchFamily="18" charset="0"/>
                                          <a:ea typeface="Microsoft YaHei" charset="0"/>
                                        </a:rPr>
                                        <m:t>𝑦</m:t>
                                      </m:r>
                                    </m:e>
                                  </m:acc>
                                </m:e>
                                <m:sup>
                                  <m:r>
                                    <a:rPr lang="en-US" altLang="zh-CN" b="0" i="1" smtClean="0">
                                      <a:latin typeface="Cambria Math" panose="02040503050406030204" pitchFamily="18" charset="0"/>
                                      <a:ea typeface="Microsoft YaHei" charset="0"/>
                                    </a:rPr>
                                    <m:t>𝑡</m:t>
                                  </m:r>
                                  <m:r>
                                    <a:rPr lang="en-US" altLang="zh-CN" b="0" i="1" smtClean="0">
                                      <a:latin typeface="Cambria Math" panose="02040503050406030204" pitchFamily="18" charset="0"/>
                                      <a:ea typeface="Microsoft YaHei" charset="0"/>
                                    </a:rPr>
                                    <m:t>−1</m:t>
                                  </m:r>
                                </m:sup>
                              </m:sSup>
                              <m:r>
                                <a:rPr lang="en-US" altLang="zh-CN" b="0" i="1" smtClean="0">
                                  <a:latin typeface="Cambria Math" panose="02040503050406030204" pitchFamily="18" charset="0"/>
                                  <a:ea typeface="Microsoft YaHei" charset="0"/>
                                </a:rPr>
                                <m:t>+</m:t>
                              </m:r>
                              <m:sSub>
                                <m:sSubPr>
                                  <m:ctrlPr>
                                    <a:rPr lang="en-US" altLang="zh-CN" b="0" i="1" smtClean="0">
                                      <a:latin typeface="Cambria Math" panose="02040503050406030204" pitchFamily="18" charset="0"/>
                                      <a:ea typeface="Microsoft YaHei" charset="0"/>
                                    </a:rPr>
                                  </m:ctrlPr>
                                </m:sSubPr>
                                <m:e>
                                  <m:r>
                                    <a:rPr lang="en-US" altLang="zh-CN" b="0" i="1" smtClean="0">
                                      <a:latin typeface="Cambria Math" panose="02040503050406030204" pitchFamily="18" charset="0"/>
                                      <a:ea typeface="Microsoft YaHei" charset="0"/>
                                    </a:rPr>
                                    <m:t>𝑓</m:t>
                                  </m:r>
                                </m:e>
                                <m:sub>
                                  <m:r>
                                    <a:rPr lang="en-US" altLang="zh-CN" b="0" i="1" smtClean="0">
                                      <a:latin typeface="Cambria Math" panose="02040503050406030204" pitchFamily="18" charset="0"/>
                                      <a:ea typeface="Microsoft YaHei" charset="0"/>
                                    </a:rPr>
                                    <m:t>𝑡</m:t>
                                  </m:r>
                                </m:sub>
                              </m:sSub>
                              <m:d>
                                <m:dPr>
                                  <m:ctrlPr>
                                    <a:rPr lang="en-US" altLang="zh-CN" b="0" i="1" smtClean="0">
                                      <a:latin typeface="Cambria Math" panose="02040503050406030204" pitchFamily="18" charset="0"/>
                                      <a:ea typeface="Microsoft YaHei" charset="0"/>
                                    </a:rPr>
                                  </m:ctrlPr>
                                </m:dPr>
                                <m:e>
                                  <m:sSub>
                                    <m:sSubPr>
                                      <m:ctrlPr>
                                        <a:rPr lang="en-US" altLang="zh-CN" b="0" i="1" smtClean="0">
                                          <a:latin typeface="Cambria Math" panose="02040503050406030204" pitchFamily="18" charset="0"/>
                                          <a:ea typeface="Microsoft YaHei" charset="0"/>
                                        </a:rPr>
                                      </m:ctrlPr>
                                    </m:sSubPr>
                                    <m:e>
                                      <m:r>
                                        <a:rPr lang="en-US" altLang="zh-CN" b="0" i="1" smtClean="0">
                                          <a:latin typeface="Cambria Math" panose="02040503050406030204" pitchFamily="18" charset="0"/>
                                          <a:ea typeface="Microsoft YaHei" charset="0"/>
                                        </a:rPr>
                                        <m:t>𝑥</m:t>
                                      </m:r>
                                    </m:e>
                                    <m:sub>
                                      <m:r>
                                        <a:rPr lang="en-US" altLang="zh-CN" b="0" i="1" smtClean="0">
                                          <a:latin typeface="Cambria Math" panose="02040503050406030204" pitchFamily="18" charset="0"/>
                                          <a:ea typeface="Microsoft YaHei" charset="0"/>
                                        </a:rPr>
                                        <m:t>𝑖</m:t>
                                      </m:r>
                                    </m:sub>
                                  </m:sSub>
                                </m:e>
                              </m:d>
                            </m:e>
                          </m:d>
                          <m:r>
                            <a:rPr lang="en-US" altLang="zh-CN" b="0" i="1" smtClean="0">
                              <a:latin typeface="Cambria Math" panose="02040503050406030204" pitchFamily="18" charset="0"/>
                              <a:ea typeface="Microsoft YaHei" charset="0"/>
                            </a:rPr>
                            <m:t>+</m:t>
                          </m:r>
                          <m:r>
                            <m:rPr>
                              <m:sty m:val="p"/>
                            </m:rPr>
                            <a:rPr lang="el-GR" altLang="zh-CN" b="0" i="1" smtClean="0">
                              <a:latin typeface="Cambria Math" panose="02040503050406030204" pitchFamily="18" charset="0"/>
                              <a:ea typeface="Cambria Math" panose="02040503050406030204" pitchFamily="18" charset="0"/>
                            </a:rPr>
                            <m:t>Ω</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𝑡</m:t>
                                  </m:r>
                                </m:sub>
                              </m:sSub>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𝑐𝑜𝑛𝑠𝑡𝑎𝑛𝑡</m:t>
                          </m:r>
                        </m:e>
                      </m:nary>
                    </m:oMath>
                  </m:oMathPara>
                </a14:m>
                <a:endParaRPr lang="zh-CN" altLang="en-US" dirty="0">
                  <a:ea typeface="Microsoft YaHei"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917649" y="1279986"/>
                <a:ext cx="5262659" cy="756233"/>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2278492" y="2393991"/>
                <a:ext cx="4354397"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Microsoft YaHei" charset="0"/>
                        </a:rPr>
                        <m:t>𝑓</m:t>
                      </m:r>
                      <m:d>
                        <m:dPr>
                          <m:ctrlPr>
                            <a:rPr lang="en-US" altLang="zh-CN" b="0" i="1" smtClean="0">
                              <a:latin typeface="Cambria Math" panose="02040503050406030204" pitchFamily="18" charset="0"/>
                              <a:ea typeface="Microsoft YaHei" charset="0"/>
                            </a:rPr>
                          </m:ctrlPr>
                        </m:dPr>
                        <m:e>
                          <m:r>
                            <a:rPr lang="en-US" altLang="zh-CN" b="0" i="1" smtClean="0">
                              <a:latin typeface="Cambria Math" panose="02040503050406030204" pitchFamily="18" charset="0"/>
                              <a:ea typeface="Microsoft YaHei" charset="0"/>
                            </a:rPr>
                            <m:t>𝑥</m:t>
                          </m:r>
                          <m:r>
                            <a:rPr lang="en-US" altLang="zh-CN" b="0" i="1" smtClean="0">
                              <a:latin typeface="Cambria Math" panose="02040503050406030204" pitchFamily="18" charset="0"/>
                              <a:ea typeface="Microsoft YaHei" charset="0"/>
                            </a:rPr>
                            <m:t>+</m:t>
                          </m:r>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ea typeface="Cambria Math" panose="02040503050406030204" pitchFamily="18" charset="0"/>
                            </a:rPr>
                            <m:t>𝑥</m:t>
                          </m:r>
                        </m:e>
                      </m:d>
                      <m:r>
                        <a:rPr lang="en-US" altLang="zh-CN" i="1">
                          <a:latin typeface="Cambria Math" panose="02040503050406030204" pitchFamily="18" charset="0"/>
                          <a:ea typeface="Microsoft YaHei" charset="0"/>
                        </a:rPr>
                        <m:t>≈</m:t>
                      </m:r>
                      <m:r>
                        <a:rPr lang="en-US" altLang="zh-CN" b="0" i="1" smtClean="0">
                          <a:latin typeface="Cambria Math" panose="02040503050406030204" pitchFamily="18" charset="0"/>
                          <a:ea typeface="Microsoft YaHei" charset="0"/>
                        </a:rPr>
                        <m:t>𝑓</m:t>
                      </m:r>
                      <m:d>
                        <m:dPr>
                          <m:ctrlPr>
                            <a:rPr lang="en-US" altLang="zh-CN" b="0" i="1" smtClean="0">
                              <a:latin typeface="Cambria Math" panose="02040503050406030204" pitchFamily="18" charset="0"/>
                              <a:ea typeface="Microsoft YaHei" charset="0"/>
                            </a:rPr>
                          </m:ctrlPr>
                        </m:dPr>
                        <m:e>
                          <m:r>
                            <a:rPr lang="en-US" altLang="zh-CN" b="0" i="1" smtClean="0">
                              <a:latin typeface="Cambria Math" panose="02040503050406030204" pitchFamily="18" charset="0"/>
                              <a:ea typeface="Microsoft YaHei" charset="0"/>
                            </a:rPr>
                            <m:t>𝑥</m:t>
                          </m:r>
                        </m:e>
                      </m:d>
                      <m:r>
                        <a:rPr lang="en-US" altLang="zh-CN" b="0" i="1" smtClean="0">
                          <a:latin typeface="Cambria Math" panose="02040503050406030204" pitchFamily="18" charset="0"/>
                          <a:ea typeface="Microsoft YaHei" charset="0"/>
                        </a:rPr>
                        <m:t>+</m:t>
                      </m:r>
                      <m:sSup>
                        <m:sSupPr>
                          <m:ctrlPr>
                            <a:rPr lang="en-US" altLang="zh-CN" b="0" i="1" smtClean="0">
                              <a:latin typeface="Cambria Math" panose="02040503050406030204" pitchFamily="18" charset="0"/>
                              <a:ea typeface="Microsoft YaHei" charset="0"/>
                            </a:rPr>
                          </m:ctrlPr>
                        </m:sSupPr>
                        <m:e>
                          <m:r>
                            <a:rPr lang="en-US" altLang="zh-CN" b="0" i="1" smtClean="0">
                              <a:latin typeface="Cambria Math" panose="02040503050406030204" pitchFamily="18" charset="0"/>
                              <a:ea typeface="Microsoft YaHei" charset="0"/>
                            </a:rPr>
                            <m:t>𝑓</m:t>
                          </m:r>
                        </m:e>
                        <m:sup>
                          <m:r>
                            <a:rPr lang="en-US" altLang="zh-CN" b="0" i="1" smtClean="0">
                              <a:latin typeface="Cambria Math" panose="02040503050406030204" pitchFamily="18" charset="0"/>
                              <a:ea typeface="Microsoft YaHei" charset="0"/>
                            </a:rPr>
                            <m:t>′</m:t>
                          </m:r>
                        </m:sup>
                      </m:sSup>
                      <m:d>
                        <m:dPr>
                          <m:ctrlPr>
                            <a:rPr lang="en-US" altLang="zh-CN" b="0" i="1" smtClean="0">
                              <a:latin typeface="Cambria Math" panose="02040503050406030204" pitchFamily="18" charset="0"/>
                              <a:ea typeface="Microsoft YaHei" charset="0"/>
                            </a:rPr>
                          </m:ctrlPr>
                        </m:dPr>
                        <m:e>
                          <m:r>
                            <a:rPr lang="en-US" altLang="zh-CN" b="0" i="1" smtClean="0">
                              <a:latin typeface="Cambria Math" panose="02040503050406030204" pitchFamily="18" charset="0"/>
                              <a:ea typeface="Microsoft YaHei" charset="0"/>
                            </a:rPr>
                            <m:t>𝑥</m:t>
                          </m:r>
                        </m:e>
                      </m:d>
                      <m:r>
                        <m:rPr>
                          <m:sty m:val="p"/>
                        </m:rPr>
                        <a:rPr lang="el-GR" altLang="zh-CN" i="1">
                          <a:latin typeface="Cambria Math" panose="02040503050406030204" pitchFamily="18" charset="0"/>
                          <a:ea typeface="Cambria Math" panose="02040503050406030204" pitchFamily="18" charset="0"/>
                        </a:rPr>
                        <m:t>Δ</m:t>
                      </m:r>
                      <m:r>
                        <a:rPr lang="en-US" altLang="zh-CN" i="1">
                          <a:latin typeface="Cambria Math" panose="02040503050406030204" pitchFamily="18" charset="0"/>
                          <a:ea typeface="Cambria Math" panose="02040503050406030204" pitchFamily="18" charset="0"/>
                        </a:rPr>
                        <m:t>𝑥</m:t>
                      </m:r>
                      <m:r>
                        <a:rPr lang="en-US" altLang="zh-CN" b="0" i="0"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2</m:t>
                          </m:r>
                        </m:den>
                      </m:f>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𝑓</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Δ</m:t>
                          </m:r>
                          <m:r>
                            <a:rPr lang="en-US" altLang="zh-CN" i="1">
                              <a:latin typeface="Cambria Math" panose="02040503050406030204" pitchFamily="18" charset="0"/>
                              <a:ea typeface="Cambria Math" panose="02040503050406030204" pitchFamily="18" charset="0"/>
                            </a:rPr>
                            <m:t>𝑥</m:t>
                          </m:r>
                        </m:e>
                        <m:sup>
                          <m:r>
                            <a:rPr lang="en-US" altLang="zh-CN" b="0" i="1" smtClean="0">
                              <a:latin typeface="Cambria Math" panose="02040503050406030204" pitchFamily="18" charset="0"/>
                              <a:ea typeface="Cambria Math" panose="02040503050406030204" pitchFamily="18" charset="0"/>
                            </a:rPr>
                            <m:t>2</m:t>
                          </m:r>
                        </m:sup>
                      </m:sSup>
                    </m:oMath>
                  </m:oMathPara>
                </a14:m>
                <a:endParaRPr lang="zh-CN" altLang="en-US" dirty="0">
                  <a:ea typeface="Microsoft YaHei"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2278492" y="2393991"/>
                <a:ext cx="4354397" cy="518604"/>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838199" y="2522682"/>
                <a:ext cx="12150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Microsoft YaHei" charset="0"/>
                        </a:rPr>
                        <m:t>𝑇𝑎𝑦𝑙𝑜𝑟</m:t>
                      </m:r>
                      <m:r>
                        <a:rPr lang="zh-CN" altLang="en-US" i="1">
                          <a:latin typeface="Cambria Math" panose="02040503050406030204" pitchFamily="18" charset="0"/>
                          <a:ea typeface="Microsoft YaHei" charset="0"/>
                        </a:rPr>
                        <m:t>展开</m:t>
                      </m:r>
                    </m:oMath>
                  </m:oMathPara>
                </a14:m>
                <a:endParaRPr lang="zh-CN" altLang="en-US" dirty="0">
                  <a:ea typeface="Microsoft YaHei"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838199" y="2522682"/>
                <a:ext cx="1215076" cy="276999"/>
              </a:xfrm>
              <a:prstGeom prst="rect">
                <a:avLst/>
              </a:prstGeom>
              <a:blipFill rotWithShape="0">
                <a:blip r:embed="rId5"/>
                <a:stretch>
                  <a:fillRect l="-6000" t="-6667" r="-6500"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739435" y="3461243"/>
                <a:ext cx="7136441" cy="504818"/>
              </a:xfrm>
              <a:prstGeom prst="rect">
                <a:avLst/>
              </a:prstGeom>
            </p:spPr>
            <p:txBody>
              <a:bodyPr wrap="none">
                <a:spAutoFit/>
              </a:bodyPr>
              <a:lstStyle/>
              <a:p>
                <a14:m>
                  <m:oMath xmlns:m="http://schemas.openxmlformats.org/officeDocument/2006/math">
                    <m:r>
                      <a:rPr lang="en-US" altLang="zh-CN" i="1" smtClean="0">
                        <a:latin typeface="Cambria Math" panose="02040503050406030204" pitchFamily="18" charset="0"/>
                        <a:ea typeface="Microsoft YaHei" charset="0"/>
                      </a:rPr>
                      <m:t>𝑂𝑏𝑗</m:t>
                    </m:r>
                    <m:d>
                      <m:dPr>
                        <m:ctrlPr>
                          <a:rPr lang="en-US" altLang="zh-CN" i="1">
                            <a:latin typeface="Cambria Math" panose="02040503050406030204" pitchFamily="18" charset="0"/>
                            <a:ea typeface="Microsoft YaHei" charset="0"/>
                          </a:rPr>
                        </m:ctrlPr>
                      </m:dPr>
                      <m:e>
                        <m:r>
                          <a:rPr lang="en-US" altLang="zh-CN" i="1">
                            <a:latin typeface="Cambria Math" panose="02040503050406030204" pitchFamily="18" charset="0"/>
                            <a:ea typeface="Microsoft YaHei" charset="0"/>
                          </a:rPr>
                          <m:t>𝑡</m:t>
                        </m:r>
                      </m:e>
                    </m:d>
                    <m:r>
                      <a:rPr lang="en-US" altLang="zh-CN" i="1">
                        <a:latin typeface="Cambria Math" panose="02040503050406030204" pitchFamily="18" charset="0"/>
                        <a:ea typeface="Microsoft YaHei" charset="0"/>
                      </a:rPr>
                      <m:t>=</m:t>
                    </m:r>
                    <m:nary>
                      <m:naryPr>
                        <m:chr m:val="∑"/>
                        <m:ctrlPr>
                          <a:rPr lang="en-US" altLang="zh-CN" i="1" smtClean="0">
                            <a:latin typeface="Cambria Math" panose="02040503050406030204" pitchFamily="18" charset="0"/>
                            <a:ea typeface="Microsoft YaHei" charset="0"/>
                          </a:rPr>
                        </m:ctrlPr>
                      </m:naryPr>
                      <m:sub>
                        <m:r>
                          <m:rPr>
                            <m:brk m:alnAt="23"/>
                          </m:rPr>
                          <a:rPr lang="en-US" altLang="zh-CN" b="0" i="1" smtClean="0">
                            <a:latin typeface="Cambria Math" panose="02040503050406030204" pitchFamily="18" charset="0"/>
                            <a:ea typeface="Microsoft YaHei" charset="0"/>
                          </a:rPr>
                          <m:t>𝑖</m:t>
                        </m:r>
                        <m:r>
                          <a:rPr lang="en-US" altLang="zh-CN" b="0" i="1" smtClean="0">
                            <a:latin typeface="Cambria Math" panose="02040503050406030204" pitchFamily="18" charset="0"/>
                            <a:ea typeface="Microsoft YaHei" charset="0"/>
                          </a:rPr>
                          <m:t>=1</m:t>
                        </m:r>
                      </m:sub>
                      <m:sup>
                        <m:r>
                          <a:rPr lang="en-US" altLang="zh-CN" b="0" i="1" smtClean="0">
                            <a:latin typeface="Cambria Math" panose="02040503050406030204" pitchFamily="18" charset="0"/>
                            <a:ea typeface="Microsoft YaHei" charset="0"/>
                          </a:rPr>
                          <m:t>𝑛</m:t>
                        </m:r>
                      </m:sup>
                      <m:e>
                        <m:d>
                          <m:dPr>
                            <m:begChr m:val="["/>
                            <m:endChr m:val="]"/>
                            <m:ctrlPr>
                              <a:rPr lang="en-US" altLang="zh-CN" i="1" smtClean="0">
                                <a:latin typeface="Cambria Math" panose="02040503050406030204" pitchFamily="18" charset="0"/>
                                <a:ea typeface="Microsoft YaHei" charset="0"/>
                              </a:rPr>
                            </m:ctrlPr>
                          </m:dPr>
                          <m:e>
                            <m:r>
                              <a:rPr lang="en-US" altLang="zh-CN" b="0" i="1" smtClean="0">
                                <a:latin typeface="Cambria Math" panose="02040503050406030204" pitchFamily="18" charset="0"/>
                                <a:ea typeface="Microsoft YaHei" charset="0"/>
                              </a:rPr>
                              <m:t>𝐿</m:t>
                            </m:r>
                            <m:d>
                              <m:dPr>
                                <m:ctrlPr>
                                  <a:rPr lang="en-US" altLang="zh-CN" b="0" i="1" smtClean="0">
                                    <a:latin typeface="Cambria Math" panose="02040503050406030204" pitchFamily="18" charset="0"/>
                                    <a:ea typeface="Microsoft YaHei" charset="0"/>
                                  </a:rPr>
                                </m:ctrlPr>
                              </m:dPr>
                              <m:e>
                                <m:sSub>
                                  <m:sSubPr>
                                    <m:ctrlPr>
                                      <a:rPr lang="en-US" altLang="zh-CN" i="1">
                                        <a:latin typeface="Cambria Math" panose="02040503050406030204" pitchFamily="18" charset="0"/>
                                        <a:ea typeface="Microsoft YaHei" charset="0"/>
                                      </a:rPr>
                                    </m:ctrlPr>
                                  </m:sSubPr>
                                  <m:e>
                                    <m:r>
                                      <a:rPr lang="en-US" altLang="zh-CN" i="1">
                                        <a:latin typeface="Cambria Math" panose="02040503050406030204" pitchFamily="18" charset="0"/>
                                        <a:ea typeface="Microsoft YaHei" charset="0"/>
                                      </a:rPr>
                                      <m:t>𝑦</m:t>
                                    </m:r>
                                  </m:e>
                                  <m:sub>
                                    <m:r>
                                      <a:rPr lang="en-US" altLang="zh-CN" i="1">
                                        <a:latin typeface="Cambria Math" panose="02040503050406030204" pitchFamily="18" charset="0"/>
                                        <a:ea typeface="Microsoft YaHei" charset="0"/>
                                      </a:rPr>
                                      <m:t>𝑖</m:t>
                                    </m:r>
                                  </m:sub>
                                </m:sSub>
                                <m:r>
                                  <a:rPr lang="en-US" altLang="zh-CN" i="1">
                                    <a:latin typeface="Cambria Math" panose="02040503050406030204" pitchFamily="18" charset="0"/>
                                    <a:ea typeface="Microsoft YaHei" charset="0"/>
                                  </a:rPr>
                                  <m:t>,</m:t>
                                </m:r>
                                <m:sSup>
                                  <m:sSupPr>
                                    <m:ctrlPr>
                                      <a:rPr lang="en-US" altLang="zh-CN" i="1">
                                        <a:latin typeface="Cambria Math" panose="02040503050406030204" pitchFamily="18" charset="0"/>
                                        <a:ea typeface="Microsoft YaHei" charset="0"/>
                                      </a:rPr>
                                    </m:ctrlPr>
                                  </m:sSupPr>
                                  <m:e>
                                    <m:acc>
                                      <m:accPr>
                                        <m:chr m:val="̂"/>
                                        <m:ctrlPr>
                                          <a:rPr lang="en-US" altLang="zh-CN" i="1">
                                            <a:latin typeface="Cambria Math" panose="02040503050406030204" pitchFamily="18" charset="0"/>
                                            <a:ea typeface="Microsoft YaHei" charset="0"/>
                                          </a:rPr>
                                        </m:ctrlPr>
                                      </m:accPr>
                                      <m:e>
                                        <m:r>
                                          <a:rPr lang="en-US" altLang="zh-CN" i="1">
                                            <a:latin typeface="Cambria Math" panose="02040503050406030204" pitchFamily="18" charset="0"/>
                                            <a:ea typeface="Microsoft YaHei" charset="0"/>
                                          </a:rPr>
                                          <m:t>𝑦</m:t>
                                        </m:r>
                                      </m:e>
                                    </m:acc>
                                  </m:e>
                                  <m:sup>
                                    <m:r>
                                      <a:rPr lang="en-US" altLang="zh-CN" i="1">
                                        <a:latin typeface="Cambria Math" panose="02040503050406030204" pitchFamily="18" charset="0"/>
                                        <a:ea typeface="Microsoft YaHei" charset="0"/>
                                      </a:rPr>
                                      <m:t>𝑡</m:t>
                                    </m:r>
                                    <m:r>
                                      <a:rPr lang="en-US" altLang="zh-CN" i="1">
                                        <a:latin typeface="Cambria Math" panose="02040503050406030204" pitchFamily="18" charset="0"/>
                                        <a:ea typeface="Microsoft YaHei" charset="0"/>
                                      </a:rPr>
                                      <m:t>−1</m:t>
                                    </m:r>
                                  </m:sup>
                                </m:sSup>
                              </m:e>
                            </m:d>
                            <m:r>
                              <a:rPr lang="en-US" altLang="zh-CN" b="0" i="1" smtClean="0">
                                <a:latin typeface="Cambria Math" panose="02040503050406030204" pitchFamily="18" charset="0"/>
                                <a:ea typeface="Microsoft YaHei" charset="0"/>
                              </a:rPr>
                              <m:t>+</m:t>
                            </m:r>
                            <m:sSub>
                              <m:sSubPr>
                                <m:ctrlPr>
                                  <a:rPr lang="en-US" altLang="zh-CN" b="0" i="1" smtClean="0">
                                    <a:latin typeface="Cambria Math" panose="02040503050406030204" pitchFamily="18" charset="0"/>
                                    <a:ea typeface="Microsoft YaHei" charset="0"/>
                                  </a:rPr>
                                </m:ctrlPr>
                              </m:sSubPr>
                              <m:e>
                                <m:r>
                                  <a:rPr lang="en-US" altLang="zh-CN" b="0" i="1" smtClean="0">
                                    <a:latin typeface="Cambria Math" panose="02040503050406030204" pitchFamily="18" charset="0"/>
                                    <a:ea typeface="Microsoft YaHei" charset="0"/>
                                  </a:rPr>
                                  <m:t>𝑔</m:t>
                                </m:r>
                              </m:e>
                              <m:sub>
                                <m:r>
                                  <a:rPr lang="en-US" altLang="zh-CN" b="0" i="1" smtClean="0">
                                    <a:latin typeface="Cambria Math" panose="02040503050406030204" pitchFamily="18" charset="0"/>
                                    <a:ea typeface="Microsoft YaHei" charset="0"/>
                                  </a:rPr>
                                  <m:t>𝑖</m:t>
                                </m:r>
                              </m:sub>
                            </m:sSub>
                            <m:sSub>
                              <m:sSubPr>
                                <m:ctrlPr>
                                  <a:rPr lang="en-US" altLang="zh-CN" i="1">
                                    <a:latin typeface="Cambria Math" panose="02040503050406030204" pitchFamily="18" charset="0"/>
                                    <a:ea typeface="Microsoft YaHei" charset="0"/>
                                  </a:rPr>
                                </m:ctrlPr>
                              </m:sSubPr>
                              <m:e>
                                <m:r>
                                  <a:rPr lang="en-US" altLang="zh-CN" i="1">
                                    <a:latin typeface="Cambria Math" panose="02040503050406030204" pitchFamily="18" charset="0"/>
                                    <a:ea typeface="Microsoft YaHei" charset="0"/>
                                  </a:rPr>
                                  <m:t>𝑓</m:t>
                                </m:r>
                              </m:e>
                              <m:sub>
                                <m:r>
                                  <a:rPr lang="en-US" altLang="zh-CN" i="1">
                                    <a:latin typeface="Cambria Math" panose="02040503050406030204" pitchFamily="18" charset="0"/>
                                    <a:ea typeface="Microsoft YaHei" charset="0"/>
                                  </a:rPr>
                                  <m:t>𝑡</m:t>
                                </m:r>
                              </m:sub>
                            </m:sSub>
                            <m:d>
                              <m:dPr>
                                <m:ctrlPr>
                                  <a:rPr lang="en-US" altLang="zh-CN" i="1">
                                    <a:latin typeface="Cambria Math" panose="02040503050406030204" pitchFamily="18" charset="0"/>
                                    <a:ea typeface="Microsoft YaHei" charset="0"/>
                                  </a:rPr>
                                </m:ctrlPr>
                              </m:dPr>
                              <m:e>
                                <m:sSub>
                                  <m:sSubPr>
                                    <m:ctrlPr>
                                      <a:rPr lang="en-US" altLang="zh-CN" i="1">
                                        <a:latin typeface="Cambria Math" panose="02040503050406030204" pitchFamily="18" charset="0"/>
                                        <a:ea typeface="Microsoft YaHei" charset="0"/>
                                      </a:rPr>
                                    </m:ctrlPr>
                                  </m:sSubPr>
                                  <m:e>
                                    <m:r>
                                      <a:rPr lang="en-US" altLang="zh-CN" i="1">
                                        <a:latin typeface="Cambria Math" panose="02040503050406030204" pitchFamily="18" charset="0"/>
                                        <a:ea typeface="Microsoft YaHei" charset="0"/>
                                      </a:rPr>
                                      <m:t>𝑥</m:t>
                                    </m:r>
                                  </m:e>
                                  <m:sub>
                                    <m:r>
                                      <a:rPr lang="en-US" altLang="zh-CN" i="1">
                                        <a:latin typeface="Cambria Math" panose="02040503050406030204" pitchFamily="18" charset="0"/>
                                        <a:ea typeface="Microsoft YaHei" charset="0"/>
                                      </a:rPr>
                                      <m:t>𝑖</m:t>
                                    </m:r>
                                  </m:sub>
                                </m:sSub>
                              </m:e>
                            </m:d>
                            <m:r>
                              <a:rPr lang="en-US" altLang="zh-CN" b="0" i="1" smtClean="0">
                                <a:latin typeface="Cambria Math" panose="02040503050406030204" pitchFamily="18" charset="0"/>
                                <a:ea typeface="Microsoft YaHei" charset="0"/>
                              </a:rPr>
                              <m:t>+</m:t>
                            </m:r>
                            <m:f>
                              <m:fPr>
                                <m:ctrlPr>
                                  <a:rPr lang="en-US" altLang="zh-CN" b="0" i="1" smtClean="0">
                                    <a:latin typeface="Cambria Math" panose="02040503050406030204" pitchFamily="18" charset="0"/>
                                    <a:ea typeface="Microsoft YaHei" charset="0"/>
                                  </a:rPr>
                                </m:ctrlPr>
                              </m:fPr>
                              <m:num>
                                <m:r>
                                  <a:rPr lang="en-US" altLang="zh-CN" b="0" i="1" smtClean="0">
                                    <a:latin typeface="Cambria Math" panose="02040503050406030204" pitchFamily="18" charset="0"/>
                                    <a:ea typeface="Microsoft YaHei" charset="0"/>
                                  </a:rPr>
                                  <m:t>1</m:t>
                                </m:r>
                              </m:num>
                              <m:den>
                                <m:r>
                                  <a:rPr lang="en-US" altLang="zh-CN" b="0" i="1" smtClean="0">
                                    <a:latin typeface="Cambria Math" panose="02040503050406030204" pitchFamily="18" charset="0"/>
                                    <a:ea typeface="Microsoft YaHei" charset="0"/>
                                  </a:rPr>
                                  <m:t>2</m:t>
                                </m:r>
                              </m:den>
                            </m:f>
                            <m:sSub>
                              <m:sSubPr>
                                <m:ctrlPr>
                                  <a:rPr lang="en-US" altLang="zh-CN" b="0" i="1" smtClean="0">
                                    <a:latin typeface="Cambria Math" panose="02040503050406030204" pitchFamily="18" charset="0"/>
                                    <a:ea typeface="Microsoft YaHei" charset="0"/>
                                  </a:rPr>
                                </m:ctrlPr>
                              </m:sSubPr>
                              <m:e>
                                <m:r>
                                  <a:rPr lang="en-US" altLang="zh-CN" b="0" i="1" smtClean="0">
                                    <a:latin typeface="Cambria Math" panose="02040503050406030204" pitchFamily="18" charset="0"/>
                                    <a:ea typeface="Microsoft YaHei" charset="0"/>
                                  </a:rPr>
                                  <m:t>h</m:t>
                                </m:r>
                              </m:e>
                              <m:sub>
                                <m:r>
                                  <a:rPr lang="en-US" altLang="zh-CN" b="0" i="1" smtClean="0">
                                    <a:latin typeface="Cambria Math" panose="02040503050406030204" pitchFamily="18" charset="0"/>
                                    <a:ea typeface="Microsoft YaHei" charset="0"/>
                                  </a:rPr>
                                  <m:t>𝑖</m:t>
                                </m:r>
                              </m:sub>
                            </m:sSub>
                            <m:sSup>
                              <m:sSupPr>
                                <m:ctrlPr>
                                  <a:rPr lang="en-US" altLang="zh-CN" b="0" i="1" smtClean="0">
                                    <a:latin typeface="Cambria Math" panose="02040503050406030204" pitchFamily="18" charset="0"/>
                                    <a:ea typeface="Microsoft YaHei" charset="0"/>
                                  </a:rPr>
                                </m:ctrlPr>
                              </m:sSupPr>
                              <m:e>
                                <m:sSub>
                                  <m:sSubPr>
                                    <m:ctrlPr>
                                      <a:rPr lang="en-US" altLang="zh-CN" b="0" i="1" smtClean="0">
                                        <a:latin typeface="Cambria Math" panose="02040503050406030204" pitchFamily="18" charset="0"/>
                                        <a:ea typeface="Microsoft YaHei" charset="0"/>
                                      </a:rPr>
                                    </m:ctrlPr>
                                  </m:sSubPr>
                                  <m:e>
                                    <m:r>
                                      <a:rPr lang="en-US" altLang="zh-CN" b="0" i="1" smtClean="0">
                                        <a:latin typeface="Cambria Math" panose="02040503050406030204" pitchFamily="18" charset="0"/>
                                        <a:ea typeface="Microsoft YaHei" charset="0"/>
                                      </a:rPr>
                                      <m:t>𝑓</m:t>
                                    </m:r>
                                  </m:e>
                                  <m:sub>
                                    <m:r>
                                      <a:rPr lang="en-US" altLang="zh-CN" b="0" i="1" smtClean="0">
                                        <a:latin typeface="Cambria Math" panose="02040503050406030204" pitchFamily="18" charset="0"/>
                                        <a:ea typeface="Microsoft YaHei" charset="0"/>
                                      </a:rPr>
                                      <m:t>𝑡</m:t>
                                    </m:r>
                                  </m:sub>
                                </m:sSub>
                              </m:e>
                              <m:sup>
                                <m:r>
                                  <a:rPr lang="en-US" altLang="zh-CN" b="0" i="1" smtClean="0">
                                    <a:latin typeface="Cambria Math" panose="02040503050406030204" pitchFamily="18" charset="0"/>
                                    <a:ea typeface="Microsoft YaHei" charset="0"/>
                                  </a:rPr>
                                  <m:t>2</m:t>
                                </m:r>
                              </m:sup>
                            </m:sSup>
                            <m:r>
                              <a:rPr lang="en-US" altLang="zh-CN" b="0" i="1" smtClean="0">
                                <a:latin typeface="Cambria Math" panose="02040503050406030204" pitchFamily="18" charset="0"/>
                                <a:ea typeface="Microsoft YaHei" charset="0"/>
                              </a:rPr>
                              <m:t>(</m:t>
                            </m:r>
                            <m:sSub>
                              <m:sSubPr>
                                <m:ctrlPr>
                                  <a:rPr lang="en-US" altLang="zh-CN" b="0" i="1" smtClean="0">
                                    <a:latin typeface="Cambria Math" panose="02040503050406030204" pitchFamily="18" charset="0"/>
                                    <a:ea typeface="Microsoft YaHei" charset="0"/>
                                  </a:rPr>
                                </m:ctrlPr>
                              </m:sSubPr>
                              <m:e>
                                <m:r>
                                  <a:rPr lang="en-US" altLang="zh-CN" b="0" i="1" smtClean="0">
                                    <a:latin typeface="Cambria Math" panose="02040503050406030204" pitchFamily="18" charset="0"/>
                                    <a:ea typeface="Microsoft YaHei" charset="0"/>
                                  </a:rPr>
                                  <m:t>𝑥</m:t>
                                </m:r>
                              </m:e>
                              <m:sub>
                                <m:r>
                                  <a:rPr lang="en-US" altLang="zh-CN" b="0" i="1" smtClean="0">
                                    <a:latin typeface="Cambria Math" panose="02040503050406030204" pitchFamily="18" charset="0"/>
                                    <a:ea typeface="Microsoft YaHei" charset="0"/>
                                  </a:rPr>
                                  <m:t>𝑖</m:t>
                                </m:r>
                              </m:sub>
                            </m:sSub>
                            <m:r>
                              <a:rPr lang="en-US" altLang="zh-CN" b="0" i="1" smtClean="0">
                                <a:latin typeface="Cambria Math" panose="02040503050406030204" pitchFamily="18" charset="0"/>
                                <a:ea typeface="Microsoft YaHei" charset="0"/>
                              </a:rPr>
                              <m:t>)</m:t>
                            </m:r>
                          </m:e>
                        </m:d>
                      </m:e>
                    </m:nary>
                  </m:oMath>
                </a14:m>
                <a:r>
                  <a:rPr lang="el-GR" altLang="zh-CN" dirty="0">
                    <a:ea typeface="Cambria Math" panose="02040503050406030204" pitchFamily="18" charset="0"/>
                  </a:rPr>
                  <a:t> </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Ω</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𝑓</m:t>
                            </m:r>
                          </m:e>
                          <m:sub>
                            <m:r>
                              <a:rPr lang="en-US" altLang="zh-CN" i="1">
                                <a:latin typeface="Cambria Math" panose="02040503050406030204" pitchFamily="18" charset="0"/>
                                <a:ea typeface="Cambria Math" panose="02040503050406030204" pitchFamily="18" charset="0"/>
                              </a:rPr>
                              <m:t>𝑡</m:t>
                            </m:r>
                          </m:sub>
                        </m:sSub>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𝑐𝑜𝑛𝑠𝑡𝑎𝑛𝑡</m:t>
                    </m:r>
                  </m:oMath>
                </a14:m>
                <a:endParaRPr lang="zh-CN" altLang="en-US" dirty="0">
                  <a:ea typeface="Microsoft YaHei"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739435" y="3461243"/>
                <a:ext cx="7136441" cy="504818"/>
              </a:xfrm>
              <a:prstGeom prst="rect">
                <a:avLst/>
              </a:prstGeom>
              <a:blipFill rotWithShape="0">
                <a:blip r:embed="rId6"/>
                <a:stretch>
                  <a:fillRect l="-256" t="-73494" b="-1228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739028" y="4224706"/>
                <a:ext cx="1899494" cy="623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Microsoft YaHei" charset="0"/>
                            </a:rPr>
                          </m:ctrlPr>
                        </m:sSubPr>
                        <m:e>
                          <m:r>
                            <a:rPr lang="en-US" altLang="zh-CN" b="0" i="1" smtClean="0">
                              <a:latin typeface="Cambria Math" panose="02040503050406030204" pitchFamily="18" charset="0"/>
                              <a:ea typeface="Microsoft YaHei" charset="0"/>
                            </a:rPr>
                            <m:t>𝑔</m:t>
                          </m:r>
                        </m:e>
                        <m:sub>
                          <m:r>
                            <a:rPr lang="en-US" altLang="zh-CN" b="0" i="1" smtClean="0">
                              <a:latin typeface="Cambria Math" panose="02040503050406030204" pitchFamily="18" charset="0"/>
                              <a:ea typeface="Microsoft YaHei" charset="0"/>
                            </a:rPr>
                            <m:t>𝑖</m:t>
                          </m:r>
                        </m:sub>
                      </m:sSub>
                      <m:r>
                        <a:rPr lang="en-US" altLang="zh-CN" b="0" i="1" smtClean="0">
                          <a:latin typeface="Cambria Math" panose="02040503050406030204" pitchFamily="18" charset="0"/>
                          <a:ea typeface="Microsoft YaHei" charset="0"/>
                        </a:rPr>
                        <m:t>=</m:t>
                      </m:r>
                      <m:f>
                        <m:fPr>
                          <m:ctrlPr>
                            <a:rPr lang="en-US" altLang="zh-CN" b="0" i="1" smtClean="0">
                              <a:latin typeface="Cambria Math" panose="02040503050406030204" pitchFamily="18" charset="0"/>
                              <a:ea typeface="Microsoft YaHei" charset="0"/>
                            </a:rPr>
                          </m:ctrlPr>
                        </m:fPr>
                        <m:num>
                          <m:r>
                            <a:rPr lang="zh-CN" altLang="en-US" b="0" i="1" smtClean="0">
                              <a:latin typeface="Cambria Math" panose="02040503050406030204" pitchFamily="18" charset="0"/>
                              <a:ea typeface="Microsoft YaHei" charset="0"/>
                            </a:rPr>
                            <m:t>𝜕</m:t>
                          </m:r>
                          <m:r>
                            <a:rPr lang="en-US" altLang="zh-CN" b="0" i="1" smtClean="0">
                              <a:latin typeface="Cambria Math" panose="02040503050406030204" pitchFamily="18" charset="0"/>
                              <a:ea typeface="Microsoft YaHei" charset="0"/>
                            </a:rPr>
                            <m:t>𝐿</m:t>
                          </m:r>
                          <m:d>
                            <m:dPr>
                              <m:ctrlPr>
                                <a:rPr lang="en-US" altLang="zh-CN" i="1">
                                  <a:latin typeface="Cambria Math" panose="02040503050406030204" pitchFamily="18" charset="0"/>
                                  <a:ea typeface="Microsoft YaHei" charset="0"/>
                                </a:rPr>
                              </m:ctrlPr>
                            </m:dPr>
                            <m:e>
                              <m:sSub>
                                <m:sSubPr>
                                  <m:ctrlPr>
                                    <a:rPr lang="en-US" altLang="zh-CN" i="1">
                                      <a:latin typeface="Cambria Math" panose="02040503050406030204" pitchFamily="18" charset="0"/>
                                      <a:ea typeface="Microsoft YaHei" charset="0"/>
                                    </a:rPr>
                                  </m:ctrlPr>
                                </m:sSubPr>
                                <m:e>
                                  <m:r>
                                    <a:rPr lang="en-US" altLang="zh-CN" i="1">
                                      <a:latin typeface="Cambria Math" panose="02040503050406030204" pitchFamily="18" charset="0"/>
                                      <a:ea typeface="Microsoft YaHei" charset="0"/>
                                    </a:rPr>
                                    <m:t>𝑦</m:t>
                                  </m:r>
                                </m:e>
                                <m:sub>
                                  <m:r>
                                    <a:rPr lang="en-US" altLang="zh-CN" i="1">
                                      <a:latin typeface="Cambria Math" panose="02040503050406030204" pitchFamily="18" charset="0"/>
                                      <a:ea typeface="Microsoft YaHei" charset="0"/>
                                    </a:rPr>
                                    <m:t>𝑖</m:t>
                                  </m:r>
                                </m:sub>
                              </m:sSub>
                              <m:r>
                                <a:rPr lang="en-US" altLang="zh-CN" i="1">
                                  <a:latin typeface="Cambria Math" panose="02040503050406030204" pitchFamily="18" charset="0"/>
                                  <a:ea typeface="Microsoft YaHei" charset="0"/>
                                </a:rPr>
                                <m:t>,</m:t>
                              </m:r>
                              <m:sSup>
                                <m:sSupPr>
                                  <m:ctrlPr>
                                    <a:rPr lang="en-US" altLang="zh-CN" i="1">
                                      <a:latin typeface="Cambria Math" panose="02040503050406030204" pitchFamily="18" charset="0"/>
                                      <a:ea typeface="Microsoft YaHei" charset="0"/>
                                    </a:rPr>
                                  </m:ctrlPr>
                                </m:sSupPr>
                                <m:e>
                                  <m:acc>
                                    <m:accPr>
                                      <m:chr m:val="̂"/>
                                      <m:ctrlPr>
                                        <a:rPr lang="en-US" altLang="zh-CN" i="1">
                                          <a:latin typeface="Cambria Math" panose="02040503050406030204" pitchFamily="18" charset="0"/>
                                          <a:ea typeface="Microsoft YaHei" charset="0"/>
                                        </a:rPr>
                                      </m:ctrlPr>
                                    </m:accPr>
                                    <m:e>
                                      <m:r>
                                        <a:rPr lang="en-US" altLang="zh-CN" i="1">
                                          <a:latin typeface="Cambria Math" panose="02040503050406030204" pitchFamily="18" charset="0"/>
                                          <a:ea typeface="Microsoft YaHei" charset="0"/>
                                        </a:rPr>
                                        <m:t>𝑦</m:t>
                                      </m:r>
                                    </m:e>
                                  </m:acc>
                                </m:e>
                                <m:sup>
                                  <m:r>
                                    <a:rPr lang="en-US" altLang="zh-CN" b="0" i="1" smtClean="0">
                                      <a:latin typeface="Cambria Math" panose="02040503050406030204" pitchFamily="18" charset="0"/>
                                      <a:ea typeface="Microsoft YaHei" charset="0"/>
                                    </a:rPr>
                                    <m:t>(</m:t>
                                  </m:r>
                                  <m:r>
                                    <a:rPr lang="en-US" altLang="zh-CN" i="1">
                                      <a:latin typeface="Cambria Math" panose="02040503050406030204" pitchFamily="18" charset="0"/>
                                      <a:ea typeface="Microsoft YaHei" charset="0"/>
                                    </a:rPr>
                                    <m:t>𝑡</m:t>
                                  </m:r>
                                  <m:r>
                                    <a:rPr lang="en-US" altLang="zh-CN" i="1">
                                      <a:latin typeface="Cambria Math" panose="02040503050406030204" pitchFamily="18" charset="0"/>
                                      <a:ea typeface="Microsoft YaHei" charset="0"/>
                                    </a:rPr>
                                    <m:t>−1)</m:t>
                                  </m:r>
                                </m:sup>
                              </m:sSup>
                            </m:e>
                          </m:d>
                        </m:num>
                        <m:den>
                          <m:r>
                            <a:rPr lang="zh-CN" altLang="en-US" i="1">
                              <a:latin typeface="Cambria Math" panose="02040503050406030204" pitchFamily="18" charset="0"/>
                              <a:ea typeface="Microsoft YaHei" charset="0"/>
                            </a:rPr>
                            <m:t>𝜕</m:t>
                          </m:r>
                          <m:sSup>
                            <m:sSupPr>
                              <m:ctrlPr>
                                <a:rPr lang="en-US" altLang="zh-CN" i="1">
                                  <a:latin typeface="Cambria Math" panose="02040503050406030204" pitchFamily="18" charset="0"/>
                                  <a:ea typeface="Microsoft YaHei" charset="0"/>
                                </a:rPr>
                              </m:ctrlPr>
                            </m:sSupPr>
                            <m:e>
                              <m:acc>
                                <m:accPr>
                                  <m:chr m:val="̂"/>
                                  <m:ctrlPr>
                                    <a:rPr lang="en-US" altLang="zh-CN" i="1">
                                      <a:latin typeface="Cambria Math" panose="02040503050406030204" pitchFamily="18" charset="0"/>
                                      <a:ea typeface="Microsoft YaHei" charset="0"/>
                                    </a:rPr>
                                  </m:ctrlPr>
                                </m:accPr>
                                <m:e>
                                  <m:r>
                                    <a:rPr lang="en-US" altLang="zh-CN" i="1">
                                      <a:latin typeface="Cambria Math" panose="02040503050406030204" pitchFamily="18" charset="0"/>
                                      <a:ea typeface="Microsoft YaHei" charset="0"/>
                                    </a:rPr>
                                    <m:t>𝑦</m:t>
                                  </m:r>
                                </m:e>
                              </m:acc>
                            </m:e>
                            <m:sup>
                              <m:r>
                                <a:rPr lang="en-US" altLang="zh-CN" i="1">
                                  <a:latin typeface="Cambria Math" panose="02040503050406030204" pitchFamily="18" charset="0"/>
                                  <a:ea typeface="Microsoft YaHei" charset="0"/>
                                </a:rPr>
                                <m:t>(</m:t>
                              </m:r>
                              <m:r>
                                <a:rPr lang="en-US" altLang="zh-CN" i="1">
                                  <a:latin typeface="Cambria Math" panose="02040503050406030204" pitchFamily="18" charset="0"/>
                                  <a:ea typeface="Microsoft YaHei" charset="0"/>
                                </a:rPr>
                                <m:t>𝑡</m:t>
                              </m:r>
                              <m:r>
                                <a:rPr lang="en-US" altLang="zh-CN" i="1">
                                  <a:latin typeface="Cambria Math" panose="02040503050406030204" pitchFamily="18" charset="0"/>
                                  <a:ea typeface="Microsoft YaHei" charset="0"/>
                                </a:rPr>
                                <m:t>−1)</m:t>
                              </m:r>
                            </m:sup>
                          </m:sSup>
                        </m:den>
                      </m:f>
                    </m:oMath>
                  </m:oMathPara>
                </a14:m>
                <a:endParaRPr lang="zh-CN" altLang="en-US" dirty="0">
                  <a:ea typeface="Microsoft YaHei"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1739028" y="4224706"/>
                <a:ext cx="1899494" cy="623569"/>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116620" y="4224705"/>
                <a:ext cx="2069926" cy="6338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Microsoft YaHei" charset="0"/>
                            </a:rPr>
                          </m:ctrlPr>
                        </m:sSubPr>
                        <m:e>
                          <m:r>
                            <a:rPr lang="en-US" altLang="zh-CN" b="0" i="1" smtClean="0">
                              <a:latin typeface="Cambria Math" panose="02040503050406030204" pitchFamily="18" charset="0"/>
                              <a:ea typeface="Microsoft YaHei" charset="0"/>
                            </a:rPr>
                            <m:t>h</m:t>
                          </m:r>
                        </m:e>
                        <m:sub>
                          <m:r>
                            <a:rPr lang="en-US" altLang="zh-CN" i="1">
                              <a:latin typeface="Cambria Math" panose="02040503050406030204" pitchFamily="18" charset="0"/>
                              <a:ea typeface="Microsoft YaHei" charset="0"/>
                            </a:rPr>
                            <m:t>𝑖</m:t>
                          </m:r>
                        </m:sub>
                      </m:sSub>
                      <m:r>
                        <a:rPr lang="en-US" altLang="zh-CN" b="0" i="1" smtClean="0">
                          <a:latin typeface="Cambria Math" panose="02040503050406030204" pitchFamily="18" charset="0"/>
                          <a:ea typeface="Microsoft YaHei" charset="0"/>
                        </a:rPr>
                        <m:t>=</m:t>
                      </m:r>
                      <m:f>
                        <m:fPr>
                          <m:ctrlPr>
                            <a:rPr lang="en-US" altLang="zh-CN" b="0" i="1" smtClean="0">
                              <a:latin typeface="Cambria Math" panose="02040503050406030204" pitchFamily="18" charset="0"/>
                              <a:ea typeface="Microsoft YaHei" charset="0"/>
                            </a:rPr>
                          </m:ctrlPr>
                        </m:fPr>
                        <m:num>
                          <m:sSup>
                            <m:sSupPr>
                              <m:ctrlPr>
                                <a:rPr lang="en-US" altLang="zh-CN" b="0" i="1" smtClean="0">
                                  <a:latin typeface="Cambria Math" panose="02040503050406030204" pitchFamily="18" charset="0"/>
                                  <a:ea typeface="Microsoft YaHei" charset="0"/>
                                </a:rPr>
                              </m:ctrlPr>
                            </m:sSupPr>
                            <m:e>
                              <m:r>
                                <a:rPr lang="zh-CN" altLang="en-US" b="0" i="1" smtClean="0">
                                  <a:latin typeface="Cambria Math" panose="02040503050406030204" pitchFamily="18" charset="0"/>
                                  <a:ea typeface="Microsoft YaHei" charset="0"/>
                                </a:rPr>
                                <m:t>𝜕</m:t>
                              </m:r>
                            </m:e>
                            <m:sup>
                              <m:r>
                                <a:rPr lang="en-US" altLang="zh-CN" b="0" i="1" smtClean="0">
                                  <a:latin typeface="Cambria Math" panose="02040503050406030204" pitchFamily="18" charset="0"/>
                                  <a:ea typeface="Microsoft YaHei" charset="0"/>
                                </a:rPr>
                                <m:t>2</m:t>
                              </m:r>
                            </m:sup>
                          </m:sSup>
                          <m:r>
                            <a:rPr lang="en-US" altLang="zh-CN" b="0" i="1" smtClean="0">
                              <a:latin typeface="Cambria Math" panose="02040503050406030204" pitchFamily="18" charset="0"/>
                              <a:ea typeface="Microsoft YaHei" charset="0"/>
                            </a:rPr>
                            <m:t>𝐿</m:t>
                          </m:r>
                          <m:d>
                            <m:dPr>
                              <m:ctrlPr>
                                <a:rPr lang="en-US" altLang="zh-CN" i="1">
                                  <a:latin typeface="Cambria Math" panose="02040503050406030204" pitchFamily="18" charset="0"/>
                                  <a:ea typeface="Microsoft YaHei" charset="0"/>
                                </a:rPr>
                              </m:ctrlPr>
                            </m:dPr>
                            <m:e>
                              <m:sSub>
                                <m:sSubPr>
                                  <m:ctrlPr>
                                    <a:rPr lang="en-US" altLang="zh-CN" i="1">
                                      <a:latin typeface="Cambria Math" panose="02040503050406030204" pitchFamily="18" charset="0"/>
                                      <a:ea typeface="Microsoft YaHei" charset="0"/>
                                    </a:rPr>
                                  </m:ctrlPr>
                                </m:sSubPr>
                                <m:e>
                                  <m:r>
                                    <a:rPr lang="en-US" altLang="zh-CN" i="1">
                                      <a:latin typeface="Cambria Math" panose="02040503050406030204" pitchFamily="18" charset="0"/>
                                      <a:ea typeface="Microsoft YaHei" charset="0"/>
                                    </a:rPr>
                                    <m:t>𝑦</m:t>
                                  </m:r>
                                </m:e>
                                <m:sub>
                                  <m:r>
                                    <a:rPr lang="en-US" altLang="zh-CN" i="1">
                                      <a:latin typeface="Cambria Math" panose="02040503050406030204" pitchFamily="18" charset="0"/>
                                      <a:ea typeface="Microsoft YaHei" charset="0"/>
                                    </a:rPr>
                                    <m:t>𝑖</m:t>
                                  </m:r>
                                </m:sub>
                              </m:sSub>
                              <m:r>
                                <a:rPr lang="en-US" altLang="zh-CN" i="1">
                                  <a:latin typeface="Cambria Math" panose="02040503050406030204" pitchFamily="18" charset="0"/>
                                  <a:ea typeface="Microsoft YaHei" charset="0"/>
                                </a:rPr>
                                <m:t>,</m:t>
                              </m:r>
                              <m:sSup>
                                <m:sSupPr>
                                  <m:ctrlPr>
                                    <a:rPr lang="en-US" altLang="zh-CN" i="1">
                                      <a:latin typeface="Cambria Math" panose="02040503050406030204" pitchFamily="18" charset="0"/>
                                      <a:ea typeface="Microsoft YaHei" charset="0"/>
                                    </a:rPr>
                                  </m:ctrlPr>
                                </m:sSupPr>
                                <m:e>
                                  <m:acc>
                                    <m:accPr>
                                      <m:chr m:val="̂"/>
                                      <m:ctrlPr>
                                        <a:rPr lang="en-US" altLang="zh-CN" i="1">
                                          <a:latin typeface="Cambria Math" panose="02040503050406030204" pitchFamily="18" charset="0"/>
                                          <a:ea typeface="Microsoft YaHei" charset="0"/>
                                        </a:rPr>
                                      </m:ctrlPr>
                                    </m:accPr>
                                    <m:e>
                                      <m:r>
                                        <a:rPr lang="en-US" altLang="zh-CN" i="1">
                                          <a:latin typeface="Cambria Math" panose="02040503050406030204" pitchFamily="18" charset="0"/>
                                          <a:ea typeface="Microsoft YaHei" charset="0"/>
                                        </a:rPr>
                                        <m:t>𝑦</m:t>
                                      </m:r>
                                    </m:e>
                                  </m:acc>
                                </m:e>
                                <m:sup>
                                  <m:r>
                                    <a:rPr lang="en-US" altLang="zh-CN" b="0" i="1" smtClean="0">
                                      <a:latin typeface="Cambria Math" panose="02040503050406030204" pitchFamily="18" charset="0"/>
                                      <a:ea typeface="Microsoft YaHei" charset="0"/>
                                    </a:rPr>
                                    <m:t>(</m:t>
                                  </m:r>
                                  <m:r>
                                    <a:rPr lang="en-US" altLang="zh-CN" i="1">
                                      <a:latin typeface="Cambria Math" panose="02040503050406030204" pitchFamily="18" charset="0"/>
                                      <a:ea typeface="Microsoft YaHei" charset="0"/>
                                    </a:rPr>
                                    <m:t>𝑡</m:t>
                                  </m:r>
                                  <m:r>
                                    <a:rPr lang="en-US" altLang="zh-CN" i="1">
                                      <a:latin typeface="Cambria Math" panose="02040503050406030204" pitchFamily="18" charset="0"/>
                                      <a:ea typeface="Microsoft YaHei" charset="0"/>
                                    </a:rPr>
                                    <m:t>−1)</m:t>
                                  </m:r>
                                </m:sup>
                              </m:sSup>
                            </m:e>
                          </m:d>
                        </m:num>
                        <m:den>
                          <m:r>
                            <a:rPr lang="zh-CN" altLang="en-US" i="1">
                              <a:latin typeface="Cambria Math" panose="02040503050406030204" pitchFamily="18" charset="0"/>
                              <a:ea typeface="Microsoft YaHei" charset="0"/>
                            </a:rPr>
                            <m:t>𝜕</m:t>
                          </m:r>
                          <m:sSup>
                            <m:sSupPr>
                              <m:ctrlPr>
                                <a:rPr lang="en-US" altLang="zh-CN" i="1">
                                  <a:latin typeface="Cambria Math" panose="02040503050406030204" pitchFamily="18" charset="0"/>
                                  <a:ea typeface="Microsoft YaHei" charset="0"/>
                                </a:rPr>
                              </m:ctrlPr>
                            </m:sSupPr>
                            <m:e>
                              <m:acc>
                                <m:accPr>
                                  <m:chr m:val="̂"/>
                                  <m:ctrlPr>
                                    <a:rPr lang="en-US" altLang="zh-CN" i="1">
                                      <a:latin typeface="Cambria Math" panose="02040503050406030204" pitchFamily="18" charset="0"/>
                                      <a:ea typeface="Microsoft YaHei" charset="0"/>
                                    </a:rPr>
                                  </m:ctrlPr>
                                </m:accPr>
                                <m:e>
                                  <m:r>
                                    <a:rPr lang="en-US" altLang="zh-CN" i="1">
                                      <a:latin typeface="Cambria Math" panose="02040503050406030204" pitchFamily="18" charset="0"/>
                                      <a:ea typeface="Microsoft YaHei" charset="0"/>
                                    </a:rPr>
                                    <m:t>𝑦</m:t>
                                  </m:r>
                                </m:e>
                              </m:acc>
                            </m:e>
                            <m:sup>
                              <m:r>
                                <a:rPr lang="en-US" altLang="zh-CN" i="1">
                                  <a:latin typeface="Cambria Math" panose="02040503050406030204" pitchFamily="18" charset="0"/>
                                  <a:ea typeface="Microsoft YaHei" charset="0"/>
                                </a:rPr>
                                <m:t>(</m:t>
                              </m:r>
                              <m:r>
                                <a:rPr lang="en-US" altLang="zh-CN" i="1">
                                  <a:latin typeface="Cambria Math" panose="02040503050406030204" pitchFamily="18" charset="0"/>
                                  <a:ea typeface="Microsoft YaHei" charset="0"/>
                                </a:rPr>
                                <m:t>𝑡</m:t>
                              </m:r>
                              <m:r>
                                <a:rPr lang="en-US" altLang="zh-CN" i="1">
                                  <a:latin typeface="Cambria Math" panose="02040503050406030204" pitchFamily="18" charset="0"/>
                                  <a:ea typeface="Microsoft YaHei" charset="0"/>
                                </a:rPr>
                                <m:t>−1)</m:t>
                              </m:r>
                            </m:sup>
                          </m:sSup>
                        </m:den>
                      </m:f>
                    </m:oMath>
                  </m:oMathPara>
                </a14:m>
                <a:endParaRPr lang="zh-CN" altLang="en-US" dirty="0">
                  <a:ea typeface="Microsoft YaHei"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4116620" y="4224705"/>
                <a:ext cx="2069926" cy="633828"/>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39435" y="5106920"/>
                <a:ext cx="2837893" cy="1179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Microsoft YaHei" charset="0"/>
                        </a:rPr>
                        <m:t>𝑂𝑏𝑗</m:t>
                      </m:r>
                      <m:r>
                        <a:rPr lang="en-US" altLang="zh-CN" i="1">
                          <a:latin typeface="Cambria Math" panose="02040503050406030204" pitchFamily="18" charset="0"/>
                          <a:ea typeface="Microsoft YaHei" charset="0"/>
                        </a:rPr>
                        <m:t>=−</m:t>
                      </m:r>
                      <m:f>
                        <m:fPr>
                          <m:ctrlPr>
                            <a:rPr lang="en-US" altLang="zh-CN" i="1">
                              <a:latin typeface="Cambria Math" panose="02040503050406030204" pitchFamily="18" charset="0"/>
                              <a:ea typeface="Microsoft YaHei" charset="0"/>
                            </a:rPr>
                          </m:ctrlPr>
                        </m:fPr>
                        <m:num>
                          <m:r>
                            <a:rPr lang="en-US" altLang="zh-CN" i="1">
                              <a:latin typeface="Cambria Math" panose="02040503050406030204" pitchFamily="18" charset="0"/>
                              <a:ea typeface="Microsoft YaHei" charset="0"/>
                            </a:rPr>
                            <m:t>1</m:t>
                          </m:r>
                        </m:num>
                        <m:den>
                          <m:r>
                            <a:rPr lang="en-US" altLang="zh-CN" i="1">
                              <a:latin typeface="Cambria Math" panose="02040503050406030204" pitchFamily="18" charset="0"/>
                              <a:ea typeface="Microsoft YaHei" charset="0"/>
                            </a:rPr>
                            <m:t>2</m:t>
                          </m:r>
                        </m:den>
                      </m:f>
                      <m:nary>
                        <m:naryPr>
                          <m:chr m:val="∑"/>
                          <m:ctrlPr>
                            <a:rPr lang="en-US" altLang="zh-CN" i="1">
                              <a:latin typeface="Cambria Math" panose="02040503050406030204" pitchFamily="18" charset="0"/>
                              <a:ea typeface="Microsoft YaHei" charset="0"/>
                            </a:rPr>
                          </m:ctrlPr>
                        </m:naryPr>
                        <m:sub>
                          <m:r>
                            <m:rPr>
                              <m:brk m:alnAt="23"/>
                            </m:rPr>
                            <a:rPr lang="en-US" altLang="zh-CN" i="1">
                              <a:latin typeface="Cambria Math" panose="02040503050406030204" pitchFamily="18" charset="0"/>
                              <a:ea typeface="Microsoft YaHei" charset="0"/>
                            </a:rPr>
                            <m:t>𝑗</m:t>
                          </m:r>
                          <m:r>
                            <a:rPr lang="en-US" altLang="zh-CN" i="1">
                              <a:latin typeface="Cambria Math" panose="02040503050406030204" pitchFamily="18" charset="0"/>
                              <a:ea typeface="Microsoft YaHei" charset="0"/>
                            </a:rPr>
                            <m:t>=1</m:t>
                          </m:r>
                        </m:sub>
                        <m:sup>
                          <m:r>
                            <a:rPr lang="en-US" altLang="zh-CN" i="1">
                              <a:latin typeface="Cambria Math" panose="02040503050406030204" pitchFamily="18" charset="0"/>
                              <a:ea typeface="Microsoft YaHei" charset="0"/>
                            </a:rPr>
                            <m:t>𝑇</m:t>
                          </m:r>
                        </m:sup>
                        <m:e>
                          <m:f>
                            <m:fPr>
                              <m:ctrlPr>
                                <a:rPr lang="en-US" altLang="zh-CN" i="1">
                                  <a:latin typeface="Cambria Math" panose="02040503050406030204" pitchFamily="18" charset="0"/>
                                  <a:ea typeface="Microsoft YaHei" charset="0"/>
                                </a:rPr>
                              </m:ctrlPr>
                            </m:fPr>
                            <m:num>
                              <m:sSup>
                                <m:sSupPr>
                                  <m:ctrlPr>
                                    <a:rPr lang="en-US" altLang="zh-CN" i="1">
                                      <a:latin typeface="Cambria Math" panose="02040503050406030204" pitchFamily="18" charset="0"/>
                                      <a:ea typeface="Microsoft YaHei" charset="0"/>
                                    </a:rPr>
                                  </m:ctrlPr>
                                </m:sSupPr>
                                <m:e>
                                  <m:sSub>
                                    <m:sSubPr>
                                      <m:ctrlPr>
                                        <a:rPr lang="en-US" altLang="zh-CN" i="1">
                                          <a:latin typeface="Cambria Math" panose="02040503050406030204" pitchFamily="18" charset="0"/>
                                          <a:ea typeface="Microsoft YaHei" charset="0"/>
                                        </a:rPr>
                                      </m:ctrlPr>
                                    </m:sSubPr>
                                    <m:e>
                                      <m:r>
                                        <a:rPr lang="en-US" altLang="zh-CN" i="1">
                                          <a:latin typeface="Cambria Math" panose="02040503050406030204" pitchFamily="18" charset="0"/>
                                          <a:ea typeface="Microsoft YaHei" charset="0"/>
                                        </a:rPr>
                                        <m:t>𝐺</m:t>
                                      </m:r>
                                    </m:e>
                                    <m:sub>
                                      <m:r>
                                        <a:rPr lang="en-US" altLang="zh-CN" i="1">
                                          <a:latin typeface="Cambria Math" panose="02040503050406030204" pitchFamily="18" charset="0"/>
                                          <a:ea typeface="Microsoft YaHei" charset="0"/>
                                        </a:rPr>
                                        <m:t>𝑗</m:t>
                                      </m:r>
                                    </m:sub>
                                  </m:sSub>
                                </m:e>
                                <m:sup>
                                  <m:r>
                                    <a:rPr lang="en-US" altLang="zh-CN" i="1">
                                      <a:latin typeface="Cambria Math" panose="02040503050406030204" pitchFamily="18" charset="0"/>
                                      <a:ea typeface="Microsoft YaHei" charset="0"/>
                                    </a:rPr>
                                    <m:t>2</m:t>
                                  </m:r>
                                </m:sup>
                              </m:sSup>
                            </m:num>
                            <m:den>
                              <m:sSub>
                                <m:sSubPr>
                                  <m:ctrlPr>
                                    <a:rPr lang="en-US" altLang="zh-CN" i="1">
                                      <a:latin typeface="Cambria Math" panose="02040503050406030204" pitchFamily="18" charset="0"/>
                                      <a:ea typeface="Microsoft YaHei" charset="0"/>
                                    </a:rPr>
                                  </m:ctrlPr>
                                </m:sSubPr>
                                <m:e>
                                  <m:r>
                                    <a:rPr lang="en-US" altLang="zh-CN" i="1">
                                      <a:latin typeface="Cambria Math" panose="02040503050406030204" pitchFamily="18" charset="0"/>
                                      <a:ea typeface="Microsoft YaHei" charset="0"/>
                                    </a:rPr>
                                    <m:t>𝐻</m:t>
                                  </m:r>
                                </m:e>
                                <m:sub>
                                  <m:r>
                                    <a:rPr lang="en-US" altLang="zh-CN" i="1">
                                      <a:latin typeface="Cambria Math" panose="02040503050406030204" pitchFamily="18" charset="0"/>
                                      <a:ea typeface="Microsoft YaHei" charset="0"/>
                                    </a:rPr>
                                    <m:t>𝑗</m:t>
                                  </m:r>
                                </m:sub>
                              </m:sSub>
                              <m:r>
                                <a:rPr lang="en-US" altLang="zh-CN" i="1">
                                  <a:latin typeface="Cambria Math" panose="02040503050406030204" pitchFamily="18" charset="0"/>
                                  <a:ea typeface="Microsoft YaHei" charset="0"/>
                                </a:rPr>
                                <m:t>+</m:t>
                              </m:r>
                              <m:r>
                                <a:rPr lang="zh-CN" altLang="en-US" i="1">
                                  <a:latin typeface="Cambria Math" panose="02040503050406030204" pitchFamily="18" charset="0"/>
                                  <a:ea typeface="Cambria Math" panose="02040503050406030204" pitchFamily="18" charset="0"/>
                                </a:rPr>
                                <m:t>𝜆</m:t>
                              </m:r>
                            </m:den>
                          </m:f>
                        </m:e>
                      </m:nary>
                      <m:r>
                        <a:rPr lang="en-US" altLang="zh-CN" i="1">
                          <a:latin typeface="Cambria Math" panose="02040503050406030204" pitchFamily="18" charset="0"/>
                          <a:ea typeface="Microsoft YaHei" charset="0"/>
                        </a:rPr>
                        <m:t>+</m:t>
                      </m:r>
                      <m:r>
                        <a:rPr lang="zh-CN" altLang="en-US" i="1">
                          <a:latin typeface="Cambria Math" panose="02040503050406030204" pitchFamily="18" charset="0"/>
                          <a:ea typeface="Cambria Math" panose="02040503050406030204" pitchFamily="18" charset="0"/>
                        </a:rPr>
                        <m:t>𝛾</m:t>
                      </m:r>
                      <m:r>
                        <a:rPr lang="en-US" altLang="zh-CN" i="1">
                          <a:latin typeface="Cambria Math" panose="02040503050406030204" pitchFamily="18" charset="0"/>
                          <a:ea typeface="Cambria Math" panose="02040503050406030204" pitchFamily="18" charset="0"/>
                        </a:rPr>
                        <m:t>𝑇</m:t>
                      </m:r>
                    </m:oMath>
                  </m:oMathPara>
                </a14:m>
                <a:endParaRPr lang="zh-CN" altLang="en-US" dirty="0">
                  <a:ea typeface="Microsoft YaHei" charset="0"/>
                </a:endParaRPr>
              </a:p>
              <a:p>
                <a:endParaRPr lang="zh-CN" altLang="en-US" dirty="0">
                  <a:ea typeface="Microsoft YaHei"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739435" y="5106920"/>
                <a:ext cx="2837893" cy="1179554"/>
              </a:xfrm>
              <a:prstGeom prst="rect">
                <a:avLst/>
              </a:prstGeom>
              <a:blipFill rotWithShape="0">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547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ppt_w</p:attrName>
                                        </p:attrNameLst>
                                      </p:cBhvr>
                                      <p:tavLst>
                                        <p:tav tm="0">
                                          <p:val>
                                            <p:fltVal val="0"/>
                                          </p:val>
                                        </p:tav>
                                        <p:tav tm="100000">
                                          <p:val>
                                            <p:strVal val="#ppt_w"/>
                                          </p:val>
                                        </p:tav>
                                      </p:tavLst>
                                    </p:anim>
                                    <p:anim calcmode="lin" valueType="num">
                                      <p:cBhvr>
                                        <p:cTn id="41" dur="500" fill="hold"/>
                                        <p:tgtEl>
                                          <p:spTgt spid="10"/>
                                        </p:tgtEl>
                                        <p:attrNameLst>
                                          <p:attrName>ppt_h</p:attrName>
                                        </p:attrNameLst>
                                      </p:cBhvr>
                                      <p:tavLst>
                                        <p:tav tm="0">
                                          <p:val>
                                            <p:fltVal val="0"/>
                                          </p:val>
                                        </p:tav>
                                        <p:tav tm="100000">
                                          <p:val>
                                            <p:strVal val="#ppt_h"/>
                                          </p:val>
                                        </p:tav>
                                      </p:tavLst>
                                    </p:anim>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500" fill="hold"/>
                                        <p:tgtEl>
                                          <p:spTgt spid="11"/>
                                        </p:tgtEl>
                                        <p:attrNameLst>
                                          <p:attrName>ppt_w</p:attrName>
                                        </p:attrNameLst>
                                      </p:cBhvr>
                                      <p:tavLst>
                                        <p:tav tm="0">
                                          <p:val>
                                            <p:fltVal val="0"/>
                                          </p:val>
                                        </p:tav>
                                        <p:tav tm="100000">
                                          <p:val>
                                            <p:strVal val="#ppt_w"/>
                                          </p:val>
                                        </p:tav>
                                      </p:tavLst>
                                    </p:anim>
                                    <p:anim calcmode="lin" valueType="num">
                                      <p:cBhvr>
                                        <p:cTn id="48" dur="500" fill="hold"/>
                                        <p:tgtEl>
                                          <p:spTgt spid="11"/>
                                        </p:tgtEl>
                                        <p:attrNameLst>
                                          <p:attrName>ppt_h</p:attrName>
                                        </p:attrNameLst>
                                      </p:cBhvr>
                                      <p:tavLst>
                                        <p:tav tm="0">
                                          <p:val>
                                            <p:fltVal val="0"/>
                                          </p:val>
                                        </p:tav>
                                        <p:tav tm="100000">
                                          <p:val>
                                            <p:strVal val="#ppt_h"/>
                                          </p:val>
                                        </p:tav>
                                      </p:tavLst>
                                    </p:anim>
                                    <p:animEffect transition="in" filter="fade">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378</Words>
  <Application>Microsoft Office PowerPoint</Application>
  <PresentationFormat>宽屏</PresentationFormat>
  <Paragraphs>86</Paragraphs>
  <Slides>11</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宋体</vt:lpstr>
      <vt:lpstr>Microsoft YaHei</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BRYAN</dc:creator>
  <cp:lastModifiedBy>BRYAN</cp:lastModifiedBy>
  <cp:revision>51</cp:revision>
  <dcterms:created xsi:type="dcterms:W3CDTF">2018-01-14T07:40:26Z</dcterms:created>
  <dcterms:modified xsi:type="dcterms:W3CDTF">2018-01-15T05:41:36Z</dcterms:modified>
</cp:coreProperties>
</file>