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72" r:id="rId3"/>
    <p:sldId id="259" r:id="rId4"/>
    <p:sldId id="262" r:id="rId5"/>
    <p:sldId id="257" r:id="rId6"/>
    <p:sldId id="267" r:id="rId7"/>
    <p:sldId id="263" r:id="rId8"/>
    <p:sldId id="264" r:id="rId9"/>
    <p:sldId id="265" r:id="rId10"/>
    <p:sldId id="273" r:id="rId11"/>
    <p:sldId id="275" r:id="rId12"/>
    <p:sldId id="27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AFF"/>
    <a:srgbClr val="1100EA"/>
    <a:srgbClr val="FF2549"/>
    <a:srgbClr val="1D3A00"/>
    <a:srgbClr val="007033"/>
    <a:srgbClr val="5EEC3C"/>
    <a:srgbClr val="990099"/>
    <a:srgbClr val="CC009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B9BEC-F7BC-46D9-A06B-FDEFF223E77E}" v="777" dt="2019-04-23T01:11:24.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80" y="-2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2611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655520"/>
            <a:ext cx="8246070" cy="1374345"/>
          </a:xfrm>
          <a:noFill/>
          <a:effectLst>
            <a:outerShdw blurRad="50800" dist="38100" dir="2700000" algn="tl" rotWithShape="0">
              <a:prstClr val="black">
                <a:alpha val="40000"/>
              </a:prstClr>
            </a:outerShdw>
          </a:effectLst>
        </p:spPr>
        <p:txBody>
          <a:bodyPr>
            <a:normAutofit/>
          </a:bodyPr>
          <a:lstStyle>
            <a:lvl1pPr algn="r">
              <a:defRPr sz="3600">
                <a:solidFill>
                  <a:srgbClr val="1100EA"/>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487980"/>
            <a:ext cx="8231372" cy="763525"/>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r">
              <a:defRPr sz="3600" baseline="0">
                <a:solidFill>
                  <a:srgbClr val="1100EA"/>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128470"/>
            <a:ext cx="6260905" cy="725349"/>
          </a:xfrm>
        </p:spPr>
        <p:txBody>
          <a:bodyPr>
            <a:normAutofit/>
          </a:bodyPr>
          <a:lstStyle>
            <a:lvl1pPr algn="l">
              <a:defRPr sz="3600">
                <a:solidFill>
                  <a:srgbClr val="1100EA"/>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29" y="1044700"/>
            <a:ext cx="626090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r">
              <a:defRPr sz="3600" baseline="0">
                <a:solidFill>
                  <a:srgbClr val="1100EA"/>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7521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7521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62575" y="3335275"/>
            <a:ext cx="8842192" cy="1374345"/>
          </a:xfrm>
        </p:spPr>
        <p:txBody>
          <a:bodyPr>
            <a:normAutofit fontScale="47500" lnSpcReduction="20000"/>
          </a:bodyPr>
          <a:lstStyle/>
          <a:p>
            <a:pPr algn="just"/>
            <a:r>
              <a:rPr lang="en-US" dirty="0">
                <a:solidFill>
                  <a:srgbClr val="252A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PRATHAMESH TARI           	</a:t>
            </a:r>
          </a:p>
          <a:p>
            <a:pPr algn="just"/>
            <a:r>
              <a:rPr lang="en-US" dirty="0">
                <a:solidFill>
                  <a:srgbClr val="252A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NITIN PRINCE REUBEN        </a:t>
            </a:r>
          </a:p>
          <a:p>
            <a:pPr algn="just"/>
            <a:r>
              <a:rPr lang="en-US" dirty="0">
                <a:solidFill>
                  <a:srgbClr val="252A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PRIYANSHI AGRAWAL           </a:t>
            </a:r>
          </a:p>
          <a:p>
            <a:pPr algn="just"/>
            <a:r>
              <a:rPr lang="en-US" dirty="0">
                <a:solidFill>
                  <a:srgbClr val="252A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SPURTHI SHETTY	          </a:t>
            </a:r>
          </a:p>
          <a:p>
            <a:pPr algn="just"/>
            <a:r>
              <a:rPr lang="en-US" dirty="0">
                <a:solidFill>
                  <a:srgbClr val="252A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HIMANI SOLANKI               </a:t>
            </a:r>
          </a:p>
          <a:p>
            <a:pPr algn="just"/>
            <a:r>
              <a:rPr lang="en-US" dirty="0">
                <a:solidFill>
                  <a:srgbClr val="252A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MICHELLE PRADEEP</a:t>
            </a:r>
          </a:p>
        </p:txBody>
      </p:sp>
      <p:pic>
        <p:nvPicPr>
          <p:cNvPr id="5" name="Picture 4">
            <a:extLst>
              <a:ext uri="{FF2B5EF4-FFF2-40B4-BE49-F238E27FC236}">
                <a16:creationId xmlns:a16="http://schemas.microsoft.com/office/drawing/2014/main" id="{3F839A6D-A618-4BB5-B15C-A9EE6EF36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525" y="1808225"/>
            <a:ext cx="3502597" cy="1060505"/>
          </a:xfrm>
          <a:prstGeom prst="rect">
            <a:avLst/>
          </a:prstGeom>
          <a:ln>
            <a:noFill/>
          </a:ln>
          <a:effectLst>
            <a:softEdge rad="112500"/>
          </a:effectLst>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3992-1865-4F56-B467-647F4BF1C32A}"/>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AUDIT FINDINGS</a:t>
            </a:r>
          </a:p>
        </p:txBody>
      </p:sp>
      <p:sp>
        <p:nvSpPr>
          <p:cNvPr id="3" name="Content Placeholder 2">
            <a:extLst>
              <a:ext uri="{FF2B5EF4-FFF2-40B4-BE49-F238E27FC236}">
                <a16:creationId xmlns:a16="http://schemas.microsoft.com/office/drawing/2014/main" id="{AE2DA7A7-980D-4E6A-AB84-647F0A157246}"/>
              </a:ext>
            </a:extLst>
          </p:cNvPr>
          <p:cNvSpPr>
            <a:spLocks noGrp="1"/>
          </p:cNvSpPr>
          <p:nvPr>
            <p:ph idx="1"/>
          </p:nvPr>
        </p:nvSpPr>
        <p:spPr/>
        <p:txBody>
          <a:bodyPr>
            <a:normAutofit/>
          </a:bodyPr>
          <a:lstStyle/>
          <a:p>
            <a:pPr>
              <a:buFont typeface="Wingdings" panose="05000000000000000000" pitchFamily="2" charset="2"/>
              <a:buChar char="ü"/>
            </a:pPr>
            <a:r>
              <a:rPr lang="en-CA" sz="1600" dirty="0">
                <a:latin typeface="Times New Roman" panose="02020603050405020304" pitchFamily="18" charset="0"/>
                <a:cs typeface="Times New Roman" panose="02020603050405020304" pitchFamily="18" charset="0"/>
              </a:rPr>
              <a:t>To enable management set priorities on their action plans, we have reported our findings in two categories: </a:t>
            </a:r>
          </a:p>
          <a:p>
            <a:r>
              <a:rPr lang="en-CA" sz="1600" dirty="0">
                <a:latin typeface="Times New Roman" panose="02020603050405020304" pitchFamily="18" charset="0"/>
                <a:cs typeface="Times New Roman" panose="02020603050405020304" pitchFamily="18" charset="0"/>
              </a:rPr>
              <a:t>High</a:t>
            </a:r>
          </a:p>
          <a:p>
            <a:r>
              <a:rPr lang="en-CA" sz="1600" dirty="0">
                <a:latin typeface="Times New Roman" panose="02020603050405020304" pitchFamily="18" charset="0"/>
                <a:cs typeface="Times New Roman" panose="02020603050405020304" pitchFamily="18" charset="0"/>
              </a:rPr>
              <a:t>Medium</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86C647-2612-46A7-A827-3CDCA9AA925C}"/>
              </a:ext>
            </a:extLst>
          </p:cNvPr>
          <p:cNvPicPr>
            <a:picLocks noChangeAspect="1"/>
          </p:cNvPicPr>
          <p:nvPr/>
        </p:nvPicPr>
        <p:blipFill>
          <a:blip r:embed="rId3"/>
          <a:stretch>
            <a:fillRect/>
          </a:stretch>
        </p:blipFill>
        <p:spPr>
          <a:xfrm>
            <a:off x="2434130" y="2266340"/>
            <a:ext cx="6709870" cy="2595985"/>
          </a:xfrm>
          <a:prstGeom prst="rect">
            <a:avLst/>
          </a:prstGeom>
        </p:spPr>
      </p:pic>
    </p:spTree>
    <p:extLst>
      <p:ext uri="{BB962C8B-B14F-4D97-AF65-F5344CB8AC3E}">
        <p14:creationId xmlns:p14="http://schemas.microsoft.com/office/powerpoint/2010/main" val="423134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8695-BAEF-43CB-A85E-95EEF2918424}"/>
              </a:ext>
            </a:extLst>
          </p:cNvPr>
          <p:cNvSpPr>
            <a:spLocks noGrp="1"/>
          </p:cNvSpPr>
          <p:nvPr>
            <p:ph type="title"/>
          </p:nvPr>
        </p:nvSpPr>
        <p:spPr>
          <a:xfrm>
            <a:off x="448965" y="1197405"/>
            <a:ext cx="8246070" cy="763526"/>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CB37F74-4024-4626-8C74-091C434A460D}"/>
              </a:ext>
            </a:extLst>
          </p:cNvPr>
          <p:cNvSpPr>
            <a:spLocks noGrp="1"/>
          </p:cNvSpPr>
          <p:nvPr>
            <p:ph idx="1"/>
          </p:nvPr>
        </p:nvSpPr>
        <p:spPr>
          <a:xfrm>
            <a:off x="448965" y="2113635"/>
            <a:ext cx="8246070" cy="32068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Our grading of the overall opinion is “</a:t>
            </a:r>
            <a:r>
              <a:rPr lang="en-US" sz="2000" dirty="0">
                <a:solidFill>
                  <a:srgbClr val="FF0000"/>
                </a:solidFill>
                <a:latin typeface="Times New Roman" panose="02020603050405020304" pitchFamily="18" charset="0"/>
                <a:cs typeface="Times New Roman" panose="02020603050405020304" pitchFamily="18" charset="0"/>
              </a:rPr>
              <a:t>Improvements required</a:t>
            </a:r>
            <a:r>
              <a:rPr lang="en-US" sz="2000" dirty="0">
                <a:latin typeface="Times New Roman" panose="02020603050405020304" pitchFamily="18" charset="0"/>
                <a:cs typeface="Times New Roman" panose="02020603050405020304" pitchFamily="18" charset="0"/>
              </a:rPr>
              <a:t>”, this indicates that the internal control may be lacking in some important respects, particularly as indicated by continued control exceptions or by the failure to adhere to written policies and procedures. The risks associated with the internal control system could have adverse effects on the efficiency and effectiveness of operations if corrective actions are not taken by Management.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7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A2B3-47BB-4F10-8809-30396E414C0A}"/>
              </a:ext>
            </a:extLst>
          </p:cNvPr>
          <p:cNvSpPr>
            <a:spLocks noGrp="1"/>
          </p:cNvSpPr>
          <p:nvPr>
            <p:ph type="title"/>
          </p:nvPr>
        </p:nvSpPr>
        <p:spPr>
          <a:xfrm>
            <a:off x="3350360" y="2266340"/>
            <a:ext cx="3206805" cy="610820"/>
          </a:xfrm>
        </p:spPr>
        <p:txBody>
          <a:bodyPr>
            <a:normAutofit fontScale="90000"/>
          </a:bodyPr>
          <a:lstStyle/>
          <a:p>
            <a:r>
              <a:rPr lang="en-US" sz="3600" dirty="0">
                <a:solidFill>
                  <a:srgbClr val="1100EA"/>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4996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CFC9-C062-4A61-9542-E7EF3F1EDFE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1891574B-A2EF-4DCD-B21C-1B891B523858}"/>
              </a:ext>
            </a:extLst>
          </p:cNvPr>
          <p:cNvSpPr>
            <a:spLocks noGrp="1"/>
          </p:cNvSpPr>
          <p:nvPr>
            <p:ph idx="1"/>
          </p:nvPr>
        </p:nvSpPr>
        <p:spPr>
          <a:xfrm>
            <a:off x="2434130" y="1288540"/>
            <a:ext cx="6719021" cy="3817625"/>
          </a:xfrm>
        </p:spPr>
        <p:txBody>
          <a:bodyPr>
            <a:normAutofit/>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Policies And Operating Procedures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Organizational Chart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Cloud Architecture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Network Layer</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Auditee Company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Auditor Company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Audit Approach</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Audit Findings</a:t>
            </a:r>
          </a:p>
          <a:p>
            <a:endParaRPr lang="en-US" sz="2000" dirty="0"/>
          </a:p>
          <a:p>
            <a:endParaRPr lang="en-US" sz="2000" dirty="0"/>
          </a:p>
        </p:txBody>
      </p:sp>
    </p:spTree>
    <p:extLst>
      <p:ext uri="{BB962C8B-B14F-4D97-AF65-F5344CB8AC3E}">
        <p14:creationId xmlns:p14="http://schemas.microsoft.com/office/powerpoint/2010/main" val="362781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0605" y="128470"/>
            <a:ext cx="7329839" cy="725349"/>
          </a:xfrm>
        </p:spPr>
        <p:txBody>
          <a:bodyPr>
            <a:noAutofit/>
          </a:bodyPr>
          <a:lstStyle/>
          <a:p>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POLICIES AND OPERATING PROCEDURES</a:t>
            </a:r>
            <a:endParaRPr lang="en-US" sz="2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434130" y="1350110"/>
            <a:ext cx="6413611" cy="3054100"/>
          </a:xfrm>
        </p:spPr>
        <p:txBody>
          <a:bodyPr>
            <a:noAutofit/>
          </a:bodyPr>
          <a:lstStyle/>
          <a:p>
            <a:pPr lvl="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Information Security Policy</a:t>
            </a:r>
          </a:p>
          <a:p>
            <a:pPr lvl="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Password Management Policy</a:t>
            </a:r>
          </a:p>
          <a:p>
            <a:pPr lvl="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Backup Policy</a:t>
            </a:r>
          </a:p>
          <a:p>
            <a:pPr lvl="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User Access Management</a:t>
            </a:r>
          </a:p>
          <a:p>
            <a:pPr lvl="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Network Security Policy</a:t>
            </a:r>
          </a:p>
          <a:p>
            <a:pPr lvl="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Business Continuity and Disaster Recovery Policy</a:t>
            </a:r>
          </a:p>
          <a:p>
            <a:pPr lvl="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Change Management Policy</a:t>
            </a:r>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8AB3-5261-4AFB-9DDD-442E0B4042F1}"/>
              </a:ext>
            </a:extLst>
          </p:cNvPr>
          <p:cNvSpPr>
            <a:spLocks noGrp="1"/>
          </p:cNvSpPr>
          <p:nvPr>
            <p:ph type="title"/>
          </p:nvPr>
        </p:nvSpPr>
        <p:spPr/>
        <p:txBody>
          <a:bodyPr>
            <a:normAutofit/>
          </a:bodyPr>
          <a:lstStyle/>
          <a:p>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ORGANIZATIONAL CHART</a:t>
            </a:r>
            <a:endParaRPr lang="en-US"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F72287B-BFE4-47FD-974F-C16975BCF6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8475" y="1056436"/>
            <a:ext cx="4396746" cy="35131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40614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0DED34-7D5C-4034-9459-0BF862D60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885" y="128470"/>
            <a:ext cx="3897198" cy="4886560"/>
          </a:xfrm>
          <a:prstGeom prst="rect">
            <a:avLst/>
          </a:prstGeom>
          <a:ln>
            <a:noFill/>
          </a:ln>
          <a:effectLst>
            <a:outerShdw blurRad="190500" algn="tl" rotWithShape="0">
              <a:srgbClr val="000000">
                <a:alpha val="70000"/>
              </a:srgbClr>
            </a:outerShdw>
          </a:effectLst>
        </p:spPr>
      </p:pic>
      <p:sp>
        <p:nvSpPr>
          <p:cNvPr id="4" name="Rectangle 3">
            <a:extLst>
              <a:ext uri="{FF2B5EF4-FFF2-40B4-BE49-F238E27FC236}">
                <a16:creationId xmlns:a16="http://schemas.microsoft.com/office/drawing/2014/main" id="{BF4086F8-53FA-4DF7-8AE7-90FDF5C44B83}"/>
              </a:ext>
            </a:extLst>
          </p:cNvPr>
          <p:cNvSpPr/>
          <p:nvPr/>
        </p:nvSpPr>
        <p:spPr>
          <a:xfrm>
            <a:off x="296260" y="4553365"/>
            <a:ext cx="3897198" cy="461665"/>
          </a:xfrm>
          <a:prstGeom prst="rect">
            <a:avLst/>
          </a:prstGeom>
        </p:spPr>
        <p:txBody>
          <a:bodyPr wrap="square">
            <a:spAutoFit/>
          </a:bodyPr>
          <a:lstStyle/>
          <a:p>
            <a:r>
              <a:rPr lang="en-US" sz="2400" dirty="0">
                <a:solidFill>
                  <a:srgbClr val="1100E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a:t>
            </a:r>
            <a:r>
              <a:rPr lang="en-US" sz="2400" dirty="0">
                <a:latin typeface="Times New Roman" panose="02020603050405020304" pitchFamily="18" charset="0"/>
                <a:cs typeface="Times New Roman" panose="02020603050405020304" pitchFamily="18" charset="0"/>
              </a:rPr>
              <a:t> </a:t>
            </a:r>
            <a:r>
              <a:rPr lang="en-US" sz="2400" dirty="0">
                <a:solidFill>
                  <a:srgbClr val="1100E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41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6ED3-2C4D-4694-9590-8EF14990EBC0}"/>
              </a:ext>
            </a:extLst>
          </p:cNvPr>
          <p:cNvSpPr>
            <a:spLocks noGrp="1"/>
          </p:cNvSpPr>
          <p:nvPr>
            <p:ph type="title"/>
          </p:nvPr>
        </p:nvSpPr>
        <p:spPr>
          <a:xfrm>
            <a:off x="449263" y="739290"/>
            <a:ext cx="8246070" cy="763526"/>
          </a:xfrm>
        </p:spPr>
        <p:txBody>
          <a:bodyPr>
            <a:normAutofit/>
          </a:bodyPr>
          <a:lstStyle/>
          <a:p>
            <a:r>
              <a:rPr lang="en-US" sz="2800" dirty="0">
                <a:latin typeface="Times New Roman" panose="02020603050405020304" pitchFamily="18" charset="0"/>
                <a:cs typeface="Times New Roman" panose="02020603050405020304" pitchFamily="18" charset="0"/>
              </a:rPr>
              <a:t>NETWORK LAYER</a:t>
            </a:r>
          </a:p>
        </p:txBody>
      </p:sp>
      <p:pic>
        <p:nvPicPr>
          <p:cNvPr id="5" name="Content Placeholder 4">
            <a:extLst>
              <a:ext uri="{FF2B5EF4-FFF2-40B4-BE49-F238E27FC236}">
                <a16:creationId xmlns:a16="http://schemas.microsoft.com/office/drawing/2014/main" id="{12DD310C-55A0-489A-82C0-6058A6B98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63" y="1808225"/>
            <a:ext cx="8245475" cy="30540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514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1E0E-3DB7-402F-94C7-5822E43937AF}"/>
              </a:ext>
            </a:extLst>
          </p:cNvPr>
          <p:cNvSpPr>
            <a:spLocks noGrp="1"/>
          </p:cNvSpPr>
          <p:nvPr>
            <p:ph type="title"/>
          </p:nvPr>
        </p:nvSpPr>
        <p:spPr>
          <a:xfrm>
            <a:off x="1517900" y="128470"/>
            <a:ext cx="7787955" cy="725349"/>
          </a:xfrm>
        </p:spPr>
        <p:txBody>
          <a:bodyPr>
            <a:noAutofit/>
          </a:bodyPr>
          <a:lstStyle/>
          <a:p>
            <a:r>
              <a:rPr lang="en-US" sz="2800" dirty="0">
                <a:latin typeface="Times New Roman" panose="02020603050405020304" pitchFamily="18" charset="0"/>
                <a:cs typeface="Times New Roman" panose="02020603050405020304" pitchFamily="18" charset="0"/>
              </a:rPr>
              <a:t>AUDITIEE COMPANY MOCK BACKGROUND</a:t>
            </a:r>
          </a:p>
        </p:txBody>
      </p:sp>
      <p:sp>
        <p:nvSpPr>
          <p:cNvPr id="3" name="Content Placeholder 2">
            <a:extLst>
              <a:ext uri="{FF2B5EF4-FFF2-40B4-BE49-F238E27FC236}">
                <a16:creationId xmlns:a16="http://schemas.microsoft.com/office/drawing/2014/main" id="{55278E24-2070-4345-B5D9-3E1E1973A8C4}"/>
              </a:ext>
            </a:extLst>
          </p:cNvPr>
          <p:cNvSpPr>
            <a:spLocks noGrp="1"/>
          </p:cNvSpPr>
          <p:nvPr>
            <p:ph idx="1"/>
          </p:nvPr>
        </p:nvSpPr>
        <p:spPr>
          <a:xfrm>
            <a:off x="2434130" y="1350110"/>
            <a:ext cx="6260905" cy="3511061"/>
          </a:xfrm>
        </p:spPr>
        <p:txBody>
          <a:bodyPr>
            <a:normAutofit/>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Bitco Finances is a digital asset trading platform that provides the stability, compliance, and features institutions require.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Bitco Finances are a team of experienced professionals which employ over 100 people, have raised over $60M in venture capital, and have achieved over $25M in annual revenue. </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Bitco Finances believe decentralized, non-custodial exchanges are the future of trading cryptocurrencies</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26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103C-86C9-4DED-9A8C-78F1060E094D}"/>
              </a:ext>
            </a:extLst>
          </p:cNvPr>
          <p:cNvSpPr>
            <a:spLocks noGrp="1"/>
          </p:cNvSpPr>
          <p:nvPr>
            <p:ph type="title"/>
          </p:nvPr>
        </p:nvSpPr>
        <p:spPr>
          <a:xfrm>
            <a:off x="1365196" y="128470"/>
            <a:ext cx="7787954" cy="725349"/>
          </a:xfrm>
        </p:spPr>
        <p:txBody>
          <a:bodyPr>
            <a:noAutofit/>
          </a:bodyPr>
          <a:lstStyle/>
          <a:p>
            <a:r>
              <a:rPr lang="en-US" sz="2800" dirty="0">
                <a:latin typeface="Times New Roman" panose="02020603050405020304" pitchFamily="18" charset="0"/>
                <a:cs typeface="Times New Roman" panose="02020603050405020304" pitchFamily="18" charset="0"/>
              </a:rPr>
              <a:t>AUDITORS COMPANY MOCK BACKGROUND</a:t>
            </a:r>
          </a:p>
        </p:txBody>
      </p:sp>
      <p:sp>
        <p:nvSpPr>
          <p:cNvPr id="3" name="Content Placeholder 2">
            <a:extLst>
              <a:ext uri="{FF2B5EF4-FFF2-40B4-BE49-F238E27FC236}">
                <a16:creationId xmlns:a16="http://schemas.microsoft.com/office/drawing/2014/main" id="{C4490C63-811B-4B44-B61B-3522B85B7B10}"/>
              </a:ext>
            </a:extLst>
          </p:cNvPr>
          <p:cNvSpPr>
            <a:spLocks noGrp="1"/>
          </p:cNvSpPr>
          <p:nvPr>
            <p:ph idx="1"/>
          </p:nvPr>
        </p:nvSpPr>
        <p:spPr>
          <a:xfrm>
            <a:off x="2434131" y="1197405"/>
            <a:ext cx="6260905" cy="3511061"/>
          </a:xfrm>
        </p:spPr>
        <p:txBody>
          <a:bodyPr>
            <a:normAutofit fontScale="62500" lnSpcReduction="20000"/>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Wolf &amp; Company, a top regional auditing firm in Boston, conducts technology audit and IT security assessments for a variety of industries.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Wolf &amp; Company work collaboratively to help the client understand the risks to the organization and how to address them.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Their professionals include audit and security experts, network specialists, IT managers, programmers, and business analysts.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Wolf's management team maintains industry-relevant certifications such as the Certified Information System Auditor (CISA), Certified Information System Security Professional (CISSP), and Certified Public Accountant (CPA).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93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C49D-68A5-421F-92E8-48AE548E1B9E}"/>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AUDIT APPROACH</a:t>
            </a:r>
          </a:p>
        </p:txBody>
      </p:sp>
      <p:sp>
        <p:nvSpPr>
          <p:cNvPr id="3" name="Content Placeholder 2">
            <a:extLst>
              <a:ext uri="{FF2B5EF4-FFF2-40B4-BE49-F238E27FC236}">
                <a16:creationId xmlns:a16="http://schemas.microsoft.com/office/drawing/2014/main" id="{B3EAC9C7-9E3B-440B-9608-029C7F282827}"/>
              </a:ext>
            </a:extLst>
          </p:cNvPr>
          <p:cNvSpPr>
            <a:spLocks noGrp="1"/>
          </p:cNvSpPr>
          <p:nvPr>
            <p:ph idx="1"/>
          </p:nvPr>
        </p:nvSpPr>
        <p:spPr>
          <a:xfrm>
            <a:off x="2434129" y="1502815"/>
            <a:ext cx="6260905" cy="3511061"/>
          </a:xfrm>
        </p:spPr>
        <p:txBody>
          <a:bodyPr>
            <a:normAutofit/>
          </a:bodyPr>
          <a:lstStyle/>
          <a:p>
            <a:pPr marL="50292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Planning phase</a:t>
            </a:r>
          </a:p>
          <a:p>
            <a:pPr marL="50292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Preparing the audit plan</a:t>
            </a:r>
          </a:p>
          <a:p>
            <a:pPr marL="50292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Scheduling and open meeting</a:t>
            </a:r>
          </a:p>
          <a:p>
            <a:pPr marL="50292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Conducting field work</a:t>
            </a:r>
          </a:p>
          <a:p>
            <a:pPr marL="50292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Drafting a report</a:t>
            </a:r>
          </a:p>
          <a:p>
            <a:pPr marL="50292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Set up a closing meeting</a:t>
            </a:r>
          </a:p>
          <a:p>
            <a:pPr marL="50292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Documentation and creation of reports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50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Words>
  <Application>Microsoft Office PowerPoint</Application>
  <PresentationFormat>On-screen Show (16:9)</PresentationFormat>
  <Paragraphs>51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PowerPoint Presentation</vt:lpstr>
      <vt:lpstr>INDEX</vt:lpstr>
      <vt:lpstr>POLICIES AND OPERATING PROCEDURES</vt:lpstr>
      <vt:lpstr>ORGANIZATIONAL CHART</vt:lpstr>
      <vt:lpstr>PowerPoint Presentation</vt:lpstr>
      <vt:lpstr>NETWORK LAYER</vt:lpstr>
      <vt:lpstr>AUDITIEE COMPANY MOCK BACKGROUND</vt:lpstr>
      <vt:lpstr>AUDITORS COMPANY MOCK BACKGROUND</vt:lpstr>
      <vt:lpstr>AUDIT APPROACH</vt:lpstr>
      <vt:lpstr>AUDIT FINDINGS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2019-04-16T21:09:45Z</dcterms:created>
  <dcterms:modified xsi:type="dcterms:W3CDTF">2019-04-23T01:11:24Z</dcterms:modified>
</cp:coreProperties>
</file>