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70" r:id="rId5"/>
    <p:sldId id="258" r:id="rId6"/>
    <p:sldId id="267" r:id="rId7"/>
    <p:sldId id="261" r:id="rId8"/>
    <p:sldId id="262" r:id="rId9"/>
    <p:sldId id="263" r:id="rId10"/>
    <p:sldId id="271" r:id="rId11"/>
    <p:sldId id="264" r:id="rId12"/>
    <p:sldId id="272" r:id="rId13"/>
    <p:sldId id="282" r:id="rId14"/>
    <p:sldId id="275" r:id="rId15"/>
    <p:sldId id="276" r:id="rId16"/>
    <p:sldId id="277" r:id="rId17"/>
    <p:sldId id="278" r:id="rId18"/>
    <p:sldId id="279" r:id="rId19"/>
    <p:sldId id="280" r:id="rId20"/>
    <p:sldId id="281" r:id="rId21"/>
    <p:sldId id="265" r:id="rId22"/>
    <p:sldId id="26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E9202"/>
    <a:srgbClr val="FFF3E7"/>
    <a:srgbClr val="5EEC3C"/>
    <a:srgbClr val="FFDC47"/>
    <a:srgbClr val="CCCC00"/>
    <a:srgbClr val="FFCC66"/>
    <a:srgbClr val="007033"/>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p:restoredTop sz="94607"/>
  </p:normalViewPr>
  <p:slideViewPr>
    <p:cSldViewPr>
      <p:cViewPr varScale="1">
        <p:scale>
          <a:sx n="162" d="100"/>
          <a:sy n="162" d="100"/>
        </p:scale>
        <p:origin x="53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C7B0D-5316-4CD8-8451-D8FF362DF900}" type="doc">
      <dgm:prSet loTypeId="urn:microsoft.com/office/officeart/2005/8/layout/hProcess7" loCatId="list" qsTypeId="urn:microsoft.com/office/officeart/2005/8/quickstyle/simple3" qsCatId="simple" csTypeId="urn:microsoft.com/office/officeart/2005/8/colors/accent2_3" csCatId="accent2" phldr="1"/>
      <dgm:spPr/>
      <dgm:t>
        <a:bodyPr/>
        <a:lstStyle/>
        <a:p>
          <a:endParaRPr lang="en-US"/>
        </a:p>
      </dgm:t>
    </dgm:pt>
    <dgm:pt modelId="{3AB5E2AA-F48F-4D76-92F1-7D370FB638BB}">
      <dgm:prSet phldrT="[Text]"/>
      <dgm:spPr/>
      <dgm:t>
        <a:bodyPr/>
        <a:lstStyle/>
        <a:p>
          <a:r>
            <a:rPr lang="en-US" dirty="0"/>
            <a:t>Week1</a:t>
          </a:r>
        </a:p>
        <a:p>
          <a:endParaRPr lang="en-US" dirty="0"/>
        </a:p>
      </dgm:t>
    </dgm:pt>
    <dgm:pt modelId="{D7607CC4-9FF9-439F-A7C6-8CD18FC3050F}" type="parTrans" cxnId="{C22A21A5-AF6C-4B27-8770-9BFE463EAF7D}">
      <dgm:prSet/>
      <dgm:spPr/>
      <dgm:t>
        <a:bodyPr/>
        <a:lstStyle/>
        <a:p>
          <a:endParaRPr lang="en-US"/>
        </a:p>
      </dgm:t>
    </dgm:pt>
    <dgm:pt modelId="{6BB69C45-6A6C-4CE1-A9B8-BE3D459E0894}" type="sibTrans" cxnId="{C22A21A5-AF6C-4B27-8770-9BFE463EAF7D}">
      <dgm:prSet/>
      <dgm:spPr/>
      <dgm:t>
        <a:bodyPr/>
        <a:lstStyle/>
        <a:p>
          <a:endParaRPr lang="en-US"/>
        </a:p>
      </dgm:t>
    </dgm:pt>
    <dgm:pt modelId="{8134DD64-C8C1-4DC3-BEAF-9E638A643E82}">
      <dgm:prSet phldrT="[Text]"/>
      <dgm:spPr/>
      <dgm:t>
        <a:bodyPr/>
        <a:lstStyle/>
        <a:p>
          <a:r>
            <a:rPr lang="en-US" dirty="0"/>
            <a:t>Initial meeting for the project</a:t>
          </a:r>
        </a:p>
        <a:p>
          <a:r>
            <a:rPr lang="en-US" dirty="0"/>
            <a:t>Researching on the topic.</a:t>
          </a:r>
        </a:p>
        <a:p>
          <a:r>
            <a:rPr lang="en-US" dirty="0"/>
            <a:t>Going through existing UI and pointing the flaws</a:t>
          </a:r>
        </a:p>
        <a:p>
          <a:r>
            <a:rPr lang="en-US" dirty="0"/>
            <a:t>Designing the outline of the UI</a:t>
          </a:r>
        </a:p>
      </dgm:t>
    </dgm:pt>
    <dgm:pt modelId="{585F80E4-BD07-4D4B-BDA1-A98E9646C0DC}" type="parTrans" cxnId="{146BBE83-FEFA-41FC-9AF6-440D3334C484}">
      <dgm:prSet/>
      <dgm:spPr/>
      <dgm:t>
        <a:bodyPr/>
        <a:lstStyle/>
        <a:p>
          <a:endParaRPr lang="en-US"/>
        </a:p>
      </dgm:t>
    </dgm:pt>
    <dgm:pt modelId="{58F83DA3-BA7E-4EA8-AEBD-2072528E0D22}" type="sibTrans" cxnId="{146BBE83-FEFA-41FC-9AF6-440D3334C484}">
      <dgm:prSet/>
      <dgm:spPr/>
      <dgm:t>
        <a:bodyPr/>
        <a:lstStyle/>
        <a:p>
          <a:endParaRPr lang="en-US"/>
        </a:p>
      </dgm:t>
    </dgm:pt>
    <dgm:pt modelId="{969FD785-F9B7-4FB6-9615-D1E50C32210D}">
      <dgm:prSet phldrT="[Text]"/>
      <dgm:spPr/>
      <dgm:t>
        <a:bodyPr/>
        <a:lstStyle/>
        <a:p>
          <a:r>
            <a:rPr lang="en-US" dirty="0"/>
            <a:t>Week 2 &amp; 3</a:t>
          </a:r>
        </a:p>
      </dgm:t>
    </dgm:pt>
    <dgm:pt modelId="{2D34ABCF-7CC6-47D0-9C9A-811C294EAD0E}" type="parTrans" cxnId="{3EB09F90-A320-4C01-89FA-CCB638F08D71}">
      <dgm:prSet/>
      <dgm:spPr/>
      <dgm:t>
        <a:bodyPr/>
        <a:lstStyle/>
        <a:p>
          <a:endParaRPr lang="en-US"/>
        </a:p>
      </dgm:t>
    </dgm:pt>
    <dgm:pt modelId="{CC6E5221-0147-4EAF-8584-8BC2F62C4657}" type="sibTrans" cxnId="{3EB09F90-A320-4C01-89FA-CCB638F08D71}">
      <dgm:prSet/>
      <dgm:spPr/>
      <dgm:t>
        <a:bodyPr/>
        <a:lstStyle/>
        <a:p>
          <a:endParaRPr lang="en-US"/>
        </a:p>
      </dgm:t>
    </dgm:pt>
    <dgm:pt modelId="{D709AC73-C572-4418-8879-F7C4129AEB1C}">
      <dgm:prSet phldrT="[Text]"/>
      <dgm:spPr/>
      <dgm:t>
        <a:bodyPr/>
        <a:lstStyle/>
        <a:p>
          <a:r>
            <a:rPr lang="en-US" dirty="0"/>
            <a:t>Deciding the flow of UI</a:t>
          </a:r>
        </a:p>
        <a:p>
          <a:r>
            <a:rPr lang="en-US" dirty="0"/>
            <a:t>Initializing the designing of wireframes.</a:t>
          </a:r>
        </a:p>
        <a:p>
          <a:endParaRPr lang="en-US" dirty="0"/>
        </a:p>
        <a:p>
          <a:r>
            <a:rPr lang="en-US" dirty="0"/>
            <a:t> </a:t>
          </a:r>
        </a:p>
      </dgm:t>
    </dgm:pt>
    <dgm:pt modelId="{235C1681-D6C0-4308-92C6-88EED8919BCF}" type="parTrans" cxnId="{C6F28092-9F0C-4F53-8668-A789B910B94C}">
      <dgm:prSet/>
      <dgm:spPr/>
      <dgm:t>
        <a:bodyPr/>
        <a:lstStyle/>
        <a:p>
          <a:endParaRPr lang="en-US"/>
        </a:p>
      </dgm:t>
    </dgm:pt>
    <dgm:pt modelId="{FB22F89F-051A-4136-8651-BE3260A2DD47}" type="sibTrans" cxnId="{C6F28092-9F0C-4F53-8668-A789B910B94C}">
      <dgm:prSet/>
      <dgm:spPr/>
      <dgm:t>
        <a:bodyPr/>
        <a:lstStyle/>
        <a:p>
          <a:endParaRPr lang="en-US"/>
        </a:p>
      </dgm:t>
    </dgm:pt>
    <dgm:pt modelId="{A37C5EC8-497F-4054-9F68-1026127608D2}">
      <dgm:prSet phldrT="[Text]"/>
      <dgm:spPr/>
      <dgm:t>
        <a:bodyPr/>
        <a:lstStyle/>
        <a:p>
          <a:r>
            <a:rPr lang="en-US" dirty="0"/>
            <a:t>Week 4 &amp; 5</a:t>
          </a:r>
        </a:p>
      </dgm:t>
    </dgm:pt>
    <dgm:pt modelId="{B70AA446-C00D-43B5-9D21-2DE60B67601B}" type="parTrans" cxnId="{DEE1F3B4-77C4-4CE3-A480-7649CD9968A0}">
      <dgm:prSet/>
      <dgm:spPr/>
      <dgm:t>
        <a:bodyPr/>
        <a:lstStyle/>
        <a:p>
          <a:endParaRPr lang="en-US"/>
        </a:p>
      </dgm:t>
    </dgm:pt>
    <dgm:pt modelId="{ECA6E1E0-5B92-43E8-8765-E23F09D687E9}" type="sibTrans" cxnId="{DEE1F3B4-77C4-4CE3-A480-7649CD9968A0}">
      <dgm:prSet/>
      <dgm:spPr/>
      <dgm:t>
        <a:bodyPr/>
        <a:lstStyle/>
        <a:p>
          <a:endParaRPr lang="en-US"/>
        </a:p>
      </dgm:t>
    </dgm:pt>
    <dgm:pt modelId="{6E615A2E-67B5-448E-9633-3B97C2340362}">
      <dgm:prSet phldrT="[Text]"/>
      <dgm:spPr/>
      <dgm:t>
        <a:bodyPr/>
        <a:lstStyle/>
        <a:p>
          <a:r>
            <a:rPr lang="en-US" dirty="0"/>
            <a:t>Coding and validation required for the wireframes</a:t>
          </a:r>
        </a:p>
        <a:p>
          <a:r>
            <a:rPr lang="en-US" dirty="0"/>
            <a:t>Cross platform and Browser Testing</a:t>
          </a:r>
        </a:p>
        <a:p>
          <a:r>
            <a:rPr lang="en-US" dirty="0"/>
            <a:t>Delivery of final outcome.</a:t>
          </a:r>
        </a:p>
        <a:p>
          <a:endParaRPr lang="en-US" dirty="0"/>
        </a:p>
        <a:p>
          <a:endParaRPr lang="en-US" dirty="0"/>
        </a:p>
      </dgm:t>
    </dgm:pt>
    <dgm:pt modelId="{A58B9BEB-071A-4F50-9444-C401B042636B}" type="parTrans" cxnId="{95CF5466-3B38-4851-8605-85C0E7D2E6BE}">
      <dgm:prSet/>
      <dgm:spPr/>
      <dgm:t>
        <a:bodyPr/>
        <a:lstStyle/>
        <a:p>
          <a:endParaRPr lang="en-US"/>
        </a:p>
      </dgm:t>
    </dgm:pt>
    <dgm:pt modelId="{255CD2F5-61BF-4D80-9730-C4DE13E03248}" type="sibTrans" cxnId="{95CF5466-3B38-4851-8605-85C0E7D2E6BE}">
      <dgm:prSet/>
      <dgm:spPr/>
      <dgm:t>
        <a:bodyPr/>
        <a:lstStyle/>
        <a:p>
          <a:endParaRPr lang="en-US"/>
        </a:p>
      </dgm:t>
    </dgm:pt>
    <dgm:pt modelId="{AE34234F-2C21-4AA8-BE92-7CB5B5EC48BF}" type="pres">
      <dgm:prSet presAssocID="{8A6C7B0D-5316-4CD8-8451-D8FF362DF900}" presName="Name0" presStyleCnt="0">
        <dgm:presLayoutVars>
          <dgm:dir/>
          <dgm:animLvl val="lvl"/>
          <dgm:resizeHandles val="exact"/>
        </dgm:presLayoutVars>
      </dgm:prSet>
      <dgm:spPr/>
    </dgm:pt>
    <dgm:pt modelId="{3A1A62EF-1EA8-4778-866D-15A7FCE31728}" type="pres">
      <dgm:prSet presAssocID="{3AB5E2AA-F48F-4D76-92F1-7D370FB638BB}" presName="compositeNode" presStyleCnt="0">
        <dgm:presLayoutVars>
          <dgm:bulletEnabled val="1"/>
        </dgm:presLayoutVars>
      </dgm:prSet>
      <dgm:spPr/>
    </dgm:pt>
    <dgm:pt modelId="{A47DFC56-3DFF-4E79-BD70-3739DF3875E7}" type="pres">
      <dgm:prSet presAssocID="{3AB5E2AA-F48F-4D76-92F1-7D370FB638BB}" presName="bgRect" presStyleLbl="node1" presStyleIdx="0" presStyleCnt="3"/>
      <dgm:spPr/>
    </dgm:pt>
    <dgm:pt modelId="{5EB6AE62-2434-48C6-9BD5-2C36968F581F}" type="pres">
      <dgm:prSet presAssocID="{3AB5E2AA-F48F-4D76-92F1-7D370FB638BB}" presName="parentNode" presStyleLbl="node1" presStyleIdx="0" presStyleCnt="3">
        <dgm:presLayoutVars>
          <dgm:chMax val="0"/>
          <dgm:bulletEnabled val="1"/>
        </dgm:presLayoutVars>
      </dgm:prSet>
      <dgm:spPr/>
    </dgm:pt>
    <dgm:pt modelId="{2846715E-791A-4329-8F9F-594DCFB88348}" type="pres">
      <dgm:prSet presAssocID="{3AB5E2AA-F48F-4D76-92F1-7D370FB638BB}" presName="childNode" presStyleLbl="node1" presStyleIdx="0" presStyleCnt="3">
        <dgm:presLayoutVars>
          <dgm:bulletEnabled val="1"/>
        </dgm:presLayoutVars>
      </dgm:prSet>
      <dgm:spPr/>
    </dgm:pt>
    <dgm:pt modelId="{7D5AE6C3-BB21-4438-BA0F-83F01DDC7906}" type="pres">
      <dgm:prSet presAssocID="{6BB69C45-6A6C-4CE1-A9B8-BE3D459E0894}" presName="hSp" presStyleCnt="0"/>
      <dgm:spPr/>
    </dgm:pt>
    <dgm:pt modelId="{8C3704EA-C1A8-41C2-8DC7-4B404F168A75}" type="pres">
      <dgm:prSet presAssocID="{6BB69C45-6A6C-4CE1-A9B8-BE3D459E0894}" presName="vProcSp" presStyleCnt="0"/>
      <dgm:spPr/>
    </dgm:pt>
    <dgm:pt modelId="{BA155A46-D2B8-45E7-A479-CDA53D7BEBA0}" type="pres">
      <dgm:prSet presAssocID="{6BB69C45-6A6C-4CE1-A9B8-BE3D459E0894}" presName="vSp1" presStyleCnt="0"/>
      <dgm:spPr/>
    </dgm:pt>
    <dgm:pt modelId="{B4B790B0-3E8C-4A00-9716-2979F9398C2B}" type="pres">
      <dgm:prSet presAssocID="{6BB69C45-6A6C-4CE1-A9B8-BE3D459E0894}" presName="simulatedConn" presStyleLbl="solidFgAcc1" presStyleIdx="0" presStyleCnt="2"/>
      <dgm:spPr/>
    </dgm:pt>
    <dgm:pt modelId="{8176BEA4-EF82-448E-B1AE-A2FA4954D0FC}" type="pres">
      <dgm:prSet presAssocID="{6BB69C45-6A6C-4CE1-A9B8-BE3D459E0894}" presName="vSp2" presStyleCnt="0"/>
      <dgm:spPr/>
    </dgm:pt>
    <dgm:pt modelId="{169B7AC1-2087-44B5-8606-669B9233A70C}" type="pres">
      <dgm:prSet presAssocID="{6BB69C45-6A6C-4CE1-A9B8-BE3D459E0894}" presName="sibTrans" presStyleCnt="0"/>
      <dgm:spPr/>
    </dgm:pt>
    <dgm:pt modelId="{E63C8EF5-15D9-4292-98D8-284E617689D1}" type="pres">
      <dgm:prSet presAssocID="{969FD785-F9B7-4FB6-9615-D1E50C32210D}" presName="compositeNode" presStyleCnt="0">
        <dgm:presLayoutVars>
          <dgm:bulletEnabled val="1"/>
        </dgm:presLayoutVars>
      </dgm:prSet>
      <dgm:spPr/>
    </dgm:pt>
    <dgm:pt modelId="{8AD835B0-4640-483D-8C25-515BE588D110}" type="pres">
      <dgm:prSet presAssocID="{969FD785-F9B7-4FB6-9615-D1E50C32210D}" presName="bgRect" presStyleLbl="node1" presStyleIdx="1" presStyleCnt="3"/>
      <dgm:spPr/>
    </dgm:pt>
    <dgm:pt modelId="{A208535F-144B-4807-9F3E-9B162B9B0BC0}" type="pres">
      <dgm:prSet presAssocID="{969FD785-F9B7-4FB6-9615-D1E50C32210D}" presName="parentNode" presStyleLbl="node1" presStyleIdx="1" presStyleCnt="3">
        <dgm:presLayoutVars>
          <dgm:chMax val="0"/>
          <dgm:bulletEnabled val="1"/>
        </dgm:presLayoutVars>
      </dgm:prSet>
      <dgm:spPr/>
    </dgm:pt>
    <dgm:pt modelId="{DA261C0D-A226-4BAA-8A5E-2B838DFD47BD}" type="pres">
      <dgm:prSet presAssocID="{969FD785-F9B7-4FB6-9615-D1E50C32210D}" presName="childNode" presStyleLbl="node1" presStyleIdx="1" presStyleCnt="3">
        <dgm:presLayoutVars>
          <dgm:bulletEnabled val="1"/>
        </dgm:presLayoutVars>
      </dgm:prSet>
      <dgm:spPr/>
    </dgm:pt>
    <dgm:pt modelId="{B71C536A-9470-4F14-BFCD-0EBFF1E1E9BE}" type="pres">
      <dgm:prSet presAssocID="{CC6E5221-0147-4EAF-8584-8BC2F62C4657}" presName="hSp" presStyleCnt="0"/>
      <dgm:spPr/>
    </dgm:pt>
    <dgm:pt modelId="{C013CFC4-672C-4D04-93DC-D27A453E361B}" type="pres">
      <dgm:prSet presAssocID="{CC6E5221-0147-4EAF-8584-8BC2F62C4657}" presName="vProcSp" presStyleCnt="0"/>
      <dgm:spPr/>
    </dgm:pt>
    <dgm:pt modelId="{ED1F61FE-0C51-46D8-86EC-2F184C2C181D}" type="pres">
      <dgm:prSet presAssocID="{CC6E5221-0147-4EAF-8584-8BC2F62C4657}" presName="vSp1" presStyleCnt="0"/>
      <dgm:spPr/>
    </dgm:pt>
    <dgm:pt modelId="{4A1F7BC4-E6EC-4378-B250-61A89CCB0315}" type="pres">
      <dgm:prSet presAssocID="{CC6E5221-0147-4EAF-8584-8BC2F62C4657}" presName="simulatedConn" presStyleLbl="solidFgAcc1" presStyleIdx="1" presStyleCnt="2"/>
      <dgm:spPr/>
    </dgm:pt>
    <dgm:pt modelId="{238BBA6C-1868-4C95-8CD6-95934AAEA428}" type="pres">
      <dgm:prSet presAssocID="{CC6E5221-0147-4EAF-8584-8BC2F62C4657}" presName="vSp2" presStyleCnt="0"/>
      <dgm:spPr/>
    </dgm:pt>
    <dgm:pt modelId="{D1E51299-06F6-4C76-A678-CA8C8B01FA07}" type="pres">
      <dgm:prSet presAssocID="{CC6E5221-0147-4EAF-8584-8BC2F62C4657}" presName="sibTrans" presStyleCnt="0"/>
      <dgm:spPr/>
    </dgm:pt>
    <dgm:pt modelId="{59DBECCD-D768-4EE1-A621-1BBAD801022C}" type="pres">
      <dgm:prSet presAssocID="{A37C5EC8-497F-4054-9F68-1026127608D2}" presName="compositeNode" presStyleCnt="0">
        <dgm:presLayoutVars>
          <dgm:bulletEnabled val="1"/>
        </dgm:presLayoutVars>
      </dgm:prSet>
      <dgm:spPr/>
    </dgm:pt>
    <dgm:pt modelId="{611D0116-F5F0-464C-BF1D-39AEC7B22972}" type="pres">
      <dgm:prSet presAssocID="{A37C5EC8-497F-4054-9F68-1026127608D2}" presName="bgRect" presStyleLbl="node1" presStyleIdx="2" presStyleCnt="3"/>
      <dgm:spPr/>
    </dgm:pt>
    <dgm:pt modelId="{63068A78-8F2C-4D24-927D-6A8C4C387B7D}" type="pres">
      <dgm:prSet presAssocID="{A37C5EC8-497F-4054-9F68-1026127608D2}" presName="parentNode" presStyleLbl="node1" presStyleIdx="2" presStyleCnt="3">
        <dgm:presLayoutVars>
          <dgm:chMax val="0"/>
          <dgm:bulletEnabled val="1"/>
        </dgm:presLayoutVars>
      </dgm:prSet>
      <dgm:spPr/>
    </dgm:pt>
    <dgm:pt modelId="{F3E47952-341D-49DE-98F6-5E637820500D}" type="pres">
      <dgm:prSet presAssocID="{A37C5EC8-497F-4054-9F68-1026127608D2}" presName="childNode" presStyleLbl="node1" presStyleIdx="2" presStyleCnt="3">
        <dgm:presLayoutVars>
          <dgm:bulletEnabled val="1"/>
        </dgm:presLayoutVars>
      </dgm:prSet>
      <dgm:spPr/>
    </dgm:pt>
  </dgm:ptLst>
  <dgm:cxnLst>
    <dgm:cxn modelId="{D3BB0714-918A-48E7-9CC8-6B7CDD8D0842}" type="presOf" srcId="{A37C5EC8-497F-4054-9F68-1026127608D2}" destId="{611D0116-F5F0-464C-BF1D-39AEC7B22972}" srcOrd="0" destOrd="0" presId="urn:microsoft.com/office/officeart/2005/8/layout/hProcess7"/>
    <dgm:cxn modelId="{6C899918-F9F3-4B5D-94D3-F413000A022D}" type="presOf" srcId="{3AB5E2AA-F48F-4D76-92F1-7D370FB638BB}" destId="{5EB6AE62-2434-48C6-9BD5-2C36968F581F}" srcOrd="1" destOrd="0" presId="urn:microsoft.com/office/officeart/2005/8/layout/hProcess7"/>
    <dgm:cxn modelId="{1536FE27-DF19-4CEF-973E-6CA5ADF9A18F}" type="presOf" srcId="{3AB5E2AA-F48F-4D76-92F1-7D370FB638BB}" destId="{A47DFC56-3DFF-4E79-BD70-3739DF3875E7}" srcOrd="0" destOrd="0" presId="urn:microsoft.com/office/officeart/2005/8/layout/hProcess7"/>
    <dgm:cxn modelId="{D4145245-F1B5-45DF-B8BF-5A9D7ED01968}" type="presOf" srcId="{8A6C7B0D-5316-4CD8-8451-D8FF362DF900}" destId="{AE34234F-2C21-4AA8-BE92-7CB5B5EC48BF}" srcOrd="0" destOrd="0" presId="urn:microsoft.com/office/officeart/2005/8/layout/hProcess7"/>
    <dgm:cxn modelId="{29663759-5B01-44CB-B3DB-E7F637042E07}" type="presOf" srcId="{A37C5EC8-497F-4054-9F68-1026127608D2}" destId="{63068A78-8F2C-4D24-927D-6A8C4C387B7D}" srcOrd="1" destOrd="0" presId="urn:microsoft.com/office/officeart/2005/8/layout/hProcess7"/>
    <dgm:cxn modelId="{95CF5466-3B38-4851-8605-85C0E7D2E6BE}" srcId="{A37C5EC8-497F-4054-9F68-1026127608D2}" destId="{6E615A2E-67B5-448E-9633-3B97C2340362}" srcOrd="0" destOrd="0" parTransId="{A58B9BEB-071A-4F50-9444-C401B042636B}" sibTransId="{255CD2F5-61BF-4D80-9730-C4DE13E03248}"/>
    <dgm:cxn modelId="{146BBE83-FEFA-41FC-9AF6-440D3334C484}" srcId="{3AB5E2AA-F48F-4D76-92F1-7D370FB638BB}" destId="{8134DD64-C8C1-4DC3-BEAF-9E638A643E82}" srcOrd="0" destOrd="0" parTransId="{585F80E4-BD07-4D4B-BDA1-A98E9646C0DC}" sibTransId="{58F83DA3-BA7E-4EA8-AEBD-2072528E0D22}"/>
    <dgm:cxn modelId="{3EB09F90-A320-4C01-89FA-CCB638F08D71}" srcId="{8A6C7B0D-5316-4CD8-8451-D8FF362DF900}" destId="{969FD785-F9B7-4FB6-9615-D1E50C32210D}" srcOrd="1" destOrd="0" parTransId="{2D34ABCF-7CC6-47D0-9C9A-811C294EAD0E}" sibTransId="{CC6E5221-0147-4EAF-8584-8BC2F62C4657}"/>
    <dgm:cxn modelId="{C6F28092-9F0C-4F53-8668-A789B910B94C}" srcId="{969FD785-F9B7-4FB6-9615-D1E50C32210D}" destId="{D709AC73-C572-4418-8879-F7C4129AEB1C}" srcOrd="0" destOrd="0" parTransId="{235C1681-D6C0-4308-92C6-88EED8919BCF}" sibTransId="{FB22F89F-051A-4136-8651-BE3260A2DD47}"/>
    <dgm:cxn modelId="{C22A21A5-AF6C-4B27-8770-9BFE463EAF7D}" srcId="{8A6C7B0D-5316-4CD8-8451-D8FF362DF900}" destId="{3AB5E2AA-F48F-4D76-92F1-7D370FB638BB}" srcOrd="0" destOrd="0" parTransId="{D7607CC4-9FF9-439F-A7C6-8CD18FC3050F}" sibTransId="{6BB69C45-6A6C-4CE1-A9B8-BE3D459E0894}"/>
    <dgm:cxn modelId="{DEE1F3B4-77C4-4CE3-A480-7649CD9968A0}" srcId="{8A6C7B0D-5316-4CD8-8451-D8FF362DF900}" destId="{A37C5EC8-497F-4054-9F68-1026127608D2}" srcOrd="2" destOrd="0" parTransId="{B70AA446-C00D-43B5-9D21-2DE60B67601B}" sibTransId="{ECA6E1E0-5B92-43E8-8765-E23F09D687E9}"/>
    <dgm:cxn modelId="{1A3137C2-DAE7-40C7-8BFB-71C9AB7204BB}" type="presOf" srcId="{8134DD64-C8C1-4DC3-BEAF-9E638A643E82}" destId="{2846715E-791A-4329-8F9F-594DCFB88348}" srcOrd="0" destOrd="0" presId="urn:microsoft.com/office/officeart/2005/8/layout/hProcess7"/>
    <dgm:cxn modelId="{15DBB6CA-11B3-4A36-8030-3DC40FB111F0}" type="presOf" srcId="{D709AC73-C572-4418-8879-F7C4129AEB1C}" destId="{DA261C0D-A226-4BAA-8A5E-2B838DFD47BD}" srcOrd="0" destOrd="0" presId="urn:microsoft.com/office/officeart/2005/8/layout/hProcess7"/>
    <dgm:cxn modelId="{C48DBFCF-77AF-4334-B7AA-451271E2582B}" type="presOf" srcId="{969FD785-F9B7-4FB6-9615-D1E50C32210D}" destId="{A208535F-144B-4807-9F3E-9B162B9B0BC0}" srcOrd="1" destOrd="0" presId="urn:microsoft.com/office/officeart/2005/8/layout/hProcess7"/>
    <dgm:cxn modelId="{5224B4D6-646A-4FC6-B543-313982649EE3}" type="presOf" srcId="{969FD785-F9B7-4FB6-9615-D1E50C32210D}" destId="{8AD835B0-4640-483D-8C25-515BE588D110}" srcOrd="0" destOrd="0" presId="urn:microsoft.com/office/officeart/2005/8/layout/hProcess7"/>
    <dgm:cxn modelId="{293C5BEE-AE69-4249-80DB-BF5D05FCDEDE}" type="presOf" srcId="{6E615A2E-67B5-448E-9633-3B97C2340362}" destId="{F3E47952-341D-49DE-98F6-5E637820500D}" srcOrd="0" destOrd="0" presId="urn:microsoft.com/office/officeart/2005/8/layout/hProcess7"/>
    <dgm:cxn modelId="{5EDF8A1B-05DE-4073-ABBE-4B3FFB3CA5DD}" type="presParOf" srcId="{AE34234F-2C21-4AA8-BE92-7CB5B5EC48BF}" destId="{3A1A62EF-1EA8-4778-866D-15A7FCE31728}" srcOrd="0" destOrd="0" presId="urn:microsoft.com/office/officeart/2005/8/layout/hProcess7"/>
    <dgm:cxn modelId="{46063C1E-B6C7-4347-A794-05AD0ABCC799}" type="presParOf" srcId="{3A1A62EF-1EA8-4778-866D-15A7FCE31728}" destId="{A47DFC56-3DFF-4E79-BD70-3739DF3875E7}" srcOrd="0" destOrd="0" presId="urn:microsoft.com/office/officeart/2005/8/layout/hProcess7"/>
    <dgm:cxn modelId="{492A56A4-1F65-455E-BB98-0C35BE4A0A3A}" type="presParOf" srcId="{3A1A62EF-1EA8-4778-866D-15A7FCE31728}" destId="{5EB6AE62-2434-48C6-9BD5-2C36968F581F}" srcOrd="1" destOrd="0" presId="urn:microsoft.com/office/officeart/2005/8/layout/hProcess7"/>
    <dgm:cxn modelId="{BF28CF2F-265C-4C2D-888E-CA98061130EF}" type="presParOf" srcId="{3A1A62EF-1EA8-4778-866D-15A7FCE31728}" destId="{2846715E-791A-4329-8F9F-594DCFB88348}" srcOrd="2" destOrd="0" presId="urn:microsoft.com/office/officeart/2005/8/layout/hProcess7"/>
    <dgm:cxn modelId="{BF7FF2B2-2B9D-441B-9777-6C827C8E3D40}" type="presParOf" srcId="{AE34234F-2C21-4AA8-BE92-7CB5B5EC48BF}" destId="{7D5AE6C3-BB21-4438-BA0F-83F01DDC7906}" srcOrd="1" destOrd="0" presId="urn:microsoft.com/office/officeart/2005/8/layout/hProcess7"/>
    <dgm:cxn modelId="{A07769B9-8983-4572-B01E-65600790D4C9}" type="presParOf" srcId="{AE34234F-2C21-4AA8-BE92-7CB5B5EC48BF}" destId="{8C3704EA-C1A8-41C2-8DC7-4B404F168A75}" srcOrd="2" destOrd="0" presId="urn:microsoft.com/office/officeart/2005/8/layout/hProcess7"/>
    <dgm:cxn modelId="{EF804A97-66FB-4B6F-9DC1-9BD56795B393}" type="presParOf" srcId="{8C3704EA-C1A8-41C2-8DC7-4B404F168A75}" destId="{BA155A46-D2B8-45E7-A479-CDA53D7BEBA0}" srcOrd="0" destOrd="0" presId="urn:microsoft.com/office/officeart/2005/8/layout/hProcess7"/>
    <dgm:cxn modelId="{6FF3D3AD-6CA7-4B58-B367-E6AD51EADBA9}" type="presParOf" srcId="{8C3704EA-C1A8-41C2-8DC7-4B404F168A75}" destId="{B4B790B0-3E8C-4A00-9716-2979F9398C2B}" srcOrd="1" destOrd="0" presId="urn:microsoft.com/office/officeart/2005/8/layout/hProcess7"/>
    <dgm:cxn modelId="{151ECB47-6B41-4F8A-9204-CD844ED48342}" type="presParOf" srcId="{8C3704EA-C1A8-41C2-8DC7-4B404F168A75}" destId="{8176BEA4-EF82-448E-B1AE-A2FA4954D0FC}" srcOrd="2" destOrd="0" presId="urn:microsoft.com/office/officeart/2005/8/layout/hProcess7"/>
    <dgm:cxn modelId="{60420136-550D-49A6-B7E5-21271FD16C46}" type="presParOf" srcId="{AE34234F-2C21-4AA8-BE92-7CB5B5EC48BF}" destId="{169B7AC1-2087-44B5-8606-669B9233A70C}" srcOrd="3" destOrd="0" presId="urn:microsoft.com/office/officeart/2005/8/layout/hProcess7"/>
    <dgm:cxn modelId="{AAD92E18-65DD-45FA-9E9C-9937650FFFD5}" type="presParOf" srcId="{AE34234F-2C21-4AA8-BE92-7CB5B5EC48BF}" destId="{E63C8EF5-15D9-4292-98D8-284E617689D1}" srcOrd="4" destOrd="0" presId="urn:microsoft.com/office/officeart/2005/8/layout/hProcess7"/>
    <dgm:cxn modelId="{31CEC044-69C0-42C5-8AE1-51A2191FD069}" type="presParOf" srcId="{E63C8EF5-15D9-4292-98D8-284E617689D1}" destId="{8AD835B0-4640-483D-8C25-515BE588D110}" srcOrd="0" destOrd="0" presId="urn:microsoft.com/office/officeart/2005/8/layout/hProcess7"/>
    <dgm:cxn modelId="{1BC5FE48-0699-4CC4-BCD8-72B25A7C6944}" type="presParOf" srcId="{E63C8EF5-15D9-4292-98D8-284E617689D1}" destId="{A208535F-144B-4807-9F3E-9B162B9B0BC0}" srcOrd="1" destOrd="0" presId="urn:microsoft.com/office/officeart/2005/8/layout/hProcess7"/>
    <dgm:cxn modelId="{48D83395-DFAB-4C56-AAAF-F828D8C092CF}" type="presParOf" srcId="{E63C8EF5-15D9-4292-98D8-284E617689D1}" destId="{DA261C0D-A226-4BAA-8A5E-2B838DFD47BD}" srcOrd="2" destOrd="0" presId="urn:microsoft.com/office/officeart/2005/8/layout/hProcess7"/>
    <dgm:cxn modelId="{97B023B1-FA19-48C5-9572-EA97DDA944DF}" type="presParOf" srcId="{AE34234F-2C21-4AA8-BE92-7CB5B5EC48BF}" destId="{B71C536A-9470-4F14-BFCD-0EBFF1E1E9BE}" srcOrd="5" destOrd="0" presId="urn:microsoft.com/office/officeart/2005/8/layout/hProcess7"/>
    <dgm:cxn modelId="{383EDD0E-816A-4E63-9EB6-748DD2F6C58F}" type="presParOf" srcId="{AE34234F-2C21-4AA8-BE92-7CB5B5EC48BF}" destId="{C013CFC4-672C-4D04-93DC-D27A453E361B}" srcOrd="6" destOrd="0" presId="urn:microsoft.com/office/officeart/2005/8/layout/hProcess7"/>
    <dgm:cxn modelId="{2F769153-6AE4-475B-9095-FDE146071348}" type="presParOf" srcId="{C013CFC4-672C-4D04-93DC-D27A453E361B}" destId="{ED1F61FE-0C51-46D8-86EC-2F184C2C181D}" srcOrd="0" destOrd="0" presId="urn:microsoft.com/office/officeart/2005/8/layout/hProcess7"/>
    <dgm:cxn modelId="{81F70957-2AEF-4BE8-BA74-9F7ED53EA8B6}" type="presParOf" srcId="{C013CFC4-672C-4D04-93DC-D27A453E361B}" destId="{4A1F7BC4-E6EC-4378-B250-61A89CCB0315}" srcOrd="1" destOrd="0" presId="urn:microsoft.com/office/officeart/2005/8/layout/hProcess7"/>
    <dgm:cxn modelId="{2292B2EB-D18E-43CB-B23F-1694CBC2145D}" type="presParOf" srcId="{C013CFC4-672C-4D04-93DC-D27A453E361B}" destId="{238BBA6C-1868-4C95-8CD6-95934AAEA428}" srcOrd="2" destOrd="0" presId="urn:microsoft.com/office/officeart/2005/8/layout/hProcess7"/>
    <dgm:cxn modelId="{DF5E9B54-300E-47B7-A669-312F1D4BD96D}" type="presParOf" srcId="{AE34234F-2C21-4AA8-BE92-7CB5B5EC48BF}" destId="{D1E51299-06F6-4C76-A678-CA8C8B01FA07}" srcOrd="7" destOrd="0" presId="urn:microsoft.com/office/officeart/2005/8/layout/hProcess7"/>
    <dgm:cxn modelId="{F897E48C-83E5-441B-BA1A-C36F21D55237}" type="presParOf" srcId="{AE34234F-2C21-4AA8-BE92-7CB5B5EC48BF}" destId="{59DBECCD-D768-4EE1-A621-1BBAD801022C}" srcOrd="8" destOrd="0" presId="urn:microsoft.com/office/officeart/2005/8/layout/hProcess7"/>
    <dgm:cxn modelId="{41D9D310-9569-44E1-9C99-C9B9FB156158}" type="presParOf" srcId="{59DBECCD-D768-4EE1-A621-1BBAD801022C}" destId="{611D0116-F5F0-464C-BF1D-39AEC7B22972}" srcOrd="0" destOrd="0" presId="urn:microsoft.com/office/officeart/2005/8/layout/hProcess7"/>
    <dgm:cxn modelId="{8D7E7B5C-2FCB-4C12-96C5-D8BA797A4493}" type="presParOf" srcId="{59DBECCD-D768-4EE1-A621-1BBAD801022C}" destId="{63068A78-8F2C-4D24-927D-6A8C4C387B7D}" srcOrd="1" destOrd="0" presId="urn:microsoft.com/office/officeart/2005/8/layout/hProcess7"/>
    <dgm:cxn modelId="{762B3BA6-EC39-4BCC-AB7A-C40DCB16BF08}" type="presParOf" srcId="{59DBECCD-D768-4EE1-A621-1BBAD801022C}" destId="{F3E47952-341D-49DE-98F6-5E637820500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DFC56-3DFF-4E79-BD70-3739DF3875E7}">
      <dsp:nvSpPr>
        <dsp:cNvPr id="0" name=""/>
        <dsp:cNvSpPr/>
      </dsp:nvSpPr>
      <dsp:spPr>
        <a:xfrm>
          <a:off x="624" y="221209"/>
          <a:ext cx="2685933" cy="3223119"/>
        </a:xfrm>
        <a:prstGeom prst="roundRect">
          <a:avLst>
            <a:gd name="adj" fmla="val 5000"/>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t>Week1</a:t>
          </a:r>
        </a:p>
        <a:p>
          <a:pPr marL="0" lvl="0" indent="0" algn="r" defTabSz="622300">
            <a:lnSpc>
              <a:spcPct val="90000"/>
            </a:lnSpc>
            <a:spcBef>
              <a:spcPct val="0"/>
            </a:spcBef>
            <a:spcAft>
              <a:spcPct val="35000"/>
            </a:spcAft>
            <a:buNone/>
          </a:pPr>
          <a:endParaRPr lang="en-US" sz="1400" kern="1200" dirty="0"/>
        </a:p>
      </dsp:txBody>
      <dsp:txXfrm rot="16200000">
        <a:off x="-1052261" y="1274094"/>
        <a:ext cx="2642958" cy="537186"/>
      </dsp:txXfrm>
    </dsp:sp>
    <dsp:sp modelId="{2846715E-791A-4329-8F9F-594DCFB88348}">
      <dsp:nvSpPr>
        <dsp:cNvPr id="0" name=""/>
        <dsp:cNvSpPr/>
      </dsp:nvSpPr>
      <dsp:spPr>
        <a:xfrm>
          <a:off x="537810" y="221209"/>
          <a:ext cx="2001020" cy="3223119"/>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Initial meeting for the project</a:t>
          </a:r>
        </a:p>
        <a:p>
          <a:pPr marL="0" lvl="0" indent="0" algn="l" defTabSz="889000">
            <a:lnSpc>
              <a:spcPct val="90000"/>
            </a:lnSpc>
            <a:spcBef>
              <a:spcPct val="0"/>
            </a:spcBef>
            <a:spcAft>
              <a:spcPct val="35000"/>
            </a:spcAft>
            <a:buNone/>
          </a:pPr>
          <a:r>
            <a:rPr lang="en-US" sz="2000" kern="1200" dirty="0"/>
            <a:t>Researching on the topic.</a:t>
          </a:r>
        </a:p>
        <a:p>
          <a:pPr marL="0" lvl="0" indent="0" algn="l" defTabSz="889000">
            <a:lnSpc>
              <a:spcPct val="90000"/>
            </a:lnSpc>
            <a:spcBef>
              <a:spcPct val="0"/>
            </a:spcBef>
            <a:spcAft>
              <a:spcPct val="35000"/>
            </a:spcAft>
            <a:buNone/>
          </a:pPr>
          <a:r>
            <a:rPr lang="en-US" sz="2000" kern="1200" dirty="0"/>
            <a:t>Going through existing UI and pointing the flaws</a:t>
          </a:r>
        </a:p>
        <a:p>
          <a:pPr marL="0" lvl="0" indent="0" algn="l" defTabSz="889000">
            <a:lnSpc>
              <a:spcPct val="90000"/>
            </a:lnSpc>
            <a:spcBef>
              <a:spcPct val="0"/>
            </a:spcBef>
            <a:spcAft>
              <a:spcPct val="35000"/>
            </a:spcAft>
            <a:buNone/>
          </a:pPr>
          <a:r>
            <a:rPr lang="en-US" sz="2000" kern="1200" dirty="0"/>
            <a:t>Designing the outline of the UI</a:t>
          </a:r>
        </a:p>
      </dsp:txBody>
      <dsp:txXfrm>
        <a:off x="537810" y="221209"/>
        <a:ext cx="2001020" cy="3223119"/>
      </dsp:txXfrm>
    </dsp:sp>
    <dsp:sp modelId="{8AD835B0-4640-483D-8C25-515BE588D110}">
      <dsp:nvSpPr>
        <dsp:cNvPr id="0" name=""/>
        <dsp:cNvSpPr/>
      </dsp:nvSpPr>
      <dsp:spPr>
        <a:xfrm>
          <a:off x="2780564" y="221209"/>
          <a:ext cx="2685933" cy="3223119"/>
        </a:xfrm>
        <a:prstGeom prst="roundRect">
          <a:avLst>
            <a:gd name="adj" fmla="val 5000"/>
          </a:avLst>
        </a:prstGeom>
        <a:gradFill rotWithShape="0">
          <a:gsLst>
            <a:gs pos="0">
              <a:schemeClr val="accent2">
                <a:shade val="80000"/>
                <a:hueOff val="-17936"/>
                <a:satOff val="-2012"/>
                <a:lumOff val="12840"/>
                <a:alphaOff val="0"/>
                <a:tint val="50000"/>
                <a:satMod val="300000"/>
              </a:schemeClr>
            </a:gs>
            <a:gs pos="35000">
              <a:schemeClr val="accent2">
                <a:shade val="80000"/>
                <a:hueOff val="-17936"/>
                <a:satOff val="-2012"/>
                <a:lumOff val="12840"/>
                <a:alphaOff val="0"/>
                <a:tint val="37000"/>
                <a:satMod val="300000"/>
              </a:schemeClr>
            </a:gs>
            <a:gs pos="100000">
              <a:schemeClr val="accent2">
                <a:shade val="80000"/>
                <a:hueOff val="-17936"/>
                <a:satOff val="-2012"/>
                <a:lumOff val="128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t>Week 2 &amp; 3</a:t>
          </a:r>
        </a:p>
      </dsp:txBody>
      <dsp:txXfrm rot="16200000">
        <a:off x="1727679" y="1274094"/>
        <a:ext cx="2642958" cy="537186"/>
      </dsp:txXfrm>
    </dsp:sp>
    <dsp:sp modelId="{B4B790B0-3E8C-4A00-9716-2979F9398C2B}">
      <dsp:nvSpPr>
        <dsp:cNvPr id="0" name=""/>
        <dsp:cNvSpPr/>
      </dsp:nvSpPr>
      <dsp:spPr>
        <a:xfrm rot="5400000">
          <a:off x="2557218" y="2782153"/>
          <a:ext cx="473552" cy="402889"/>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A261C0D-A226-4BAA-8A5E-2B838DFD47BD}">
      <dsp:nvSpPr>
        <dsp:cNvPr id="0" name=""/>
        <dsp:cNvSpPr/>
      </dsp:nvSpPr>
      <dsp:spPr>
        <a:xfrm>
          <a:off x="3317751" y="221209"/>
          <a:ext cx="2001020" cy="3223119"/>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Deciding the flow of UI</a:t>
          </a:r>
        </a:p>
        <a:p>
          <a:pPr marL="0" lvl="0" indent="0" algn="l" defTabSz="889000">
            <a:lnSpc>
              <a:spcPct val="90000"/>
            </a:lnSpc>
            <a:spcBef>
              <a:spcPct val="0"/>
            </a:spcBef>
            <a:spcAft>
              <a:spcPct val="35000"/>
            </a:spcAft>
            <a:buNone/>
          </a:pPr>
          <a:r>
            <a:rPr lang="en-US" sz="2000" kern="1200" dirty="0"/>
            <a:t>Initializing the designing of wireframes.</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 </a:t>
          </a:r>
        </a:p>
      </dsp:txBody>
      <dsp:txXfrm>
        <a:off x="3317751" y="221209"/>
        <a:ext cx="2001020" cy="3223119"/>
      </dsp:txXfrm>
    </dsp:sp>
    <dsp:sp modelId="{611D0116-F5F0-464C-BF1D-39AEC7B22972}">
      <dsp:nvSpPr>
        <dsp:cNvPr id="0" name=""/>
        <dsp:cNvSpPr/>
      </dsp:nvSpPr>
      <dsp:spPr>
        <a:xfrm>
          <a:off x="5560505" y="221209"/>
          <a:ext cx="2685933" cy="3223119"/>
        </a:xfrm>
        <a:prstGeom prst="roundRect">
          <a:avLst>
            <a:gd name="adj" fmla="val 5000"/>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t>Week 4 &amp; 5</a:t>
          </a:r>
        </a:p>
      </dsp:txBody>
      <dsp:txXfrm rot="16200000">
        <a:off x="4507619" y="1274094"/>
        <a:ext cx="2642958" cy="537186"/>
      </dsp:txXfrm>
    </dsp:sp>
    <dsp:sp modelId="{4A1F7BC4-E6EC-4378-B250-61A89CCB0315}">
      <dsp:nvSpPr>
        <dsp:cNvPr id="0" name=""/>
        <dsp:cNvSpPr/>
      </dsp:nvSpPr>
      <dsp:spPr>
        <a:xfrm rot="5400000">
          <a:off x="5337159" y="2782153"/>
          <a:ext cx="473552" cy="402889"/>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shade val="80000"/>
              <a:hueOff val="-35872"/>
              <a:satOff val="-4024"/>
              <a:lumOff val="25680"/>
              <a:alphaOff val="0"/>
            </a:schemeClr>
          </a:solidFill>
          <a:prstDash val="solid"/>
        </a:ln>
        <a:effectLst/>
      </dsp:spPr>
      <dsp:style>
        <a:lnRef idx="1">
          <a:scrgbClr r="0" g="0" b="0"/>
        </a:lnRef>
        <a:fillRef idx="2">
          <a:scrgbClr r="0" g="0" b="0"/>
        </a:fillRef>
        <a:effectRef idx="0">
          <a:scrgbClr r="0" g="0" b="0"/>
        </a:effectRef>
        <a:fontRef idx="minor"/>
      </dsp:style>
    </dsp:sp>
    <dsp:sp modelId="{F3E47952-341D-49DE-98F6-5E637820500D}">
      <dsp:nvSpPr>
        <dsp:cNvPr id="0" name=""/>
        <dsp:cNvSpPr/>
      </dsp:nvSpPr>
      <dsp:spPr>
        <a:xfrm>
          <a:off x="6097692" y="221209"/>
          <a:ext cx="2001020" cy="3223119"/>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Coding and validation required for the wireframes</a:t>
          </a:r>
        </a:p>
        <a:p>
          <a:pPr marL="0" lvl="0" indent="0" algn="l" defTabSz="889000">
            <a:lnSpc>
              <a:spcPct val="90000"/>
            </a:lnSpc>
            <a:spcBef>
              <a:spcPct val="0"/>
            </a:spcBef>
            <a:spcAft>
              <a:spcPct val="35000"/>
            </a:spcAft>
            <a:buNone/>
          </a:pPr>
          <a:r>
            <a:rPr lang="en-US" sz="2000" kern="1200" dirty="0"/>
            <a:t>Cross platform and Browser Testing</a:t>
          </a:r>
        </a:p>
        <a:p>
          <a:pPr marL="0" lvl="0" indent="0" algn="l" defTabSz="889000">
            <a:lnSpc>
              <a:spcPct val="90000"/>
            </a:lnSpc>
            <a:spcBef>
              <a:spcPct val="0"/>
            </a:spcBef>
            <a:spcAft>
              <a:spcPct val="35000"/>
            </a:spcAft>
            <a:buNone/>
          </a:pPr>
          <a:r>
            <a:rPr lang="en-US" sz="2000" kern="1200" dirty="0"/>
            <a:t>Delivery of final outcome.</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endParaRPr lang="en-US" sz="2000" kern="1200" dirty="0"/>
        </a:p>
      </dsp:txBody>
      <dsp:txXfrm>
        <a:off x="6097692" y="221209"/>
        <a:ext cx="2001020" cy="32231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D3A1D-7F77-4F5C-AD3A-7FA5380BCE74}" type="datetimeFigureOut">
              <a:rPr lang="en-US" smtClean="0"/>
              <a:t>12/7/18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88EF-5974-4A72-B811-3B98B8E5E004}" type="slidenum">
              <a:rPr lang="en-US" smtClean="0"/>
              <a:t>‹#›</a:t>
            </a:fld>
            <a:endParaRPr lang="en-US"/>
          </a:p>
        </p:txBody>
      </p:sp>
    </p:spTree>
    <p:extLst>
      <p:ext uri="{BB962C8B-B14F-4D97-AF65-F5344CB8AC3E}">
        <p14:creationId xmlns:p14="http://schemas.microsoft.com/office/powerpoint/2010/main" val="310497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646036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accent2">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502815"/>
            <a:ext cx="8246070" cy="1068935"/>
          </a:xfrm>
        </p:spPr>
        <p:txBody>
          <a:bodyPr>
            <a:normAutofit/>
          </a:bodyPr>
          <a:lstStyle>
            <a:lvl1pPr marL="0" indent="0" algn="r">
              <a:buNone/>
              <a:defRPr sz="2800" b="0" i="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0846F5C-7D04-4E5F-8B98-16BF2FCFA0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7406"/>
            <a:ext cx="5955495" cy="3358356"/>
          </a:xfrm>
        </p:spPr>
        <p:txBody>
          <a:bodyPr/>
          <a:lstStyle>
            <a:lvl1pPr>
              <a:defRPr sz="28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tx2"/>
                </a:solidFill>
              </a:defRPr>
            </a:lvl1pPr>
            <a:lvl2pPr algn="ctr">
              <a:defRPr sz="2000">
                <a:solidFill>
                  <a:schemeClr val="tx2"/>
                </a:solidFill>
              </a:defRPr>
            </a:lvl2pPr>
            <a:lvl3pPr algn="ctr">
              <a:defRPr sz="1800">
                <a:solidFill>
                  <a:schemeClr val="tx2"/>
                </a:solidFill>
              </a:defRPr>
            </a:lvl3pPr>
            <a:lvl4pPr algn="ctr">
              <a:defRPr sz="1600">
                <a:solidFill>
                  <a:schemeClr val="tx2"/>
                </a:solidFill>
              </a:defRPr>
            </a:lvl4pPr>
            <a:lvl5pPr algn="ctr">
              <a:defRPr sz="1600">
                <a:solidFill>
                  <a:schemeClr val="tx2"/>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tx2"/>
                </a:solidFill>
              </a:defRPr>
            </a:lvl1pPr>
            <a:lvl2pPr algn="ctr">
              <a:defRPr sz="2000">
                <a:solidFill>
                  <a:schemeClr val="tx2"/>
                </a:solidFill>
              </a:defRPr>
            </a:lvl2pPr>
            <a:lvl3pPr algn="ctr">
              <a:defRPr sz="1800">
                <a:solidFill>
                  <a:schemeClr val="tx2"/>
                </a:solidFill>
              </a:defRPr>
            </a:lvl3pPr>
            <a:lvl4pPr algn="ctr">
              <a:defRPr sz="1600">
                <a:solidFill>
                  <a:schemeClr val="tx2"/>
                </a:solidFill>
              </a:defRPr>
            </a:lvl4pPr>
            <a:lvl5pPr algn="ctr">
              <a:defRPr sz="1600">
                <a:solidFill>
                  <a:schemeClr val="tx2"/>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12/7/18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7A14A91-0EBF-4EFB-851A-154D65B3DB9C}"/>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                                        FOOD RECIEPE BLOG</a:t>
            </a:r>
            <a:br>
              <a:rPr lang="en-US" dirty="0"/>
            </a:br>
            <a:r>
              <a:rPr lang="en-US" dirty="0"/>
              <a:t>                                    APPLICATION</a:t>
            </a:r>
          </a:p>
        </p:txBody>
      </p:sp>
      <p:sp>
        <p:nvSpPr>
          <p:cNvPr id="3" name="Subtitle 2"/>
          <p:cNvSpPr>
            <a:spLocks noGrp="1"/>
          </p:cNvSpPr>
          <p:nvPr>
            <p:ph type="subTitle" idx="1"/>
          </p:nvPr>
        </p:nvSpPr>
        <p:spPr/>
        <p:txBody>
          <a:bodyPr/>
          <a:lstStyle/>
          <a:p>
            <a:pPr algn="ctr"/>
            <a:r>
              <a:rPr lang="en-US" dirty="0"/>
              <a:t>                                     </a:t>
            </a:r>
          </a:p>
        </p:txBody>
      </p:sp>
      <p:sp>
        <p:nvSpPr>
          <p:cNvPr id="6" name="TextBox 5">
            <a:extLst>
              <a:ext uri="{FF2B5EF4-FFF2-40B4-BE49-F238E27FC236}">
                <a16:creationId xmlns:a16="http://schemas.microsoft.com/office/drawing/2014/main" id="{6A4DA21C-A358-E24B-82B5-5F287F576240}"/>
              </a:ext>
            </a:extLst>
          </p:cNvPr>
          <p:cNvSpPr txBox="1"/>
          <p:nvPr/>
        </p:nvSpPr>
        <p:spPr>
          <a:xfrm>
            <a:off x="1353559" y="4360221"/>
            <a:ext cx="7864589" cy="369332"/>
          </a:xfrm>
          <a:prstGeom prst="rect">
            <a:avLst/>
          </a:prstGeom>
          <a:noFill/>
        </p:spPr>
        <p:txBody>
          <a:bodyPr wrap="none" rtlCol="0">
            <a:spAutoFit/>
          </a:bodyPr>
          <a:lstStyle/>
          <a:p>
            <a:r>
              <a:rPr lang="en-US" dirty="0"/>
              <a:t>Presented By: </a:t>
            </a:r>
            <a:r>
              <a:rPr lang="en-US" dirty="0" err="1"/>
              <a:t>Spurthi</a:t>
            </a:r>
            <a:r>
              <a:rPr lang="en-US" dirty="0"/>
              <a:t> Shetty, Pooja Pingle, Yash </a:t>
            </a:r>
            <a:r>
              <a:rPr lang="en-US" dirty="0" err="1"/>
              <a:t>Khopkar</a:t>
            </a:r>
            <a:r>
              <a:rPr lang="en-US" dirty="0"/>
              <a:t>, </a:t>
            </a:r>
            <a:r>
              <a:rPr lang="en-US" dirty="0" err="1"/>
              <a:t>Ruta</a:t>
            </a:r>
            <a:r>
              <a:rPr lang="en-US" dirty="0"/>
              <a:t> Lad, </a:t>
            </a:r>
            <a:r>
              <a:rPr lang="en-US" dirty="0" err="1"/>
              <a:t>Rajashree</a:t>
            </a:r>
            <a:r>
              <a:rPr lang="en-US" dirty="0"/>
              <a:t> Naik</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59FA-BD16-46B2-9929-EFC97A751888}"/>
              </a:ext>
            </a:extLst>
          </p:cNvPr>
          <p:cNvSpPr>
            <a:spLocks noGrp="1"/>
          </p:cNvSpPr>
          <p:nvPr>
            <p:ph type="title"/>
          </p:nvPr>
        </p:nvSpPr>
        <p:spPr/>
        <p:txBody>
          <a:bodyPr>
            <a:normAutofit fontScale="90000"/>
          </a:bodyPr>
          <a:lstStyle/>
          <a:p>
            <a:r>
              <a:rPr lang="en-US" dirty="0"/>
              <a:t>STRUCTURAL PLANE(ERROR HANDLING)</a:t>
            </a:r>
          </a:p>
        </p:txBody>
      </p:sp>
      <p:sp>
        <p:nvSpPr>
          <p:cNvPr id="4" name="Content Placeholder 3">
            <a:extLst>
              <a:ext uri="{FF2B5EF4-FFF2-40B4-BE49-F238E27FC236}">
                <a16:creationId xmlns:a16="http://schemas.microsoft.com/office/drawing/2014/main" id="{30D833C2-F75A-1743-AF4B-EEB02FD082CE}"/>
              </a:ext>
            </a:extLst>
          </p:cNvPr>
          <p:cNvSpPr>
            <a:spLocks noGrp="1"/>
          </p:cNvSpPr>
          <p:nvPr>
            <p:ph idx="1"/>
          </p:nvPr>
        </p:nvSpPr>
        <p:spPr/>
        <p:txBody>
          <a:bodyPr>
            <a:normAutofit fontScale="92500" lnSpcReduction="10000"/>
          </a:bodyPr>
          <a:lstStyle/>
          <a:p>
            <a:r>
              <a:rPr lang="en-US" sz="1800" dirty="0"/>
              <a:t>Error handling refers to the anticipation, detection, and resolution of programming, application, and communications errors.</a:t>
            </a:r>
          </a:p>
          <a:p>
            <a:r>
              <a:rPr lang="en-US" sz="1800" dirty="0"/>
              <a:t>We have implemented:</a:t>
            </a:r>
          </a:p>
          <a:p>
            <a:r>
              <a:rPr lang="en-US" sz="1800" dirty="0"/>
              <a:t>Password and email validation to ensure only valid users are allowed to access the blog.</a:t>
            </a:r>
          </a:p>
          <a:p>
            <a:r>
              <a:rPr lang="en-US" sz="1800" dirty="0"/>
              <a:t>Password verification, such as asking user to rewrite the password again and checking if both passwords are matching with each other.</a:t>
            </a:r>
          </a:p>
          <a:p>
            <a:r>
              <a:rPr lang="en-US" sz="1800" dirty="0"/>
              <a:t>These are error messages that adapt based on what invoked the validation error and use this to provide the user with helpful instructions on how they can correct their input.</a:t>
            </a:r>
          </a:p>
        </p:txBody>
      </p:sp>
    </p:spTree>
    <p:extLst>
      <p:ext uri="{BB962C8B-B14F-4D97-AF65-F5344CB8AC3E}">
        <p14:creationId xmlns:p14="http://schemas.microsoft.com/office/powerpoint/2010/main" val="102410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1F9B-2EB7-4279-BC81-FCA46792F672}"/>
              </a:ext>
            </a:extLst>
          </p:cNvPr>
          <p:cNvSpPr>
            <a:spLocks noGrp="1"/>
          </p:cNvSpPr>
          <p:nvPr>
            <p:ph type="title"/>
          </p:nvPr>
        </p:nvSpPr>
        <p:spPr/>
        <p:txBody>
          <a:bodyPr>
            <a:normAutofit fontScale="90000"/>
          </a:bodyPr>
          <a:lstStyle/>
          <a:p>
            <a:r>
              <a:rPr lang="en-US" dirty="0"/>
              <a:t>INFORMATION ARCHITECTURE</a:t>
            </a:r>
          </a:p>
        </p:txBody>
      </p:sp>
      <p:pic>
        <p:nvPicPr>
          <p:cNvPr id="8" name="Picture 7">
            <a:extLst>
              <a:ext uri="{FF2B5EF4-FFF2-40B4-BE49-F238E27FC236}">
                <a16:creationId xmlns:a16="http://schemas.microsoft.com/office/drawing/2014/main" id="{8DF0FA5F-4BEB-4A84-A375-55E28B1B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77" y="1655520"/>
            <a:ext cx="8695034" cy="3664920"/>
          </a:xfrm>
          <a:prstGeom prst="rect">
            <a:avLst/>
          </a:prstGeom>
        </p:spPr>
      </p:pic>
      <p:pic>
        <p:nvPicPr>
          <p:cNvPr id="4" name="Picture 3">
            <a:extLst>
              <a:ext uri="{FF2B5EF4-FFF2-40B4-BE49-F238E27FC236}">
                <a16:creationId xmlns:a16="http://schemas.microsoft.com/office/drawing/2014/main" id="{62D0D254-55F4-4B0B-A9C8-A8283CD8A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405"/>
            <a:ext cx="9144000" cy="4123035"/>
          </a:xfrm>
          <a:prstGeom prst="rect">
            <a:avLst/>
          </a:prstGeom>
        </p:spPr>
      </p:pic>
    </p:spTree>
    <p:extLst>
      <p:ext uri="{BB962C8B-B14F-4D97-AF65-F5344CB8AC3E}">
        <p14:creationId xmlns:p14="http://schemas.microsoft.com/office/powerpoint/2010/main" val="153536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F3AA-EF81-47E1-8907-F97AE74AD18C}"/>
              </a:ext>
            </a:extLst>
          </p:cNvPr>
          <p:cNvSpPr>
            <a:spLocks noGrp="1"/>
          </p:cNvSpPr>
          <p:nvPr>
            <p:ph type="title"/>
          </p:nvPr>
        </p:nvSpPr>
        <p:spPr/>
        <p:txBody>
          <a:bodyPr>
            <a:normAutofit fontScale="90000"/>
          </a:bodyPr>
          <a:lstStyle/>
          <a:p>
            <a:r>
              <a:rPr lang="en-US" dirty="0"/>
              <a:t>INFORMATION ARCHITECTURE</a:t>
            </a:r>
          </a:p>
        </p:txBody>
      </p:sp>
      <p:graphicFrame>
        <p:nvGraphicFramePr>
          <p:cNvPr id="3" name="Content Placeholder 2">
            <a:extLst>
              <a:ext uri="{FF2B5EF4-FFF2-40B4-BE49-F238E27FC236}">
                <a16:creationId xmlns:a16="http://schemas.microsoft.com/office/drawing/2014/main" id="{B65519BE-5C43-4715-BF29-71CE1BC7171B}"/>
              </a:ext>
            </a:extLst>
          </p:cNvPr>
          <p:cNvGraphicFramePr>
            <a:graphicFrameLocks noGrp="1"/>
          </p:cNvGraphicFramePr>
          <p:nvPr>
            <p:ph sz="half" idx="2"/>
            <p:extLst>
              <p:ext uri="{D42A27DB-BD31-4B8C-83A1-F6EECF244321}">
                <p14:modId xmlns:p14="http://schemas.microsoft.com/office/powerpoint/2010/main" val="2183488587"/>
              </p:ext>
            </p:extLst>
          </p:nvPr>
        </p:nvGraphicFramePr>
        <p:xfrm>
          <a:off x="536575" y="1196975"/>
          <a:ext cx="8247063" cy="3665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08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7353-DD8E-40CA-AC50-ED12B14BEB38}"/>
              </a:ext>
            </a:extLst>
          </p:cNvPr>
          <p:cNvSpPr>
            <a:spLocks noGrp="1"/>
          </p:cNvSpPr>
          <p:nvPr>
            <p:ph type="title"/>
          </p:nvPr>
        </p:nvSpPr>
        <p:spPr/>
        <p:txBody>
          <a:bodyPr>
            <a:normAutofit fontScale="90000"/>
          </a:bodyPr>
          <a:lstStyle/>
          <a:p>
            <a:r>
              <a:rPr lang="en-US" dirty="0"/>
              <a:t>Information Architecture</a:t>
            </a:r>
          </a:p>
        </p:txBody>
      </p:sp>
      <p:sp>
        <p:nvSpPr>
          <p:cNvPr id="4" name="Content Placeholder 3">
            <a:extLst>
              <a:ext uri="{FF2B5EF4-FFF2-40B4-BE49-F238E27FC236}">
                <a16:creationId xmlns:a16="http://schemas.microsoft.com/office/drawing/2014/main" id="{5170AA4E-70D1-4308-8526-B92A229B6C97}"/>
              </a:ext>
            </a:extLst>
          </p:cNvPr>
          <p:cNvSpPr>
            <a:spLocks noGrp="1"/>
          </p:cNvSpPr>
          <p:nvPr>
            <p:ph sz="half" idx="2"/>
          </p:nvPr>
        </p:nvSpPr>
        <p:spPr>
          <a:xfrm>
            <a:off x="536879" y="1502815"/>
            <a:ext cx="8158156" cy="2748691"/>
          </a:xfrm>
        </p:spPr>
        <p:txBody>
          <a:bodyPr>
            <a:normAutofit lnSpcReduction="10000"/>
          </a:bodyPr>
          <a:lstStyle/>
          <a:p>
            <a:pPr algn="l"/>
            <a:r>
              <a:rPr lang="en-US" dirty="0"/>
              <a:t>Designer’s Role:</a:t>
            </a:r>
          </a:p>
          <a:p>
            <a:pPr marL="0" indent="0" algn="l">
              <a:buNone/>
            </a:pPr>
            <a:r>
              <a:rPr lang="en-US" dirty="0"/>
              <a:t>Research well on the topic to be designed. Follow the feedback given by the client. Build wireframes, validate , test and deliver the outcome.</a:t>
            </a:r>
          </a:p>
          <a:p>
            <a:pPr algn="l"/>
            <a:r>
              <a:rPr lang="en-US" dirty="0"/>
              <a:t>Client’s Role :</a:t>
            </a:r>
          </a:p>
          <a:p>
            <a:pPr marL="0" indent="0" algn="l">
              <a:buNone/>
            </a:pPr>
            <a:r>
              <a:rPr lang="en-US" dirty="0"/>
              <a:t>Review every stage of the project right from initial site assessment, site map and final outcome. </a:t>
            </a:r>
          </a:p>
        </p:txBody>
      </p:sp>
    </p:spTree>
    <p:extLst>
      <p:ext uri="{BB962C8B-B14F-4D97-AF65-F5344CB8AC3E}">
        <p14:creationId xmlns:p14="http://schemas.microsoft.com/office/powerpoint/2010/main" val="16191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910B-AB87-495E-96BE-8C8A55AEF4EF}"/>
              </a:ext>
            </a:extLst>
          </p:cNvPr>
          <p:cNvSpPr>
            <a:spLocks noGrp="1"/>
          </p:cNvSpPr>
          <p:nvPr>
            <p:ph type="title"/>
          </p:nvPr>
        </p:nvSpPr>
        <p:spPr/>
        <p:txBody>
          <a:bodyPr>
            <a:normAutofit fontScale="90000"/>
          </a:bodyPr>
          <a:lstStyle/>
          <a:p>
            <a:r>
              <a:rPr lang="en-US" dirty="0"/>
              <a:t>UX RESEARCH METHODS</a:t>
            </a:r>
          </a:p>
        </p:txBody>
      </p:sp>
      <p:sp>
        <p:nvSpPr>
          <p:cNvPr id="3" name="Text Placeholder 2">
            <a:extLst>
              <a:ext uri="{FF2B5EF4-FFF2-40B4-BE49-F238E27FC236}">
                <a16:creationId xmlns:a16="http://schemas.microsoft.com/office/drawing/2014/main" id="{D7E825C2-DC86-4E42-B4AC-FDEA16F24059}"/>
              </a:ext>
            </a:extLst>
          </p:cNvPr>
          <p:cNvSpPr>
            <a:spLocks noGrp="1"/>
          </p:cNvSpPr>
          <p:nvPr>
            <p:ph type="body" idx="1"/>
          </p:nvPr>
        </p:nvSpPr>
        <p:spPr>
          <a:xfrm>
            <a:off x="536879" y="1502815"/>
            <a:ext cx="8076896" cy="479822"/>
          </a:xfrm>
        </p:spPr>
        <p:txBody>
          <a:bodyPr/>
          <a:lstStyle/>
          <a:p>
            <a:pPr marL="457200" indent="-457200" algn="l">
              <a:buFont typeface="+mj-lt"/>
              <a:buAutoNum type="arabicPeriod"/>
            </a:pPr>
            <a:r>
              <a:rPr lang="en-US" dirty="0"/>
              <a:t>Desirability Studies</a:t>
            </a:r>
          </a:p>
        </p:txBody>
      </p:sp>
      <p:sp>
        <p:nvSpPr>
          <p:cNvPr id="4" name="Content Placeholder 3">
            <a:extLst>
              <a:ext uri="{FF2B5EF4-FFF2-40B4-BE49-F238E27FC236}">
                <a16:creationId xmlns:a16="http://schemas.microsoft.com/office/drawing/2014/main" id="{46CBC5F3-B0F0-485C-BF5F-A90503F47106}"/>
              </a:ext>
            </a:extLst>
          </p:cNvPr>
          <p:cNvSpPr>
            <a:spLocks noGrp="1"/>
          </p:cNvSpPr>
          <p:nvPr>
            <p:ph sz="half" idx="2"/>
          </p:nvPr>
        </p:nvSpPr>
        <p:spPr>
          <a:xfrm>
            <a:off x="536879" y="2113635"/>
            <a:ext cx="8076896" cy="2137871"/>
          </a:xfrm>
        </p:spPr>
        <p:txBody>
          <a:bodyPr>
            <a:normAutofit fontScale="55000" lnSpcReduction="20000"/>
          </a:bodyPr>
          <a:lstStyle/>
          <a:p>
            <a:pPr algn="just"/>
            <a:r>
              <a:rPr lang="en-US" dirty="0"/>
              <a:t>Will Focus on Attitudinal study than the Behavioral study.</a:t>
            </a:r>
          </a:p>
          <a:p>
            <a:pPr algn="just"/>
            <a:r>
              <a:rPr lang="en-US" dirty="0"/>
              <a:t>Conducting Lab study,  participants will brought into a lab or conference room individually and shown different visual design directions (e.g., mood boards or high-level designs) or visually designed interfaces (e.g., high-fidelity mockups of home pages)</a:t>
            </a:r>
          </a:p>
          <a:p>
            <a:pPr algn="just"/>
            <a:r>
              <a:rPr lang="en-US" dirty="0"/>
              <a:t>Participants will then given a set of index cards that have a description written on each card (usually adjectives), and participants are then asked to indicate which card goes best with each design direction.</a:t>
            </a:r>
          </a:p>
          <a:p>
            <a:pPr algn="just"/>
            <a:r>
              <a:rPr lang="en-US" dirty="0"/>
              <a:t>As the study wont be enough, One simple way would be to show the results</a:t>
            </a:r>
          </a:p>
          <a:p>
            <a:pPr marL="0" indent="0" algn="just">
              <a:buNone/>
            </a:pPr>
            <a:r>
              <a:rPr lang="en-US" dirty="0"/>
              <a:t>         is with a Venn diagram.  For example we have three design directions</a:t>
            </a:r>
          </a:p>
          <a:p>
            <a:pPr marL="0" indent="0" algn="just">
              <a:buNone/>
            </a:pPr>
            <a:r>
              <a:rPr lang="en-US" dirty="0"/>
              <a:t>         called “Simple,” “Modern,” and “Fun.” and according to that, the summary will of the </a:t>
            </a:r>
          </a:p>
          <a:p>
            <a:pPr marL="0" indent="0" algn="just">
              <a:buNone/>
            </a:pPr>
            <a:r>
              <a:rPr lang="en-US" dirty="0"/>
              <a:t>          results will be divided. </a:t>
            </a:r>
          </a:p>
          <a:p>
            <a:pPr algn="just"/>
            <a:r>
              <a:rPr lang="en-US" dirty="0"/>
              <a:t>Other methodology which can be used is , pairing opposites in the survey.</a:t>
            </a:r>
          </a:p>
        </p:txBody>
      </p:sp>
      <p:pic>
        <p:nvPicPr>
          <p:cNvPr id="7" name="Picture 6">
            <a:extLst>
              <a:ext uri="{FF2B5EF4-FFF2-40B4-BE49-F238E27FC236}">
                <a16:creationId xmlns:a16="http://schemas.microsoft.com/office/drawing/2014/main" id="{503FAB9E-E9D6-45F9-87BB-5F069F9F3042}"/>
              </a:ext>
            </a:extLst>
          </p:cNvPr>
          <p:cNvPicPr>
            <a:picLocks noChangeAspect="1"/>
          </p:cNvPicPr>
          <p:nvPr/>
        </p:nvPicPr>
        <p:blipFill>
          <a:blip r:embed="rId2"/>
          <a:stretch>
            <a:fillRect/>
          </a:stretch>
        </p:blipFill>
        <p:spPr>
          <a:xfrm>
            <a:off x="1365195" y="4251506"/>
            <a:ext cx="4733855" cy="792900"/>
          </a:xfrm>
          <a:prstGeom prst="rect">
            <a:avLst/>
          </a:prstGeom>
        </p:spPr>
      </p:pic>
      <p:pic>
        <p:nvPicPr>
          <p:cNvPr id="1026" name="Picture 2" descr="https://www.xdstrategy.com/wp-content/uploads/2008/10/ypersonals_venn-291x300.png">
            <a:extLst>
              <a:ext uri="{FF2B5EF4-FFF2-40B4-BE49-F238E27FC236}">
                <a16:creationId xmlns:a16="http://schemas.microsoft.com/office/drawing/2014/main" id="{74A7307F-9BF1-4C26-993F-DBA84B48C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985" y="3160864"/>
            <a:ext cx="1758416" cy="17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01E-4E53-4B5D-9C8F-6750772613CA}"/>
              </a:ext>
            </a:extLst>
          </p:cNvPr>
          <p:cNvSpPr>
            <a:spLocks noGrp="1"/>
          </p:cNvSpPr>
          <p:nvPr>
            <p:ph type="title"/>
          </p:nvPr>
        </p:nvSpPr>
        <p:spPr/>
        <p:txBody>
          <a:bodyPr>
            <a:normAutofit fontScale="90000"/>
          </a:bodyPr>
          <a:lstStyle/>
          <a:p>
            <a:r>
              <a:rPr lang="en-US" dirty="0"/>
              <a:t>UX RESEARCH METHODS</a:t>
            </a:r>
          </a:p>
        </p:txBody>
      </p:sp>
      <p:sp>
        <p:nvSpPr>
          <p:cNvPr id="3" name="Text Placeholder 2">
            <a:extLst>
              <a:ext uri="{FF2B5EF4-FFF2-40B4-BE49-F238E27FC236}">
                <a16:creationId xmlns:a16="http://schemas.microsoft.com/office/drawing/2014/main" id="{9D02E6B9-4B59-4F36-A04D-516DF836AAC3}"/>
              </a:ext>
            </a:extLst>
          </p:cNvPr>
          <p:cNvSpPr>
            <a:spLocks noGrp="1"/>
          </p:cNvSpPr>
          <p:nvPr>
            <p:ph type="body" idx="1"/>
          </p:nvPr>
        </p:nvSpPr>
        <p:spPr>
          <a:xfrm>
            <a:off x="536879" y="1502815"/>
            <a:ext cx="8158156" cy="479822"/>
          </a:xfrm>
        </p:spPr>
        <p:txBody>
          <a:bodyPr/>
          <a:lstStyle/>
          <a:p>
            <a:pPr algn="l"/>
            <a:r>
              <a:rPr lang="en-US" dirty="0"/>
              <a:t>2. Usability Lab Studies </a:t>
            </a:r>
          </a:p>
        </p:txBody>
      </p:sp>
      <p:sp>
        <p:nvSpPr>
          <p:cNvPr id="4" name="Content Placeholder 3">
            <a:extLst>
              <a:ext uri="{FF2B5EF4-FFF2-40B4-BE49-F238E27FC236}">
                <a16:creationId xmlns:a16="http://schemas.microsoft.com/office/drawing/2014/main" id="{06389FAA-7721-4897-9C10-C900FA876562}"/>
              </a:ext>
            </a:extLst>
          </p:cNvPr>
          <p:cNvSpPr>
            <a:spLocks noGrp="1"/>
          </p:cNvSpPr>
          <p:nvPr>
            <p:ph sz="half" idx="2"/>
          </p:nvPr>
        </p:nvSpPr>
        <p:spPr>
          <a:xfrm>
            <a:off x="536879" y="2076223"/>
            <a:ext cx="7852746" cy="2480692"/>
          </a:xfrm>
        </p:spPr>
        <p:txBody>
          <a:bodyPr>
            <a:normAutofit fontScale="55000" lnSpcReduction="20000"/>
          </a:bodyPr>
          <a:lstStyle/>
          <a:p>
            <a:pPr algn="l"/>
            <a:r>
              <a:rPr lang="en-US" dirty="0"/>
              <a:t>Participants are brought into a lab, one-on-one with a researcher, and given a set of scenarios that lead to tasks and usage of specific interest within a product or service.</a:t>
            </a:r>
          </a:p>
          <a:p>
            <a:pPr algn="l"/>
            <a:r>
              <a:rPr lang="en-US" dirty="0"/>
              <a:t>Considering the following measures while conducting the lab study:</a:t>
            </a:r>
          </a:p>
          <a:p>
            <a:pPr marL="457200" indent="-457200" algn="l">
              <a:buFont typeface="+mj-lt"/>
              <a:buAutoNum type="alphaLcPeriod"/>
            </a:pPr>
            <a:r>
              <a:rPr lang="en-US" dirty="0"/>
              <a:t>Task success</a:t>
            </a:r>
          </a:p>
          <a:p>
            <a:pPr marL="457200" indent="-457200" algn="l">
              <a:buFont typeface="+mj-lt"/>
              <a:buAutoNum type="alphaLcPeriod"/>
            </a:pPr>
            <a:r>
              <a:rPr lang="en-US" dirty="0"/>
              <a:t>Taking notes and record comments and observations at each step of the task.</a:t>
            </a:r>
          </a:p>
          <a:p>
            <a:pPr marL="457200" indent="-457200" algn="l">
              <a:buFont typeface="+mj-lt"/>
              <a:buAutoNum type="alphaLcPeriod"/>
            </a:pPr>
            <a:r>
              <a:rPr lang="en-US" dirty="0"/>
              <a:t>Time to complete the task</a:t>
            </a:r>
          </a:p>
          <a:p>
            <a:pPr marL="457200" indent="-457200" algn="l">
              <a:buFont typeface="+mj-lt"/>
              <a:buAutoNum type="alphaLcPeriod"/>
            </a:pPr>
            <a:r>
              <a:rPr lang="en-US" dirty="0"/>
              <a:t>Errors and hints given during the study. </a:t>
            </a:r>
          </a:p>
          <a:p>
            <a:pPr marL="457200" indent="-457200" algn="l">
              <a:buFont typeface="+mj-lt"/>
              <a:buAutoNum type="alphaLcPeriod"/>
            </a:pPr>
            <a:r>
              <a:rPr lang="en-US" dirty="0"/>
              <a:t>Rating scales to measure users perceptions of the application.</a:t>
            </a:r>
          </a:p>
          <a:p>
            <a:pPr algn="l"/>
            <a:r>
              <a:rPr lang="en-US" dirty="0"/>
              <a:t>Consider videotaping the sessions, which might be helpful for later analysis.</a:t>
            </a:r>
          </a:p>
          <a:p>
            <a:pPr algn="l"/>
            <a:r>
              <a:rPr lang="en-US" dirty="0"/>
              <a:t>After the entire lab study is complete, disseminating the information to the development team.</a:t>
            </a:r>
          </a:p>
          <a:p>
            <a:pPr algn="l"/>
            <a:r>
              <a:rPr lang="en-US" dirty="0"/>
              <a:t>If the budget and time allows,  repeating the study to verify fixes and discover any new usability issues.</a:t>
            </a:r>
          </a:p>
          <a:p>
            <a:pPr algn="l"/>
            <a:endParaRPr lang="en-US" dirty="0"/>
          </a:p>
          <a:p>
            <a:pPr algn="l"/>
            <a:endParaRPr lang="en-US" dirty="0"/>
          </a:p>
          <a:p>
            <a:pPr marL="0" indent="0" algn="l">
              <a:buNone/>
            </a:pPr>
            <a:endParaRPr lang="en-US" dirty="0"/>
          </a:p>
          <a:p>
            <a:pPr algn="l"/>
            <a:endParaRPr lang="en-US" dirty="0"/>
          </a:p>
        </p:txBody>
      </p:sp>
      <p:pic>
        <p:nvPicPr>
          <p:cNvPr id="7" name="Picture 6">
            <a:extLst>
              <a:ext uri="{FF2B5EF4-FFF2-40B4-BE49-F238E27FC236}">
                <a16:creationId xmlns:a16="http://schemas.microsoft.com/office/drawing/2014/main" id="{E068DB0A-6718-41F3-AE12-C85B9175AB72}"/>
              </a:ext>
            </a:extLst>
          </p:cNvPr>
          <p:cNvPicPr>
            <a:picLocks noChangeAspect="1"/>
          </p:cNvPicPr>
          <p:nvPr/>
        </p:nvPicPr>
        <p:blipFill>
          <a:blip r:embed="rId2"/>
          <a:stretch>
            <a:fillRect/>
          </a:stretch>
        </p:blipFill>
        <p:spPr>
          <a:xfrm>
            <a:off x="6709870" y="2419045"/>
            <a:ext cx="2137870" cy="1374345"/>
          </a:xfrm>
          <a:prstGeom prst="rect">
            <a:avLst/>
          </a:prstGeom>
        </p:spPr>
      </p:pic>
    </p:spTree>
    <p:extLst>
      <p:ext uri="{BB962C8B-B14F-4D97-AF65-F5344CB8AC3E}">
        <p14:creationId xmlns:p14="http://schemas.microsoft.com/office/powerpoint/2010/main" val="74135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68C5-4B5D-4455-9EDA-9FC12D66F6B8}"/>
              </a:ext>
            </a:extLst>
          </p:cNvPr>
          <p:cNvSpPr>
            <a:spLocks noGrp="1"/>
          </p:cNvSpPr>
          <p:nvPr>
            <p:ph type="title"/>
          </p:nvPr>
        </p:nvSpPr>
        <p:spPr/>
        <p:txBody>
          <a:bodyPr>
            <a:normAutofit fontScale="90000"/>
          </a:bodyPr>
          <a:lstStyle/>
          <a:p>
            <a:r>
              <a:rPr lang="en-US" dirty="0"/>
              <a:t>UX RESEARCH METHODS</a:t>
            </a:r>
          </a:p>
        </p:txBody>
      </p:sp>
      <p:sp>
        <p:nvSpPr>
          <p:cNvPr id="3" name="Text Placeholder 2">
            <a:extLst>
              <a:ext uri="{FF2B5EF4-FFF2-40B4-BE49-F238E27FC236}">
                <a16:creationId xmlns:a16="http://schemas.microsoft.com/office/drawing/2014/main" id="{4FD0C7AD-1755-42F3-A6F5-74C14A71D951}"/>
              </a:ext>
            </a:extLst>
          </p:cNvPr>
          <p:cNvSpPr>
            <a:spLocks noGrp="1"/>
          </p:cNvSpPr>
          <p:nvPr>
            <p:ph type="body" idx="1"/>
          </p:nvPr>
        </p:nvSpPr>
        <p:spPr>
          <a:xfrm>
            <a:off x="536879" y="1502815"/>
            <a:ext cx="8158156" cy="479822"/>
          </a:xfrm>
        </p:spPr>
        <p:txBody>
          <a:bodyPr/>
          <a:lstStyle/>
          <a:p>
            <a:pPr algn="l"/>
            <a:r>
              <a:rPr lang="en-US" dirty="0"/>
              <a:t>3. Email Surveys</a:t>
            </a:r>
          </a:p>
        </p:txBody>
      </p:sp>
      <p:sp>
        <p:nvSpPr>
          <p:cNvPr id="4" name="Content Placeholder 3">
            <a:extLst>
              <a:ext uri="{FF2B5EF4-FFF2-40B4-BE49-F238E27FC236}">
                <a16:creationId xmlns:a16="http://schemas.microsoft.com/office/drawing/2014/main" id="{9BC3AF80-4028-4CB7-B464-38E56421A665}"/>
              </a:ext>
            </a:extLst>
          </p:cNvPr>
          <p:cNvSpPr>
            <a:spLocks noGrp="1"/>
          </p:cNvSpPr>
          <p:nvPr>
            <p:ph sz="half" idx="2"/>
          </p:nvPr>
        </p:nvSpPr>
        <p:spPr>
          <a:xfrm>
            <a:off x="536879" y="2113635"/>
            <a:ext cx="8158156" cy="2748690"/>
          </a:xfrm>
        </p:spPr>
        <p:txBody>
          <a:bodyPr>
            <a:normAutofit fontScale="55000" lnSpcReduction="20000"/>
          </a:bodyPr>
          <a:lstStyle/>
          <a:p>
            <a:pPr algn="l"/>
            <a:r>
              <a:rPr lang="en-US" dirty="0"/>
              <a:t>A survey is a set of questions used to collect topic-specific information from a representative sample of your target audience. </a:t>
            </a:r>
          </a:p>
          <a:p>
            <a:pPr algn="l"/>
            <a:r>
              <a:rPr lang="en-US" dirty="0"/>
              <a:t>Keeping the survey short, focusing on one topic, and contain a mix of closed- and open-ended questions.</a:t>
            </a:r>
          </a:p>
          <a:p>
            <a:pPr algn="l"/>
            <a:r>
              <a:rPr lang="en-US" dirty="0"/>
              <a:t>Short survey that might have questions such as:</a:t>
            </a:r>
          </a:p>
          <a:p>
            <a:pPr marL="457200" indent="-457200" algn="l">
              <a:buFont typeface="+mj-lt"/>
              <a:buAutoNum type="arabicPeriod"/>
            </a:pPr>
            <a:r>
              <a:rPr lang="en-US" dirty="0"/>
              <a:t>Number Scale Question (quantitative) </a:t>
            </a:r>
            <a:br>
              <a:rPr lang="en-US" dirty="0"/>
            </a:br>
            <a:r>
              <a:rPr lang="en-US" dirty="0"/>
              <a:t>On a scale of 0 (awful) to 10 (awesome), rate your experience using </a:t>
            </a:r>
          </a:p>
          <a:p>
            <a:pPr marL="0" indent="0" algn="l">
              <a:buNone/>
            </a:pPr>
            <a:r>
              <a:rPr lang="en-US" dirty="0"/>
              <a:t>            [new feature name].</a:t>
            </a:r>
          </a:p>
          <a:p>
            <a:pPr marL="0" indent="0" algn="l">
              <a:buNone/>
            </a:pPr>
            <a:r>
              <a:rPr lang="en-US" dirty="0"/>
              <a:t>2.        Open-End Question (qualitative)</a:t>
            </a:r>
            <a:br>
              <a:rPr lang="en-US" dirty="0"/>
            </a:br>
            <a:r>
              <a:rPr lang="en-US" dirty="0"/>
              <a:t>            You rated this feature a [answer from previous question] because _____:</a:t>
            </a:r>
          </a:p>
          <a:p>
            <a:pPr marL="0" indent="0" algn="l">
              <a:buNone/>
            </a:pPr>
            <a:r>
              <a:rPr lang="en-US" dirty="0"/>
              <a:t>3.        Open-End Question (qualitative)</a:t>
            </a:r>
            <a:br>
              <a:rPr lang="en-US" dirty="0"/>
            </a:br>
            <a:r>
              <a:rPr lang="en-US" dirty="0"/>
              <a:t>            If you could make one change to this product, what would that change be?</a:t>
            </a:r>
          </a:p>
          <a:p>
            <a:pPr algn="l"/>
            <a:r>
              <a:rPr lang="en-US" dirty="0"/>
              <a:t>At the end consider pairing it with another research method to expound on the data.</a:t>
            </a:r>
          </a:p>
          <a:p>
            <a:pPr algn="l"/>
            <a:endParaRPr lang="en-US" dirty="0"/>
          </a:p>
        </p:txBody>
      </p:sp>
      <p:pic>
        <p:nvPicPr>
          <p:cNvPr id="7" name="Picture 6">
            <a:extLst>
              <a:ext uri="{FF2B5EF4-FFF2-40B4-BE49-F238E27FC236}">
                <a16:creationId xmlns:a16="http://schemas.microsoft.com/office/drawing/2014/main" id="{2AA40FCB-600F-4107-870D-D7AD7FFA22CA}"/>
              </a:ext>
            </a:extLst>
          </p:cNvPr>
          <p:cNvPicPr>
            <a:picLocks noChangeAspect="1"/>
          </p:cNvPicPr>
          <p:nvPr/>
        </p:nvPicPr>
        <p:blipFill>
          <a:blip r:embed="rId2"/>
          <a:stretch>
            <a:fillRect/>
          </a:stretch>
        </p:blipFill>
        <p:spPr>
          <a:xfrm>
            <a:off x="6709870" y="2724455"/>
            <a:ext cx="2006565" cy="1832460"/>
          </a:xfrm>
          <a:prstGeom prst="rect">
            <a:avLst/>
          </a:prstGeom>
        </p:spPr>
      </p:pic>
    </p:spTree>
    <p:extLst>
      <p:ext uri="{BB962C8B-B14F-4D97-AF65-F5344CB8AC3E}">
        <p14:creationId xmlns:p14="http://schemas.microsoft.com/office/powerpoint/2010/main" val="54978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C51E-607D-46E5-B431-9ACBF1D8A992}"/>
              </a:ext>
            </a:extLst>
          </p:cNvPr>
          <p:cNvSpPr>
            <a:spLocks noGrp="1"/>
          </p:cNvSpPr>
          <p:nvPr>
            <p:ph type="title"/>
          </p:nvPr>
        </p:nvSpPr>
        <p:spPr/>
        <p:txBody>
          <a:bodyPr>
            <a:normAutofit fontScale="90000"/>
          </a:bodyPr>
          <a:lstStyle/>
          <a:p>
            <a:r>
              <a:rPr lang="en-US" dirty="0"/>
              <a:t>UX RESEARCH METHODS</a:t>
            </a:r>
          </a:p>
        </p:txBody>
      </p:sp>
      <p:sp>
        <p:nvSpPr>
          <p:cNvPr id="3" name="Text Placeholder 2">
            <a:extLst>
              <a:ext uri="{FF2B5EF4-FFF2-40B4-BE49-F238E27FC236}">
                <a16:creationId xmlns:a16="http://schemas.microsoft.com/office/drawing/2014/main" id="{72B484B4-3AD5-4FFD-9172-C2A5512A959A}"/>
              </a:ext>
            </a:extLst>
          </p:cNvPr>
          <p:cNvSpPr>
            <a:spLocks noGrp="1"/>
          </p:cNvSpPr>
          <p:nvPr>
            <p:ph type="body" idx="1"/>
          </p:nvPr>
        </p:nvSpPr>
        <p:spPr>
          <a:xfrm>
            <a:off x="536879" y="1502815"/>
            <a:ext cx="8158156" cy="479822"/>
          </a:xfrm>
        </p:spPr>
        <p:txBody>
          <a:bodyPr/>
          <a:lstStyle/>
          <a:p>
            <a:pPr algn="l"/>
            <a:r>
              <a:rPr lang="en-US" dirty="0"/>
              <a:t>4. Customer Feedback</a:t>
            </a:r>
          </a:p>
        </p:txBody>
      </p:sp>
      <p:sp>
        <p:nvSpPr>
          <p:cNvPr id="4" name="Content Placeholder 3">
            <a:extLst>
              <a:ext uri="{FF2B5EF4-FFF2-40B4-BE49-F238E27FC236}">
                <a16:creationId xmlns:a16="http://schemas.microsoft.com/office/drawing/2014/main" id="{830BF791-A9CF-4659-B20F-74434AD53A8D}"/>
              </a:ext>
            </a:extLst>
          </p:cNvPr>
          <p:cNvSpPr>
            <a:spLocks noGrp="1"/>
          </p:cNvSpPr>
          <p:nvPr>
            <p:ph sz="half" idx="2"/>
          </p:nvPr>
        </p:nvSpPr>
        <p:spPr>
          <a:xfrm>
            <a:off x="536879" y="2113635"/>
            <a:ext cx="8158156" cy="2137871"/>
          </a:xfrm>
        </p:spPr>
        <p:txBody>
          <a:bodyPr>
            <a:normAutofit fontScale="62500" lnSpcReduction="20000"/>
          </a:bodyPr>
          <a:lstStyle/>
          <a:p>
            <a:pPr algn="l"/>
            <a:r>
              <a:rPr lang="en-US" dirty="0"/>
              <a:t>It provides you with the opportunity to see the customer’s </a:t>
            </a:r>
            <a:r>
              <a:rPr lang="en-US" dirty="0" err="1"/>
              <a:t>perspective.You</a:t>
            </a:r>
            <a:r>
              <a:rPr lang="en-US" dirty="0"/>
              <a:t> might be good at concept(idea),design and content but the implementation you need to refine continuously based on the customer needs and problems.</a:t>
            </a:r>
            <a:r>
              <a:rPr lang="en-US" b="1" i="1" dirty="0"/>
              <a:t> </a:t>
            </a:r>
          </a:p>
          <a:p>
            <a:pPr algn="l"/>
            <a:r>
              <a:rPr lang="en-US" dirty="0"/>
              <a:t>How to get customer feedback?</a:t>
            </a:r>
          </a:p>
          <a:p>
            <a:pPr marL="457200" indent="-457200" algn="l">
              <a:buFont typeface="+mj-lt"/>
              <a:buAutoNum type="arabicPeriod"/>
            </a:pPr>
            <a:r>
              <a:rPr lang="en-US" dirty="0"/>
              <a:t>By listening and monitoring Social media channels </a:t>
            </a:r>
          </a:p>
          <a:p>
            <a:pPr marL="457200" indent="-457200" algn="l">
              <a:buFont typeface="+mj-lt"/>
              <a:buAutoNum type="arabicPeriod"/>
            </a:pPr>
            <a:r>
              <a:rPr lang="en-US" dirty="0"/>
              <a:t>Face to face customer meetings </a:t>
            </a:r>
          </a:p>
          <a:p>
            <a:pPr marL="457200" indent="-457200" algn="l">
              <a:buFont typeface="+mj-lt"/>
              <a:buAutoNum type="arabicPeriod"/>
            </a:pPr>
            <a:r>
              <a:rPr lang="en-US" dirty="0"/>
              <a:t>Direct emails</a:t>
            </a:r>
          </a:p>
          <a:p>
            <a:pPr marL="457200" indent="-457200" algn="l">
              <a:buFont typeface="+mj-lt"/>
              <a:buAutoNum type="arabicPeriod"/>
            </a:pPr>
            <a:r>
              <a:rPr lang="en-US" dirty="0"/>
              <a:t>Feedback surveys which include visual feedback/review tools,  customer interviews, in App chat box, website feedback form.</a:t>
            </a:r>
          </a:p>
          <a:p>
            <a:pPr algn="l"/>
            <a:endParaRPr lang="en-US" dirty="0"/>
          </a:p>
          <a:p>
            <a:pPr algn="l"/>
            <a:endParaRPr lang="en-US" dirty="0"/>
          </a:p>
        </p:txBody>
      </p:sp>
    </p:spTree>
    <p:extLst>
      <p:ext uri="{BB962C8B-B14F-4D97-AF65-F5344CB8AC3E}">
        <p14:creationId xmlns:p14="http://schemas.microsoft.com/office/powerpoint/2010/main" val="325592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A30E-1B9A-465C-A8FE-9DA3EEC70731}"/>
              </a:ext>
            </a:extLst>
          </p:cNvPr>
          <p:cNvSpPr>
            <a:spLocks noGrp="1"/>
          </p:cNvSpPr>
          <p:nvPr>
            <p:ph type="title"/>
          </p:nvPr>
        </p:nvSpPr>
        <p:spPr/>
        <p:txBody>
          <a:bodyPr>
            <a:normAutofit fontScale="90000"/>
          </a:bodyPr>
          <a:lstStyle/>
          <a:p>
            <a:r>
              <a:rPr lang="en-US" dirty="0"/>
              <a:t>UX RESEARCH METHODS</a:t>
            </a:r>
          </a:p>
        </p:txBody>
      </p:sp>
      <p:sp>
        <p:nvSpPr>
          <p:cNvPr id="3" name="Text Placeholder 2">
            <a:extLst>
              <a:ext uri="{FF2B5EF4-FFF2-40B4-BE49-F238E27FC236}">
                <a16:creationId xmlns:a16="http://schemas.microsoft.com/office/drawing/2014/main" id="{1987CE92-C20B-4AD1-8E0F-22A8E647F761}"/>
              </a:ext>
            </a:extLst>
          </p:cNvPr>
          <p:cNvSpPr>
            <a:spLocks noGrp="1"/>
          </p:cNvSpPr>
          <p:nvPr>
            <p:ph type="body" idx="1"/>
          </p:nvPr>
        </p:nvSpPr>
        <p:spPr>
          <a:xfrm>
            <a:off x="536879" y="1502815"/>
            <a:ext cx="8158156" cy="479822"/>
          </a:xfrm>
        </p:spPr>
        <p:txBody>
          <a:bodyPr/>
          <a:lstStyle/>
          <a:p>
            <a:pPr algn="l"/>
            <a:r>
              <a:rPr lang="en-US" dirty="0"/>
              <a:t>5. Clickstream Analysis</a:t>
            </a:r>
          </a:p>
        </p:txBody>
      </p:sp>
      <p:sp>
        <p:nvSpPr>
          <p:cNvPr id="4" name="Content Placeholder 3">
            <a:extLst>
              <a:ext uri="{FF2B5EF4-FFF2-40B4-BE49-F238E27FC236}">
                <a16:creationId xmlns:a16="http://schemas.microsoft.com/office/drawing/2014/main" id="{00CDAC6E-C3CF-4C58-8B39-232FB8165456}"/>
              </a:ext>
            </a:extLst>
          </p:cNvPr>
          <p:cNvSpPr>
            <a:spLocks noGrp="1"/>
          </p:cNvSpPr>
          <p:nvPr>
            <p:ph sz="half" idx="2"/>
          </p:nvPr>
        </p:nvSpPr>
        <p:spPr>
          <a:xfrm>
            <a:off x="536878" y="2113635"/>
            <a:ext cx="8158155" cy="2748690"/>
          </a:xfrm>
        </p:spPr>
        <p:txBody>
          <a:bodyPr>
            <a:normAutofit fontScale="55000" lnSpcReduction="20000"/>
          </a:bodyPr>
          <a:lstStyle/>
          <a:p>
            <a:pPr algn="l"/>
            <a:r>
              <a:rPr lang="en-US" dirty="0"/>
              <a:t>It operates at the server level and tracks how many pages are served to the user, how long it takes each page to load, how often the user hits the browser's back or stop button and how much data is transmitted before the user moves on and uses clickstream data to determine the effectiveness of the site as a channel-to-market. </a:t>
            </a:r>
          </a:p>
          <a:p>
            <a:pPr algn="l"/>
            <a:r>
              <a:rPr lang="en-US" dirty="0"/>
              <a:t>It is possible to track whether a visitor to a site interacts with different kinds of content. Some examples include the following:</a:t>
            </a:r>
          </a:p>
          <a:p>
            <a:pPr marL="457200" indent="-457200" algn="l">
              <a:buFont typeface="+mj-lt"/>
              <a:buAutoNum type="arabicPeriod"/>
            </a:pPr>
            <a:r>
              <a:rPr lang="en-US" dirty="0"/>
              <a:t>Buttons, tabs, scroll bars and pull-down menus are pressed.</a:t>
            </a:r>
          </a:p>
          <a:p>
            <a:pPr marL="457200" indent="-457200" algn="l">
              <a:buFont typeface="+mj-lt"/>
              <a:buAutoNum type="arabicPeriod"/>
            </a:pPr>
            <a:r>
              <a:rPr lang="en-US" dirty="0"/>
              <a:t>External links are copied, hovered over or opened.</a:t>
            </a:r>
          </a:p>
          <a:p>
            <a:pPr marL="457200" indent="-457200" algn="l">
              <a:buFont typeface="+mj-lt"/>
              <a:buAutoNum type="arabicPeriod"/>
            </a:pPr>
            <a:r>
              <a:rPr lang="en-US" dirty="0"/>
              <a:t>When online forms are started, abandoned, completed or submitted.</a:t>
            </a:r>
          </a:p>
          <a:p>
            <a:pPr marL="457200" indent="-457200" algn="l">
              <a:buFont typeface="+mj-lt"/>
              <a:buAutoNum type="arabicPeriod"/>
            </a:pPr>
            <a:r>
              <a:rPr lang="en-US" dirty="0"/>
              <a:t>A video is started, stopped, replayed or paused.</a:t>
            </a:r>
          </a:p>
          <a:p>
            <a:pPr marL="457200" indent="-457200" algn="l">
              <a:buFont typeface="+mj-lt"/>
              <a:buAutoNum type="arabicPeriod"/>
            </a:pPr>
            <a:r>
              <a:rPr lang="en-US" dirty="0"/>
              <a:t>A visitor begins a podcast and how far into the episode they listen.</a:t>
            </a:r>
          </a:p>
          <a:p>
            <a:pPr marL="457200" indent="-457200" algn="l">
              <a:buFont typeface="+mj-lt"/>
              <a:buAutoNum type="arabicPeriod"/>
            </a:pPr>
            <a:r>
              <a:rPr lang="en-US" dirty="0"/>
              <a:t>Gadgets and widgets are hovered over or interacted with.</a:t>
            </a:r>
          </a:p>
          <a:p>
            <a:pPr marL="457200" indent="-457200" algn="l">
              <a:buFont typeface="+mj-lt"/>
              <a:buAutoNum type="arabicPeriod"/>
            </a:pPr>
            <a:r>
              <a:rPr lang="en-US" dirty="0"/>
              <a:t>An image is clicked on, opened or saved.</a:t>
            </a:r>
          </a:p>
          <a:p>
            <a:pPr marL="457200" indent="-457200" algn="l">
              <a:buFont typeface="+mj-lt"/>
              <a:buAutoNum type="arabicPeriod"/>
            </a:pPr>
            <a:r>
              <a:rPr lang="en-US" dirty="0"/>
              <a:t>The movement of the mouse is recorded over the period of time the visitor is on the webpage.</a:t>
            </a:r>
          </a:p>
          <a:p>
            <a:pPr algn="l"/>
            <a:endParaRPr lang="en-US" dirty="0"/>
          </a:p>
        </p:txBody>
      </p:sp>
    </p:spTree>
    <p:extLst>
      <p:ext uri="{BB962C8B-B14F-4D97-AF65-F5344CB8AC3E}">
        <p14:creationId xmlns:p14="http://schemas.microsoft.com/office/powerpoint/2010/main" val="5546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E22-A700-4056-B8A4-DB1FAC0C4CF0}"/>
              </a:ext>
            </a:extLst>
          </p:cNvPr>
          <p:cNvSpPr>
            <a:spLocks noGrp="1"/>
          </p:cNvSpPr>
          <p:nvPr>
            <p:ph type="title"/>
          </p:nvPr>
        </p:nvSpPr>
        <p:spPr/>
        <p:txBody>
          <a:bodyPr>
            <a:normAutofit fontScale="90000"/>
          </a:bodyPr>
          <a:lstStyle/>
          <a:p>
            <a:r>
              <a:rPr lang="en-US" dirty="0"/>
              <a:t>PERSONAS</a:t>
            </a:r>
          </a:p>
        </p:txBody>
      </p:sp>
      <p:sp>
        <p:nvSpPr>
          <p:cNvPr id="4" name="Content Placeholder 3">
            <a:extLst>
              <a:ext uri="{FF2B5EF4-FFF2-40B4-BE49-F238E27FC236}">
                <a16:creationId xmlns:a16="http://schemas.microsoft.com/office/drawing/2014/main" id="{CEFAE646-B9DD-4CAD-8FD2-A61AEC8E4849}"/>
              </a:ext>
            </a:extLst>
          </p:cNvPr>
          <p:cNvSpPr>
            <a:spLocks noGrp="1"/>
          </p:cNvSpPr>
          <p:nvPr>
            <p:ph sz="half" idx="2"/>
          </p:nvPr>
        </p:nvSpPr>
        <p:spPr>
          <a:xfrm>
            <a:off x="536879" y="1502815"/>
            <a:ext cx="8158156" cy="2748691"/>
          </a:xfrm>
        </p:spPr>
        <p:txBody>
          <a:bodyPr>
            <a:normAutofit fontScale="92500"/>
          </a:bodyPr>
          <a:lstStyle/>
          <a:p>
            <a:pPr algn="l"/>
            <a:r>
              <a:rPr lang="en-US" dirty="0"/>
              <a:t>Chef: Chefs will be able to see various recipes and add their own discovered recipes, link those recipes with a live streaming video.</a:t>
            </a:r>
          </a:p>
          <a:p>
            <a:pPr algn="l"/>
            <a:r>
              <a:rPr lang="en-US" dirty="0"/>
              <a:t>Dietician: With a high demand for food and nutrition blogs, it’s worthwhile for nutrition professionals to learn more about them and maybe even create their own. Dietician could effectively view recipes calorie counts and accordingly suggest recipes to their patients and clients.</a:t>
            </a:r>
          </a:p>
        </p:txBody>
      </p:sp>
    </p:spTree>
    <p:extLst>
      <p:ext uri="{BB962C8B-B14F-4D97-AF65-F5344CB8AC3E}">
        <p14:creationId xmlns:p14="http://schemas.microsoft.com/office/powerpoint/2010/main" val="36641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EXISTING SYSTEM</a:t>
            </a:r>
          </a:p>
        </p:txBody>
      </p:sp>
      <p:sp>
        <p:nvSpPr>
          <p:cNvPr id="3" name="Content Placeholder 2"/>
          <p:cNvSpPr>
            <a:spLocks noGrp="1"/>
          </p:cNvSpPr>
          <p:nvPr>
            <p:ph idx="1"/>
          </p:nvPr>
        </p:nvSpPr>
        <p:spPr/>
        <p:txBody>
          <a:bodyPr>
            <a:normAutofit/>
          </a:bodyPr>
          <a:lstStyle/>
          <a:p>
            <a:r>
              <a:rPr lang="en-US" sz="2400" dirty="0"/>
              <a:t>Only the bloggers will be able to sign-up and login and will be able to change  and delete recipes from their wall </a:t>
            </a:r>
          </a:p>
          <a:p>
            <a:r>
              <a:rPr lang="en-US" sz="2400" dirty="0"/>
              <a:t>The website includes different categories of Recipes which are displayed accordingly</a:t>
            </a:r>
          </a:p>
          <a:p>
            <a:r>
              <a:rPr lang="en-US" sz="2400" dirty="0"/>
              <a:t>There was no social media link for the recipes</a:t>
            </a:r>
          </a:p>
          <a:p>
            <a:r>
              <a:rPr lang="en-US" sz="2400" dirty="0"/>
              <a:t>There is no chat box present in the existing system.</a:t>
            </a:r>
          </a:p>
          <a:p>
            <a:r>
              <a:rPr lang="en-US" sz="2400" dirty="0"/>
              <a:t>User cannot share any blog on social media or any other platform.</a:t>
            </a:r>
          </a:p>
          <a:p>
            <a:pPr marL="0" indent="0">
              <a:buNone/>
            </a:pPr>
            <a:endParaRPr lang="en-US" sz="24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E22-A700-4056-B8A4-DB1FAC0C4CF0}"/>
              </a:ext>
            </a:extLst>
          </p:cNvPr>
          <p:cNvSpPr>
            <a:spLocks noGrp="1"/>
          </p:cNvSpPr>
          <p:nvPr>
            <p:ph type="title"/>
          </p:nvPr>
        </p:nvSpPr>
        <p:spPr/>
        <p:txBody>
          <a:bodyPr>
            <a:normAutofit fontScale="90000"/>
          </a:bodyPr>
          <a:lstStyle/>
          <a:p>
            <a:r>
              <a:rPr lang="en-US" dirty="0"/>
              <a:t>PERSONAS</a:t>
            </a:r>
          </a:p>
        </p:txBody>
      </p:sp>
      <p:sp>
        <p:nvSpPr>
          <p:cNvPr id="4" name="Content Placeholder 3">
            <a:extLst>
              <a:ext uri="{FF2B5EF4-FFF2-40B4-BE49-F238E27FC236}">
                <a16:creationId xmlns:a16="http://schemas.microsoft.com/office/drawing/2014/main" id="{CEFAE646-B9DD-4CAD-8FD2-A61AEC8E4849}"/>
              </a:ext>
            </a:extLst>
          </p:cNvPr>
          <p:cNvSpPr>
            <a:spLocks noGrp="1"/>
          </p:cNvSpPr>
          <p:nvPr>
            <p:ph sz="half" idx="2"/>
          </p:nvPr>
        </p:nvSpPr>
        <p:spPr>
          <a:xfrm>
            <a:off x="536879" y="1502815"/>
            <a:ext cx="8158156" cy="2748691"/>
          </a:xfrm>
        </p:spPr>
        <p:txBody>
          <a:bodyPr>
            <a:normAutofit/>
          </a:bodyPr>
          <a:lstStyle/>
          <a:p>
            <a:pPr algn="l"/>
            <a:r>
              <a:rPr lang="en-US" dirty="0"/>
              <a:t>Blogger: Bloggers can view various recipes and look at the ingredients, methods to cook. They can even provide feedback/ improvements which they feel can make the  recipes better or ask questions .  </a:t>
            </a:r>
          </a:p>
          <a:p>
            <a:pPr algn="l"/>
            <a:r>
              <a:rPr lang="en-US" dirty="0"/>
              <a:t>Normal user: Users can view various recipes and look at the ingredients, methods to cook, interact with other users and view preparation videos. Can add their own creation too.</a:t>
            </a:r>
          </a:p>
        </p:txBody>
      </p:sp>
    </p:spTree>
    <p:extLst>
      <p:ext uri="{BB962C8B-B14F-4D97-AF65-F5344CB8AC3E}">
        <p14:creationId xmlns:p14="http://schemas.microsoft.com/office/powerpoint/2010/main" val="322017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F1E2-EAE6-482A-BDE3-96BEEBC1FB24}"/>
              </a:ext>
            </a:extLst>
          </p:cNvPr>
          <p:cNvSpPr>
            <a:spLocks noGrp="1"/>
          </p:cNvSpPr>
          <p:nvPr>
            <p:ph type="title"/>
          </p:nvPr>
        </p:nvSpPr>
        <p:spPr/>
        <p:txBody>
          <a:bodyPr>
            <a:normAutofit fontScale="90000"/>
          </a:bodyPr>
          <a:lstStyle/>
          <a:p>
            <a:r>
              <a:rPr lang="en-US" dirty="0"/>
              <a:t>WIREFRAME MODEL</a:t>
            </a:r>
          </a:p>
        </p:txBody>
      </p:sp>
      <p:pic>
        <p:nvPicPr>
          <p:cNvPr id="8" name="Content Placeholder 7">
            <a:extLst>
              <a:ext uri="{FF2B5EF4-FFF2-40B4-BE49-F238E27FC236}">
                <a16:creationId xmlns:a16="http://schemas.microsoft.com/office/drawing/2014/main" id="{BCA47F67-F189-49A9-8E63-8038EA5AF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605" y="1006524"/>
            <a:ext cx="3359510" cy="3903902"/>
          </a:xfrm>
        </p:spPr>
      </p:pic>
      <p:pic>
        <p:nvPicPr>
          <p:cNvPr id="10" name="Picture 9">
            <a:extLst>
              <a:ext uri="{FF2B5EF4-FFF2-40B4-BE49-F238E27FC236}">
                <a16:creationId xmlns:a16="http://schemas.microsoft.com/office/drawing/2014/main" id="{5C16F77F-95FB-48D8-B00A-91D865932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505" y="1006523"/>
            <a:ext cx="3625850" cy="3945851"/>
          </a:xfrm>
          <a:prstGeom prst="rect">
            <a:avLst/>
          </a:prstGeom>
        </p:spPr>
      </p:pic>
    </p:spTree>
    <p:extLst>
      <p:ext uri="{BB962C8B-B14F-4D97-AF65-F5344CB8AC3E}">
        <p14:creationId xmlns:p14="http://schemas.microsoft.com/office/powerpoint/2010/main" val="115387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51A2FE-172D-4BAD-987F-91BF040A5A95}"/>
              </a:ext>
            </a:extLst>
          </p:cNvPr>
          <p:cNvSpPr>
            <a:spLocks noGrp="1"/>
          </p:cNvSpPr>
          <p:nvPr>
            <p:ph type="body" idx="1"/>
          </p:nvPr>
        </p:nvSpPr>
        <p:spPr>
          <a:xfrm>
            <a:off x="722313" y="2180035"/>
            <a:ext cx="7772400" cy="849830"/>
          </a:xfrm>
        </p:spPr>
        <p:txBody>
          <a:bodyPr>
            <a:normAutofit/>
          </a:bodyPr>
          <a:lstStyle/>
          <a:p>
            <a:pPr algn="ctr"/>
            <a:r>
              <a:rPr lang="en-US" sz="4400" dirty="0"/>
              <a:t>THANK YOU!</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FLAWS</a:t>
            </a:r>
          </a:p>
        </p:txBody>
      </p:sp>
      <p:sp>
        <p:nvSpPr>
          <p:cNvPr id="5" name="Content Placeholder 4"/>
          <p:cNvSpPr>
            <a:spLocks noGrp="1"/>
          </p:cNvSpPr>
          <p:nvPr>
            <p:ph idx="1"/>
          </p:nvPr>
        </p:nvSpPr>
        <p:spPr>
          <a:xfrm>
            <a:off x="1976015" y="1350110"/>
            <a:ext cx="7024429" cy="3512214"/>
          </a:xfrm>
        </p:spPr>
        <p:txBody>
          <a:bodyPr>
            <a:normAutofit fontScale="25000" lnSpcReduction="20000"/>
          </a:bodyPr>
          <a:lstStyle/>
          <a:p>
            <a:r>
              <a:rPr lang="en-US" sz="9600" dirty="0"/>
              <a:t>The recipe should be written like a professional to attract the users. It should have two main parts – ‘The Ingredient List’ and ‘The Preparation Method’.</a:t>
            </a:r>
          </a:p>
          <a:p>
            <a:r>
              <a:rPr lang="en-US" sz="9600" dirty="0"/>
              <a:t>List all ingredients in order of use, as described in step-by-step instructions. List the most important ingredients first, if it can be consistent with order of use. The Preparation Method do not have to write complete sentences. Be as short and concise as possible. State exact or approximate cooking times, with descriptive hints for doneness</a:t>
            </a:r>
          </a:p>
          <a:p>
            <a:pPr marL="0" indent="0">
              <a:buNone/>
            </a:pPr>
            <a:endParaRPr lang="en-US" sz="6400" dirty="0"/>
          </a:p>
          <a:p>
            <a:pPr marL="0" indent="0">
              <a:buNone/>
            </a:pPr>
            <a:endParaRPr lang="en-US" sz="6400" dirty="0"/>
          </a:p>
          <a:p>
            <a:pPr marL="0" indent="0">
              <a:buNone/>
            </a:pPr>
            <a:endParaRPr lang="en-US" sz="6400" dirty="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89E81-4894-4912-82CA-1C63B35EEFCE}"/>
              </a:ext>
            </a:extLst>
          </p:cNvPr>
          <p:cNvSpPr>
            <a:spLocks noGrp="1"/>
          </p:cNvSpPr>
          <p:nvPr>
            <p:ph idx="1"/>
          </p:nvPr>
        </p:nvSpPr>
        <p:spPr/>
        <p:txBody>
          <a:bodyPr>
            <a:normAutofit lnSpcReduction="10000"/>
          </a:bodyPr>
          <a:lstStyle/>
          <a:p>
            <a:r>
              <a:rPr lang="en-US" sz="2000" dirty="0"/>
              <a:t>The site has no sections of featured, popular and latest food blogs.</a:t>
            </a:r>
          </a:p>
          <a:p>
            <a:r>
              <a:rPr lang="en-US" sz="2000" dirty="0"/>
              <a:t>The site has no filter options for the users to search for particular kind of  recipes.(</a:t>
            </a:r>
            <a:r>
              <a:rPr lang="en-US" sz="2000" dirty="0" err="1"/>
              <a:t>Eg.</a:t>
            </a:r>
            <a:r>
              <a:rPr lang="en-US" sz="2000" dirty="0"/>
              <a:t> Indian, American recipes)</a:t>
            </a:r>
          </a:p>
          <a:p>
            <a:r>
              <a:rPr lang="en-US" sz="2000" dirty="0"/>
              <a:t>Every recipe has no comment section as well.</a:t>
            </a:r>
          </a:p>
          <a:p>
            <a:r>
              <a:rPr lang="en-US" sz="2000" dirty="0"/>
              <a:t>The blogger has no about me section on the site for the users to know about the blogger more.</a:t>
            </a:r>
          </a:p>
          <a:p>
            <a:r>
              <a:rPr lang="en-US" sz="2000" dirty="0"/>
              <a:t>No Delete feature for the users to remove the particular item from their most recently viewed list.</a:t>
            </a:r>
          </a:p>
          <a:p>
            <a:endParaRPr lang="en-US" sz="2000" dirty="0"/>
          </a:p>
          <a:p>
            <a:pPr marL="0" indent="0">
              <a:buNone/>
            </a:pPr>
            <a:endParaRPr lang="en-US" dirty="0"/>
          </a:p>
        </p:txBody>
      </p:sp>
    </p:spTree>
    <p:extLst>
      <p:ext uri="{BB962C8B-B14F-4D97-AF65-F5344CB8AC3E}">
        <p14:creationId xmlns:p14="http://schemas.microsoft.com/office/powerpoint/2010/main" val="104913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IMPROVEMENTS</a:t>
            </a:r>
          </a:p>
        </p:txBody>
      </p:sp>
      <p:sp>
        <p:nvSpPr>
          <p:cNvPr id="10" name="Text Placeholder 9">
            <a:extLst>
              <a:ext uri="{FF2B5EF4-FFF2-40B4-BE49-F238E27FC236}">
                <a16:creationId xmlns:a16="http://schemas.microsoft.com/office/drawing/2014/main" id="{2E0A6442-7BFD-462C-83C7-514A127409B3}"/>
              </a:ext>
            </a:extLst>
          </p:cNvPr>
          <p:cNvSpPr>
            <a:spLocks noGrp="1"/>
          </p:cNvSpPr>
          <p:nvPr>
            <p:ph type="body" idx="1"/>
          </p:nvPr>
        </p:nvSpPr>
        <p:spPr>
          <a:xfrm>
            <a:off x="601669" y="1197405"/>
            <a:ext cx="7482545" cy="3359510"/>
          </a:xfrm>
        </p:spPr>
        <p:txBody>
          <a:bodyPr>
            <a:noAutofit/>
          </a:bodyPr>
          <a:lstStyle/>
          <a:p>
            <a:pPr marL="285750" indent="-285750" algn="l">
              <a:buFont typeface="Arial" panose="020B0604020202020204" pitchFamily="34" charset="0"/>
              <a:buChar char="•"/>
            </a:pPr>
            <a:r>
              <a:rPr lang="en-US" dirty="0"/>
              <a:t>Chat box.</a:t>
            </a:r>
          </a:p>
          <a:p>
            <a:pPr marL="285750" indent="-285750" algn="l">
              <a:buFont typeface="Arial" panose="020B0604020202020204" pitchFamily="34" charset="0"/>
              <a:buChar char="•"/>
            </a:pPr>
            <a:r>
              <a:rPr lang="en-US" dirty="0"/>
              <a:t>Video tutorial for the users.</a:t>
            </a:r>
          </a:p>
          <a:p>
            <a:pPr marL="285750" indent="-285750" algn="l">
              <a:buFont typeface="Arial" panose="020B0604020202020204" pitchFamily="34" charset="0"/>
              <a:buChar char="•"/>
            </a:pPr>
            <a:r>
              <a:rPr lang="en-US" dirty="0"/>
              <a:t>Allowing users to bookmark, add particular recipe into their wish list.</a:t>
            </a:r>
          </a:p>
          <a:p>
            <a:pPr marL="285750" indent="-285750" algn="l">
              <a:buFont typeface="Arial" panose="020B0604020202020204" pitchFamily="34" charset="0"/>
              <a:buChar char="•"/>
            </a:pPr>
            <a:r>
              <a:rPr lang="en-US" dirty="0"/>
              <a:t>Equipment used for cooking review section.	</a:t>
            </a:r>
          </a:p>
          <a:p>
            <a:pPr marL="285750" indent="-285750" algn="l">
              <a:buFont typeface="Arial" panose="020B0604020202020204" pitchFamily="34" charset="0"/>
              <a:buChar char="•"/>
            </a:pPr>
            <a:r>
              <a:rPr lang="en-US" dirty="0"/>
              <a:t>Email Notification about new recipes.</a:t>
            </a:r>
          </a:p>
          <a:p>
            <a:pPr marL="285750" indent="-285750" algn="l">
              <a:buFont typeface="Arial" panose="020B0604020202020204" pitchFamily="34" charset="0"/>
              <a:buChar char="•"/>
            </a:pPr>
            <a:r>
              <a:rPr lang="en-US" dirty="0"/>
              <a:t>Comments and remarks.</a:t>
            </a:r>
          </a:p>
          <a:p>
            <a:pPr marL="285750" indent="-285750" algn="l">
              <a:buFont typeface="Arial" panose="020B0604020202020204" pitchFamily="34" charset="0"/>
              <a:buChar char="•"/>
            </a:pPr>
            <a:r>
              <a:rPr lang="en-US" dirty="0"/>
              <a:t>Sharing options on social media.</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63D1-71C3-41C6-AB87-9503BE95C05B}"/>
              </a:ext>
            </a:extLst>
          </p:cNvPr>
          <p:cNvSpPr>
            <a:spLocks noGrp="1"/>
          </p:cNvSpPr>
          <p:nvPr>
            <p:ph type="title"/>
          </p:nvPr>
        </p:nvSpPr>
        <p:spPr>
          <a:xfrm>
            <a:off x="1365195" y="116835"/>
            <a:ext cx="5955495" cy="572644"/>
          </a:xfrm>
        </p:spPr>
        <p:txBody>
          <a:bodyPr>
            <a:normAutofit fontScale="90000"/>
          </a:bodyPr>
          <a:lstStyle/>
          <a:p>
            <a:r>
              <a:rPr lang="en-US" dirty="0"/>
              <a:t>USE CASES</a:t>
            </a:r>
          </a:p>
        </p:txBody>
      </p:sp>
      <p:pic>
        <p:nvPicPr>
          <p:cNvPr id="5" name="Picture 4">
            <a:extLst>
              <a:ext uri="{FF2B5EF4-FFF2-40B4-BE49-F238E27FC236}">
                <a16:creationId xmlns:a16="http://schemas.microsoft.com/office/drawing/2014/main" id="{E5D73937-D70F-471E-BCF6-2E8EA5C28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65" y="403157"/>
            <a:ext cx="5640936" cy="4459168"/>
          </a:xfrm>
          <a:prstGeom prst="rect">
            <a:avLst/>
          </a:prstGeom>
        </p:spPr>
      </p:pic>
    </p:spTree>
    <p:extLst>
      <p:ext uri="{BB962C8B-B14F-4D97-AF65-F5344CB8AC3E}">
        <p14:creationId xmlns:p14="http://schemas.microsoft.com/office/powerpoint/2010/main" val="261259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3829-7EF3-4344-8CC7-0A7DB5664423}"/>
              </a:ext>
            </a:extLst>
          </p:cNvPr>
          <p:cNvSpPr>
            <a:spLocks noGrp="1"/>
          </p:cNvSpPr>
          <p:nvPr>
            <p:ph type="title"/>
          </p:nvPr>
        </p:nvSpPr>
        <p:spPr/>
        <p:txBody>
          <a:bodyPr>
            <a:normAutofit fontScale="90000"/>
          </a:bodyPr>
          <a:lstStyle/>
          <a:p>
            <a:r>
              <a:rPr lang="en-US" dirty="0"/>
              <a:t>MOONSHOTS</a:t>
            </a:r>
          </a:p>
        </p:txBody>
      </p:sp>
      <p:sp>
        <p:nvSpPr>
          <p:cNvPr id="3" name="Content Placeholder 2">
            <a:extLst>
              <a:ext uri="{FF2B5EF4-FFF2-40B4-BE49-F238E27FC236}">
                <a16:creationId xmlns:a16="http://schemas.microsoft.com/office/drawing/2014/main" id="{0A3B07B3-C735-40D8-A394-3C47EAE463DE}"/>
              </a:ext>
            </a:extLst>
          </p:cNvPr>
          <p:cNvSpPr>
            <a:spLocks noGrp="1"/>
          </p:cNvSpPr>
          <p:nvPr>
            <p:ph idx="1"/>
          </p:nvPr>
        </p:nvSpPr>
        <p:spPr>
          <a:xfrm>
            <a:off x="2128720" y="1197406"/>
            <a:ext cx="6566315" cy="3358356"/>
          </a:xfrm>
        </p:spPr>
        <p:txBody>
          <a:bodyPr>
            <a:normAutofit/>
          </a:bodyPr>
          <a:lstStyle/>
          <a:p>
            <a:r>
              <a:rPr lang="en-US" sz="2000" dirty="0"/>
              <a:t>Calorie Count and Benefits</a:t>
            </a:r>
          </a:p>
          <a:p>
            <a:r>
              <a:rPr lang="en-US" sz="2000" dirty="0"/>
              <a:t>Chat box</a:t>
            </a:r>
          </a:p>
          <a:p>
            <a:r>
              <a:rPr lang="en-US" sz="2000" dirty="0"/>
              <a:t>Live video streaming with the food blogger</a:t>
            </a:r>
          </a:p>
          <a:p>
            <a:endParaRPr lang="en-US" sz="2000" dirty="0"/>
          </a:p>
          <a:p>
            <a:endParaRPr lang="en-US" sz="2000" dirty="0"/>
          </a:p>
          <a:p>
            <a:endParaRPr lang="en-US" sz="2000" dirty="0"/>
          </a:p>
        </p:txBody>
      </p:sp>
    </p:spTree>
    <p:extLst>
      <p:ext uri="{BB962C8B-B14F-4D97-AF65-F5344CB8AC3E}">
        <p14:creationId xmlns:p14="http://schemas.microsoft.com/office/powerpoint/2010/main" val="26335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BD54-5610-4517-9817-8407F286EB9E}"/>
              </a:ext>
            </a:extLst>
          </p:cNvPr>
          <p:cNvSpPr>
            <a:spLocks noGrp="1"/>
          </p:cNvSpPr>
          <p:nvPr>
            <p:ph type="title"/>
          </p:nvPr>
        </p:nvSpPr>
        <p:spPr/>
        <p:txBody>
          <a:bodyPr>
            <a:normAutofit fontScale="90000"/>
          </a:bodyPr>
          <a:lstStyle/>
          <a:p>
            <a:r>
              <a:rPr lang="en-US" dirty="0"/>
              <a:t>STRATEGY PLANE(User Needs)</a:t>
            </a:r>
          </a:p>
        </p:txBody>
      </p:sp>
      <p:sp>
        <p:nvSpPr>
          <p:cNvPr id="10" name="Content Placeholder 2">
            <a:extLst>
              <a:ext uri="{FF2B5EF4-FFF2-40B4-BE49-F238E27FC236}">
                <a16:creationId xmlns:a16="http://schemas.microsoft.com/office/drawing/2014/main" id="{37AF120F-BD2D-1B4A-95A4-475087FA07C3}"/>
              </a:ext>
            </a:extLst>
          </p:cNvPr>
          <p:cNvSpPr txBox="1">
            <a:spLocks/>
          </p:cNvSpPr>
          <p:nvPr/>
        </p:nvSpPr>
        <p:spPr>
          <a:xfrm>
            <a:off x="296260" y="1197405"/>
            <a:ext cx="8551480" cy="3358356"/>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sz="2000" dirty="0"/>
          </a:p>
        </p:txBody>
      </p:sp>
      <p:sp>
        <p:nvSpPr>
          <p:cNvPr id="11" name="TextBox 10">
            <a:extLst>
              <a:ext uri="{FF2B5EF4-FFF2-40B4-BE49-F238E27FC236}">
                <a16:creationId xmlns:a16="http://schemas.microsoft.com/office/drawing/2014/main" id="{AB8DF881-0C90-AB42-A748-21A4BFDC5782}"/>
              </a:ext>
            </a:extLst>
          </p:cNvPr>
          <p:cNvSpPr txBox="1"/>
          <p:nvPr/>
        </p:nvSpPr>
        <p:spPr>
          <a:xfrm>
            <a:off x="296260" y="1721850"/>
            <a:ext cx="8551480" cy="3139321"/>
          </a:xfrm>
          <a:prstGeom prst="rect">
            <a:avLst/>
          </a:prstGeom>
          <a:noFill/>
        </p:spPr>
        <p:txBody>
          <a:bodyPr wrap="square" rtlCol="0">
            <a:spAutoFit/>
          </a:bodyPr>
          <a:lstStyle/>
          <a:p>
            <a:pPr marL="342900" indent="-342900">
              <a:buAutoNum type="arabicPeriod"/>
            </a:pPr>
            <a:r>
              <a:rPr lang="en-US" b="1" dirty="0">
                <a:solidFill>
                  <a:schemeClr val="tx2"/>
                </a:solidFill>
              </a:rPr>
              <a:t>If user is getting all the recipes of all categories from the sites </a:t>
            </a:r>
          </a:p>
          <a:p>
            <a:pPr marL="342900" indent="-342900">
              <a:buFontTx/>
              <a:buAutoNum type="arabicPeriod"/>
            </a:pPr>
            <a:r>
              <a:rPr lang="en-US" b="1" dirty="0">
                <a:solidFill>
                  <a:schemeClr val="tx2"/>
                </a:solidFill>
              </a:rPr>
              <a:t>Save time and energy by creating content that specifically meets users needs.</a:t>
            </a:r>
          </a:p>
          <a:p>
            <a:pPr marL="342900" indent="-342900">
              <a:buFontTx/>
              <a:buAutoNum type="arabicPeriod"/>
            </a:pPr>
            <a:r>
              <a:rPr lang="en-US" b="1" dirty="0">
                <a:solidFill>
                  <a:schemeClr val="tx2"/>
                </a:solidFill>
              </a:rPr>
              <a:t>Education - Take the education component to a new level and into a blog post. </a:t>
            </a:r>
          </a:p>
          <a:p>
            <a:r>
              <a:rPr lang="en-US" b="1" dirty="0">
                <a:solidFill>
                  <a:schemeClr val="tx2"/>
                </a:solidFill>
              </a:rPr>
              <a:t>       This can be an excellent way to provide education that may otherwise be lost when </a:t>
            </a:r>
          </a:p>
          <a:p>
            <a:r>
              <a:rPr lang="en-US" b="1" dirty="0">
                <a:solidFill>
                  <a:schemeClr val="tx2"/>
                </a:solidFill>
              </a:rPr>
              <a:t>       weight loss and diet take precedence.</a:t>
            </a:r>
          </a:p>
          <a:p>
            <a:pPr marL="342900" indent="-342900">
              <a:buAutoNum type="arabicPeriod" startAt="4"/>
            </a:pPr>
            <a:r>
              <a:rPr lang="en-US" b="1" dirty="0">
                <a:solidFill>
                  <a:schemeClr val="tx2"/>
                </a:solidFill>
              </a:rPr>
              <a:t>Recipe Roundups - Providing multiple recipes on specific types of food can help your</a:t>
            </a:r>
          </a:p>
          <a:p>
            <a:r>
              <a:rPr lang="en-US" b="1" dirty="0">
                <a:solidFill>
                  <a:schemeClr val="tx2"/>
                </a:solidFill>
              </a:rPr>
              <a:t>       user and other readers who wish for the same types of recipes</a:t>
            </a:r>
          </a:p>
          <a:p>
            <a:pPr marL="342900" indent="-342900">
              <a:buAutoNum type="arabicPeriod" startAt="5"/>
            </a:pPr>
            <a:r>
              <a:rPr lang="en-US" b="1" dirty="0">
                <a:solidFill>
                  <a:schemeClr val="tx2"/>
                </a:solidFill>
              </a:rPr>
              <a:t>Recipe Development - If a dietitian maintains a food blog, finding the time to perfect recipe development skills is essential</a:t>
            </a:r>
          </a:p>
          <a:p>
            <a:pPr marL="342900" indent="-342900">
              <a:buAutoNum type="arabicPeriod" startAt="5"/>
            </a:pPr>
            <a:r>
              <a:rPr lang="en-US" b="1" dirty="0">
                <a:solidFill>
                  <a:schemeClr val="tx2"/>
                </a:solidFill>
              </a:rPr>
              <a:t>Fitness - blog that provides educational content and recipes often based on current events and food trends. </a:t>
            </a:r>
          </a:p>
        </p:txBody>
      </p:sp>
      <p:sp>
        <p:nvSpPr>
          <p:cNvPr id="13" name="TextBox 12">
            <a:extLst>
              <a:ext uri="{FF2B5EF4-FFF2-40B4-BE49-F238E27FC236}">
                <a16:creationId xmlns:a16="http://schemas.microsoft.com/office/drawing/2014/main" id="{DF84CEFC-EF15-4942-9F16-2486B31CE788}"/>
              </a:ext>
            </a:extLst>
          </p:cNvPr>
          <p:cNvSpPr txBox="1"/>
          <p:nvPr/>
        </p:nvSpPr>
        <p:spPr>
          <a:xfrm>
            <a:off x="601670" y="1322435"/>
            <a:ext cx="4322915" cy="369332"/>
          </a:xfrm>
          <a:prstGeom prst="rect">
            <a:avLst/>
          </a:prstGeom>
          <a:noFill/>
        </p:spPr>
        <p:txBody>
          <a:bodyPr wrap="none" rtlCol="0">
            <a:spAutoFit/>
          </a:bodyPr>
          <a:lstStyle/>
          <a:p>
            <a:r>
              <a:rPr lang="en-US" b="1" dirty="0">
                <a:solidFill>
                  <a:schemeClr val="tx2"/>
                </a:solidFill>
              </a:rPr>
              <a:t>As a User following things will be expected:</a:t>
            </a:r>
          </a:p>
        </p:txBody>
      </p:sp>
    </p:spTree>
    <p:extLst>
      <p:ext uri="{BB962C8B-B14F-4D97-AF65-F5344CB8AC3E}">
        <p14:creationId xmlns:p14="http://schemas.microsoft.com/office/powerpoint/2010/main" val="339957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59FA-BD16-46B2-9929-EFC97A751888}"/>
              </a:ext>
            </a:extLst>
          </p:cNvPr>
          <p:cNvSpPr>
            <a:spLocks noGrp="1"/>
          </p:cNvSpPr>
          <p:nvPr>
            <p:ph type="title"/>
          </p:nvPr>
        </p:nvSpPr>
        <p:spPr/>
        <p:txBody>
          <a:bodyPr>
            <a:normAutofit fontScale="90000"/>
          </a:bodyPr>
          <a:lstStyle/>
          <a:p>
            <a:r>
              <a:rPr lang="en-US" dirty="0"/>
              <a:t>STRUCTURAL PLANE(Conceptual Model)</a:t>
            </a:r>
          </a:p>
        </p:txBody>
      </p:sp>
      <p:pic>
        <p:nvPicPr>
          <p:cNvPr id="5" name="Content Placeholder 4">
            <a:extLst>
              <a:ext uri="{FF2B5EF4-FFF2-40B4-BE49-F238E27FC236}">
                <a16:creationId xmlns:a16="http://schemas.microsoft.com/office/drawing/2014/main" id="{A34ABB9F-A173-4674-8E05-B907E2B96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196975"/>
            <a:ext cx="6566315" cy="3359150"/>
          </a:xfrm>
        </p:spPr>
      </p:pic>
    </p:spTree>
    <p:extLst>
      <p:ext uri="{BB962C8B-B14F-4D97-AF65-F5344CB8AC3E}">
        <p14:creationId xmlns:p14="http://schemas.microsoft.com/office/powerpoint/2010/main" val="154055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1270</Words>
  <Application>Microsoft Macintosh PowerPoint</Application>
  <PresentationFormat>On-screen Show (16:9)</PresentationFormat>
  <Paragraphs>135</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                                        FOOD RECIEPE BLOG                                     APPLICATION</vt:lpstr>
      <vt:lpstr>EXISTING SYSTEM</vt:lpstr>
      <vt:lpstr>FLAWS</vt:lpstr>
      <vt:lpstr>PowerPoint Presentation</vt:lpstr>
      <vt:lpstr>IMPROVEMENTS</vt:lpstr>
      <vt:lpstr>USE CASES</vt:lpstr>
      <vt:lpstr>MOONSHOTS</vt:lpstr>
      <vt:lpstr>STRATEGY PLANE(User Needs)</vt:lpstr>
      <vt:lpstr>STRUCTURAL PLANE(Conceptual Model)</vt:lpstr>
      <vt:lpstr>STRUCTURAL PLANE(ERROR HANDLING)</vt:lpstr>
      <vt:lpstr>INFORMATION ARCHITECTURE</vt:lpstr>
      <vt:lpstr>INFORMATION ARCHITECTURE</vt:lpstr>
      <vt:lpstr>Information Architecture</vt:lpstr>
      <vt:lpstr>UX RESEARCH METHODS</vt:lpstr>
      <vt:lpstr>UX RESEARCH METHODS</vt:lpstr>
      <vt:lpstr>UX RESEARCH METHODS</vt:lpstr>
      <vt:lpstr>UX RESEARCH METHODS</vt:lpstr>
      <vt:lpstr>UX RESEARCH METHODS</vt:lpstr>
      <vt:lpstr>PERSONAS</vt:lpstr>
      <vt:lpstr>PERSONAS</vt:lpstr>
      <vt:lpstr>WIREFRAME MODEL</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pingle.p@husky.neu.edu</cp:lastModifiedBy>
  <cp:revision>202</cp:revision>
  <dcterms:created xsi:type="dcterms:W3CDTF">2013-08-21T19:17:07Z</dcterms:created>
  <dcterms:modified xsi:type="dcterms:W3CDTF">2018-12-07T22:55:01Z</dcterms:modified>
</cp:coreProperties>
</file>