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0" r:id="rId6"/>
    <p:sldId id="267" r:id="rId7"/>
    <p:sldId id="261" r:id="rId8"/>
    <p:sldId id="262" r:id="rId9"/>
    <p:sldId id="263" r:id="rId10"/>
    <p:sldId id="271" r:id="rId11"/>
    <p:sldId id="265" r:id="rId12"/>
    <p:sldId id="264" r:id="rId13"/>
    <p:sldId id="272" r:id="rId14"/>
    <p:sldId id="273" r:id="rId15"/>
    <p:sldId id="274" r:id="rId16"/>
    <p:sldId id="275" r:id="rId17"/>
    <p:sldId id="276" r:id="rId18"/>
    <p:sldId id="260"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E9202"/>
    <a:srgbClr val="FFF3E7"/>
    <a:srgbClr val="5EEC3C"/>
    <a:srgbClr val="FFDC47"/>
    <a:srgbClr val="CCCC00"/>
    <a:srgbClr val="FFCC66"/>
    <a:srgbClr val="007033"/>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3"/>
    <p:restoredTop sz="94580"/>
  </p:normalViewPr>
  <p:slideViewPr>
    <p:cSldViewPr>
      <p:cViewPr varScale="1">
        <p:scale>
          <a:sx n="85" d="100"/>
          <a:sy n="85" d="100"/>
        </p:scale>
        <p:origin x="864"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D3A1D-7F77-4F5C-AD3A-7FA5380BCE74}"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F88EF-5974-4A72-B811-3B98B8E5E004}" type="slidenum">
              <a:rPr lang="en-US" smtClean="0"/>
              <a:t>‹#›</a:t>
            </a:fld>
            <a:endParaRPr lang="en-US"/>
          </a:p>
        </p:txBody>
      </p:sp>
    </p:spTree>
    <p:extLst>
      <p:ext uri="{BB962C8B-B14F-4D97-AF65-F5344CB8AC3E}">
        <p14:creationId xmlns:p14="http://schemas.microsoft.com/office/powerpoint/2010/main" val="310497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1646036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374345"/>
          </a:xfrm>
          <a:noFill/>
          <a:effectLst>
            <a:outerShdw blurRad="50800" dist="38100" dir="2700000" algn="tl" rotWithShape="0">
              <a:prstClr val="black">
                <a:alpha val="40000"/>
              </a:prstClr>
            </a:outerShdw>
          </a:effectLst>
        </p:spPr>
        <p:txBody>
          <a:bodyPr>
            <a:normAutofit/>
          </a:bodyPr>
          <a:lstStyle>
            <a:lvl1pPr algn="r">
              <a:defRPr sz="3600">
                <a:solidFill>
                  <a:schemeClr val="accent2">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502815"/>
            <a:ext cx="8246070" cy="1068935"/>
          </a:xfrm>
        </p:spPr>
        <p:txBody>
          <a:bodyPr>
            <a:normAutofit/>
          </a:bodyPr>
          <a:lstStyle>
            <a:lvl1pPr marL="0" indent="0" algn="r">
              <a:buNone/>
              <a:defRPr sz="2800" b="0" i="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0846F5C-7D04-4E5F-8B98-16BF2FCFA0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accent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7406"/>
            <a:ext cx="5955495" cy="3358356"/>
          </a:xfrm>
        </p:spPr>
        <p:txBody>
          <a:bodyPr/>
          <a:lstStyle>
            <a:lvl1pPr>
              <a:defRPr sz="28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accent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tx2"/>
                </a:solidFill>
              </a:defRPr>
            </a:lvl1pPr>
            <a:lvl2pPr algn="ctr">
              <a:defRPr sz="2000">
                <a:solidFill>
                  <a:schemeClr val="tx2"/>
                </a:solidFill>
              </a:defRPr>
            </a:lvl2pPr>
            <a:lvl3pPr algn="ctr">
              <a:defRPr sz="1800">
                <a:solidFill>
                  <a:schemeClr val="tx2"/>
                </a:solidFill>
              </a:defRPr>
            </a:lvl3pPr>
            <a:lvl4pPr algn="ctr">
              <a:defRPr sz="1600">
                <a:solidFill>
                  <a:schemeClr val="tx2"/>
                </a:solidFill>
              </a:defRPr>
            </a:lvl4pPr>
            <a:lvl5pPr algn="ctr">
              <a:defRPr sz="1600">
                <a:solidFill>
                  <a:schemeClr val="tx2"/>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tx2"/>
                </a:solidFill>
              </a:defRPr>
            </a:lvl1pPr>
            <a:lvl2pPr algn="ctr">
              <a:defRPr sz="2000">
                <a:solidFill>
                  <a:schemeClr val="tx2"/>
                </a:solidFill>
              </a:defRPr>
            </a:lvl2pPr>
            <a:lvl3pPr algn="ctr">
              <a:defRPr sz="1800">
                <a:solidFill>
                  <a:schemeClr val="tx2"/>
                </a:solidFill>
              </a:defRPr>
            </a:lvl3pPr>
            <a:lvl4pPr algn="ctr">
              <a:defRPr sz="1600">
                <a:solidFill>
                  <a:schemeClr val="tx2"/>
                </a:solidFill>
              </a:defRPr>
            </a:lvl4pPr>
            <a:lvl5pPr algn="ctr">
              <a:defRPr sz="1600">
                <a:solidFill>
                  <a:schemeClr val="tx2"/>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B7A14A91-0EBF-4EFB-851A-154D65B3DB9C}"/>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                                        FOOD RECIEPE BLOG</a:t>
            </a:r>
            <a:br>
              <a:rPr lang="en-US" dirty="0"/>
            </a:br>
            <a:r>
              <a:rPr lang="en-US" dirty="0"/>
              <a:t>                                    APPLICATION</a:t>
            </a:r>
          </a:p>
        </p:txBody>
      </p:sp>
      <p:sp>
        <p:nvSpPr>
          <p:cNvPr id="3" name="Subtitle 2"/>
          <p:cNvSpPr>
            <a:spLocks noGrp="1"/>
          </p:cNvSpPr>
          <p:nvPr>
            <p:ph type="subTitle" idx="1"/>
          </p:nvPr>
        </p:nvSpPr>
        <p:spPr/>
        <p:txBody>
          <a:bodyPr/>
          <a:lstStyle/>
          <a:p>
            <a:pPr algn="ctr"/>
            <a:r>
              <a:rPr lang="en-US" dirty="0"/>
              <a:t>                                     </a:t>
            </a:r>
          </a:p>
        </p:txBody>
      </p:sp>
      <p:sp>
        <p:nvSpPr>
          <p:cNvPr id="6" name="TextBox 5">
            <a:extLst>
              <a:ext uri="{FF2B5EF4-FFF2-40B4-BE49-F238E27FC236}">
                <a16:creationId xmlns:a16="http://schemas.microsoft.com/office/drawing/2014/main" id="{6A4DA21C-A358-E24B-82B5-5F287F576240}"/>
              </a:ext>
            </a:extLst>
          </p:cNvPr>
          <p:cNvSpPr txBox="1"/>
          <p:nvPr/>
        </p:nvSpPr>
        <p:spPr>
          <a:xfrm>
            <a:off x="1353559" y="4360221"/>
            <a:ext cx="7864589" cy="369332"/>
          </a:xfrm>
          <a:prstGeom prst="rect">
            <a:avLst/>
          </a:prstGeom>
          <a:noFill/>
        </p:spPr>
        <p:txBody>
          <a:bodyPr wrap="none" rtlCol="0">
            <a:spAutoFit/>
          </a:bodyPr>
          <a:lstStyle/>
          <a:p>
            <a:r>
              <a:rPr lang="en-US" dirty="0"/>
              <a:t>Presented By: </a:t>
            </a:r>
            <a:r>
              <a:rPr lang="en-US" dirty="0" err="1"/>
              <a:t>Spurthi</a:t>
            </a:r>
            <a:r>
              <a:rPr lang="en-US" dirty="0"/>
              <a:t> Shetty, Pooja Pingle, Yash </a:t>
            </a:r>
            <a:r>
              <a:rPr lang="en-US" dirty="0" err="1"/>
              <a:t>Khopkar</a:t>
            </a:r>
            <a:r>
              <a:rPr lang="en-US" dirty="0"/>
              <a:t>, </a:t>
            </a:r>
            <a:r>
              <a:rPr lang="en-US" dirty="0" err="1"/>
              <a:t>Ruta</a:t>
            </a:r>
            <a:r>
              <a:rPr lang="en-US" dirty="0"/>
              <a:t> Lad, </a:t>
            </a:r>
            <a:r>
              <a:rPr lang="en-US" dirty="0" err="1"/>
              <a:t>Rajashree</a:t>
            </a:r>
            <a:r>
              <a:rPr lang="en-US" dirty="0"/>
              <a:t> Naik</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59FA-BD16-46B2-9929-EFC97A751888}"/>
              </a:ext>
            </a:extLst>
          </p:cNvPr>
          <p:cNvSpPr>
            <a:spLocks noGrp="1"/>
          </p:cNvSpPr>
          <p:nvPr>
            <p:ph type="title"/>
          </p:nvPr>
        </p:nvSpPr>
        <p:spPr/>
        <p:txBody>
          <a:bodyPr>
            <a:normAutofit fontScale="90000"/>
          </a:bodyPr>
          <a:lstStyle/>
          <a:p>
            <a:r>
              <a:rPr lang="en-US" dirty="0"/>
              <a:t>STRUCTURAL PLANE(ERROR HANDLING)</a:t>
            </a:r>
          </a:p>
        </p:txBody>
      </p:sp>
      <p:sp>
        <p:nvSpPr>
          <p:cNvPr id="4" name="Content Placeholder 3">
            <a:extLst>
              <a:ext uri="{FF2B5EF4-FFF2-40B4-BE49-F238E27FC236}">
                <a16:creationId xmlns:a16="http://schemas.microsoft.com/office/drawing/2014/main" id="{30D833C2-F75A-1743-AF4B-EEB02FD082CE}"/>
              </a:ext>
            </a:extLst>
          </p:cNvPr>
          <p:cNvSpPr>
            <a:spLocks noGrp="1"/>
          </p:cNvSpPr>
          <p:nvPr>
            <p:ph idx="1"/>
          </p:nvPr>
        </p:nvSpPr>
        <p:spPr/>
        <p:txBody>
          <a:bodyPr>
            <a:normAutofit fontScale="92500"/>
          </a:bodyPr>
          <a:lstStyle/>
          <a:p>
            <a:r>
              <a:rPr lang="en-US" sz="1800" dirty="0"/>
              <a:t>Error handling refers to the anticipation, detection, and resolution of programming, application, and communications errors.</a:t>
            </a:r>
          </a:p>
          <a:p>
            <a:r>
              <a:rPr lang="en-US" sz="1800" dirty="0"/>
              <a:t>We have implemented:</a:t>
            </a:r>
          </a:p>
          <a:p>
            <a:r>
              <a:rPr lang="en-US" sz="1800" dirty="0"/>
              <a:t>Password and email validation to ensure only valid users are allowed to access the blog.</a:t>
            </a:r>
          </a:p>
          <a:p>
            <a:r>
              <a:rPr lang="en-US" sz="1800" dirty="0"/>
              <a:t>A minimum 8 characters password contains a combination of uppercase and lowercase letter and number are required.</a:t>
            </a:r>
          </a:p>
          <a:p>
            <a:r>
              <a:rPr lang="en-US" sz="1800" dirty="0"/>
              <a:t>These are error messages that adapt based on what invoked the validation error and use this to provide the user with helpful instructions on how they can correct their input.</a:t>
            </a:r>
          </a:p>
        </p:txBody>
      </p:sp>
    </p:spTree>
    <p:extLst>
      <p:ext uri="{BB962C8B-B14F-4D97-AF65-F5344CB8AC3E}">
        <p14:creationId xmlns:p14="http://schemas.microsoft.com/office/powerpoint/2010/main" val="102410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F1E2-EAE6-482A-BDE3-96BEEBC1FB24}"/>
              </a:ext>
            </a:extLst>
          </p:cNvPr>
          <p:cNvSpPr>
            <a:spLocks noGrp="1"/>
          </p:cNvSpPr>
          <p:nvPr>
            <p:ph type="title"/>
          </p:nvPr>
        </p:nvSpPr>
        <p:spPr/>
        <p:txBody>
          <a:bodyPr>
            <a:normAutofit fontScale="90000"/>
          </a:bodyPr>
          <a:lstStyle/>
          <a:p>
            <a:r>
              <a:rPr lang="en-US" dirty="0"/>
              <a:t>WIREFRAME MODEL</a:t>
            </a:r>
          </a:p>
        </p:txBody>
      </p:sp>
      <p:pic>
        <p:nvPicPr>
          <p:cNvPr id="5" name="Content Placeholder 4">
            <a:extLst>
              <a:ext uri="{FF2B5EF4-FFF2-40B4-BE49-F238E27FC236}">
                <a16:creationId xmlns:a16="http://schemas.microsoft.com/office/drawing/2014/main" id="{14BC4A3E-BCA5-DC4D-85BF-6050579690E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9785" y="963943"/>
            <a:ext cx="4044171" cy="4050016"/>
          </a:xfrm>
        </p:spPr>
      </p:pic>
      <p:pic>
        <p:nvPicPr>
          <p:cNvPr id="7" name="Picture 6">
            <a:extLst>
              <a:ext uri="{FF2B5EF4-FFF2-40B4-BE49-F238E27FC236}">
                <a16:creationId xmlns:a16="http://schemas.microsoft.com/office/drawing/2014/main" id="{78B3CB99-0813-1D42-8AFC-CDDF756945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956" y="1110057"/>
            <a:ext cx="3723295" cy="3800369"/>
          </a:xfrm>
          <a:prstGeom prst="rect">
            <a:avLst/>
          </a:prstGeom>
        </p:spPr>
      </p:pic>
    </p:spTree>
    <p:extLst>
      <p:ext uri="{BB962C8B-B14F-4D97-AF65-F5344CB8AC3E}">
        <p14:creationId xmlns:p14="http://schemas.microsoft.com/office/powerpoint/2010/main" val="115387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1F9B-2EB7-4279-BC81-FCA46792F672}"/>
              </a:ext>
            </a:extLst>
          </p:cNvPr>
          <p:cNvSpPr>
            <a:spLocks noGrp="1"/>
          </p:cNvSpPr>
          <p:nvPr>
            <p:ph type="title"/>
          </p:nvPr>
        </p:nvSpPr>
        <p:spPr/>
        <p:txBody>
          <a:bodyPr>
            <a:normAutofit fontScale="90000"/>
          </a:bodyPr>
          <a:lstStyle/>
          <a:p>
            <a:r>
              <a:rPr lang="en-US" dirty="0"/>
              <a:t>INFORMATION ARCHITECTURE</a:t>
            </a:r>
          </a:p>
        </p:txBody>
      </p:sp>
      <p:pic>
        <p:nvPicPr>
          <p:cNvPr id="8" name="Picture 7">
            <a:extLst>
              <a:ext uri="{FF2B5EF4-FFF2-40B4-BE49-F238E27FC236}">
                <a16:creationId xmlns:a16="http://schemas.microsoft.com/office/drawing/2014/main" id="{8DF0FA5F-4BEB-4A84-A375-55E28B1B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77" y="1655520"/>
            <a:ext cx="8695034" cy="3664920"/>
          </a:xfrm>
          <a:prstGeom prst="rect">
            <a:avLst/>
          </a:prstGeom>
        </p:spPr>
      </p:pic>
      <p:pic>
        <p:nvPicPr>
          <p:cNvPr id="4" name="Picture 3">
            <a:extLst>
              <a:ext uri="{FF2B5EF4-FFF2-40B4-BE49-F238E27FC236}">
                <a16:creationId xmlns:a16="http://schemas.microsoft.com/office/drawing/2014/main" id="{62D0D254-55F4-4B0B-A9C8-A8283CD8A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405"/>
            <a:ext cx="9144000" cy="4123035"/>
          </a:xfrm>
          <a:prstGeom prst="rect">
            <a:avLst/>
          </a:prstGeom>
        </p:spPr>
      </p:pic>
    </p:spTree>
    <p:extLst>
      <p:ext uri="{BB962C8B-B14F-4D97-AF65-F5344CB8AC3E}">
        <p14:creationId xmlns:p14="http://schemas.microsoft.com/office/powerpoint/2010/main" val="153536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F3AA-EF81-47E1-8907-F97AE74AD18C}"/>
              </a:ext>
            </a:extLst>
          </p:cNvPr>
          <p:cNvSpPr>
            <a:spLocks noGrp="1"/>
          </p:cNvSpPr>
          <p:nvPr>
            <p:ph type="title"/>
          </p:nvPr>
        </p:nvSpPr>
        <p:spPr/>
        <p:txBody>
          <a:bodyPr>
            <a:normAutofit fontScale="90000"/>
          </a:bodyPr>
          <a:lstStyle/>
          <a:p>
            <a:r>
              <a:rPr lang="en-US" dirty="0"/>
              <a:t>INFORMATION ARCHITECTURE</a:t>
            </a:r>
          </a:p>
        </p:txBody>
      </p:sp>
      <p:sp>
        <p:nvSpPr>
          <p:cNvPr id="4" name="Content Placeholder 3">
            <a:extLst>
              <a:ext uri="{FF2B5EF4-FFF2-40B4-BE49-F238E27FC236}">
                <a16:creationId xmlns:a16="http://schemas.microsoft.com/office/drawing/2014/main" id="{D7FCF2CD-434F-4572-88DF-1645F390DE1C}"/>
              </a:ext>
            </a:extLst>
          </p:cNvPr>
          <p:cNvSpPr>
            <a:spLocks noGrp="1"/>
          </p:cNvSpPr>
          <p:nvPr>
            <p:ph sz="half" idx="2"/>
          </p:nvPr>
        </p:nvSpPr>
        <p:spPr>
          <a:xfrm>
            <a:off x="536878" y="1197405"/>
            <a:ext cx="8246071" cy="3664920"/>
          </a:xfrm>
        </p:spPr>
        <p:txBody>
          <a:bodyPr>
            <a:normAutofit/>
          </a:bodyPr>
          <a:lstStyle/>
          <a:p>
            <a:pPr marL="0" indent="0" algn="l">
              <a:buNone/>
            </a:pPr>
            <a:r>
              <a:rPr lang="en-US" sz="1800" dirty="0"/>
              <a:t>There are various phases in information architecture </a:t>
            </a:r>
          </a:p>
          <a:p>
            <a:pPr marL="0" indent="0" algn="l">
              <a:buNone/>
            </a:pPr>
            <a:r>
              <a:rPr lang="en-US" sz="1800" dirty="0"/>
              <a:t>Initial Contact, Planning, Comments, Design, Development, Launch.</a:t>
            </a:r>
          </a:p>
          <a:p>
            <a:pPr marL="0" indent="0" algn="l">
              <a:buNone/>
            </a:pPr>
            <a:r>
              <a:rPr lang="en-US" sz="1800" dirty="0"/>
              <a:t>There are two roles in Information Architecture </a:t>
            </a:r>
          </a:p>
          <a:p>
            <a:pPr marL="0" indent="0" algn="l">
              <a:buNone/>
            </a:pPr>
            <a:r>
              <a:rPr lang="en-US" sz="1800" dirty="0"/>
              <a:t>Designer and Client</a:t>
            </a:r>
          </a:p>
          <a:p>
            <a:pPr marL="0" indent="0" algn="l">
              <a:buNone/>
            </a:pPr>
            <a:r>
              <a:rPr lang="en-US" sz="1800" dirty="0"/>
              <a:t>Some of the tasks the designer will accomplish are:</a:t>
            </a:r>
          </a:p>
          <a:p>
            <a:pPr marL="0" indent="0" algn="l">
              <a:buNone/>
            </a:pPr>
            <a:r>
              <a:rPr lang="en-US" sz="1800" dirty="0"/>
              <a:t>Research, Create Wireframes, Pages, Coding, Validation and Testing</a:t>
            </a:r>
          </a:p>
          <a:p>
            <a:pPr marL="0" indent="0" algn="l">
              <a:buNone/>
            </a:pPr>
            <a:r>
              <a:rPr lang="en-US" sz="1800" dirty="0"/>
              <a:t>Client will provide various reviews depending on the work done by the designer and approve his work:</a:t>
            </a:r>
          </a:p>
          <a:p>
            <a:pPr marL="0" indent="0" algn="l">
              <a:buNone/>
            </a:pPr>
            <a:r>
              <a:rPr lang="en-US" sz="1800" dirty="0"/>
              <a:t>Some important reviews are:</a:t>
            </a:r>
          </a:p>
          <a:p>
            <a:pPr marL="0" indent="0" algn="l">
              <a:buNone/>
            </a:pPr>
            <a:r>
              <a:rPr lang="en-US" sz="1800" dirty="0"/>
              <a:t>Wireframe Reviews, Pages Reviews and Final Review</a:t>
            </a:r>
          </a:p>
        </p:txBody>
      </p:sp>
    </p:spTree>
    <p:extLst>
      <p:ext uri="{BB962C8B-B14F-4D97-AF65-F5344CB8AC3E}">
        <p14:creationId xmlns:p14="http://schemas.microsoft.com/office/powerpoint/2010/main" val="403308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A1DE-AC59-4B2D-B33F-69E37F5DBD19}"/>
              </a:ext>
            </a:extLst>
          </p:cNvPr>
          <p:cNvSpPr>
            <a:spLocks noGrp="1"/>
          </p:cNvSpPr>
          <p:nvPr>
            <p:ph type="title"/>
          </p:nvPr>
        </p:nvSpPr>
        <p:spPr>
          <a:xfrm>
            <a:off x="448964" y="281175"/>
            <a:ext cx="8246071" cy="610820"/>
          </a:xfrm>
        </p:spPr>
        <p:txBody>
          <a:bodyPr>
            <a:normAutofit fontScale="90000"/>
          </a:bodyPr>
          <a:lstStyle/>
          <a:p>
            <a:r>
              <a:rPr lang="en-US" dirty="0"/>
              <a:t>DESIRABILITY STUDIES</a:t>
            </a:r>
          </a:p>
        </p:txBody>
      </p:sp>
      <p:sp>
        <p:nvSpPr>
          <p:cNvPr id="6" name="Content Placeholder 5">
            <a:extLst>
              <a:ext uri="{FF2B5EF4-FFF2-40B4-BE49-F238E27FC236}">
                <a16:creationId xmlns:a16="http://schemas.microsoft.com/office/drawing/2014/main" id="{2E713EB3-B228-4E1C-BC3E-85B345217AF3}"/>
              </a:ext>
            </a:extLst>
          </p:cNvPr>
          <p:cNvSpPr>
            <a:spLocks noGrp="1"/>
          </p:cNvSpPr>
          <p:nvPr>
            <p:ph sz="quarter" idx="4"/>
          </p:nvPr>
        </p:nvSpPr>
        <p:spPr>
          <a:xfrm>
            <a:off x="448964" y="1197405"/>
            <a:ext cx="8164811" cy="3512215"/>
          </a:xfrm>
        </p:spPr>
        <p:txBody>
          <a:bodyPr>
            <a:normAutofit fontScale="85000" lnSpcReduction="20000"/>
          </a:bodyPr>
          <a:lstStyle/>
          <a:p>
            <a:pPr algn="l"/>
            <a:r>
              <a:rPr lang="en-US" dirty="0"/>
              <a:t>Participants are offered different visual-design alternatives and are    expected to associate each alternative with a set of attributes selected from a closed list; these studies can be both qualitative and quantitative.</a:t>
            </a:r>
          </a:p>
          <a:p>
            <a:pPr algn="l"/>
            <a:r>
              <a:rPr lang="en-US" dirty="0"/>
              <a:t>User experience is all about catering the design of a product or service to fit the needs of users. UX research plays an important part in this, helping your thoroughly understand those users, assess how well you’re serving their needs, and uncover opportunities to create something even better.</a:t>
            </a:r>
          </a:p>
          <a:p>
            <a:pPr algn="l"/>
            <a:r>
              <a:rPr lang="en-US" dirty="0"/>
              <a:t>Desirability studies actually do more than just measure, as they can also be used to inform and even inspire different visual design directions you may be considering.</a:t>
            </a:r>
          </a:p>
          <a:p>
            <a:pPr algn="l"/>
            <a:r>
              <a:rPr lang="en-US" dirty="0"/>
              <a:t>Desirability studies are far less well known, despite how important visual design is to user interfaces.</a:t>
            </a:r>
          </a:p>
          <a:p>
            <a:pPr marL="0" indent="0" algn="l">
              <a:buNone/>
            </a:pPr>
            <a:endParaRPr lang="en-US" dirty="0"/>
          </a:p>
        </p:txBody>
      </p:sp>
    </p:spTree>
    <p:extLst>
      <p:ext uri="{BB962C8B-B14F-4D97-AF65-F5344CB8AC3E}">
        <p14:creationId xmlns:p14="http://schemas.microsoft.com/office/powerpoint/2010/main" val="353316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3C85-0938-42FA-97B0-D535A81BCEE3}"/>
              </a:ext>
            </a:extLst>
          </p:cNvPr>
          <p:cNvSpPr>
            <a:spLocks noGrp="1"/>
          </p:cNvSpPr>
          <p:nvPr>
            <p:ph type="title"/>
          </p:nvPr>
        </p:nvSpPr>
        <p:spPr/>
        <p:txBody>
          <a:bodyPr>
            <a:normAutofit fontScale="90000"/>
          </a:bodyPr>
          <a:lstStyle/>
          <a:p>
            <a:r>
              <a:rPr lang="en-US" dirty="0"/>
              <a:t>USABILITY STUDIES</a:t>
            </a:r>
          </a:p>
        </p:txBody>
      </p:sp>
      <p:sp>
        <p:nvSpPr>
          <p:cNvPr id="6" name="Content Placeholder 5">
            <a:extLst>
              <a:ext uri="{FF2B5EF4-FFF2-40B4-BE49-F238E27FC236}">
                <a16:creationId xmlns:a16="http://schemas.microsoft.com/office/drawing/2014/main" id="{92E1B46C-D427-40CC-9542-960B101F7089}"/>
              </a:ext>
            </a:extLst>
          </p:cNvPr>
          <p:cNvSpPr>
            <a:spLocks noGrp="1"/>
          </p:cNvSpPr>
          <p:nvPr>
            <p:ph sz="quarter" idx="4"/>
          </p:nvPr>
        </p:nvSpPr>
        <p:spPr>
          <a:xfrm>
            <a:off x="448964" y="1197405"/>
            <a:ext cx="8164811" cy="3054101"/>
          </a:xfrm>
        </p:spPr>
        <p:txBody>
          <a:bodyPr>
            <a:normAutofit fontScale="85000" lnSpcReduction="20000"/>
          </a:bodyPr>
          <a:lstStyle/>
          <a:p>
            <a:pPr algn="l"/>
            <a:r>
              <a:rPr lang="en-US" dirty="0"/>
              <a:t>Participants are brought into a lab, one-on-one with a researcher, and given a set of scenarios that lead to tasks and usage of specific interest within a product or service.</a:t>
            </a:r>
          </a:p>
          <a:p>
            <a:pPr algn="l"/>
            <a:r>
              <a:rPr lang="en-US" dirty="0"/>
              <a:t>A usability lab is a place where usability testing is done. It is an environment where users are studied interacting with a system for the sake of evaluating the system's usability.</a:t>
            </a:r>
          </a:p>
          <a:p>
            <a:pPr algn="l"/>
            <a:r>
              <a:rPr lang="en-US" dirty="0"/>
              <a:t>The purpose of the practice is to discover any missed requirements or any kind of development that was seen to be intuitive but ended up confusing new users. By testing user needs and how they interact with the product, designers are able to assess on the product's capacity to meet its intended purpose.</a:t>
            </a:r>
          </a:p>
          <a:p>
            <a:pPr algn="l"/>
            <a:endParaRPr lang="en-US" dirty="0"/>
          </a:p>
        </p:txBody>
      </p:sp>
    </p:spTree>
    <p:extLst>
      <p:ext uri="{BB962C8B-B14F-4D97-AF65-F5344CB8AC3E}">
        <p14:creationId xmlns:p14="http://schemas.microsoft.com/office/powerpoint/2010/main" val="217550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8C38-163C-4FA3-90F8-AC9D70D49BB8}"/>
              </a:ext>
            </a:extLst>
          </p:cNvPr>
          <p:cNvSpPr>
            <a:spLocks noGrp="1"/>
          </p:cNvSpPr>
          <p:nvPr>
            <p:ph type="title"/>
          </p:nvPr>
        </p:nvSpPr>
        <p:spPr/>
        <p:txBody>
          <a:bodyPr>
            <a:normAutofit fontScale="90000"/>
          </a:bodyPr>
          <a:lstStyle/>
          <a:p>
            <a:r>
              <a:rPr lang="en-US" dirty="0"/>
              <a:t>PERSONAS</a:t>
            </a:r>
          </a:p>
        </p:txBody>
      </p:sp>
      <p:sp>
        <p:nvSpPr>
          <p:cNvPr id="6" name="Content Placeholder 5">
            <a:extLst>
              <a:ext uri="{FF2B5EF4-FFF2-40B4-BE49-F238E27FC236}">
                <a16:creationId xmlns:a16="http://schemas.microsoft.com/office/drawing/2014/main" id="{D68BDF1F-E3EF-46AB-8A08-A5BA7EE576C0}"/>
              </a:ext>
            </a:extLst>
          </p:cNvPr>
          <p:cNvSpPr>
            <a:spLocks noGrp="1"/>
          </p:cNvSpPr>
          <p:nvPr>
            <p:ph sz="quarter" idx="4"/>
          </p:nvPr>
        </p:nvSpPr>
        <p:spPr>
          <a:xfrm>
            <a:off x="448964" y="1655520"/>
            <a:ext cx="8164811" cy="2748690"/>
          </a:xfrm>
        </p:spPr>
        <p:txBody>
          <a:bodyPr/>
          <a:lstStyle/>
          <a:p>
            <a:pPr algn="l"/>
            <a:r>
              <a:rPr lang="en-US" dirty="0"/>
              <a:t>Chef: Chef’ s will be able to see various recipes and decide accordingly. They would also be able to view calorie counts of various recopies and decide accordingly.</a:t>
            </a:r>
          </a:p>
          <a:p>
            <a:pPr algn="l"/>
            <a:r>
              <a:rPr lang="en-US" dirty="0"/>
              <a:t>Dietician: Dietician could effectively view recipes calorie  counts and accordingly suggest recipes to their patients and clients</a:t>
            </a:r>
          </a:p>
        </p:txBody>
      </p:sp>
    </p:spTree>
    <p:extLst>
      <p:ext uri="{BB962C8B-B14F-4D97-AF65-F5344CB8AC3E}">
        <p14:creationId xmlns:p14="http://schemas.microsoft.com/office/powerpoint/2010/main" val="299073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8C38-163C-4FA3-90F8-AC9D70D49BB8}"/>
              </a:ext>
            </a:extLst>
          </p:cNvPr>
          <p:cNvSpPr>
            <a:spLocks noGrp="1"/>
          </p:cNvSpPr>
          <p:nvPr>
            <p:ph type="title"/>
          </p:nvPr>
        </p:nvSpPr>
        <p:spPr/>
        <p:txBody>
          <a:bodyPr>
            <a:normAutofit fontScale="90000"/>
          </a:bodyPr>
          <a:lstStyle/>
          <a:p>
            <a:r>
              <a:rPr lang="en-US" dirty="0"/>
              <a:t>PERSONAS</a:t>
            </a:r>
          </a:p>
        </p:txBody>
      </p:sp>
      <p:sp>
        <p:nvSpPr>
          <p:cNvPr id="6" name="Content Placeholder 5">
            <a:extLst>
              <a:ext uri="{FF2B5EF4-FFF2-40B4-BE49-F238E27FC236}">
                <a16:creationId xmlns:a16="http://schemas.microsoft.com/office/drawing/2014/main" id="{D68BDF1F-E3EF-46AB-8A08-A5BA7EE576C0}"/>
              </a:ext>
            </a:extLst>
          </p:cNvPr>
          <p:cNvSpPr>
            <a:spLocks noGrp="1"/>
          </p:cNvSpPr>
          <p:nvPr>
            <p:ph sz="quarter" idx="4"/>
          </p:nvPr>
        </p:nvSpPr>
        <p:spPr>
          <a:xfrm>
            <a:off x="448964" y="1350110"/>
            <a:ext cx="8164811" cy="3054100"/>
          </a:xfrm>
        </p:spPr>
        <p:txBody>
          <a:bodyPr/>
          <a:lstStyle/>
          <a:p>
            <a:pPr algn="l"/>
            <a:r>
              <a:rPr lang="en-US" dirty="0"/>
              <a:t>Blogger: Bloggers can view various recipes and look at the ingredients, methods to cook. They can even provide feedback/ improvements which they feel can make the re recipes better.  </a:t>
            </a:r>
          </a:p>
          <a:p>
            <a:pPr algn="l"/>
            <a:r>
              <a:rPr lang="en-US" dirty="0"/>
              <a:t>Normal user: Users Bloggers can view various recipes and look at the ingredients, methods to cook, interact with other users and view preparation videos.</a:t>
            </a:r>
          </a:p>
        </p:txBody>
      </p:sp>
    </p:spTree>
    <p:extLst>
      <p:ext uri="{BB962C8B-B14F-4D97-AF65-F5344CB8AC3E}">
        <p14:creationId xmlns:p14="http://schemas.microsoft.com/office/powerpoint/2010/main" val="403753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51A2FE-172D-4BAD-987F-91BF040A5A95}"/>
              </a:ext>
            </a:extLst>
          </p:cNvPr>
          <p:cNvSpPr>
            <a:spLocks noGrp="1"/>
          </p:cNvSpPr>
          <p:nvPr>
            <p:ph type="body" idx="1"/>
          </p:nvPr>
        </p:nvSpPr>
        <p:spPr>
          <a:xfrm>
            <a:off x="722313" y="2180035"/>
            <a:ext cx="7772400" cy="849830"/>
          </a:xfrm>
        </p:spPr>
        <p:txBody>
          <a:bodyPr>
            <a:normAutofit/>
          </a:bodyPr>
          <a:lstStyle/>
          <a:p>
            <a:pPr algn="ctr"/>
            <a:r>
              <a:rPr lang="en-US" sz="4400" dirty="0"/>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EXISTING SYSTEM</a:t>
            </a:r>
          </a:p>
        </p:txBody>
      </p:sp>
      <p:sp>
        <p:nvSpPr>
          <p:cNvPr id="3" name="Content Placeholder 2"/>
          <p:cNvSpPr>
            <a:spLocks noGrp="1"/>
          </p:cNvSpPr>
          <p:nvPr>
            <p:ph idx="1"/>
          </p:nvPr>
        </p:nvSpPr>
        <p:spPr/>
        <p:txBody>
          <a:bodyPr>
            <a:normAutofit lnSpcReduction="10000"/>
          </a:bodyPr>
          <a:lstStyle/>
          <a:p>
            <a:r>
              <a:rPr lang="en-US" sz="2400" dirty="0"/>
              <a:t>Only the bloggers will be able to sign-up and login and will be able to change  and delete recipes from their wall </a:t>
            </a:r>
          </a:p>
          <a:p>
            <a:r>
              <a:rPr lang="en-US" sz="2400" dirty="0"/>
              <a:t>The Website includes different categories of Recipes which are displayed accordingly</a:t>
            </a:r>
          </a:p>
          <a:p>
            <a:r>
              <a:rPr lang="en-US" sz="2400" dirty="0"/>
              <a:t>There was no social media link for the recipes</a:t>
            </a:r>
          </a:p>
          <a:p>
            <a:r>
              <a:rPr lang="en-US" sz="2400" dirty="0"/>
              <a:t>There is no chat box present in the existing system.</a:t>
            </a:r>
          </a:p>
          <a:p>
            <a:r>
              <a:rPr lang="en-US" sz="2400" dirty="0"/>
              <a:t>User cannot edit/delete any food blog once posted.</a:t>
            </a:r>
          </a:p>
          <a:p>
            <a:r>
              <a:rPr lang="en-US" sz="2400" dirty="0"/>
              <a:t>User cannot share any blog on social media or any other platform.</a:t>
            </a:r>
          </a:p>
          <a:p>
            <a:pPr marL="0" indent="0">
              <a:buNone/>
            </a:pPr>
            <a:endParaRPr lang="en-US" sz="2400"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IMPROVEMENTS</a:t>
            </a:r>
          </a:p>
        </p:txBody>
      </p:sp>
      <p:sp>
        <p:nvSpPr>
          <p:cNvPr id="10" name="Text Placeholder 9">
            <a:extLst>
              <a:ext uri="{FF2B5EF4-FFF2-40B4-BE49-F238E27FC236}">
                <a16:creationId xmlns:a16="http://schemas.microsoft.com/office/drawing/2014/main" id="{2E0A6442-7BFD-462C-83C7-514A127409B3}"/>
              </a:ext>
            </a:extLst>
          </p:cNvPr>
          <p:cNvSpPr>
            <a:spLocks noGrp="1"/>
          </p:cNvSpPr>
          <p:nvPr>
            <p:ph type="body" idx="1"/>
          </p:nvPr>
        </p:nvSpPr>
        <p:spPr>
          <a:xfrm>
            <a:off x="601669" y="2113635"/>
            <a:ext cx="7482545" cy="2443280"/>
          </a:xfrm>
        </p:spPr>
        <p:txBody>
          <a:bodyPr>
            <a:noAutofit/>
          </a:bodyPr>
          <a:lstStyle/>
          <a:p>
            <a:pPr marL="285750" indent="-285750" algn="l">
              <a:buFont typeface="Arial" panose="020B0604020202020204" pitchFamily="34" charset="0"/>
              <a:buChar char="•"/>
            </a:pPr>
            <a:r>
              <a:rPr lang="en-US" sz="1600" dirty="0"/>
              <a:t>Chat bot</a:t>
            </a:r>
          </a:p>
          <a:p>
            <a:pPr marL="285750" indent="-285750" algn="l">
              <a:buFont typeface="Arial" panose="020B0604020202020204" pitchFamily="34" charset="0"/>
              <a:buChar char="•"/>
            </a:pPr>
            <a:r>
              <a:rPr lang="en-US" sz="1600" dirty="0"/>
              <a:t>Video tutorial for all levels</a:t>
            </a:r>
          </a:p>
          <a:p>
            <a:pPr marL="285750" indent="-285750" algn="l">
              <a:buFont typeface="Arial" panose="020B0604020202020204" pitchFamily="34" charset="0"/>
              <a:buChar char="•"/>
            </a:pPr>
            <a:r>
              <a:rPr lang="en-US" sz="1600" dirty="0"/>
              <a:t>Explore by ingredient, dish type, method, cuisine</a:t>
            </a:r>
          </a:p>
          <a:p>
            <a:pPr marL="285750" indent="-285750" algn="l">
              <a:buFont typeface="Arial" panose="020B0604020202020204" pitchFamily="34" charset="0"/>
              <a:buChar char="•"/>
            </a:pPr>
            <a:r>
              <a:rPr lang="en-US" sz="1600" dirty="0"/>
              <a:t>Popular section</a:t>
            </a:r>
          </a:p>
          <a:p>
            <a:pPr marL="285750" indent="-285750" algn="l">
              <a:buFont typeface="Arial" panose="020B0604020202020204" pitchFamily="34" charset="0"/>
              <a:buChar char="•"/>
            </a:pPr>
            <a:r>
              <a:rPr lang="en-US" sz="1600" dirty="0"/>
              <a:t>Equipment used for cooking review section</a:t>
            </a:r>
          </a:p>
          <a:p>
            <a:pPr marL="285750" indent="-285750" algn="l">
              <a:buFont typeface="Arial" panose="020B0604020202020204" pitchFamily="34" charset="0"/>
              <a:buChar char="•"/>
            </a:pPr>
            <a:r>
              <a:rPr lang="en-US" sz="1600" dirty="0"/>
              <a:t>Notification messages about new recipes</a:t>
            </a:r>
          </a:p>
          <a:p>
            <a:pPr marL="285750" indent="-285750" algn="l">
              <a:buFont typeface="Arial" panose="020B0604020202020204" pitchFamily="34" charset="0"/>
              <a:buChar char="•"/>
            </a:pPr>
            <a:r>
              <a:rPr lang="en-US" sz="1600" dirty="0"/>
              <a:t>Comments and remarks</a:t>
            </a:r>
          </a:p>
          <a:p>
            <a:pPr marL="285750" indent="-285750" algn="l">
              <a:buFont typeface="Arial" panose="020B0604020202020204" pitchFamily="34" charset="0"/>
              <a:buChar char="•"/>
            </a:pPr>
            <a:r>
              <a:rPr lang="en-US" sz="1600" dirty="0"/>
              <a:t>Sharing options on social media</a:t>
            </a:r>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FLAWS</a:t>
            </a:r>
          </a:p>
        </p:txBody>
      </p:sp>
      <p:sp>
        <p:nvSpPr>
          <p:cNvPr id="5" name="Content Placeholder 4"/>
          <p:cNvSpPr>
            <a:spLocks noGrp="1"/>
          </p:cNvSpPr>
          <p:nvPr>
            <p:ph idx="1"/>
          </p:nvPr>
        </p:nvSpPr>
        <p:spPr>
          <a:xfrm>
            <a:off x="1976015" y="1350110"/>
            <a:ext cx="7024429" cy="3512214"/>
          </a:xfrm>
        </p:spPr>
        <p:txBody>
          <a:bodyPr>
            <a:normAutofit fontScale="25000" lnSpcReduction="20000"/>
          </a:bodyPr>
          <a:lstStyle/>
          <a:p>
            <a:r>
              <a:rPr lang="en-US" sz="8000" dirty="0"/>
              <a:t>The recipe should be written like a professional to attract the users. It should have two main parts – ‘The Ingredient List’ and ‘The Preparation Method’</a:t>
            </a:r>
          </a:p>
          <a:p>
            <a:pPr marL="0" indent="0">
              <a:buNone/>
            </a:pPr>
            <a:r>
              <a:rPr lang="en-US" sz="8000" dirty="0"/>
              <a:t>    List all ingredients in order of use, as described in step-by-step instructions. List the most important ingredients first, if it can be consistent with order of use. Spell out everything: tablespoons, ounces, etc. The Preparation Method do not have to write complete sentences. Be as short and concise as possible. State exact or approximate cooking times, with descriptive hints for doneness</a:t>
            </a:r>
          </a:p>
          <a:p>
            <a:pPr marL="0" indent="0">
              <a:buNone/>
            </a:pPr>
            <a:endParaRPr lang="en-US" sz="8000" dirty="0"/>
          </a:p>
          <a:p>
            <a:r>
              <a:rPr lang="en-US" sz="8000" dirty="0"/>
              <a:t>User cannot bookmark the recipe or the blog.</a:t>
            </a:r>
          </a:p>
          <a:p>
            <a:pPr marL="0" indent="0">
              <a:buNone/>
            </a:pPr>
            <a:endParaRPr lang="en-US" sz="6400" dirty="0"/>
          </a:p>
          <a:p>
            <a:pPr marL="0" indent="0">
              <a:buNone/>
            </a:pPr>
            <a:endParaRPr lang="en-US" sz="6400" dirty="0"/>
          </a:p>
          <a:p>
            <a:pPr marL="0" indent="0">
              <a:buNone/>
            </a:pPr>
            <a:endParaRPr lang="en-US" sz="6400" dirty="0"/>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89E81-4894-4912-82CA-1C63B35EEFCE}"/>
              </a:ext>
            </a:extLst>
          </p:cNvPr>
          <p:cNvSpPr>
            <a:spLocks noGrp="1"/>
          </p:cNvSpPr>
          <p:nvPr>
            <p:ph idx="1"/>
          </p:nvPr>
        </p:nvSpPr>
        <p:spPr/>
        <p:txBody>
          <a:bodyPr>
            <a:normAutofit/>
          </a:bodyPr>
          <a:lstStyle/>
          <a:p>
            <a:r>
              <a:rPr lang="en-US" sz="2000" dirty="0"/>
              <a:t>The site has no sections of featured, popular and latest food blogs.</a:t>
            </a:r>
          </a:p>
          <a:p>
            <a:r>
              <a:rPr lang="en-US" sz="2000" dirty="0"/>
              <a:t>The site has no filter options for the users to search for particular kind of  recipes.(</a:t>
            </a:r>
            <a:r>
              <a:rPr lang="en-US" sz="2000" dirty="0" err="1"/>
              <a:t>Eg.</a:t>
            </a:r>
            <a:r>
              <a:rPr lang="en-US" sz="2000" dirty="0"/>
              <a:t> Indian, chicken recipes)</a:t>
            </a:r>
          </a:p>
          <a:p>
            <a:r>
              <a:rPr lang="en-US" sz="2000" dirty="0"/>
              <a:t>Every recipe has no comment section as well.</a:t>
            </a:r>
          </a:p>
          <a:p>
            <a:r>
              <a:rPr lang="en-US" sz="2000" dirty="0"/>
              <a:t>The blogger has no about me section on the site for the users to know about the blogger more.</a:t>
            </a:r>
          </a:p>
          <a:p>
            <a:pPr marL="0" indent="0">
              <a:buNone/>
            </a:pPr>
            <a:endParaRPr lang="en-US" dirty="0"/>
          </a:p>
        </p:txBody>
      </p:sp>
    </p:spTree>
    <p:extLst>
      <p:ext uri="{BB962C8B-B14F-4D97-AF65-F5344CB8AC3E}">
        <p14:creationId xmlns:p14="http://schemas.microsoft.com/office/powerpoint/2010/main" val="104913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63D1-71C3-41C6-AB87-9503BE95C05B}"/>
              </a:ext>
            </a:extLst>
          </p:cNvPr>
          <p:cNvSpPr>
            <a:spLocks noGrp="1"/>
          </p:cNvSpPr>
          <p:nvPr>
            <p:ph type="title"/>
          </p:nvPr>
        </p:nvSpPr>
        <p:spPr>
          <a:xfrm>
            <a:off x="1365195" y="116835"/>
            <a:ext cx="5955495" cy="572644"/>
          </a:xfrm>
        </p:spPr>
        <p:txBody>
          <a:bodyPr>
            <a:normAutofit fontScale="90000"/>
          </a:bodyPr>
          <a:lstStyle/>
          <a:p>
            <a:r>
              <a:rPr lang="en-US" dirty="0"/>
              <a:t>USE CASES</a:t>
            </a:r>
          </a:p>
        </p:txBody>
      </p:sp>
      <p:pic>
        <p:nvPicPr>
          <p:cNvPr id="5" name="Picture 4">
            <a:extLst>
              <a:ext uri="{FF2B5EF4-FFF2-40B4-BE49-F238E27FC236}">
                <a16:creationId xmlns:a16="http://schemas.microsoft.com/office/drawing/2014/main" id="{E5D73937-D70F-471E-BCF6-2E8EA5C28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065" y="403157"/>
            <a:ext cx="5640936" cy="4459168"/>
          </a:xfrm>
          <a:prstGeom prst="rect">
            <a:avLst/>
          </a:prstGeom>
        </p:spPr>
      </p:pic>
    </p:spTree>
    <p:extLst>
      <p:ext uri="{BB962C8B-B14F-4D97-AF65-F5344CB8AC3E}">
        <p14:creationId xmlns:p14="http://schemas.microsoft.com/office/powerpoint/2010/main" val="261259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3829-7EF3-4344-8CC7-0A7DB5664423}"/>
              </a:ext>
            </a:extLst>
          </p:cNvPr>
          <p:cNvSpPr>
            <a:spLocks noGrp="1"/>
          </p:cNvSpPr>
          <p:nvPr>
            <p:ph type="title"/>
          </p:nvPr>
        </p:nvSpPr>
        <p:spPr/>
        <p:txBody>
          <a:bodyPr>
            <a:normAutofit fontScale="90000"/>
          </a:bodyPr>
          <a:lstStyle/>
          <a:p>
            <a:r>
              <a:rPr lang="en-US" dirty="0"/>
              <a:t>MOONSHOTS</a:t>
            </a:r>
          </a:p>
        </p:txBody>
      </p:sp>
      <p:sp>
        <p:nvSpPr>
          <p:cNvPr id="3" name="Content Placeholder 2">
            <a:extLst>
              <a:ext uri="{FF2B5EF4-FFF2-40B4-BE49-F238E27FC236}">
                <a16:creationId xmlns:a16="http://schemas.microsoft.com/office/drawing/2014/main" id="{0A3B07B3-C735-40D8-A394-3C47EAE463DE}"/>
              </a:ext>
            </a:extLst>
          </p:cNvPr>
          <p:cNvSpPr>
            <a:spLocks noGrp="1"/>
          </p:cNvSpPr>
          <p:nvPr>
            <p:ph idx="1"/>
          </p:nvPr>
        </p:nvSpPr>
        <p:spPr>
          <a:xfrm>
            <a:off x="2128720" y="1197406"/>
            <a:ext cx="6566315" cy="3358356"/>
          </a:xfrm>
        </p:spPr>
        <p:txBody>
          <a:bodyPr>
            <a:normAutofit/>
          </a:bodyPr>
          <a:lstStyle/>
          <a:p>
            <a:r>
              <a:rPr lang="en-US" sz="2000" dirty="0"/>
              <a:t>Calorie Count and Benefits</a:t>
            </a:r>
          </a:p>
          <a:p>
            <a:r>
              <a:rPr lang="en-US" sz="2000" dirty="0"/>
              <a:t> Applying artificial intelligence and behavioral science and nutrition-focused concepts with cutting-edge techniques.</a:t>
            </a:r>
          </a:p>
          <a:p>
            <a:r>
              <a:rPr lang="en-US" sz="2000" dirty="0"/>
              <a:t>Live video streaming with the food blogger</a:t>
            </a:r>
          </a:p>
          <a:p>
            <a:endParaRPr lang="en-US" sz="2000" dirty="0"/>
          </a:p>
        </p:txBody>
      </p:sp>
    </p:spTree>
    <p:extLst>
      <p:ext uri="{BB962C8B-B14F-4D97-AF65-F5344CB8AC3E}">
        <p14:creationId xmlns:p14="http://schemas.microsoft.com/office/powerpoint/2010/main" val="26335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BD54-5610-4517-9817-8407F286EB9E}"/>
              </a:ext>
            </a:extLst>
          </p:cNvPr>
          <p:cNvSpPr>
            <a:spLocks noGrp="1"/>
          </p:cNvSpPr>
          <p:nvPr>
            <p:ph type="title"/>
          </p:nvPr>
        </p:nvSpPr>
        <p:spPr/>
        <p:txBody>
          <a:bodyPr>
            <a:normAutofit fontScale="90000"/>
          </a:bodyPr>
          <a:lstStyle/>
          <a:p>
            <a:r>
              <a:rPr lang="en-US" dirty="0"/>
              <a:t>STRATEGY PLANE(User Needs)</a:t>
            </a:r>
          </a:p>
        </p:txBody>
      </p:sp>
      <p:sp>
        <p:nvSpPr>
          <p:cNvPr id="10" name="Content Placeholder 2">
            <a:extLst>
              <a:ext uri="{FF2B5EF4-FFF2-40B4-BE49-F238E27FC236}">
                <a16:creationId xmlns:a16="http://schemas.microsoft.com/office/drawing/2014/main" id="{37AF120F-BD2D-1B4A-95A4-475087FA07C3}"/>
              </a:ext>
            </a:extLst>
          </p:cNvPr>
          <p:cNvSpPr txBox="1">
            <a:spLocks/>
          </p:cNvSpPr>
          <p:nvPr/>
        </p:nvSpPr>
        <p:spPr>
          <a:xfrm>
            <a:off x="296260" y="1197405"/>
            <a:ext cx="8551480" cy="3358356"/>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2"/>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n-US" sz="2000" dirty="0"/>
          </a:p>
        </p:txBody>
      </p:sp>
      <p:sp>
        <p:nvSpPr>
          <p:cNvPr id="11" name="TextBox 10">
            <a:extLst>
              <a:ext uri="{FF2B5EF4-FFF2-40B4-BE49-F238E27FC236}">
                <a16:creationId xmlns:a16="http://schemas.microsoft.com/office/drawing/2014/main" id="{AB8DF881-0C90-AB42-A748-21A4BFDC5782}"/>
              </a:ext>
            </a:extLst>
          </p:cNvPr>
          <p:cNvSpPr txBox="1"/>
          <p:nvPr/>
        </p:nvSpPr>
        <p:spPr>
          <a:xfrm>
            <a:off x="296260" y="1721850"/>
            <a:ext cx="8551480" cy="3139321"/>
          </a:xfrm>
          <a:prstGeom prst="rect">
            <a:avLst/>
          </a:prstGeom>
          <a:noFill/>
        </p:spPr>
        <p:txBody>
          <a:bodyPr wrap="square" rtlCol="0">
            <a:spAutoFit/>
          </a:bodyPr>
          <a:lstStyle/>
          <a:p>
            <a:pPr marL="342900" indent="-342900">
              <a:buAutoNum type="arabicPeriod"/>
            </a:pPr>
            <a:r>
              <a:rPr lang="en-US" b="1" dirty="0">
                <a:solidFill>
                  <a:schemeClr val="tx2"/>
                </a:solidFill>
              </a:rPr>
              <a:t>If user is getting all the recipes of all categories from the sites </a:t>
            </a:r>
          </a:p>
          <a:p>
            <a:pPr marL="342900" indent="-342900">
              <a:buFontTx/>
              <a:buAutoNum type="arabicPeriod"/>
            </a:pPr>
            <a:r>
              <a:rPr lang="en-US" b="1" dirty="0">
                <a:solidFill>
                  <a:schemeClr val="tx2"/>
                </a:solidFill>
              </a:rPr>
              <a:t>Save time and energy by creating content that specifically meets users needs.</a:t>
            </a:r>
          </a:p>
          <a:p>
            <a:pPr marL="342900" indent="-342900">
              <a:buFontTx/>
              <a:buAutoNum type="arabicPeriod"/>
            </a:pPr>
            <a:r>
              <a:rPr lang="en-US" b="1" dirty="0">
                <a:solidFill>
                  <a:schemeClr val="tx2"/>
                </a:solidFill>
              </a:rPr>
              <a:t>Education - Take the education component to a new level and into a blog post. </a:t>
            </a:r>
          </a:p>
          <a:p>
            <a:r>
              <a:rPr lang="en-US" b="1" dirty="0">
                <a:solidFill>
                  <a:schemeClr val="tx2"/>
                </a:solidFill>
              </a:rPr>
              <a:t>       This can be an excellent way to provide education that may otherwise be lost when </a:t>
            </a:r>
          </a:p>
          <a:p>
            <a:r>
              <a:rPr lang="en-US" b="1" dirty="0">
                <a:solidFill>
                  <a:schemeClr val="tx2"/>
                </a:solidFill>
              </a:rPr>
              <a:t>       weight loss and diet take precedence.</a:t>
            </a:r>
          </a:p>
          <a:p>
            <a:pPr marL="342900" indent="-342900">
              <a:buAutoNum type="arabicPeriod" startAt="4"/>
            </a:pPr>
            <a:r>
              <a:rPr lang="en-US" b="1" dirty="0">
                <a:solidFill>
                  <a:schemeClr val="tx2"/>
                </a:solidFill>
              </a:rPr>
              <a:t>Recipe Roundups - Providing multiple recipes on specific types of food can help your</a:t>
            </a:r>
          </a:p>
          <a:p>
            <a:r>
              <a:rPr lang="en-US" b="1" dirty="0">
                <a:solidFill>
                  <a:schemeClr val="tx2"/>
                </a:solidFill>
              </a:rPr>
              <a:t>       user and other readers who wish for the same types of recipes</a:t>
            </a:r>
          </a:p>
          <a:p>
            <a:pPr marL="342900" indent="-342900">
              <a:buAutoNum type="arabicPeriod" startAt="5"/>
            </a:pPr>
            <a:r>
              <a:rPr lang="en-US" b="1" dirty="0">
                <a:solidFill>
                  <a:schemeClr val="tx2"/>
                </a:solidFill>
              </a:rPr>
              <a:t>Recipe Development - If a dietitian maintains a food blog, finding the time to perfect recipe development skills is essential</a:t>
            </a:r>
          </a:p>
          <a:p>
            <a:pPr marL="342900" indent="-342900">
              <a:buAutoNum type="arabicPeriod" startAt="5"/>
            </a:pPr>
            <a:r>
              <a:rPr lang="en-US" b="1" dirty="0">
                <a:solidFill>
                  <a:schemeClr val="tx2"/>
                </a:solidFill>
              </a:rPr>
              <a:t>Fitness - blog that provides educational content and recipes often based on current events and food trends. </a:t>
            </a:r>
          </a:p>
        </p:txBody>
      </p:sp>
      <p:sp>
        <p:nvSpPr>
          <p:cNvPr id="13" name="TextBox 12">
            <a:extLst>
              <a:ext uri="{FF2B5EF4-FFF2-40B4-BE49-F238E27FC236}">
                <a16:creationId xmlns:a16="http://schemas.microsoft.com/office/drawing/2014/main" id="{DF84CEFC-EF15-4942-9F16-2486B31CE788}"/>
              </a:ext>
            </a:extLst>
          </p:cNvPr>
          <p:cNvSpPr txBox="1"/>
          <p:nvPr/>
        </p:nvSpPr>
        <p:spPr>
          <a:xfrm>
            <a:off x="601670" y="1322435"/>
            <a:ext cx="4322915" cy="369332"/>
          </a:xfrm>
          <a:prstGeom prst="rect">
            <a:avLst/>
          </a:prstGeom>
          <a:noFill/>
        </p:spPr>
        <p:txBody>
          <a:bodyPr wrap="none" rtlCol="0">
            <a:spAutoFit/>
          </a:bodyPr>
          <a:lstStyle/>
          <a:p>
            <a:r>
              <a:rPr lang="en-US" b="1" dirty="0">
                <a:solidFill>
                  <a:schemeClr val="tx2"/>
                </a:solidFill>
              </a:rPr>
              <a:t>As a User following things will be expected:</a:t>
            </a:r>
          </a:p>
        </p:txBody>
      </p:sp>
    </p:spTree>
    <p:extLst>
      <p:ext uri="{BB962C8B-B14F-4D97-AF65-F5344CB8AC3E}">
        <p14:creationId xmlns:p14="http://schemas.microsoft.com/office/powerpoint/2010/main" val="339957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59FA-BD16-46B2-9929-EFC97A751888}"/>
              </a:ext>
            </a:extLst>
          </p:cNvPr>
          <p:cNvSpPr>
            <a:spLocks noGrp="1"/>
          </p:cNvSpPr>
          <p:nvPr>
            <p:ph type="title"/>
          </p:nvPr>
        </p:nvSpPr>
        <p:spPr/>
        <p:txBody>
          <a:bodyPr>
            <a:normAutofit fontScale="90000"/>
          </a:bodyPr>
          <a:lstStyle/>
          <a:p>
            <a:r>
              <a:rPr lang="en-US" dirty="0"/>
              <a:t>STRUCTURAL PLANE(Conceptual Model)</a:t>
            </a:r>
          </a:p>
        </p:txBody>
      </p:sp>
      <p:pic>
        <p:nvPicPr>
          <p:cNvPr id="5" name="Content Placeholder 4">
            <a:extLst>
              <a:ext uri="{FF2B5EF4-FFF2-40B4-BE49-F238E27FC236}">
                <a16:creationId xmlns:a16="http://schemas.microsoft.com/office/drawing/2014/main" id="{A34ABB9F-A173-4674-8E05-B907E2B96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196975"/>
            <a:ext cx="6566315" cy="3359150"/>
          </a:xfrm>
        </p:spPr>
      </p:pic>
    </p:spTree>
    <p:extLst>
      <p:ext uri="{BB962C8B-B14F-4D97-AF65-F5344CB8AC3E}">
        <p14:creationId xmlns:p14="http://schemas.microsoft.com/office/powerpoint/2010/main" val="1540554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947</Words>
  <Application>Microsoft Office PowerPoint</Application>
  <PresentationFormat>On-screen Show (16:9)</PresentationFormat>
  <Paragraphs>82</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                                        FOOD RECIEPE BLOG                                     APPLICATION</vt:lpstr>
      <vt:lpstr>EXISTING SYSTEM</vt:lpstr>
      <vt:lpstr>IMPROVEMENTS</vt:lpstr>
      <vt:lpstr>FLAWS</vt:lpstr>
      <vt:lpstr>PowerPoint Presentation</vt:lpstr>
      <vt:lpstr>USE CASES</vt:lpstr>
      <vt:lpstr>MOONSHOTS</vt:lpstr>
      <vt:lpstr>STRATEGY PLANE(User Needs)</vt:lpstr>
      <vt:lpstr>STRUCTURAL PLANE(Conceptual Model)</vt:lpstr>
      <vt:lpstr>STRUCTURAL PLANE(ERROR HANDLING)</vt:lpstr>
      <vt:lpstr>WIREFRAME MODEL</vt:lpstr>
      <vt:lpstr>INFORMATION ARCHITECTURE</vt:lpstr>
      <vt:lpstr>INFORMATION ARCHITECTURE</vt:lpstr>
      <vt:lpstr>DESIRABILITY STUDIES</vt:lpstr>
      <vt:lpstr>USABILITY STUDIES</vt:lpstr>
      <vt:lpstr>PERSONAS</vt:lpstr>
      <vt:lpstr>PERSONAS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Yash Sugam Khopkar</cp:lastModifiedBy>
  <cp:revision>175</cp:revision>
  <dcterms:created xsi:type="dcterms:W3CDTF">2013-08-21T19:17:07Z</dcterms:created>
  <dcterms:modified xsi:type="dcterms:W3CDTF">2018-12-07T00:23:15Z</dcterms:modified>
</cp:coreProperties>
</file>