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12" r:id="rId1"/>
  </p:sldMasterIdLst>
  <p:notesMasterIdLst>
    <p:notesMasterId r:id="rId7"/>
  </p:notesMasterIdLst>
  <p:sldIdLst>
    <p:sldId id="256" r:id="rId2"/>
    <p:sldId id="257" r:id="rId3"/>
    <p:sldId id="261" r:id="rId4"/>
    <p:sldId id="258" r:id="rId5"/>
    <p:sldId id="259"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8" d="100"/>
          <a:sy n="78" d="100"/>
        </p:scale>
        <p:origin x="850"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customschemas.google.com/relationships/presentationmetadata" Target="meta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11473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37731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26851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92350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33013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69459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24870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28282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81864412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1011937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40425947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55910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015035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95757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6846499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39665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578164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46568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4430874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278741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388322" y="423933"/>
            <a:ext cx="11041678"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388322" y="1103970"/>
            <a:ext cx="11481124" cy="4861932"/>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dirty="0">
                <a:solidFill>
                  <a:schemeClr val="tx1"/>
                </a:solidFill>
                <a:latin typeface="Franklin Gothic"/>
                <a:ea typeface="Franklin Gothic"/>
                <a:cs typeface="Franklin Gothic"/>
                <a:sym typeface="Franklin Gothic"/>
              </a:rPr>
              <a:t>PSID: </a:t>
            </a:r>
            <a:r>
              <a:rPr lang="en-IN" sz="1800" b="0" i="0" u="none" strike="noStrike" dirty="0">
                <a:solidFill>
                  <a:srgbClr val="000000"/>
                </a:solidFill>
                <a:effectLst/>
                <a:latin typeface="Arial" panose="020B0604020202020204" pitchFamily="34" charset="0"/>
              </a:rPr>
              <a:t>KVH-007</a:t>
            </a:r>
            <a:r>
              <a:rPr lang="en-IN" dirty="0"/>
              <a:t> </a:t>
            </a:r>
            <a:endParaRPr b="1" dirty="0">
              <a:solidFill>
                <a:schemeClr val="tx1"/>
              </a:solidFill>
            </a:endParaRPr>
          </a:p>
          <a:p>
            <a:pPr marL="0" lvl="0" indent="0" algn="l" rtl="0">
              <a:lnSpc>
                <a:spcPct val="90000"/>
              </a:lnSpc>
              <a:spcBef>
                <a:spcPts val="1000"/>
              </a:spcBef>
              <a:spcAft>
                <a:spcPts val="0"/>
              </a:spcAft>
              <a:buClr>
                <a:schemeClr val="lt2"/>
              </a:buClr>
              <a:buSzPts val="1800"/>
              <a:buNone/>
            </a:pPr>
            <a:r>
              <a:rPr lang="en-US" b="1" dirty="0">
                <a:solidFill>
                  <a:schemeClr val="tx1"/>
                </a:solidFill>
                <a:latin typeface="Franklin Gothic"/>
                <a:ea typeface="Franklin Gothic"/>
                <a:cs typeface="Franklin Gothic"/>
                <a:sym typeface="Franklin Gothic"/>
              </a:rPr>
              <a:t>   </a:t>
            </a: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Problem Statement Title: </a:t>
            </a:r>
            <a:r>
              <a:rPr lang="en-IN" sz="1800" b="0" i="0" u="none" strike="noStrike" dirty="0">
                <a:solidFill>
                  <a:srgbClr val="000000"/>
                </a:solidFill>
                <a:effectLst/>
                <a:latin typeface="Arial" panose="020B0604020202020204" pitchFamily="34" charset="0"/>
              </a:rPr>
              <a:t>Spam alert system</a:t>
            </a:r>
            <a:r>
              <a:rPr lang="en-IN" dirty="0"/>
              <a:t> </a:t>
            </a:r>
            <a:endParaRPr b="1" dirty="0">
              <a:solidFill>
                <a:schemeClr val="tx1"/>
              </a:solidFill>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Team Name: </a:t>
            </a:r>
            <a:r>
              <a:rPr lang="en-IN" dirty="0">
                <a:solidFill>
                  <a:srgbClr val="000000"/>
                </a:solidFill>
                <a:latin typeface="Arial" panose="020B0604020202020204" pitchFamily="34" charset="0"/>
                <a:ea typeface="Franklin Gothic"/>
                <a:cs typeface="Franklin Gothic"/>
                <a:sym typeface="Franklin Gothic"/>
              </a:rPr>
              <a:t>Hogwarts</a:t>
            </a:r>
            <a:endParaRPr dirty="0">
              <a:solidFill>
                <a:schemeClr val="tx1"/>
              </a:solidFill>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Team Leader Name: </a:t>
            </a:r>
            <a:r>
              <a:rPr lang="en-IN" dirty="0" err="1">
                <a:solidFill>
                  <a:srgbClr val="000000"/>
                </a:solidFill>
                <a:latin typeface="Arial" panose="020B0604020202020204" pitchFamily="34" charset="0"/>
                <a:ea typeface="Franklin Gothic"/>
                <a:cs typeface="Franklin Gothic"/>
                <a:sym typeface="Franklin Gothic"/>
              </a:rPr>
              <a:t>Spurthik</a:t>
            </a:r>
            <a:r>
              <a:rPr lang="en-IN" dirty="0">
                <a:solidFill>
                  <a:srgbClr val="000000"/>
                </a:solidFill>
                <a:latin typeface="Arial" panose="020B0604020202020204" pitchFamily="34" charset="0"/>
                <a:ea typeface="Franklin Gothic"/>
                <a:cs typeface="Franklin Gothic"/>
                <a:sym typeface="Franklin Gothic"/>
              </a:rPr>
              <a:t> </a:t>
            </a:r>
            <a:r>
              <a:rPr lang="en-IN" dirty="0" err="1">
                <a:solidFill>
                  <a:srgbClr val="000000"/>
                </a:solidFill>
                <a:latin typeface="Arial" panose="020B0604020202020204" pitchFamily="34" charset="0"/>
                <a:ea typeface="Franklin Gothic"/>
                <a:cs typeface="Franklin Gothic"/>
                <a:sym typeface="Franklin Gothic"/>
              </a:rPr>
              <a:t>Gurram</a:t>
            </a:r>
            <a:endParaRPr b="1" dirty="0">
              <a:solidFill>
                <a:schemeClr val="tx1"/>
              </a:solidFill>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Institute Code (AISHE</a:t>
            </a:r>
            <a:r>
              <a:rPr lang="en-US" b="1">
                <a:solidFill>
                  <a:schemeClr val="tx1"/>
                </a:solidFill>
                <a:latin typeface="Franklin Gothic"/>
                <a:ea typeface="Franklin Gothic"/>
                <a:cs typeface="Franklin Gothic"/>
                <a:sym typeface="Franklin Gothic"/>
              </a:rPr>
              <a:t>): </a:t>
            </a:r>
            <a:r>
              <a:rPr lang="en-IN">
                <a:solidFill>
                  <a:srgbClr val="000000"/>
                </a:solidFill>
                <a:latin typeface="Arial" panose="020B0604020202020204" pitchFamily="34" charset="0"/>
                <a:ea typeface="Franklin Gothic"/>
                <a:cs typeface="Franklin Gothic"/>
                <a:sym typeface="Franklin Gothic"/>
              </a:rPr>
              <a:t>C-19667</a:t>
            </a:r>
            <a:endParaRPr b="1" dirty="0">
              <a:solidFill>
                <a:schemeClr val="tx1"/>
              </a:solidFill>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Institute Name: </a:t>
            </a:r>
            <a:r>
              <a:rPr lang="en-US" dirty="0">
                <a:solidFill>
                  <a:srgbClr val="000000"/>
                </a:solidFill>
                <a:latin typeface="Arial" panose="020B0604020202020204" pitchFamily="34" charset="0"/>
                <a:ea typeface="Franklin Gothic"/>
                <a:cs typeface="Franklin Gothic"/>
                <a:sym typeface="Franklin Gothic"/>
              </a:rPr>
              <a:t>VNR </a:t>
            </a:r>
            <a:r>
              <a:rPr lang="en-US" dirty="0" err="1">
                <a:solidFill>
                  <a:srgbClr val="000000"/>
                </a:solidFill>
                <a:latin typeface="Arial" panose="020B0604020202020204" pitchFamily="34" charset="0"/>
                <a:ea typeface="Franklin Gothic"/>
                <a:cs typeface="Franklin Gothic"/>
                <a:sym typeface="Franklin Gothic"/>
              </a:rPr>
              <a:t>Vignana</a:t>
            </a:r>
            <a:r>
              <a:rPr lang="en-US" dirty="0">
                <a:solidFill>
                  <a:srgbClr val="000000"/>
                </a:solidFill>
                <a:latin typeface="Arial" panose="020B0604020202020204" pitchFamily="34" charset="0"/>
                <a:ea typeface="Franklin Gothic"/>
                <a:cs typeface="Franklin Gothic"/>
                <a:sym typeface="Franklin Gothic"/>
              </a:rPr>
              <a:t> </a:t>
            </a:r>
            <a:r>
              <a:rPr lang="en-US" dirty="0" err="1">
                <a:solidFill>
                  <a:srgbClr val="000000"/>
                </a:solidFill>
                <a:latin typeface="Arial" panose="020B0604020202020204" pitchFamily="34" charset="0"/>
                <a:ea typeface="Franklin Gothic"/>
                <a:cs typeface="Franklin Gothic"/>
                <a:sym typeface="Franklin Gothic"/>
              </a:rPr>
              <a:t>jyothi</a:t>
            </a:r>
            <a:r>
              <a:rPr lang="en-US" dirty="0">
                <a:solidFill>
                  <a:srgbClr val="000000"/>
                </a:solidFill>
                <a:latin typeface="Arial" panose="020B0604020202020204" pitchFamily="34" charset="0"/>
                <a:ea typeface="Franklin Gothic"/>
                <a:cs typeface="Franklin Gothic"/>
                <a:sym typeface="Franklin Gothic"/>
              </a:rPr>
              <a:t> Institute of Engineering &amp; Technology</a:t>
            </a:r>
          </a:p>
          <a:p>
            <a:pPr marL="0" lvl="0" indent="0" algn="l" rtl="0">
              <a:lnSpc>
                <a:spcPct val="90000"/>
              </a:lnSpc>
              <a:spcBef>
                <a:spcPts val="1000"/>
              </a:spcBef>
              <a:spcAft>
                <a:spcPts val="0"/>
              </a:spcAft>
              <a:buClr>
                <a:schemeClr val="lt2"/>
              </a:buClr>
              <a:buSzPts val="1800"/>
              <a:buNone/>
            </a:pPr>
            <a:endParaRPr b="1" dirty="0">
              <a:solidFill>
                <a:schemeClr val="tx1"/>
              </a:solidFill>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4228" y="1442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4228" y="755124"/>
            <a:ext cx="11246217" cy="582474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r>
              <a:rPr lang="en-US" dirty="0"/>
              <a:t>Create a platform that collects user-generated data on incoming calls, SMS, and emails.</a:t>
            </a:r>
          </a:p>
          <a:p>
            <a:pPr marL="285750" lvl="0" indent="-285750" algn="l" rtl="0">
              <a:lnSpc>
                <a:spcPct val="100000"/>
              </a:lnSpc>
              <a:spcBef>
                <a:spcPts val="1000"/>
              </a:spcBef>
              <a:spcAft>
                <a:spcPts val="0"/>
              </a:spcAft>
              <a:buClr>
                <a:schemeClr val="dk1"/>
              </a:buClr>
              <a:buSzPts val="1600"/>
              <a:buFont typeface="Noto Sans Symbols"/>
              <a:buChar char="⮚"/>
            </a:pPr>
            <a:r>
              <a:rPr lang="en-US" dirty="0"/>
              <a:t>Use machine learning algorithms to analyze and classify the data as genuine or spam.</a:t>
            </a:r>
          </a:p>
          <a:p>
            <a:pPr marL="285750" lvl="0" indent="-285750" algn="l" rtl="0">
              <a:lnSpc>
                <a:spcPct val="100000"/>
              </a:lnSpc>
              <a:spcBef>
                <a:spcPts val="1000"/>
              </a:spcBef>
              <a:spcAft>
                <a:spcPts val="0"/>
              </a:spcAft>
              <a:buClr>
                <a:schemeClr val="dk1"/>
              </a:buClr>
              <a:buSzPts val="1600"/>
              <a:buFont typeface="Noto Sans Symbols"/>
              <a:buChar char="⮚"/>
            </a:pPr>
            <a:r>
              <a:rPr lang="en-US" dirty="0"/>
              <a:t>Generate a risk score for each incoming call, SMS, and email based on the crowd-sourced input.</a:t>
            </a:r>
          </a:p>
          <a:p>
            <a:pPr marL="285750" lvl="0" indent="-285750" algn="l" rtl="0">
              <a:lnSpc>
                <a:spcPct val="100000"/>
              </a:lnSpc>
              <a:spcBef>
                <a:spcPts val="1000"/>
              </a:spcBef>
              <a:spcAft>
                <a:spcPts val="0"/>
              </a:spcAft>
              <a:buClr>
                <a:schemeClr val="dk1"/>
              </a:buClr>
              <a:buSzPts val="1600"/>
              <a:buFont typeface="Noto Sans Symbols"/>
              <a:buChar char="⮚"/>
            </a:pPr>
            <a:r>
              <a:rPr lang="en-US" dirty="0"/>
              <a:t>Integrate the solution with email providers, phone carriers, and SMS services to provide real-time feedback to users.</a:t>
            </a:r>
          </a:p>
          <a:p>
            <a:pPr marL="285750" lvl="0" indent="-285750" algn="l" rtl="0">
              <a:lnSpc>
                <a:spcPct val="100000"/>
              </a:lnSpc>
              <a:spcBef>
                <a:spcPts val="1000"/>
              </a:spcBef>
              <a:spcAft>
                <a:spcPts val="0"/>
              </a:spcAft>
              <a:buClr>
                <a:schemeClr val="dk1"/>
              </a:buClr>
              <a:buSzPts val="1600"/>
              <a:buFont typeface="Noto Sans Symbols"/>
              <a:buChar char="⮚"/>
            </a:pPr>
            <a:r>
              <a:rPr lang="en-US" dirty="0"/>
              <a:t>Encourage user engagement through gamification and incentives to contribute to the platform.</a:t>
            </a:r>
            <a:endParaRPr dirty="0"/>
          </a:p>
          <a:p>
            <a:pPr marL="285750" lvl="0" indent="-184150" algn="l" rtl="0">
              <a:lnSpc>
                <a:spcPct val="100000"/>
              </a:lnSpc>
              <a:spcBef>
                <a:spcPts val="1000"/>
              </a:spcBef>
              <a:spcAft>
                <a:spcPts val="0"/>
              </a:spcAft>
              <a:buClr>
                <a:schemeClr val="dk1"/>
              </a:buClr>
              <a:buSzPts val="1600"/>
              <a:buFont typeface="Noto Sans Symbols"/>
              <a:buNone/>
            </a:pPr>
            <a:endParaRPr lang="en-US" b="1" dirty="0"/>
          </a:p>
          <a:p>
            <a:pPr marL="285750" lvl="0" indent="-184150" algn="l" rtl="0">
              <a:lnSpc>
                <a:spcPct val="100000"/>
              </a:lnSpc>
              <a:spcBef>
                <a:spcPts val="1000"/>
              </a:spcBef>
              <a:spcAft>
                <a:spcPts val="0"/>
              </a:spcAft>
              <a:buClr>
                <a:schemeClr val="dk1"/>
              </a:buClr>
              <a:buSzPts val="1600"/>
              <a:buFont typeface="Noto Sans Symbols"/>
              <a:buNone/>
            </a:pPr>
            <a:endParaRPr lang="en-US" b="1" dirty="0"/>
          </a:p>
          <a:p>
            <a:pPr marL="285750" lvl="0" indent="-184150" algn="l" rtl="0">
              <a:lnSpc>
                <a:spcPct val="100000"/>
              </a:lnSpc>
              <a:spcBef>
                <a:spcPts val="1000"/>
              </a:spcBef>
              <a:spcAft>
                <a:spcPts val="0"/>
              </a:spcAft>
              <a:buClr>
                <a:schemeClr val="dk1"/>
              </a:buClr>
              <a:buSzPts val="1600"/>
              <a:buFont typeface="Noto Sans Symbols"/>
              <a:buNone/>
            </a:pPr>
            <a:r>
              <a:rPr lang="en-US" sz="2400" b="1" dirty="0"/>
              <a:t>Unique Element :</a:t>
            </a:r>
          </a:p>
          <a:p>
            <a:pPr marL="285750" lvl="0" indent="-184150" algn="l" rtl="0">
              <a:lnSpc>
                <a:spcPct val="100000"/>
              </a:lnSpc>
              <a:spcBef>
                <a:spcPts val="1000"/>
              </a:spcBef>
              <a:spcAft>
                <a:spcPts val="0"/>
              </a:spcAft>
              <a:buClr>
                <a:schemeClr val="dk1"/>
              </a:buClr>
              <a:buSzPts val="1600"/>
              <a:buFont typeface="Noto Sans Symbols"/>
              <a:buNone/>
            </a:pPr>
            <a:r>
              <a:rPr lang="en-US" b="1" dirty="0"/>
              <a:t>A unique element that can be added to increase the overall novelty and value of the idea:</a:t>
            </a:r>
          </a:p>
          <a:p>
            <a:pPr marL="285750" lvl="0" indent="-184150" rtl="0">
              <a:lnSpc>
                <a:spcPct val="100000"/>
              </a:lnSpc>
              <a:spcBef>
                <a:spcPts val="1000"/>
              </a:spcBef>
              <a:spcAft>
                <a:spcPts val="0"/>
              </a:spcAft>
              <a:buClr>
                <a:schemeClr val="dk1"/>
              </a:buClr>
              <a:buSzPts val="1600"/>
              <a:buFont typeface="Noto Sans Symbols"/>
              <a:buNone/>
            </a:pPr>
            <a:r>
              <a:rPr lang="en-US" dirty="0"/>
              <a:t>    Community Reputation System: Implement a reputation system that rewards users for accurate reporting and penalizes them for false reports. This will help maintain the integrity of the platform and encourage users to contribute positively.</a:t>
            </a:r>
            <a:endParaRPr dirty="0"/>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32BBB-88FA-0502-ADE6-72F6F083EB23}"/>
              </a:ext>
            </a:extLst>
          </p:cNvPr>
          <p:cNvSpPr>
            <a:spLocks noGrp="1"/>
          </p:cNvSpPr>
          <p:nvPr>
            <p:ph type="title"/>
          </p:nvPr>
        </p:nvSpPr>
        <p:spPr>
          <a:xfrm>
            <a:off x="194865" y="162626"/>
            <a:ext cx="4941477" cy="610863"/>
          </a:xfrm>
        </p:spPr>
        <p:txBody>
          <a:bodyPr/>
          <a:lstStyle/>
          <a:p>
            <a:r>
              <a:rPr lang="en-IN" dirty="0"/>
              <a:t>Technology Stacks:</a:t>
            </a:r>
          </a:p>
        </p:txBody>
      </p:sp>
      <p:sp>
        <p:nvSpPr>
          <p:cNvPr id="5" name="Slide Number Placeholder 4">
            <a:extLst>
              <a:ext uri="{FF2B5EF4-FFF2-40B4-BE49-F238E27FC236}">
                <a16:creationId xmlns:a16="http://schemas.microsoft.com/office/drawing/2014/main" id="{15570AE7-194F-8D92-CEF8-0D0BF04E793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latin typeface="Libre Franklin"/>
              <a:ea typeface="Libre Franklin"/>
              <a:cs typeface="Libre Franklin"/>
              <a:sym typeface="Libre Franklin"/>
            </a:endParaRPr>
          </a:p>
        </p:txBody>
      </p:sp>
      <p:sp>
        <p:nvSpPr>
          <p:cNvPr id="6" name="Google Shape;222;p2">
            <a:extLst>
              <a:ext uri="{FF2B5EF4-FFF2-40B4-BE49-F238E27FC236}">
                <a16:creationId xmlns:a16="http://schemas.microsoft.com/office/drawing/2014/main" id="{A023537B-3639-50FF-CA13-6848CCD95FC5}"/>
              </a:ext>
            </a:extLst>
          </p:cNvPr>
          <p:cNvSpPr txBox="1"/>
          <p:nvPr/>
        </p:nvSpPr>
        <p:spPr>
          <a:xfrm>
            <a:off x="194865" y="744205"/>
            <a:ext cx="4689138" cy="2912374"/>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Front-end: React </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Back-end: Node.js</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Database: MongoDB</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Machine Learning: </a:t>
            </a:r>
            <a:r>
              <a:rPr lang="en-US" sz="1600" dirty="0" err="1">
                <a:solidFill>
                  <a:schemeClr val="dk1"/>
                </a:solidFill>
                <a:latin typeface="Libre Franklin"/>
                <a:ea typeface="Libre Franklin"/>
                <a:cs typeface="Libre Franklin"/>
                <a:sym typeface="Libre Franklin"/>
              </a:rPr>
              <a:t>SKlearn</a:t>
            </a:r>
            <a:endParaRPr lang="en-US" sz="1600" b="0" i="0"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APIs: Twilio, SendGrid, and Email Provider APIs</a:t>
            </a:r>
            <a:endParaRPr lang="en-US" dirty="0"/>
          </a:p>
          <a:p>
            <a:pPr marL="0" marR="0" lvl="0" indent="0" algn="l" rtl="0">
              <a:lnSpc>
                <a:spcPct val="100000"/>
              </a:lnSpc>
              <a:spcBef>
                <a:spcPts val="1000"/>
              </a:spcBef>
              <a:spcAft>
                <a:spcPts val="0"/>
              </a:spcAft>
              <a:buClr>
                <a:schemeClr val="dk1"/>
              </a:buClr>
              <a:buSzPts val="1600"/>
              <a:buFont typeface="Arial"/>
              <a:buNone/>
            </a:pPr>
            <a:endParaRPr lang="en-US" sz="1600" b="0" i="0" dirty="0">
              <a:solidFill>
                <a:schemeClr val="dk1"/>
              </a:solidFill>
              <a:latin typeface="Libre Franklin"/>
              <a:ea typeface="Libre Franklin"/>
              <a:cs typeface="Libre Franklin"/>
              <a:sym typeface="Libre Franklin"/>
            </a:endParaRPr>
          </a:p>
        </p:txBody>
      </p:sp>
      <p:pic>
        <p:nvPicPr>
          <p:cNvPr id="12" name="Picture 11">
            <a:extLst>
              <a:ext uri="{FF2B5EF4-FFF2-40B4-BE49-F238E27FC236}">
                <a16:creationId xmlns:a16="http://schemas.microsoft.com/office/drawing/2014/main" id="{079766B6-5B1F-10E4-0F16-3D1301E5E07B}"/>
              </a:ext>
            </a:extLst>
          </p:cNvPr>
          <p:cNvPicPr>
            <a:picLocks noChangeAspect="1"/>
          </p:cNvPicPr>
          <p:nvPr/>
        </p:nvPicPr>
        <p:blipFill>
          <a:blip r:embed="rId2"/>
          <a:stretch>
            <a:fillRect/>
          </a:stretch>
        </p:blipFill>
        <p:spPr>
          <a:xfrm>
            <a:off x="0" y="3741420"/>
            <a:ext cx="12192000" cy="3116580"/>
          </a:xfrm>
          <a:prstGeom prst="rect">
            <a:avLst/>
          </a:prstGeom>
        </p:spPr>
      </p:pic>
    </p:spTree>
    <p:extLst>
      <p:ext uri="{BB962C8B-B14F-4D97-AF65-F5344CB8AC3E}">
        <p14:creationId xmlns:p14="http://schemas.microsoft.com/office/powerpoint/2010/main" val="193675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0" y="0"/>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1"/>
          </p:nvPr>
        </p:nvSpPr>
        <p:spPr>
          <a:xfrm>
            <a:off x="74449" y="1221726"/>
            <a:ext cx="5706360" cy="550901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1200" dirty="0"/>
              <a:t>Telecom industry: A Spam alert system can help identify and block unwanted calls, SMS, and MMS messages. It can also help service providers comply with regulatory requirements, such as the TRAI's Do Not Disturb (DND) registry.</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p>
          <a:p>
            <a:pPr marL="285750" lvl="0" indent="-285750" algn="l" rtl="0">
              <a:lnSpc>
                <a:spcPct val="90000"/>
              </a:lnSpc>
              <a:spcBef>
                <a:spcPts val="0"/>
              </a:spcBef>
              <a:spcAft>
                <a:spcPts val="0"/>
              </a:spcAft>
              <a:buClr>
                <a:schemeClr val="dk1"/>
              </a:buClr>
              <a:buSzPts val="1600"/>
              <a:buFont typeface="Noto Sans Symbols"/>
              <a:buChar char="⮚"/>
            </a:pPr>
            <a:r>
              <a:rPr lang="en-US" sz="1200" dirty="0"/>
              <a:t>Financial services industry: A Spam alert system can help prevent phishing and other fraudulent activities by identifying and blocking suspicious emails and phone calls. It can also help ensure compliance with regulations, such as the GDPR or the CCPA.</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p>
          <a:p>
            <a:pPr marL="285750" lvl="0" indent="-285750" algn="l" rtl="0">
              <a:lnSpc>
                <a:spcPct val="90000"/>
              </a:lnSpc>
              <a:spcBef>
                <a:spcPts val="0"/>
              </a:spcBef>
              <a:spcAft>
                <a:spcPts val="0"/>
              </a:spcAft>
              <a:buClr>
                <a:schemeClr val="dk1"/>
              </a:buClr>
              <a:buSzPts val="1600"/>
              <a:buFont typeface="Noto Sans Symbols"/>
              <a:buChar char="⮚"/>
            </a:pPr>
            <a:r>
              <a:rPr lang="en-US" sz="1200" dirty="0"/>
              <a:t>E-commerce industry: A Spam alert system can help prevent fraudulent orders and spammy reviews by identifying and blocking suspicious accounts and messages.</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p>
          <a:p>
            <a:pPr marL="285750" lvl="0" indent="-285750" algn="l" rtl="0">
              <a:lnSpc>
                <a:spcPct val="90000"/>
              </a:lnSpc>
              <a:spcBef>
                <a:spcPts val="0"/>
              </a:spcBef>
              <a:spcAft>
                <a:spcPts val="0"/>
              </a:spcAft>
              <a:buClr>
                <a:schemeClr val="dk1"/>
              </a:buClr>
              <a:buSzPts val="1600"/>
              <a:buFont typeface="Noto Sans Symbols"/>
              <a:buChar char="⮚"/>
            </a:pPr>
            <a:r>
              <a:rPr lang="en-US" sz="1200" dirty="0"/>
              <a:t>Healthcare industry: A Spam alert system can help prevent phishing attacks and identify and block fraudulent healthcare-related messages and calls.</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p>
          <a:p>
            <a:pPr marL="285750" lvl="0" indent="-285750" algn="l" rtl="0">
              <a:lnSpc>
                <a:spcPct val="90000"/>
              </a:lnSpc>
              <a:spcBef>
                <a:spcPts val="0"/>
              </a:spcBef>
              <a:spcAft>
                <a:spcPts val="0"/>
              </a:spcAft>
              <a:buClr>
                <a:schemeClr val="dk1"/>
              </a:buClr>
              <a:buSzPts val="1600"/>
              <a:buFont typeface="Noto Sans Symbols"/>
              <a:buChar char="⮚"/>
            </a:pPr>
            <a:r>
              <a:rPr lang="en-US" sz="1200" dirty="0"/>
              <a:t>Government agencies: A Spam alert system can help identify and block spam and fraudulent messages, calls, and emails targeted at government officials or citizens. It can also be used to disseminate public health messages, such as vaccine reminders or health alerts.</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p>
          <a:p>
            <a:pPr marL="285750" lvl="0" indent="-285750" algn="l" rtl="0">
              <a:lnSpc>
                <a:spcPct val="90000"/>
              </a:lnSpc>
              <a:spcBef>
                <a:spcPts val="0"/>
              </a:spcBef>
              <a:spcAft>
                <a:spcPts val="0"/>
              </a:spcAft>
              <a:buClr>
                <a:schemeClr val="dk1"/>
              </a:buClr>
              <a:buSzPts val="1600"/>
              <a:buFont typeface="Noto Sans Symbols"/>
              <a:buChar char="⮚"/>
            </a:pPr>
            <a:r>
              <a:rPr lang="en-US" sz="1200" dirty="0"/>
              <a:t>Education sector: A Spam alert system can help identify and block suspicious emails and messages that may contain malware or phishing attempts.</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p>
          <a:p>
            <a:pPr marL="285750" lvl="0" indent="-285750" algn="l" rtl="0">
              <a:lnSpc>
                <a:spcPct val="90000"/>
              </a:lnSpc>
              <a:spcBef>
                <a:spcPts val="0"/>
              </a:spcBef>
              <a:spcAft>
                <a:spcPts val="0"/>
              </a:spcAft>
              <a:buClr>
                <a:schemeClr val="dk1"/>
              </a:buClr>
              <a:buSzPts val="1600"/>
              <a:buFont typeface="Noto Sans Symbols"/>
              <a:buChar char="⮚"/>
            </a:pPr>
            <a:r>
              <a:rPr lang="en-US" sz="1200" dirty="0"/>
              <a:t>Social media platforms: A Spam alert system can help identify and block spammy accounts, messages, and posts that violate the platform's community guidelines.</a:t>
            </a:r>
            <a:endParaRPr sz="1200" dirty="0"/>
          </a:p>
        </p:txBody>
      </p:sp>
      <p:sp>
        <p:nvSpPr>
          <p:cNvPr id="228" name="Google Shape;228;p3"/>
          <p:cNvSpPr txBox="1">
            <a:spLocks noGrp="1"/>
          </p:cNvSpPr>
          <p:nvPr>
            <p:ph type="body" idx="2"/>
          </p:nvPr>
        </p:nvSpPr>
        <p:spPr>
          <a:xfrm>
            <a:off x="0" y="610863"/>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2400" dirty="0">
                <a:solidFill>
                  <a:schemeClr val="tx1"/>
                </a:solidFill>
              </a:rPr>
              <a:t>Use Cases :</a:t>
            </a:r>
            <a:endParaRPr sz="2400" dirty="0">
              <a:solidFill>
                <a:schemeClr val="tx1"/>
              </a:solidFill>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31" name="Google Shape;231;p3"/>
          <p:cNvSpPr txBox="1"/>
          <p:nvPr/>
        </p:nvSpPr>
        <p:spPr>
          <a:xfrm>
            <a:off x="6248399" y="638985"/>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2400" b="0" i="0" dirty="0">
                <a:solidFill>
                  <a:schemeClr val="tx1"/>
                </a:solidFill>
                <a:latin typeface="Franklin Gothic"/>
                <a:ea typeface="Franklin Gothic"/>
                <a:cs typeface="Franklin Gothic"/>
                <a:sym typeface="Franklin Gothic"/>
              </a:rPr>
              <a:t>Dependencies / Show stopper :</a:t>
            </a:r>
            <a:endParaRPr sz="2400" dirty="0">
              <a:solidFill>
                <a:schemeClr val="tx1"/>
              </a:solidFill>
            </a:endParaRPr>
          </a:p>
        </p:txBody>
      </p:sp>
      <p:sp>
        <p:nvSpPr>
          <p:cNvPr id="232" name="Google Shape;232;p3"/>
          <p:cNvSpPr txBox="1"/>
          <p:nvPr/>
        </p:nvSpPr>
        <p:spPr>
          <a:xfrm>
            <a:off x="6096000" y="1221726"/>
            <a:ext cx="5706360" cy="550901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User engagement and willingness to contribute to the platform.</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Collaboration with service providers and integration with their systems.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Data privacy and security concerns.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Ensuring the accuracy and reliability of the machine learning algorithms.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21906" y="169875"/>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463438425"/>
              </p:ext>
            </p:extLst>
          </p:nvPr>
        </p:nvGraphicFramePr>
        <p:xfrm>
          <a:off x="221907" y="780738"/>
          <a:ext cx="11687596" cy="3824032"/>
        </p:xfrm>
        <a:graphic>
          <a:graphicData uri="http://schemas.openxmlformats.org/drawingml/2006/table">
            <a:tbl>
              <a:tblPr firstRow="1" bandRow="1">
                <a:tableStyleId>{5C22544A-7EE6-4342-B048-85BDC9FD1C3A}</a:tableStyleId>
              </a:tblPr>
              <a:tblGrid>
                <a:gridCol w="919032">
                  <a:extLst>
                    <a:ext uri="{9D8B030D-6E8A-4147-A177-3AD203B41FA5}">
                      <a16:colId xmlns:a16="http://schemas.microsoft.com/office/drawing/2014/main" val="2824836338"/>
                    </a:ext>
                  </a:extLst>
                </a:gridCol>
                <a:gridCol w="2976832">
                  <a:extLst>
                    <a:ext uri="{9D8B030D-6E8A-4147-A177-3AD203B41FA5}">
                      <a16:colId xmlns:a16="http://schemas.microsoft.com/office/drawing/2014/main" val="648567316"/>
                    </a:ext>
                  </a:extLst>
                </a:gridCol>
                <a:gridCol w="1947933">
                  <a:extLst>
                    <a:ext uri="{9D8B030D-6E8A-4147-A177-3AD203B41FA5}">
                      <a16:colId xmlns:a16="http://schemas.microsoft.com/office/drawing/2014/main" val="414414887"/>
                    </a:ext>
                  </a:extLst>
                </a:gridCol>
                <a:gridCol w="1947933">
                  <a:extLst>
                    <a:ext uri="{9D8B030D-6E8A-4147-A177-3AD203B41FA5}">
                      <a16:colId xmlns:a16="http://schemas.microsoft.com/office/drawing/2014/main" val="3526582794"/>
                    </a:ext>
                  </a:extLst>
                </a:gridCol>
                <a:gridCol w="1947933">
                  <a:extLst>
                    <a:ext uri="{9D8B030D-6E8A-4147-A177-3AD203B41FA5}">
                      <a16:colId xmlns:a16="http://schemas.microsoft.com/office/drawing/2014/main" val="79086586"/>
                    </a:ext>
                  </a:extLst>
                </a:gridCol>
                <a:gridCol w="1947933">
                  <a:extLst>
                    <a:ext uri="{9D8B030D-6E8A-4147-A177-3AD203B41FA5}">
                      <a16:colId xmlns:a16="http://schemas.microsoft.com/office/drawing/2014/main" val="3249055975"/>
                    </a:ext>
                  </a:extLst>
                </a:gridCol>
              </a:tblGrid>
              <a:tr h="629646">
                <a:tc>
                  <a:txBody>
                    <a:bodyPr/>
                    <a:lstStyle/>
                    <a:p>
                      <a:r>
                        <a:rPr lang="en-US" dirty="0"/>
                        <a:t>Sr. No.</a:t>
                      </a:r>
                    </a:p>
                  </a:txBody>
                  <a:tcPr/>
                </a:tc>
                <a:tc>
                  <a:txBody>
                    <a:bodyPr/>
                    <a:lstStyle/>
                    <a:p>
                      <a:r>
                        <a:rPr lang="en-US" dirty="0"/>
                        <a:t>Name of Team Member</a:t>
                      </a:r>
                      <a:r>
                        <a:rPr lang="en-US" baseline="0" dirty="0"/>
                        <a:t> </a:t>
                      </a:r>
                      <a:endParaRPr lang="en-US" dirty="0"/>
                    </a:p>
                  </a:txBody>
                  <a:tcPr/>
                </a:tc>
                <a:tc>
                  <a:txBody>
                    <a:bodyPr/>
                    <a:lstStyle/>
                    <a:p>
                      <a:r>
                        <a:rPr lang="en-US" dirty="0"/>
                        <a:t>Branch</a:t>
                      </a:r>
                      <a:r>
                        <a:rPr lang="en-US" baseline="0" dirty="0"/>
                        <a:t> </a:t>
                      </a:r>
                      <a:r>
                        <a:rPr lang="en-US" sz="1800" dirty="0"/>
                        <a:t>(</a:t>
                      </a:r>
                      <a:r>
                        <a:rPr lang="en-US" sz="1800" dirty="0" err="1"/>
                        <a:t>Btech</a:t>
                      </a:r>
                      <a:r>
                        <a:rPr lang="en-US" sz="1800" dirty="0"/>
                        <a:t>/</a:t>
                      </a:r>
                      <a:r>
                        <a:rPr lang="en-US" sz="1800" dirty="0" err="1"/>
                        <a:t>Mtech</a:t>
                      </a:r>
                      <a:r>
                        <a:rPr lang="en-US" sz="1800" dirty="0"/>
                        <a:t>/PhD </a:t>
                      </a:r>
                      <a:r>
                        <a:rPr lang="en-US" sz="1800" dirty="0" err="1"/>
                        <a:t>etc</a:t>
                      </a:r>
                      <a:r>
                        <a:rPr lang="en-US" sz="1800" dirty="0"/>
                        <a:t>):</a:t>
                      </a:r>
                      <a:endParaRPr lang="en-US" dirty="0"/>
                    </a:p>
                  </a:txBody>
                  <a:tcPr/>
                </a:tc>
                <a:tc>
                  <a:txBody>
                    <a:bodyPr/>
                    <a:lstStyle/>
                    <a:p>
                      <a:r>
                        <a:rPr lang="en-US" sz="1800" dirty="0"/>
                        <a:t>Stream (ECE, CSE </a:t>
                      </a:r>
                      <a:r>
                        <a:rPr lang="en-US" sz="1800" dirty="0" err="1"/>
                        <a:t>etc</a:t>
                      </a:r>
                      <a:r>
                        <a:rPr lang="en-US" sz="1800"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Year</a:t>
                      </a:r>
                    </a:p>
                    <a:p>
                      <a:endParaRPr lang="en-US" dirty="0"/>
                    </a:p>
                    <a:p>
                      <a:endParaRPr lang="en-US" dirty="0"/>
                    </a:p>
                  </a:txBody>
                  <a:tcPr/>
                </a:tc>
                <a:tc>
                  <a:txBody>
                    <a:bodyPr/>
                    <a:lstStyle/>
                    <a:p>
                      <a:r>
                        <a:rPr lang="en-US" dirty="0"/>
                        <a:t>Position</a:t>
                      </a:r>
                      <a:r>
                        <a:rPr lang="en-US" baseline="0" dirty="0"/>
                        <a:t> in team </a:t>
                      </a:r>
                      <a:r>
                        <a:rPr lang="en-US" sz="1200" baseline="0" dirty="0"/>
                        <a:t>(Team Leader, Front end Developer, Back end Developer, Full Stack, Data base management etc.)</a:t>
                      </a:r>
                      <a:endParaRPr lang="en-US" sz="1200" dirty="0"/>
                    </a:p>
                  </a:txBody>
                  <a:tcPr/>
                </a:tc>
                <a:extLst>
                  <a:ext uri="{0D108BD9-81ED-4DB2-BD59-A6C34878D82A}">
                    <a16:rowId xmlns:a16="http://schemas.microsoft.com/office/drawing/2014/main" val="2093876814"/>
                  </a:ext>
                </a:extLst>
              </a:tr>
              <a:tr h="440752">
                <a:tc>
                  <a:txBody>
                    <a:bodyPr/>
                    <a:lstStyle/>
                    <a:p>
                      <a:r>
                        <a:rPr lang="en-US" dirty="0"/>
                        <a:t>1</a:t>
                      </a:r>
                    </a:p>
                  </a:txBody>
                  <a:tcPr/>
                </a:tc>
                <a:tc>
                  <a:txBody>
                    <a:bodyPr/>
                    <a:lstStyle/>
                    <a:p>
                      <a:r>
                        <a:rPr lang="en-US" dirty="0"/>
                        <a:t>Spurthik Gurram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Btech</a:t>
                      </a:r>
                      <a:r>
                        <a:rPr lang="en-IN" sz="1800" b="0" i="0" u="none" strike="noStrike" kern="1200" baseline="0" dirty="0">
                          <a:solidFill>
                            <a:schemeClr val="dk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CSE-AIML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2nd year	</a:t>
                      </a:r>
                    </a:p>
                  </a:txBody>
                  <a:tcPr/>
                </a:tc>
                <a:tc>
                  <a:txBody>
                    <a:bodyPr/>
                    <a:lstStyle/>
                    <a:p>
                      <a:r>
                        <a:rPr lang="en-US" dirty="0"/>
                        <a:t>Team Leader</a:t>
                      </a:r>
                      <a:r>
                        <a:rPr lang="en-US" baseline="0" dirty="0"/>
                        <a:t> </a:t>
                      </a:r>
                      <a:endParaRPr lang="en-US" dirty="0"/>
                    </a:p>
                  </a:txBody>
                  <a:tcPr/>
                </a:tc>
                <a:extLst>
                  <a:ext uri="{0D108BD9-81ED-4DB2-BD59-A6C34878D82A}">
                    <a16:rowId xmlns:a16="http://schemas.microsoft.com/office/drawing/2014/main" val="205475727"/>
                  </a:ext>
                </a:extLst>
              </a:tr>
              <a:tr h="255356">
                <a:tc>
                  <a:txBody>
                    <a:bodyPr/>
                    <a:lstStyle/>
                    <a:p>
                      <a:r>
                        <a:rPr lang="en-US" dirty="0"/>
                        <a:t>2</a:t>
                      </a:r>
                    </a:p>
                  </a:txBody>
                  <a:tcPr/>
                </a:tc>
                <a:tc>
                  <a:txBody>
                    <a:bodyPr/>
                    <a:lstStyle/>
                    <a:p>
                      <a:r>
                        <a:rPr lang="en-US" dirty="0" err="1"/>
                        <a:t>Akula</a:t>
                      </a:r>
                      <a:r>
                        <a:rPr lang="en-US" dirty="0"/>
                        <a:t> Harshini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Btech</a:t>
                      </a:r>
                      <a:r>
                        <a:rPr lang="en-IN" sz="1800" b="0" i="0" u="none" strike="noStrike" kern="1200" baseline="0" dirty="0">
                          <a:solidFill>
                            <a:schemeClr val="dk1"/>
                          </a:solidFill>
                          <a:latin typeface="+mn-lt"/>
                          <a:ea typeface="+mn-ea"/>
                          <a:cs typeface="+mn-cs"/>
                        </a:rPr>
                        <a:t>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CSE-AIML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2nd year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Database management	</a:t>
                      </a:r>
                    </a:p>
                  </a:txBody>
                  <a:tcPr/>
                </a:tc>
                <a:extLst>
                  <a:ext uri="{0D108BD9-81ED-4DB2-BD59-A6C34878D82A}">
                    <a16:rowId xmlns:a16="http://schemas.microsoft.com/office/drawing/2014/main" val="2431725522"/>
                  </a:ext>
                </a:extLst>
              </a:tr>
              <a:tr h="255356">
                <a:tc>
                  <a:txBody>
                    <a:bodyPr/>
                    <a:lstStyle/>
                    <a:p>
                      <a:r>
                        <a:rPr lang="en-US" dirty="0"/>
                        <a:t>3</a:t>
                      </a:r>
                    </a:p>
                  </a:txBody>
                  <a:tcPr/>
                </a:tc>
                <a:tc>
                  <a:txBody>
                    <a:bodyPr/>
                    <a:lstStyle/>
                    <a:p>
                      <a:r>
                        <a:rPr lang="en-US" dirty="0" err="1"/>
                        <a:t>Navaneeth</a:t>
                      </a:r>
                      <a:r>
                        <a:rPr lang="en-US" dirty="0"/>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Btech</a:t>
                      </a:r>
                      <a:r>
                        <a:rPr lang="en-IN" sz="1800" b="0" i="0" u="none" strike="noStrike" kern="1200" baseline="0" dirty="0">
                          <a:solidFill>
                            <a:schemeClr val="dk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CSE-AIML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2nd year</a:t>
                      </a:r>
                    </a:p>
                  </a:txBody>
                  <a:tcPr/>
                </a:tc>
                <a:tc>
                  <a:txBody>
                    <a:bodyPr/>
                    <a:lstStyle/>
                    <a:p>
                      <a:r>
                        <a:rPr lang="en-US" dirty="0"/>
                        <a:t>Back End</a:t>
                      </a:r>
                    </a:p>
                  </a:txBody>
                  <a:tcPr/>
                </a:tc>
                <a:extLst>
                  <a:ext uri="{0D108BD9-81ED-4DB2-BD59-A6C34878D82A}">
                    <a16:rowId xmlns:a16="http://schemas.microsoft.com/office/drawing/2014/main" val="1999168005"/>
                  </a:ext>
                </a:extLst>
              </a:tr>
              <a:tr h="255356">
                <a:tc>
                  <a:txBody>
                    <a:bodyPr/>
                    <a:lstStyle/>
                    <a:p>
                      <a:r>
                        <a:rPr lang="en-US" dirty="0"/>
                        <a:t>4</a:t>
                      </a:r>
                    </a:p>
                  </a:txBody>
                  <a:tcPr/>
                </a:tc>
                <a:tc>
                  <a:txBody>
                    <a:bodyPr/>
                    <a:lstStyle/>
                    <a:p>
                      <a:r>
                        <a:rPr lang="en-US" dirty="0" err="1"/>
                        <a:t>Ruchitha</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Btech</a:t>
                      </a:r>
                      <a:r>
                        <a:rPr lang="en-IN" sz="1800" b="0" i="0" u="none" strike="noStrike" kern="1200" baseline="0" dirty="0">
                          <a:solidFill>
                            <a:schemeClr val="dk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CSE-AIML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2nd year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Full Stack	</a:t>
                      </a:r>
                    </a:p>
                  </a:txBody>
                  <a:tcPr/>
                </a:tc>
                <a:extLst>
                  <a:ext uri="{0D108BD9-81ED-4DB2-BD59-A6C34878D82A}">
                    <a16:rowId xmlns:a16="http://schemas.microsoft.com/office/drawing/2014/main" val="429007208"/>
                  </a:ext>
                </a:extLst>
              </a:tr>
              <a:tr h="255356">
                <a:tc>
                  <a:txBody>
                    <a:bodyPr/>
                    <a:lstStyle/>
                    <a:p>
                      <a:r>
                        <a:rPr lang="en-US" dirty="0"/>
                        <a:t>5</a:t>
                      </a:r>
                    </a:p>
                  </a:txBody>
                  <a:tcPr/>
                </a:tc>
                <a:tc>
                  <a:txBody>
                    <a:bodyPr/>
                    <a:lstStyle/>
                    <a:p>
                      <a:r>
                        <a:rPr lang="en-US" dirty="0" err="1"/>
                        <a:t>Saisreeja</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Btech</a:t>
                      </a:r>
                      <a:r>
                        <a:rPr lang="en-IN" sz="1800" b="0" i="0" u="none" strike="noStrike" kern="1200" baseline="0" dirty="0">
                          <a:solidFill>
                            <a:schemeClr val="dk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CSE-AIML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2nd year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Front End	</a:t>
                      </a:r>
                    </a:p>
                  </a:txBody>
                  <a:tcPr/>
                </a:tc>
                <a:extLst>
                  <a:ext uri="{0D108BD9-81ED-4DB2-BD59-A6C34878D82A}">
                    <a16:rowId xmlns:a16="http://schemas.microsoft.com/office/drawing/2014/main" val="1653030234"/>
                  </a:ext>
                </a:extLst>
              </a:tr>
              <a:tr h="255356">
                <a:tc>
                  <a:txBody>
                    <a:bodyPr/>
                    <a:lstStyle/>
                    <a:p>
                      <a:r>
                        <a:rPr lang="en-US" dirty="0"/>
                        <a:t>6</a:t>
                      </a:r>
                    </a:p>
                  </a:txBody>
                  <a:tcPr/>
                </a:tc>
                <a:tc>
                  <a:txBody>
                    <a:bodyPr/>
                    <a:lstStyle/>
                    <a:p>
                      <a:r>
                        <a:rPr lang="en-US" dirty="0"/>
                        <a:t>Sri Ram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Btech</a:t>
                      </a:r>
                      <a:r>
                        <a:rPr lang="en-IN" sz="1800" b="0" i="0" u="none" strike="noStrike" kern="1200" baseline="0" dirty="0">
                          <a:solidFill>
                            <a:schemeClr val="dk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CSE-AIML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2nd year	</a:t>
                      </a:r>
                    </a:p>
                  </a:txBody>
                  <a:tcPr/>
                </a:tc>
                <a:tc>
                  <a:txBody>
                    <a:bodyPr/>
                    <a:lstStyle/>
                    <a:p>
                      <a:r>
                        <a:rPr lang="en-US" dirty="0"/>
                        <a:t>ML</a:t>
                      </a:r>
                    </a:p>
                  </a:txBody>
                  <a:tcPr/>
                </a:tc>
                <a:extLst>
                  <a:ext uri="{0D108BD9-81ED-4DB2-BD59-A6C34878D82A}">
                    <a16:rowId xmlns:a16="http://schemas.microsoft.com/office/drawing/2014/main" val="204192424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55708739"/>
              </p:ext>
            </p:extLst>
          </p:nvPr>
        </p:nvGraphicFramePr>
        <p:xfrm>
          <a:off x="221909" y="5259966"/>
          <a:ext cx="11687594" cy="1381760"/>
        </p:xfrm>
        <a:graphic>
          <a:graphicData uri="http://schemas.openxmlformats.org/drawingml/2006/table">
            <a:tbl>
              <a:tblPr firstRow="1" bandRow="1">
                <a:tableStyleId>{5C22544A-7EE6-4342-B048-85BDC9FD1C3A}</a:tableStyleId>
              </a:tblPr>
              <a:tblGrid>
                <a:gridCol w="1102838">
                  <a:extLst>
                    <a:ext uri="{9D8B030D-6E8A-4147-A177-3AD203B41FA5}">
                      <a16:colId xmlns:a16="http://schemas.microsoft.com/office/drawing/2014/main" val="2824836338"/>
                    </a:ext>
                  </a:extLst>
                </a:gridCol>
                <a:gridCol w="3572199">
                  <a:extLst>
                    <a:ext uri="{9D8B030D-6E8A-4147-A177-3AD203B41FA5}">
                      <a16:colId xmlns:a16="http://schemas.microsoft.com/office/drawing/2014/main" val="648567316"/>
                    </a:ext>
                  </a:extLst>
                </a:gridCol>
                <a:gridCol w="2337519">
                  <a:extLst>
                    <a:ext uri="{9D8B030D-6E8A-4147-A177-3AD203B41FA5}">
                      <a16:colId xmlns:a16="http://schemas.microsoft.com/office/drawing/2014/main" val="414414887"/>
                    </a:ext>
                  </a:extLst>
                </a:gridCol>
                <a:gridCol w="2337519">
                  <a:extLst>
                    <a:ext uri="{9D8B030D-6E8A-4147-A177-3AD203B41FA5}">
                      <a16:colId xmlns:a16="http://schemas.microsoft.com/office/drawing/2014/main" val="3526582794"/>
                    </a:ext>
                  </a:extLst>
                </a:gridCol>
                <a:gridCol w="2337519">
                  <a:extLst>
                    <a:ext uri="{9D8B030D-6E8A-4147-A177-3AD203B41FA5}">
                      <a16:colId xmlns:a16="http://schemas.microsoft.com/office/drawing/2014/main" val="79086586"/>
                    </a:ext>
                  </a:extLst>
                </a:gridCol>
              </a:tblGrid>
              <a:tr h="370840">
                <a:tc>
                  <a:txBody>
                    <a:bodyPr/>
                    <a:lstStyle/>
                    <a:p>
                      <a:r>
                        <a:rPr lang="en-US" dirty="0"/>
                        <a:t>Sr. No.</a:t>
                      </a:r>
                    </a:p>
                  </a:txBody>
                  <a:tcPr/>
                </a:tc>
                <a:tc>
                  <a:txBody>
                    <a:bodyPr/>
                    <a:lstStyle/>
                    <a:p>
                      <a:r>
                        <a:rPr lang="en-US" dirty="0"/>
                        <a:t>Name of Mentor </a:t>
                      </a:r>
                    </a:p>
                  </a:txBody>
                  <a:tcPr/>
                </a:tc>
                <a:tc>
                  <a:txBody>
                    <a:bodyPr/>
                    <a:lstStyle/>
                    <a:p>
                      <a:r>
                        <a:rPr lang="en-US" sz="1800" dirty="0"/>
                        <a:t>Category </a:t>
                      </a:r>
                      <a:r>
                        <a:rPr lang="en-US" sz="1600" dirty="0"/>
                        <a:t>(Academic/Industry): </a:t>
                      </a:r>
                    </a:p>
                  </a:txBody>
                  <a:tcPr/>
                </a:tc>
                <a:tc>
                  <a:txBody>
                    <a:bodyPr/>
                    <a:lstStyle/>
                    <a:p>
                      <a:r>
                        <a:rPr lang="en-US" sz="1800" dirty="0"/>
                        <a:t>Expertise </a:t>
                      </a:r>
                      <a:r>
                        <a:rPr lang="en-US" sz="1400" dirty="0"/>
                        <a:t>(AI/ML/</a:t>
                      </a:r>
                      <a:r>
                        <a:rPr lang="en-US" sz="1400" dirty="0" err="1"/>
                        <a:t>Blockchain</a:t>
                      </a:r>
                      <a:r>
                        <a:rPr lang="en-US" sz="1400" dirty="0"/>
                        <a:t> </a:t>
                      </a:r>
                      <a:r>
                        <a:rPr lang="en-US" sz="1400" dirty="0" err="1"/>
                        <a:t>etc</a:t>
                      </a:r>
                      <a:r>
                        <a:rPr lang="en-US" sz="1400" dirty="0"/>
                        <a:t>):</a:t>
                      </a:r>
                      <a:r>
                        <a:rPr lang="en-US" sz="1800" dirty="0"/>
                        <a:t> </a:t>
                      </a:r>
                      <a:endParaRPr lang="en-US" dirty="0"/>
                    </a:p>
                  </a:txBody>
                  <a:tcPr/>
                </a:tc>
                <a:tc>
                  <a:txBody>
                    <a:bodyPr/>
                    <a:lstStyle/>
                    <a:p>
                      <a:r>
                        <a:rPr lang="en-US" sz="1800" dirty="0"/>
                        <a:t>Domain Experience  </a:t>
                      </a:r>
                      <a:r>
                        <a:rPr lang="en-US" sz="1600" dirty="0"/>
                        <a:t>(in Years )</a:t>
                      </a:r>
                    </a:p>
                  </a:txBody>
                  <a:tcPr/>
                </a:tc>
                <a:extLst>
                  <a:ext uri="{0D108BD9-81ED-4DB2-BD59-A6C34878D82A}">
                    <a16:rowId xmlns:a16="http://schemas.microsoft.com/office/drawing/2014/main" val="2093876814"/>
                  </a:ext>
                </a:extLst>
              </a:tr>
              <a:tr h="370840">
                <a:tc>
                  <a:txBody>
                    <a:bodyPr/>
                    <a:lstStyle/>
                    <a:p>
                      <a:r>
                        <a:rPr lang="en-US" dirty="0"/>
                        <a:t>1</a:t>
                      </a:r>
                    </a:p>
                  </a:txBody>
                  <a:tcPr/>
                </a:tc>
                <a:tc>
                  <a:txBody>
                    <a:bodyPr/>
                    <a:lstStyle/>
                    <a:p>
                      <a:r>
                        <a:rPr lang="en-US" dirty="0"/>
                        <a:t>DEKA BHUPESH</a:t>
                      </a:r>
                    </a:p>
                  </a:txBody>
                  <a:tcPr/>
                </a:tc>
                <a:tc>
                  <a:txBody>
                    <a:bodyPr/>
                    <a:lstStyle/>
                    <a:p>
                      <a:r>
                        <a:rPr lang="en-US" dirty="0"/>
                        <a:t>Academic</a:t>
                      </a:r>
                    </a:p>
                  </a:txBody>
                  <a:tcPr/>
                </a:tc>
                <a:tc>
                  <a:txBody>
                    <a:bodyPr/>
                    <a:lstStyle/>
                    <a:p>
                      <a:r>
                        <a:rPr lang="en-US" dirty="0"/>
                        <a:t>AI, ML, DSA</a:t>
                      </a:r>
                    </a:p>
                  </a:txBody>
                  <a:tcPr/>
                </a:tc>
                <a:tc>
                  <a:txBody>
                    <a:bodyPr/>
                    <a:lstStyle/>
                    <a:p>
                      <a:r>
                        <a:rPr lang="en-US"/>
                        <a:t>10+</a:t>
                      </a:r>
                      <a:endParaRPr lang="en-US" dirty="0"/>
                    </a:p>
                  </a:txBody>
                  <a:tcPr/>
                </a:tc>
                <a:extLst>
                  <a:ext uri="{0D108BD9-81ED-4DB2-BD59-A6C34878D82A}">
                    <a16:rowId xmlns:a16="http://schemas.microsoft.com/office/drawing/2014/main" val="205475727"/>
                  </a:ext>
                </a:extLst>
              </a:tr>
              <a:tr h="370840">
                <a:tc>
                  <a:txBody>
                    <a:bodyPr/>
                    <a:lstStyle/>
                    <a:p>
                      <a:r>
                        <a:rPr lang="en-US" dirty="0"/>
                        <a:t>2</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31725522"/>
                  </a:ext>
                </a:extLst>
              </a:tr>
            </a:tbl>
          </a:graphicData>
        </a:graphic>
      </p:graphicFrame>
      <p:sp>
        <p:nvSpPr>
          <p:cNvPr id="7" name="Google Shape;237;p4"/>
          <p:cNvSpPr txBox="1">
            <a:spLocks/>
          </p:cNvSpPr>
          <p:nvPr/>
        </p:nvSpPr>
        <p:spPr>
          <a:xfrm>
            <a:off x="221905" y="4649103"/>
            <a:ext cx="6617507" cy="610863"/>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Team Mentor/s Details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89</TotalTime>
  <Words>674</Words>
  <Application>Microsoft Office PowerPoint</Application>
  <PresentationFormat>Widescreen</PresentationFormat>
  <Paragraphs>103</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Libre Franklin</vt:lpstr>
      <vt:lpstr>Noto Sans Symbols</vt:lpstr>
      <vt:lpstr>Wingdings 3</vt:lpstr>
      <vt:lpstr>Calibri</vt:lpstr>
      <vt:lpstr>Trebuchet MS</vt:lpstr>
      <vt:lpstr>Arial</vt:lpstr>
      <vt:lpstr>Franklin Gothic</vt:lpstr>
      <vt:lpstr>Facet</vt:lpstr>
      <vt:lpstr>Basic Details of the Team and Problem Statement</vt:lpstr>
      <vt:lpstr>Idea/Approach Details</vt:lpstr>
      <vt:lpstr>Technology Stacks: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Spurthik Gurram</cp:lastModifiedBy>
  <cp:revision>13</cp:revision>
  <dcterms:created xsi:type="dcterms:W3CDTF">2022-02-11T07:14:46Z</dcterms:created>
  <dcterms:modified xsi:type="dcterms:W3CDTF">2023-04-27T08:08:37Z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