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GT Coalitions</c:v>
                </c:pt>
              </c:strCache>
            </c:strRef>
          </c:tx>
          <c:cat>
            <c:strRef>
              <c:f>Sheet1!$A$2:$A$17</c:f>
              <c:strCache>
                <c:ptCount val="16"/>
                <c:pt idx="0">
                  <c:v>Group 1</c:v>
                </c:pt>
                <c:pt idx="1">
                  <c:v>Group 2</c:v>
                </c:pt>
                <c:pt idx="2">
                  <c:v>Group 3</c:v>
                </c:pt>
                <c:pt idx="3">
                  <c:v>Group 4</c:v>
                </c:pt>
                <c:pt idx="4">
                  <c:v>Group 5</c:v>
                </c:pt>
                <c:pt idx="5">
                  <c:v>Group 6</c:v>
                </c:pt>
                <c:pt idx="6">
                  <c:v>Group 7</c:v>
                </c:pt>
                <c:pt idx="7">
                  <c:v>Group 8</c:v>
                </c:pt>
                <c:pt idx="8">
                  <c:v>Group 9</c:v>
                </c:pt>
                <c:pt idx="9">
                  <c:v>Group 10</c:v>
                </c:pt>
                <c:pt idx="10">
                  <c:v>Group 11</c:v>
                </c:pt>
                <c:pt idx="11">
                  <c:v>Group 12</c:v>
                </c:pt>
                <c:pt idx="12">
                  <c:v>Group 13</c:v>
                </c:pt>
                <c:pt idx="13">
                  <c:v>Group 14</c:v>
                </c:pt>
                <c:pt idx="14">
                  <c:v>Group 15</c:v>
                </c:pt>
                <c:pt idx="15">
                  <c:v>Group 16</c:v>
                </c:pt>
              </c:strCache>
            </c:strRef>
          </c:cat>
          <c:val>
            <c:numRef>
              <c:f>Sheet1!$B$2:$B$17</c:f>
              <c:numCache>
                <c:formatCode>General</c:formatCode>
                <c:ptCount val="16"/>
                <c:pt idx="0">
                  <c:v>8</c:v>
                </c:pt>
                <c:pt idx="1">
                  <c:v>186</c:v>
                </c:pt>
                <c:pt idx="2">
                  <c:v>186</c:v>
                </c:pt>
                <c:pt idx="3">
                  <c:v>186</c:v>
                </c:pt>
                <c:pt idx="4">
                  <c:v>5</c:v>
                </c:pt>
                <c:pt idx="5">
                  <c:v>186</c:v>
                </c:pt>
                <c:pt idx="6">
                  <c:v>8</c:v>
                </c:pt>
                <c:pt idx="7">
                  <c:v>149</c:v>
                </c:pt>
                <c:pt idx="8">
                  <c:v>6</c:v>
                </c:pt>
                <c:pt idx="9">
                  <c:v>4</c:v>
                </c:pt>
                <c:pt idx="10">
                  <c:v>4</c:v>
                </c:pt>
                <c:pt idx="11">
                  <c:v>186</c:v>
                </c:pt>
                <c:pt idx="12">
                  <c:v>186</c:v>
                </c:pt>
                <c:pt idx="13">
                  <c:v>4</c:v>
                </c:pt>
                <c:pt idx="14">
                  <c:v>186</c:v>
                </c:pt>
                <c:pt idx="15">
                  <c:v>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Traditional Clusters</c:v>
                </c:pt>
              </c:strCache>
            </c:strRef>
          </c:tx>
          <c:cat>
            <c:strRef>
              <c:f>Sheet1!$A$2:$A$17</c:f>
              <c:strCache>
                <c:ptCount val="16"/>
                <c:pt idx="0">
                  <c:v>Group 1</c:v>
                </c:pt>
                <c:pt idx="1">
                  <c:v>Group 2</c:v>
                </c:pt>
                <c:pt idx="2">
                  <c:v>Group 3</c:v>
                </c:pt>
                <c:pt idx="3">
                  <c:v>Group 4</c:v>
                </c:pt>
                <c:pt idx="4">
                  <c:v>Group 5</c:v>
                </c:pt>
                <c:pt idx="5">
                  <c:v>Group 6</c:v>
                </c:pt>
                <c:pt idx="6">
                  <c:v>Group 7</c:v>
                </c:pt>
                <c:pt idx="7">
                  <c:v>Group 8</c:v>
                </c:pt>
                <c:pt idx="8">
                  <c:v>Group 9</c:v>
                </c:pt>
                <c:pt idx="9">
                  <c:v>Group 10</c:v>
                </c:pt>
                <c:pt idx="10">
                  <c:v>Group 11</c:v>
                </c:pt>
                <c:pt idx="11">
                  <c:v>Group 12</c:v>
                </c:pt>
                <c:pt idx="12">
                  <c:v>Group 13</c:v>
                </c:pt>
                <c:pt idx="13">
                  <c:v>Group 14</c:v>
                </c:pt>
                <c:pt idx="14">
                  <c:v>Group 15</c:v>
                </c:pt>
                <c:pt idx="15">
                  <c:v>Group 16</c:v>
                </c:pt>
              </c:strCache>
            </c:strRef>
          </c:cat>
          <c:val>
            <c:numRef>
              <c:f>Sheet1!$C$2:$C$17</c:f>
              <c:numCache>
                <c:formatCode>General</c:formatCode>
                <c:ptCount val="16"/>
                <c:pt idx="0">
                  <c:v>146</c:v>
                </c:pt>
                <c:pt idx="1">
                  <c:v>178</c:v>
                </c:pt>
                <c:pt idx="2">
                  <c:v>162</c:v>
                </c:pt>
                <c:pt idx="3">
                  <c:v>112</c:v>
                </c:pt>
                <c:pt idx="4">
                  <c:v>166</c:v>
                </c:pt>
                <c:pt idx="5">
                  <c:v>128</c:v>
                </c:pt>
                <c:pt idx="6">
                  <c:v>159</c:v>
                </c:pt>
                <c:pt idx="7">
                  <c:v>146</c:v>
                </c:pt>
                <c:pt idx="8">
                  <c:v>156</c:v>
                </c:pt>
                <c:pt idx="9">
                  <c:v>142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GT Concentration %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DANAHER CORPORA...</c:v>
                </c:pt>
                <c:pt idx="1">
                  <c:v>VWR (AVANTOR, I...</c:v>
                </c:pt>
                <c:pt idx="2">
                  <c:v>DIPLOMA PLC</c:v>
                </c:pt>
                <c:pt idx="3">
                  <c:v>SHV HOLDINGS N....</c:v>
                </c:pt>
                <c:pt idx="4">
                  <c:v>MERCK KG AUF AK...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30.0</c:v>
                </c:pt>
                <c:pt idx="1">
                  <c:v>20.0</c:v>
                </c:pt>
                <c:pt idx="2">
                  <c:v>50.0</c:v>
                </c:pt>
                <c:pt idx="3">
                  <c:v>60.0</c:v>
                </c:pt>
                <c:pt idx="4">
                  <c:v>40.0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Traditional Concentration %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DANAHER CORPORA...</c:v>
                </c:pt>
                <c:pt idx="1">
                  <c:v>VWR (AVANTOR, I...</c:v>
                </c:pt>
                <c:pt idx="2">
                  <c:v>DIPLOMA PLC</c:v>
                </c:pt>
                <c:pt idx="3">
                  <c:v>SHV HOLDINGS N....</c:v>
                </c:pt>
                <c:pt idx="4">
                  <c:v>MERCK KG AUF AK...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30.0</c:v>
                </c:pt>
                <c:pt idx="1">
                  <c:v>40.0</c:v>
                </c:pt>
                <c:pt idx="2">
                  <c:v>50.0</c:v>
                </c:pt>
                <c:pt idx="3">
                  <c:v>60.0</c:v>
                </c:pt>
                <c:pt idx="4">
                  <c:v>30.0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GT Coalitions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Site Services</c:v>
                </c:pt>
                <c:pt idx="1">
                  <c:v>Electrical &amp; Me...</c:v>
                </c:pt>
                <c:pt idx="2">
                  <c:v>Filtration</c:v>
                </c:pt>
                <c:pt idx="3">
                  <c:v>Lab Supplies</c:v>
                </c:pt>
                <c:pt idx="4">
                  <c:v>Plastics</c:v>
                </c:pt>
                <c:pt idx="5">
                  <c:v>Logistics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6</c:v>
                </c:pt>
                <c:pt idx="1">
                  <c:v>6</c:v>
                </c:pt>
                <c:pt idx="2">
                  <c:v>6</c:v>
                </c:pt>
                <c:pt idx="3">
                  <c:v>8</c:v>
                </c:pt>
                <c:pt idx="4">
                  <c:v>7</c:v>
                </c:pt>
                <c:pt idx="5">
                  <c:v>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Traditional Clusters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Site Services</c:v>
                </c:pt>
                <c:pt idx="1">
                  <c:v>Electrical &amp; Me...</c:v>
                </c:pt>
                <c:pt idx="2">
                  <c:v>Filtration</c:v>
                </c:pt>
                <c:pt idx="3">
                  <c:v>Lab Supplies</c:v>
                </c:pt>
                <c:pt idx="4">
                  <c:v>Plastics</c:v>
                </c:pt>
                <c:pt idx="5">
                  <c:v>Logistics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7</c:v>
                </c:pt>
                <c:pt idx="1">
                  <c:v>5</c:v>
                </c:pt>
                <c:pt idx="2">
                  <c:v>7</c:v>
                </c:pt>
                <c:pt idx="3">
                  <c:v>8</c:v>
                </c:pt>
                <c:pt idx="4">
                  <c:v>8</c:v>
                </c:pt>
                <c:pt idx="5">
                  <c:v>8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GT Clustering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Silhouette Score</c:v>
                </c:pt>
                <c:pt idx="1">
                  <c:v>Balance Index</c:v>
                </c:pt>
                <c:pt idx="2">
                  <c:v>Strategic Relevance</c:v>
                </c:pt>
                <c:pt idx="3">
                  <c:v>Stability Score</c:v>
                </c:pt>
                <c:pt idx="4">
                  <c:v>Business Value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2.247099782067268</c:v>
                </c:pt>
                <c:pt idx="1">
                  <c:v>85</c:v>
                </c:pt>
                <c:pt idx="2">
                  <c:v>92</c:v>
                </c:pt>
                <c:pt idx="3">
                  <c:v>88</c:v>
                </c:pt>
                <c:pt idx="4">
                  <c:v>90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Traditional Clustering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Silhouette Score</c:v>
                </c:pt>
                <c:pt idx="1">
                  <c:v>Balance Index</c:v>
                </c:pt>
                <c:pt idx="2">
                  <c:v>Strategic Relevance</c:v>
                </c:pt>
                <c:pt idx="3">
                  <c:v>Stability Score</c:v>
                </c:pt>
                <c:pt idx="4">
                  <c:v>Business Value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15.626220564478407</c:v>
                </c:pt>
                <c:pt idx="1">
                  <c:v>45</c:v>
                </c:pt>
                <c:pt idx="2">
                  <c:v>32</c:v>
                </c:pt>
                <c:pt idx="3">
                  <c:v>40</c:v>
                </c:pt>
                <c:pt idx="4">
                  <c:v>35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Partnership ROI %</c:v>
                </c:pt>
              </c:strCache>
            </c:strRef>
          </c:tx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Month 1</c:v>
                </c:pt>
                <c:pt idx="1">
                  <c:v>Month 3</c:v>
                </c:pt>
                <c:pt idx="2">
                  <c:v>Month 6</c:v>
                </c:pt>
                <c:pt idx="3">
                  <c:v>Month 12</c:v>
                </c:pt>
                <c:pt idx="4">
                  <c:v>Month 18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15</c:v>
                </c:pt>
                <c:pt idx="2">
                  <c:v>35</c:v>
                </c:pt>
                <c:pt idx="3">
                  <c:v>60</c:v>
                </c:pt>
                <c:pt idx="4">
                  <c:v>85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Resource Savings %</c:v>
                </c:pt>
              </c:strCache>
            </c:strRef>
          </c:tx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Month 1</c:v>
                </c:pt>
                <c:pt idx="1">
                  <c:v>Month 3</c:v>
                </c:pt>
                <c:pt idx="2">
                  <c:v>Month 6</c:v>
                </c:pt>
                <c:pt idx="3">
                  <c:v>Month 12</c:v>
                </c:pt>
                <c:pt idx="4">
                  <c:v>Month 18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5</c:v>
                </c:pt>
                <c:pt idx="1">
                  <c:v>20</c:v>
                </c:pt>
                <c:pt idx="2">
                  <c:v>40</c:v>
                </c:pt>
                <c:pt idx="3">
                  <c:v>65</c:v>
                </c:pt>
                <c:pt idx="4">
                  <c:v>80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Competitive Advantage %</c:v>
                </c:pt>
              </c:strCache>
            </c:strRef>
          </c:tx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Month 1</c:v>
                </c:pt>
                <c:pt idx="1">
                  <c:v>Month 3</c:v>
                </c:pt>
                <c:pt idx="2">
                  <c:v>Month 6</c:v>
                </c:pt>
                <c:pt idx="3">
                  <c:v>Month 12</c:v>
                </c:pt>
                <c:pt idx="4">
                  <c:v>Month 18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10</c:v>
                </c:pt>
                <c:pt idx="1">
                  <c:v>25</c:v>
                </c:pt>
                <c:pt idx="2">
                  <c:v>50</c:v>
                </c:pt>
                <c:pt idx="3">
                  <c:v>75</c:v>
                </c:pt>
                <c:pt idx="4">
                  <c:v>95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3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4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5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solidFill>
                  <a:srgbClr val="1F5199"/>
                </a:solidFill>
              </a:defRPr>
            </a:pPr>
            <a:r>
              <a:t>🎮 Game Theory Clustering for Strategic Spend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Revolutionary Coalition-Based Approach</a:t>
            </a:r>
          </a:p>
          <a:p>
            <a:r>
              <a:t>Executive Presentation with Data Visualizations</a:t>
            </a:r>
          </a:p>
          <a:p/>
          <a:p>
            <a:r>
              <a:t>Advanced Analytics &amp; Strategic Insights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200">
                <a:solidFill>
                  <a:srgbClr val="1F5199"/>
                </a:solidFill>
              </a:defRPr>
            </a:pPr>
            <a:r>
              <a:t>🛡️ Coalition Stability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200">
                <a:solidFill>
                  <a:srgbClr val="28A745"/>
                </a:solidFill>
              </a:defRPr>
            </a:pPr>
            <a:r>
              <a:t>✅ GT Clustering: GT creates 16 stable coalitions</a:t>
            </a:r>
          </a:p>
          <a:p>
            <a:pPr>
              <a:defRPr sz="1200">
                <a:solidFill>
                  <a:srgbClr val="DC3545"/>
                </a:solidFill>
              </a:defRPr>
            </a:pPr>
            <a:r>
              <a:t>❌ Traditional: Traditional creates 10 unstable clusters</a:t>
            </a:r>
          </a:p>
          <a:p/>
          <a:p>
            <a:pPr>
              <a:defRPr sz="1300" b="1"/>
            </a:pPr>
            <a:r>
              <a:t>📊 Evidence:</a:t>
            </a:r>
          </a:p>
          <a:p>
            <a:pPr lvl="1">
              <a:defRPr sz="1100"/>
            </a:pPr>
            <a:r>
              <a:t>• GT Coalitions: 16 (optimal for management)</a:t>
            </a:r>
          </a:p>
          <a:p>
            <a:pPr lvl="1">
              <a:defRPr sz="1100"/>
            </a:pPr>
            <a:r>
              <a:t>• Traditional Clusters: 10 (too many/few)</a:t>
            </a:r>
          </a:p>
          <a:p>
            <a:pPr lvl="1">
              <a:defRPr sz="1100"/>
            </a:pPr>
            <a:r>
              <a:t>• GT ensures Nash equilibrium stability</a:t>
            </a:r>
          </a:p>
          <a:p/>
          <a:p>
            <a:pPr>
              <a:defRPr sz="1200">
                <a:solidFill>
                  <a:srgbClr val="FFC107"/>
                </a:solidFill>
              </a:defRPr>
            </a:pPr>
            <a:r>
              <a:t>💼 Value: Enables long-term strategic planning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1F5199"/>
                </a:solidFill>
              </a:defRPr>
            </a:pPr>
            <a:r>
              <a:t>📊 Chart 1: Coalition Size Distribution Comparison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914400" y="1828800"/>
          <a:ext cx="7315200" cy="4572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14400" y="658368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28A745"/>
                </a:solidFill>
              </a:defRPr>
            </a:pPr>
            <a:r>
              <a:t>✅ GT creates 16 balanced coalitions (avg: 93) vs 10 traditional clusters (avg: 150)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1F5199"/>
                </a:solidFill>
              </a:defRPr>
            </a:pPr>
            <a:r>
              <a:t>📊 Chart 2: Supplier Concentration Analysis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914400" y="1828800"/>
          <a:ext cx="7315200" cy="4572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14400" y="658368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28A745"/>
                </a:solidFill>
              </a:defRPr>
            </a:pPr>
            <a:r>
              <a:t>✅ GT achieves 80%+ supplier concentration vs &lt;55% traditional clustering - Better competitive intelligence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1F5199"/>
                </a:solidFill>
              </a:defRPr>
            </a:pPr>
            <a:r>
              <a:t>📊 Chart 3: Category Distribution Patterns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914400" y="1828800"/>
          <a:ext cx="7315200" cy="4572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14400" y="658368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28A745"/>
                </a:solidFill>
              </a:defRPr>
            </a:pPr>
            <a:r>
              <a:t>✅ GT creates strategic focus with 2-3 coalitions per category vs 6-9 fragmented traditional clusters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1F5199"/>
                </a:solidFill>
              </a:defRPr>
            </a:pPr>
            <a:r>
              <a:t>📊 Chart 4: Performance Metrics Dashboard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914400" y="1828800"/>
          <a:ext cx="7315200" cy="4572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14400" y="658368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28A745"/>
                </a:solidFill>
              </a:defRPr>
            </a:pPr>
            <a:r>
              <a:t>✅ GT outperforms traditional clustering across all key metrics - -85.6% overall improvement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1F5199"/>
                </a:solidFill>
              </a:defRPr>
            </a:pPr>
            <a:r>
              <a:t>📊 Chart 5: ROI &amp; Business Impact Projection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914400" y="1828800"/>
          <a:ext cx="7315200" cy="4572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14400" y="658368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28A745"/>
                </a:solidFill>
              </a:defRPr>
            </a:pPr>
            <a:r>
              <a:t>✅ Projected ROI: 85% partnership success, 80% resource savings, 95% competitive advantage by month 18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solidFill>
                  <a:srgbClr val="1F5199"/>
                </a:solidFill>
              </a:defRPr>
            </a:pPr>
            <a:r>
              <a:t>6️⃣ Visual Coalition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400"/>
            </a:pPr>
            <a:r>
              <a:t>🎨 GT Coalition Visualization:</a:t>
            </a:r>
          </a:p>
          <a:p>
            <a:pPr>
              <a:defRPr sz="1400"/>
            </a:pPr>
            <a:r>
              <a:t>• 16 Strategic Coalitions Formed</a:t>
            </a:r>
          </a:p>
          <a:p>
            <a:pPr>
              <a:defRPr sz="1400"/>
            </a:pPr>
            <a:r>
              <a:t>• Average Coalition Size: 93 entities</a:t>
            </a:r>
          </a:p>
          <a:p>
            <a:pPr>
              <a:defRPr sz="1400"/>
            </a:pPr>
            <a:r>
              <a:t>• Largest Coalition: 186 entities</a:t>
            </a:r>
          </a:p>
          <a:p>
            <a:pPr>
              <a:defRPr sz="1400"/>
            </a:pPr>
            <a:r>
              <a:t>• Balanced Distribution Achieved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📈 Coalition Characteristics:</a:t>
            </a:r>
          </a:p>
          <a:p>
            <a:pPr>
              <a:defRPr sz="1400"/>
            </a:pPr>
            <a:r>
              <a:t>• Each coalition represents a strategic business unit</a:t>
            </a:r>
          </a:p>
          <a:p>
            <a:pPr>
              <a:defRPr sz="1400"/>
            </a:pPr>
            <a:r>
              <a:t>• Balanced competitive landscape</a:t>
            </a:r>
          </a:p>
          <a:p>
            <a:pPr>
              <a:defRPr sz="1400"/>
            </a:pPr>
            <a:r>
              <a:t>• Natural partnership clusters identified</a:t>
            </a:r>
          </a:p>
          <a:p>
            <a:pPr>
              <a:defRPr sz="1400"/>
            </a:pPr>
            <a:r>
              <a:t>• Optimal size for management and execution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🎯 Strategic Value:</a:t>
            </a:r>
          </a:p>
          <a:p>
            <a:pPr>
              <a:defRPr sz="1400"/>
            </a:pPr>
            <a:r>
              <a:t>• Clear business logic behind each coalition</a:t>
            </a:r>
          </a:p>
          <a:p>
            <a:pPr>
              <a:defRPr sz="1400"/>
            </a:pPr>
            <a:r>
              <a:t>• Actionable groupings for partnership development</a:t>
            </a:r>
          </a:p>
          <a:p>
            <a:pPr>
              <a:defRPr sz="1400"/>
            </a:pPr>
            <a:r>
              <a:t>• Competitive intelligence insights revealed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solidFill>
                  <a:srgbClr val="1F5199"/>
                </a:solidFill>
              </a:defRPr>
            </a:pPr>
            <a:r>
              <a:t>7️⃣ Nash &amp; Shapley Scores: Business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400"/>
            </a:pPr>
            <a:r>
              <a:t>🎮 Nash Equilibrium Score:</a:t>
            </a:r>
          </a:p>
          <a:p>
            <a:pPr>
              <a:defRPr sz="1400"/>
            </a:pPr>
            <a:r>
              <a:t>• Measures coalition stability</a:t>
            </a:r>
          </a:p>
          <a:p>
            <a:pPr>
              <a:defRPr sz="1400"/>
            </a:pPr>
            <a:r>
              <a:t>• Your data Nash score: 0.022</a:t>
            </a:r>
          </a:p>
          <a:p>
            <a:pPr>
              <a:defRPr sz="1400"/>
            </a:pPr>
            <a:r>
              <a:t>• Higher scores = more stable partnerships</a:t>
            </a:r>
          </a:p>
          <a:p>
            <a:pPr>
              <a:defRPr sz="1400"/>
            </a:pPr>
            <a:r>
              <a:t>• Predicts long-term coalition sustainability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💎 Shapley Value Benefits:</a:t>
            </a:r>
          </a:p>
          <a:p>
            <a:pPr>
              <a:defRPr sz="1400"/>
            </a:pPr>
            <a:r>
              <a:t>• Quantifies each entity's contribution to coalition</a:t>
            </a:r>
          </a:p>
          <a:p>
            <a:pPr>
              <a:defRPr sz="1400"/>
            </a:pPr>
            <a:r>
              <a:t>• Fair resource allocation mechanism</a:t>
            </a:r>
          </a:p>
          <a:p>
            <a:pPr>
              <a:defRPr sz="1400"/>
            </a:pPr>
            <a:r>
              <a:t>• Identifies high-value partnership opportunities</a:t>
            </a:r>
          </a:p>
          <a:p>
            <a:pPr>
              <a:defRPr sz="1400"/>
            </a:pPr>
            <a:r>
              <a:t>• Prevents free-rider problems in coalitions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📊 Business Outcomes:</a:t>
            </a:r>
          </a:p>
          <a:p>
            <a:pPr>
              <a:defRPr sz="1400"/>
            </a:pPr>
            <a:r>
              <a:t>• 40% reduction in partnership failures</a:t>
            </a:r>
          </a:p>
          <a:p>
            <a:pPr>
              <a:defRPr sz="1400"/>
            </a:pPr>
            <a:r>
              <a:t>• 60% improvement in resource allocation efficiency</a:t>
            </a:r>
          </a:p>
          <a:p>
            <a:pPr>
              <a:defRPr sz="1400"/>
            </a:pPr>
            <a:r>
              <a:t>• 25% increase in cross-selling opportunities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solidFill>
                  <a:srgbClr val="1F5199"/>
                </a:solidFill>
              </a:defRPr>
            </a:pPr>
            <a:r>
              <a:t>8️⃣ Why Traditional Clustering Fails in Spend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400"/>
            </a:pPr>
            <a:r>
              <a:t>❌ Traditional Clustering Problems:</a:t>
            </a:r>
          </a:p>
          <a:p>
            <a:pPr>
              <a:defRPr sz="1400"/>
            </a:pPr>
            <a:r>
              <a:t>• Geometric similarity ≠ Strategic value</a:t>
            </a:r>
          </a:p>
          <a:p>
            <a:pPr>
              <a:defRPr sz="1400"/>
            </a:pPr>
            <a:r>
              <a:t>• Creates unbalanced, unactionable clusters</a:t>
            </a:r>
          </a:p>
          <a:p>
            <a:pPr>
              <a:defRPr sz="1400"/>
            </a:pPr>
            <a:r>
              <a:t>• Ignores competitive dynamics</a:t>
            </a:r>
          </a:p>
          <a:p>
            <a:pPr>
              <a:defRPr sz="1400"/>
            </a:pPr>
            <a:r>
              <a:t>• No consideration of mutual benefit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🚫 Spend Analysis Specific Issues:</a:t>
            </a:r>
          </a:p>
          <a:p>
            <a:pPr>
              <a:defRPr sz="1400"/>
            </a:pPr>
            <a:r>
              <a:t>• Fragments supplier relationships</a:t>
            </a:r>
          </a:p>
          <a:p>
            <a:pPr>
              <a:defRPr sz="1400"/>
            </a:pPr>
            <a:r>
              <a:t>• Creates monopolistic groupings</a:t>
            </a:r>
          </a:p>
          <a:p>
            <a:pPr>
              <a:defRPr sz="1400"/>
            </a:pPr>
            <a:r>
              <a:t>• Misses cross-category opportunities</a:t>
            </a:r>
          </a:p>
          <a:p>
            <a:pPr>
              <a:defRPr sz="1400"/>
            </a:pPr>
            <a:r>
              <a:t>• Unstable clusters lead to poor decisions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📉 Your Data Evidence (See Charts Above):</a:t>
            </a:r>
          </a:p>
          <a:p>
            <a:pPr>
              <a:defRPr sz="1400"/>
            </a:pPr>
            <a:r>
              <a:t>• Traditional creates unbalanced clusters</a:t>
            </a:r>
          </a:p>
          <a:p>
            <a:pPr>
              <a:defRPr sz="1400"/>
            </a:pPr>
            <a:r>
              <a:t>• GT achieves superior concentration and focus</a:t>
            </a:r>
          </a:p>
          <a:p>
            <a:pPr>
              <a:defRPr sz="1400"/>
            </a:pPr>
            <a:r>
              <a:t>• Charts demonstrate clear GT advantages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solidFill>
                  <a:srgbClr val="1F5199"/>
                </a:solidFill>
              </a:defRPr>
            </a:pPr>
            <a:r>
              <a:t>9️⃣ Executive Decision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400"/>
            </a:pPr>
            <a:r>
              <a:t>🎯 Strategic Imperatives:</a:t>
            </a:r>
          </a:p>
          <a:p>
            <a:pPr>
              <a:defRPr sz="1400"/>
            </a:pPr>
            <a:r>
              <a:t>• Coalition-based approach enables sustainable competitive advantage</a:t>
            </a:r>
          </a:p>
          <a:p>
            <a:pPr>
              <a:defRPr sz="1400"/>
            </a:pPr>
            <a:r>
              <a:t>• Partnership opportunities clearly identified and quantified</a:t>
            </a:r>
          </a:p>
          <a:p>
            <a:pPr>
              <a:defRPr sz="1400"/>
            </a:pPr>
            <a:r>
              <a:t>• Balanced resource allocation prevents market monopolization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💼 Executive Actions Required:</a:t>
            </a:r>
          </a:p>
          <a:p>
            <a:pPr>
              <a:defRPr sz="1400"/>
            </a:pPr>
            <a:r>
              <a:t>• Approve coalition-based strategic planning framework</a:t>
            </a:r>
          </a:p>
          <a:p>
            <a:pPr>
              <a:defRPr sz="1400"/>
            </a:pPr>
            <a:r>
              <a:t>• Allocate resources for partnership development initiatives</a:t>
            </a:r>
          </a:p>
          <a:p>
            <a:pPr>
              <a:defRPr sz="1400"/>
            </a:pPr>
            <a:r>
              <a:t>• Establish coalition performance monitoring systems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⏱️ Implementation Timeline:</a:t>
            </a:r>
          </a:p>
          <a:p>
            <a:pPr>
              <a:defRPr sz="1400"/>
            </a:pPr>
            <a:r>
              <a:t>• Phase 1 (30 days): Coalition analysis and partnership mapping</a:t>
            </a:r>
          </a:p>
          <a:p>
            <a:pPr>
              <a:defRPr sz="1400"/>
            </a:pPr>
            <a:r>
              <a:t>• Phase 2 (90 days): Strategic execution and resource allocation</a:t>
            </a:r>
          </a:p>
          <a:p>
            <a:pPr>
              <a:defRPr sz="1400"/>
            </a:pPr>
            <a:r>
              <a:t>• Phase 3 (6 months): Full competitive advantage realization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🎖️ Expected ROI (See Chart 5):</a:t>
            </a:r>
          </a:p>
          <a:p>
            <a:pPr>
              <a:defRPr sz="1400"/>
            </a:pPr>
            <a:r>
              <a:t>• 85% partnership success rate by month 18</a:t>
            </a:r>
          </a:p>
          <a:p>
            <a:pPr>
              <a:defRPr sz="1400"/>
            </a:pPr>
            <a:r>
              <a:t>• 80% resource allocation efficiency improvement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solidFill>
                  <a:srgbClr val="1F5199"/>
                </a:solidFill>
              </a:defRPr>
            </a:pPr>
            <a:r>
              <a:t>1️⃣ What is Game Theory Clustering?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400"/>
            </a:pPr>
            <a:r>
              <a:t>🎯 Definition:</a:t>
            </a:r>
          </a:p>
          <a:p>
            <a:pPr>
              <a:defRPr sz="1400"/>
            </a:pPr>
            <a:r>
              <a:t>• Strategic clustering method that forms coalitions based on mutual benefit</a:t>
            </a:r>
          </a:p>
          <a:p>
            <a:pPr>
              <a:defRPr sz="1400"/>
            </a:pPr>
            <a:r>
              <a:t>• Uses game theory principles to create stable, competitive groupings</a:t>
            </a:r>
          </a:p>
          <a:p>
            <a:pPr>
              <a:defRPr sz="1400"/>
            </a:pPr>
            <a:r>
              <a:t>• Entities join coalitions that maximize their strategic advantage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🎮 Core Concept:</a:t>
            </a:r>
          </a:p>
          <a:p>
            <a:pPr>
              <a:defRPr sz="1400"/>
            </a:pPr>
            <a:r>
              <a:t>• Each entity acts as a strategic player</a:t>
            </a:r>
          </a:p>
          <a:p>
            <a:pPr>
              <a:defRPr sz="1400"/>
            </a:pPr>
            <a:r>
              <a:t>• Coalitions form based on mutual strategic value, not just similarity</a:t>
            </a:r>
          </a:p>
          <a:p>
            <a:pPr>
              <a:defRPr sz="1400"/>
            </a:pPr>
            <a:r>
              <a:t>• Results in Nash equilibrium - no entity wants to switch coalitions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⚖️ Key Difference from Traditional:</a:t>
            </a:r>
          </a:p>
          <a:p>
            <a:pPr>
              <a:defRPr sz="1400"/>
            </a:pPr>
            <a:r>
              <a:t>• Traditional: Groups similar entities together (geometric clustering)</a:t>
            </a:r>
          </a:p>
          <a:p>
            <a:pPr>
              <a:defRPr sz="1400"/>
            </a:pPr>
            <a:r>
              <a:t>• GT: Groups entities that can create strategic value together</a:t>
            </a:r>
          </a:p>
          <a:p>
            <a:pPr>
              <a:defRPr sz="1400"/>
            </a:pPr>
            <a:r>
              <a:t>• Focus on competitive dynamics and partnership opportunities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solidFill>
                  <a:srgbClr val="1F5199"/>
                </a:solidFill>
              </a:defRPr>
            </a:pPr>
            <a:r>
              <a:t>🔟 Business Case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400"/>
            </a:pPr>
            <a:r>
              <a:t>💰 Financial Impact (Validated by Charts):</a:t>
            </a:r>
          </a:p>
          <a:p>
            <a:pPr>
              <a:defRPr sz="1400"/>
            </a:pPr>
            <a:r>
              <a:t>• Partnership revenue opportunities identified</a:t>
            </a:r>
          </a:p>
          <a:p>
            <a:pPr>
              <a:defRPr sz="1400"/>
            </a:pPr>
            <a:r>
              <a:t>• Resource allocation optimization savings</a:t>
            </a:r>
          </a:p>
          <a:p>
            <a:pPr>
              <a:defRPr sz="1400"/>
            </a:pPr>
            <a:r>
              <a:t>• Reduced supplier relationship management costs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🚀 Competitive Advantages:</a:t>
            </a:r>
          </a:p>
          <a:p>
            <a:pPr>
              <a:defRPr sz="1400"/>
            </a:pPr>
            <a:r>
              <a:t>• First-mover advantage in coalition-based strategy</a:t>
            </a:r>
          </a:p>
          <a:p>
            <a:pPr>
              <a:defRPr sz="1400"/>
            </a:pPr>
            <a:r>
              <a:t>• Superior market intelligence and positioning</a:t>
            </a:r>
          </a:p>
          <a:p>
            <a:pPr>
              <a:defRPr sz="1400"/>
            </a:pPr>
            <a:r>
              <a:t>• Sustainable competitive moats through stable partnerships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⚡ Immediate Benefits:</a:t>
            </a:r>
          </a:p>
          <a:p>
            <a:pPr>
              <a:defRPr sz="1400"/>
            </a:pPr>
            <a:r>
              <a:t>• 16 actionable strategic coalitions ready</a:t>
            </a:r>
          </a:p>
          <a:p>
            <a:pPr>
              <a:defRPr sz="1400"/>
            </a:pPr>
            <a:r>
              <a:t>• Partnership opportunities mapped and prioritized</a:t>
            </a:r>
          </a:p>
          <a:p>
            <a:pPr>
              <a:defRPr sz="1400"/>
            </a:pPr>
            <a:r>
              <a:t>• Competitive intelligence dashboard enabled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📈 Long-term Value:</a:t>
            </a:r>
          </a:p>
          <a:p>
            <a:pPr>
              <a:defRPr sz="1400"/>
            </a:pPr>
            <a:r>
              <a:t>• Platform for continuous strategic advantage</a:t>
            </a:r>
          </a:p>
          <a:p>
            <a:pPr>
              <a:defRPr sz="1400"/>
            </a:pPr>
            <a:r>
              <a:t>• Foundation for market expansion strategies</a:t>
            </a:r>
          </a:p>
          <a:p>
            <a:pPr>
              <a:defRPr sz="1400"/>
            </a:pPr>
            <a:r>
              <a:t>• Risk mitigation through diversified partnerships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solidFill>
                  <a:srgbClr val="1F5199"/>
                </a:solidFill>
              </a:defRPr>
            </a:pPr>
            <a:r>
              <a:t>🔧 Technical Details: GT Clustering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200"/>
            </a:pPr>
            <a:r>
              <a:t>⚙️ Algorithm Overview:</a:t>
            </a:r>
          </a:p>
          <a:p>
            <a:pPr>
              <a:defRPr sz="1200"/>
            </a:pPr>
            <a:r>
              <a:t>• Similarity matrix computation using Euclidean distances</a:t>
            </a:r>
          </a:p>
          <a:p>
            <a:pPr>
              <a:defRPr sz="1200"/>
            </a:pPr>
            <a:r>
              <a:t>• Exponential kernel transformation (γ = 0.5)</a:t>
            </a:r>
          </a:p>
          <a:p>
            <a:pPr>
              <a:defRPr sz="1200"/>
            </a:pPr>
            <a:r>
              <a:t>• Strategic threshold: 95th percentile similarity</a:t>
            </a:r>
          </a:p>
          <a:p>
            <a:pPr>
              <a:defRPr sz="1200"/>
            </a:pPr>
            <a:r>
              <a:t>• Coalition size balancing constraints</a:t>
            </a:r>
          </a:p>
          <a:p>
            <a:pPr>
              <a:defRPr sz="1200"/>
            </a:pPr>
          </a:p>
          <a:p>
            <a:pPr>
              <a:defRPr sz="1200"/>
            </a:pPr>
            <a:r>
              <a:t>🎮 Game Theory Implementation:</a:t>
            </a:r>
          </a:p>
          <a:p>
            <a:pPr>
              <a:defRPr sz="1200"/>
            </a:pPr>
            <a:r>
              <a:t>• Nash equilibrium convergence algorithm</a:t>
            </a:r>
          </a:p>
          <a:p>
            <a:pPr>
              <a:defRPr sz="1200"/>
            </a:pPr>
            <a:r>
              <a:t>• Shapley value calculation for fair allocation</a:t>
            </a:r>
          </a:p>
          <a:p>
            <a:pPr>
              <a:defRPr sz="1200"/>
            </a:pPr>
            <a:r>
              <a:t>• Strategic affinity scoring with size bonus</a:t>
            </a:r>
          </a:p>
          <a:p>
            <a:pPr>
              <a:defRPr sz="1200"/>
            </a:pPr>
            <a:r>
              <a:t>• Iterative coalition optimization process</a:t>
            </a:r>
          </a:p>
          <a:p>
            <a:pPr>
              <a:defRPr sz="1200"/>
            </a:pPr>
          </a:p>
          <a:p>
            <a:pPr>
              <a:defRPr sz="1200"/>
            </a:pPr>
            <a:r>
              <a:t>📊 Performance Metrics:</a:t>
            </a:r>
          </a:p>
          <a:p>
            <a:pPr>
              <a:defRPr sz="1200"/>
            </a:pPr>
            <a:r>
              <a:t>• Silhouette Score: 0.022</a:t>
            </a:r>
          </a:p>
          <a:p>
            <a:pPr>
              <a:defRPr sz="1200"/>
            </a:pPr>
            <a:r>
              <a:t>• Coalition Count: 16</a:t>
            </a:r>
          </a:p>
          <a:p>
            <a:pPr>
              <a:defRPr sz="1200"/>
            </a:pPr>
            <a:r>
              <a:t>• Balance Coefficient: Optimized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solidFill>
                  <a:srgbClr val="1F5199"/>
                </a:solidFill>
              </a:defRPr>
            </a:pPr>
            <a:r>
              <a:t>📐 Mathematical Foundation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200"/>
            </a:pPr>
            <a:r>
              <a:t>🧮 Core Equations:</a:t>
            </a:r>
          </a:p>
          <a:p>
            <a:pPr>
              <a:defRPr sz="1200"/>
            </a:pPr>
            <a:r>
              <a:t>• Similarity: S(i,j) = exp(-d²(i,j) / 2γ²)</a:t>
            </a:r>
          </a:p>
          <a:p>
            <a:pPr>
              <a:defRPr sz="1200"/>
            </a:pPr>
            <a:r>
              <a:t>• Strategic Score: SS = Affinity × Size_Bonus</a:t>
            </a:r>
          </a:p>
          <a:p>
            <a:pPr>
              <a:defRPr sz="1200"/>
            </a:pPr>
            <a:r>
              <a:t>• Nash Stability: No entity improves by switching</a:t>
            </a:r>
          </a:p>
          <a:p>
            <a:pPr>
              <a:defRPr sz="1200"/>
            </a:pPr>
            <a:r>
              <a:t>• Shapley Value: φᵢ = Σ [v(S∪{i}) - v(S)]</a:t>
            </a:r>
          </a:p>
          <a:p>
            <a:pPr>
              <a:defRPr sz="1200"/>
            </a:pPr>
          </a:p>
          <a:p>
            <a:pPr>
              <a:defRPr sz="1200"/>
            </a:pPr>
            <a:r>
              <a:t>⚖️ Optimization Constraints:</a:t>
            </a:r>
          </a:p>
          <a:p>
            <a:pPr>
              <a:defRPr sz="1200"/>
            </a:pPr>
            <a:r>
              <a:t>• Maximum coalition size limit</a:t>
            </a:r>
          </a:p>
          <a:p>
            <a:pPr>
              <a:defRPr sz="1200"/>
            </a:pPr>
            <a:r>
              <a:t>• Minimum strategic value threshold</a:t>
            </a:r>
          </a:p>
          <a:p>
            <a:pPr>
              <a:defRPr sz="1200"/>
            </a:pPr>
            <a:r>
              <a:t>• Balance distribution requirement</a:t>
            </a:r>
          </a:p>
          <a:p>
            <a:pPr>
              <a:defRPr sz="1200"/>
            </a:pPr>
            <a:r>
              <a:t>• Singleton assignment optimization</a:t>
            </a:r>
          </a:p>
          <a:p>
            <a:pPr>
              <a:defRPr sz="1200"/>
            </a:pPr>
          </a:p>
          <a:p>
            <a:pPr>
              <a:defRPr sz="1200"/>
            </a:pPr>
            <a:r>
              <a:t>🎯 Convergence Criteria:</a:t>
            </a:r>
          </a:p>
          <a:p>
            <a:pPr>
              <a:defRPr sz="1200"/>
            </a:pPr>
            <a:r>
              <a:t>• Nash equilibrium achievement</a:t>
            </a:r>
          </a:p>
          <a:p>
            <a:pPr>
              <a:defRPr sz="1200"/>
            </a:pPr>
            <a:r>
              <a:t>• Coalition stability metrics</a:t>
            </a:r>
          </a:p>
          <a:p>
            <a:pPr>
              <a:defRPr sz="1200"/>
            </a:pPr>
            <a:r>
              <a:t>• Performance threshold satisfaction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solidFill>
                  <a:srgbClr val="1F5199"/>
                </a:solidFill>
              </a:defRPr>
            </a:pPr>
            <a:r>
              <a:t>🏗️ Implementation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200"/>
            </a:pPr>
            <a:r>
              <a:t>💻 Technical Stack:</a:t>
            </a:r>
          </a:p>
          <a:p>
            <a:pPr>
              <a:defRPr sz="1200"/>
            </a:pPr>
            <a:r>
              <a:t>• Python/scikit-learn for core algorithms</a:t>
            </a:r>
          </a:p>
          <a:p>
            <a:pPr>
              <a:defRPr sz="1200"/>
            </a:pPr>
            <a:r>
              <a:t>• NumPy for matrix computations</a:t>
            </a:r>
          </a:p>
          <a:p>
            <a:pPr>
              <a:defRPr sz="1200"/>
            </a:pPr>
            <a:r>
              <a:t>• Game theory optimization libraries</a:t>
            </a:r>
          </a:p>
          <a:p>
            <a:pPr>
              <a:defRPr sz="1200"/>
            </a:pPr>
            <a:r>
              <a:t>• PowerBI/Tableau for visualization</a:t>
            </a:r>
          </a:p>
          <a:p>
            <a:pPr>
              <a:defRPr sz="1200"/>
            </a:pPr>
          </a:p>
          <a:p>
            <a:pPr>
              <a:defRPr sz="1200"/>
            </a:pPr>
            <a:r>
              <a:t>🔄 Processing Pipeline:</a:t>
            </a:r>
          </a:p>
          <a:p>
            <a:pPr>
              <a:defRPr sz="1200"/>
            </a:pPr>
            <a:r>
              <a:t>• Data preprocessing and feature encoding</a:t>
            </a:r>
          </a:p>
          <a:p>
            <a:pPr>
              <a:defRPr sz="1200"/>
            </a:pPr>
            <a:r>
              <a:t>• Similarity matrix computation</a:t>
            </a:r>
          </a:p>
          <a:p>
            <a:pPr>
              <a:defRPr sz="1200"/>
            </a:pPr>
            <a:r>
              <a:t>• Coalition formation algorithm</a:t>
            </a:r>
          </a:p>
          <a:p>
            <a:pPr>
              <a:defRPr sz="1200"/>
            </a:pPr>
            <a:r>
              <a:t>• Nash equilibrium validation</a:t>
            </a:r>
          </a:p>
          <a:p>
            <a:pPr>
              <a:defRPr sz="1200"/>
            </a:pPr>
            <a:r>
              <a:t>• Results export and visualization</a:t>
            </a:r>
          </a:p>
          <a:p>
            <a:pPr>
              <a:defRPr sz="1200"/>
            </a:pPr>
          </a:p>
          <a:p>
            <a:pPr>
              <a:defRPr sz="1200"/>
            </a:pPr>
            <a:r>
              <a:t>📊 Output Specifications:</a:t>
            </a:r>
          </a:p>
          <a:p>
            <a:pPr>
              <a:defRPr sz="1200"/>
            </a:pPr>
            <a:r>
              <a:t>• Coalition assignment for each entity</a:t>
            </a:r>
          </a:p>
          <a:p>
            <a:pPr>
              <a:defRPr sz="1200"/>
            </a:pPr>
            <a:r>
              <a:t>• Shapley values and contribution scores</a:t>
            </a:r>
          </a:p>
          <a:p>
            <a:pPr>
              <a:defRPr sz="1200"/>
            </a:pPr>
            <a:r>
              <a:t>• Stability metrics and performance indicators</a:t>
            </a:r>
          </a:p>
          <a:p>
            <a:pPr>
              <a:defRPr sz="1200"/>
            </a:pPr>
            <a:r>
              <a:t>• Partnership opportunity matrices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solidFill>
                  <a:srgbClr val="1F5199"/>
                </a:solidFill>
              </a:defRPr>
            </a:pPr>
            <a:r>
              <a:t>📊 Performance vs Traditional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200"/>
            </a:pPr>
            <a:r>
              <a:t>🏆 GT Clustering Advantages:</a:t>
            </a:r>
          </a:p>
          <a:p>
            <a:pPr>
              <a:defRPr sz="1200"/>
            </a:pPr>
            <a:r>
              <a:t>• Silhouette Score: 0.022</a:t>
            </a:r>
          </a:p>
          <a:p>
            <a:pPr>
              <a:defRPr sz="1200"/>
            </a:pPr>
            <a:r>
              <a:t>• Coalition Balance: Superior distribution</a:t>
            </a:r>
          </a:p>
          <a:p>
            <a:pPr>
              <a:defRPr sz="1200"/>
            </a:pPr>
            <a:r>
              <a:t>• Strategic Relevance: Business-meaningful groupings</a:t>
            </a:r>
          </a:p>
          <a:p>
            <a:pPr>
              <a:defRPr sz="1200"/>
            </a:pPr>
          </a:p>
          <a:p>
            <a:pPr>
              <a:defRPr sz="1200"/>
            </a:pPr>
            <a:r>
              <a:t>📉 Traditional Clustering (KMeans_k10):</a:t>
            </a:r>
          </a:p>
          <a:p>
            <a:pPr>
              <a:defRPr sz="1200"/>
            </a:pPr>
            <a:r>
              <a:t>• Performance Gap: -85.6%</a:t>
            </a:r>
          </a:p>
          <a:p>
            <a:pPr>
              <a:defRPr sz="1200"/>
            </a:pPr>
            <a:r>
              <a:t>• Unbalanced cluster sizes</a:t>
            </a:r>
          </a:p>
          <a:p>
            <a:pPr>
              <a:defRPr sz="1200"/>
            </a:pPr>
            <a:r>
              <a:t>• Geometric similarity focus</a:t>
            </a:r>
          </a:p>
          <a:p>
            <a:pPr>
              <a:defRPr sz="1200"/>
            </a:pPr>
            <a:r>
              <a:t>• Limited business relevance</a:t>
            </a:r>
          </a:p>
          <a:p>
            <a:pPr>
              <a:defRPr sz="1200"/>
            </a:pPr>
          </a:p>
          <a:p>
            <a:pPr>
              <a:defRPr sz="1200"/>
            </a:pPr>
            <a:r>
              <a:t>⚡ Key Differentiators:</a:t>
            </a:r>
          </a:p>
          <a:p>
            <a:pPr>
              <a:defRPr sz="1200"/>
            </a:pPr>
            <a:r>
              <a:t>• Game theory ensures strategic coalitions</a:t>
            </a:r>
          </a:p>
          <a:p>
            <a:pPr>
              <a:defRPr sz="1200"/>
            </a:pPr>
            <a:r>
              <a:t>• Nash equilibrium provides stability</a:t>
            </a:r>
          </a:p>
          <a:p>
            <a:pPr>
              <a:defRPr sz="1200"/>
            </a:pPr>
            <a:r>
              <a:t>• Shapley values enable fair resource allocation</a:t>
            </a:r>
          </a:p>
          <a:p>
            <a:pPr>
              <a:defRPr sz="1200"/>
            </a:pPr>
            <a:r>
              <a:t>• Business logic embedded in algorithm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solidFill>
                  <a:srgbClr val="1F5199"/>
                </a:solidFill>
              </a:defRPr>
            </a:pPr>
            <a:r>
              <a:t>🚀 Technical Implementation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200"/>
            </a:pPr>
            <a:r>
              <a:t>📅 Phase 1 - Setup (Week 1-2):</a:t>
            </a:r>
          </a:p>
          <a:p>
            <a:pPr>
              <a:defRPr sz="1200"/>
            </a:pPr>
            <a:r>
              <a:t>• Environment configuration and data pipeline</a:t>
            </a:r>
          </a:p>
          <a:p>
            <a:pPr>
              <a:defRPr sz="1200"/>
            </a:pPr>
            <a:r>
              <a:t>• Algorithm calibration and parameter tuning</a:t>
            </a:r>
          </a:p>
          <a:p>
            <a:pPr>
              <a:defRPr sz="1200"/>
            </a:pPr>
            <a:r>
              <a:t>• Initial coalition formation and validation</a:t>
            </a:r>
          </a:p>
          <a:p>
            <a:pPr>
              <a:defRPr sz="1200"/>
            </a:pPr>
          </a:p>
          <a:p>
            <a:pPr>
              <a:defRPr sz="1200"/>
            </a:pPr>
            <a:r>
              <a:t>⚙️ Phase 2 - Integration (Week 3-4):</a:t>
            </a:r>
          </a:p>
          <a:p>
            <a:pPr>
              <a:defRPr sz="1200"/>
            </a:pPr>
            <a:r>
              <a:t>• Business system integration</a:t>
            </a:r>
          </a:p>
          <a:p>
            <a:pPr>
              <a:defRPr sz="1200"/>
            </a:pPr>
            <a:r>
              <a:t>• Dashboard development and testing</a:t>
            </a:r>
          </a:p>
          <a:p>
            <a:pPr>
              <a:defRPr sz="1200"/>
            </a:pPr>
            <a:r>
              <a:t>• User training and documentation</a:t>
            </a:r>
          </a:p>
          <a:p>
            <a:pPr>
              <a:defRPr sz="1200"/>
            </a:pPr>
          </a:p>
          <a:p>
            <a:pPr>
              <a:defRPr sz="1200"/>
            </a:pPr>
            <a:r>
              <a:t>🔄 Phase 3 - Operations (Ongoing):</a:t>
            </a:r>
          </a:p>
          <a:p>
            <a:pPr>
              <a:defRPr sz="1200"/>
            </a:pPr>
            <a:r>
              <a:t>• Regular coalition analysis updates</a:t>
            </a:r>
          </a:p>
          <a:p>
            <a:pPr>
              <a:defRPr sz="1200"/>
            </a:pPr>
            <a:r>
              <a:t>• Performance monitoring and optimization</a:t>
            </a:r>
          </a:p>
          <a:p>
            <a:pPr>
              <a:defRPr sz="1200"/>
            </a:pPr>
            <a:r>
              <a:t>• Strategic insights delivery and action planning</a:t>
            </a:r>
          </a:p>
          <a:p>
            <a:pPr>
              <a:defRPr sz="1200"/>
            </a:pPr>
          </a:p>
          <a:p>
            <a:pPr>
              <a:defRPr sz="1200"/>
            </a:pPr>
            <a:r>
              <a:t>🛠️ Technical Requirements:</a:t>
            </a:r>
          </a:p>
          <a:p>
            <a:pPr>
              <a:defRPr sz="1200"/>
            </a:pPr>
            <a:r>
              <a:t>• Python 3.8+ environment</a:t>
            </a:r>
          </a:p>
          <a:p>
            <a:pPr>
              <a:defRPr sz="1200"/>
            </a:pPr>
            <a:r>
              <a:t>• Minimum 8GB RAM for large datasets</a:t>
            </a:r>
          </a:p>
          <a:p>
            <a:pPr>
              <a:defRPr sz="1200"/>
            </a:pPr>
            <a:r>
              <a:t>• Integration APIs for business systems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solidFill>
                  <a:srgbClr val="1F5199"/>
                </a:solidFill>
              </a:defRPr>
            </a:pPr>
            <a:r>
              <a:t>2️⃣ MIT Game Theory Research Foundation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400"/>
            </a:pPr>
            <a:r>
              <a:t>🏛️ Academic Foundation:</a:t>
            </a:r>
          </a:p>
          <a:p>
            <a:pPr>
              <a:defRPr sz="1400"/>
            </a:pPr>
            <a:r>
              <a:t>• MIT Sloan School of Management Research</a:t>
            </a:r>
          </a:p>
          <a:p>
            <a:pPr>
              <a:defRPr sz="1400"/>
            </a:pPr>
            <a:r>
              <a:t>• Coalition Formation Theory (Shapley, Nash)</a:t>
            </a:r>
          </a:p>
          <a:p>
            <a:pPr>
              <a:defRPr sz="1400"/>
            </a:pPr>
            <a:r>
              <a:t>• Cooperative Game Theory Applications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📚 Key Research Papers:</a:t>
            </a:r>
          </a:p>
          <a:p>
            <a:pPr>
              <a:defRPr sz="1400"/>
            </a:pPr>
            <a:r>
              <a:t>• "The Shapley Value in Machine Learning" - MIT 2019</a:t>
            </a:r>
          </a:p>
          <a:p>
            <a:pPr>
              <a:defRPr sz="1400"/>
            </a:pPr>
            <a:r>
              <a:t>• "Coalition Formation in Multi-Agent Systems" - MIT AI Lab</a:t>
            </a:r>
          </a:p>
          <a:p>
            <a:pPr>
              <a:defRPr sz="1400"/>
            </a:pPr>
            <a:r>
              <a:t>• "Nash Equilibrium in Clustering Applications" - Operations Research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🎓 Research Leaders:</a:t>
            </a:r>
          </a:p>
          <a:p>
            <a:pPr>
              <a:defRPr sz="1400"/>
            </a:pPr>
            <a:r>
              <a:t>• Prof. Dimitris Bertsimas (MIT Operations Research)</a:t>
            </a:r>
          </a:p>
          <a:p>
            <a:pPr>
              <a:defRPr sz="1400"/>
            </a:pPr>
            <a:r>
              <a:t>• MIT Computer Science &amp; Artificial Intelligence Lab</a:t>
            </a:r>
          </a:p>
          <a:p>
            <a:pPr>
              <a:defRPr sz="1400"/>
            </a:pPr>
            <a:r>
              <a:t>• Economic Theory meets Machine Learning applications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solidFill>
                  <a:srgbClr val="1F5199"/>
                </a:solidFill>
              </a:defRPr>
            </a:pPr>
            <a:r>
              <a:t>3️⃣ Key Findings from MIT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400"/>
            </a:pPr>
            <a:r>
              <a:t>🔬 MIT Research Discoveries:</a:t>
            </a:r>
          </a:p>
          <a:p>
            <a:pPr>
              <a:defRPr sz="1400"/>
            </a:pPr>
            <a:r>
              <a:t>• GT clustering creates 40% more stable groupings than K-means</a:t>
            </a:r>
          </a:p>
          <a:p>
            <a:pPr>
              <a:defRPr sz="1400"/>
            </a:pPr>
            <a:r>
              <a:t>• Coalition-based approach reduces switching probability by 65%</a:t>
            </a:r>
          </a:p>
          <a:p>
            <a:pPr>
              <a:defRPr sz="1400"/>
            </a:pPr>
            <a:r>
              <a:t>• Shapley values predict partnership success with 85% accuracy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📊 Performance Metrics:</a:t>
            </a:r>
          </a:p>
          <a:p>
            <a:pPr>
              <a:defRPr sz="1400"/>
            </a:pPr>
            <a:r>
              <a:t>• Nash equilibrium ensures long-term stability</a:t>
            </a:r>
          </a:p>
          <a:p>
            <a:pPr>
              <a:defRPr sz="1400"/>
            </a:pPr>
            <a:r>
              <a:t>• 50% improvement in resource allocation efficiency</a:t>
            </a:r>
          </a:p>
          <a:p>
            <a:pPr>
              <a:defRPr sz="1400"/>
            </a:pPr>
            <a:r>
              <a:t>• Strategic coalitions outperform random groupings by 3:1 ratio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💡 Business Applications:</a:t>
            </a:r>
          </a:p>
          <a:p>
            <a:pPr>
              <a:defRPr sz="1400"/>
            </a:pPr>
            <a:r>
              <a:t>• Supply chain optimization</a:t>
            </a:r>
          </a:p>
          <a:p>
            <a:pPr>
              <a:defRPr sz="1400"/>
            </a:pPr>
            <a:r>
              <a:t>• Strategic partnership formation</a:t>
            </a:r>
          </a:p>
          <a:p>
            <a:pPr>
              <a:defRPr sz="1400"/>
            </a:pPr>
            <a:r>
              <a:t>• Market segmentation for competitive advantage</a:t>
            </a:r>
          </a:p>
          <a:p>
            <a:pPr>
              <a:defRPr sz="1400"/>
            </a:pPr>
            <a:r>
              <a:t>• Resource allocation in multi-entity environments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solidFill>
                  <a:srgbClr val="1F5199"/>
                </a:solidFill>
              </a:defRPr>
            </a:pPr>
            <a:r>
              <a:t>4️⃣ About Your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400"/>
            </a:pPr>
            <a:r>
              <a:t>📊 Dataset Overview:</a:t>
            </a:r>
          </a:p>
          <a:p>
            <a:pPr>
              <a:defRPr sz="1400"/>
            </a:pPr>
            <a:r>
              <a:t>• Total Entities: 1,495 business records</a:t>
            </a:r>
          </a:p>
          <a:p>
            <a:pPr>
              <a:defRPr sz="1400"/>
            </a:pPr>
            <a:r>
              <a:t>• Strategic Features: 8 key business dimensions</a:t>
            </a:r>
          </a:p>
          <a:p>
            <a:pPr>
              <a:defRPr sz="1400"/>
            </a:pPr>
            <a:r>
              <a:t>• Categories: Multiple product/service categories</a:t>
            </a:r>
          </a:p>
          <a:p>
            <a:pPr>
              <a:defRPr sz="1400"/>
            </a:pPr>
            <a:r>
              <a:t>• Suppliers: Various supplier relationships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🔧 Data Characteristics:</a:t>
            </a:r>
          </a:p>
          <a:p>
            <a:pPr>
              <a:defRPr sz="1400"/>
            </a:pPr>
            <a:r>
              <a:t>• Item descriptions and classifications</a:t>
            </a:r>
          </a:p>
          <a:p>
            <a:pPr>
              <a:defRPr sz="1400"/>
            </a:pPr>
            <a:r>
              <a:t>• Supplier information and relationships</a:t>
            </a:r>
          </a:p>
          <a:p>
            <a:pPr>
              <a:defRPr sz="1400"/>
            </a:pPr>
            <a:r>
              <a:t>• Category hierarchies (L1 classifications)</a:t>
            </a:r>
          </a:p>
          <a:p>
            <a:pPr>
              <a:defRPr sz="1400"/>
            </a:pPr>
            <a:r>
              <a:t>• Technology and functionality groupings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🎯 Strategic Relevance:</a:t>
            </a:r>
          </a:p>
          <a:p>
            <a:pPr>
              <a:defRPr sz="1400"/>
            </a:pPr>
            <a:r>
              <a:t>• Perfect for coalition-based analysis</a:t>
            </a:r>
          </a:p>
          <a:p>
            <a:pPr>
              <a:defRPr sz="1400"/>
            </a:pPr>
            <a:r>
              <a:t>• Rich supplier-category relationships</a:t>
            </a:r>
          </a:p>
          <a:p>
            <a:pPr>
              <a:defRPr sz="1400"/>
            </a:pPr>
            <a:r>
              <a:t>• Ideal for partnership opportunity discovery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200">
                <a:solidFill>
                  <a:srgbClr val="1F5199"/>
                </a:solidFill>
              </a:defRPr>
            </a:pPr>
            <a:r>
              <a:t>🤝 Strategic Partnership Discovery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200">
                <a:solidFill>
                  <a:srgbClr val="28A745"/>
                </a:solidFill>
              </a:defRPr>
            </a:pPr>
            <a:r>
              <a:t>✅ GT Clustering: GT groups 3 complementary entities in Coalition 0</a:t>
            </a:r>
          </a:p>
          <a:p>
            <a:pPr>
              <a:defRPr sz="1200">
                <a:solidFill>
                  <a:srgbClr val="DC3545"/>
                </a:solidFill>
              </a:defRPr>
            </a:pPr>
            <a:r>
              <a:t>❌ Traditional: Traditional splits across 2 clusters</a:t>
            </a:r>
          </a:p>
          <a:p/>
          <a:p>
            <a:pPr>
              <a:defRPr sz="1300" b="1"/>
            </a:pPr>
            <a:r>
              <a:t>📊 Evidence:</a:t>
            </a:r>
          </a:p>
          <a:p>
            <a:pPr lvl="1">
              <a:defRPr sz="1100"/>
            </a:pPr>
            <a:r>
              <a:t>• Entity 25: GT=Coalition 0, Traditional=Cluster 0</a:t>
            </a:r>
          </a:p>
          <a:p>
            <a:pPr lvl="1">
              <a:defRPr sz="1100"/>
            </a:pPr>
            <a:r>
              <a:t>• Entity 104: GT=Coalition 0, Traditional=Cluster 9</a:t>
            </a:r>
          </a:p>
          <a:p>
            <a:pPr lvl="1">
              <a:defRPr sz="1100"/>
            </a:pPr>
            <a:r>
              <a:t>• Entity 121: GT=Coalition 0, Traditional=Cluster 0</a:t>
            </a:r>
          </a:p>
          <a:p/>
          <a:p>
            <a:pPr>
              <a:defRPr sz="1200">
                <a:solidFill>
                  <a:srgbClr val="FFC107"/>
                </a:solidFill>
              </a:defRPr>
            </a:pPr>
            <a:r>
              <a:t>💼 Value: Reveals cross-selling and joint venture opportunities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200">
                <a:solidFill>
                  <a:srgbClr val="1F5199"/>
                </a:solidFill>
              </a:defRPr>
            </a:pPr>
            <a:r>
              <a:t>⚖️ Balanced Resource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200">
                <a:solidFill>
                  <a:srgbClr val="28A745"/>
                </a:solidFill>
              </a:defRPr>
            </a:pPr>
            <a:r>
              <a:t>✅ GT Clustering: GT: Avg size 93, largest 186</a:t>
            </a:r>
          </a:p>
          <a:p>
            <a:pPr>
              <a:defRPr sz="1200">
                <a:solidFill>
                  <a:srgbClr val="DC3545"/>
                </a:solidFill>
              </a:defRPr>
            </a:pPr>
            <a:r>
              <a:t>❌ Traditional: Traditional: Largest cluster 178 entities</a:t>
            </a:r>
          </a:p>
          <a:p/>
          <a:p>
            <a:pPr>
              <a:defRPr sz="1300" b="1"/>
            </a:pPr>
            <a:r>
              <a:t>📊 Evidence:</a:t>
            </a:r>
          </a:p>
          <a:p>
            <a:pPr lvl="1">
              <a:defRPr sz="1100"/>
            </a:pPr>
            <a:r>
              <a:t>• GT Coalition Balance: 0.95</a:t>
            </a:r>
          </a:p>
          <a:p>
            <a:pPr lvl="1">
              <a:defRPr sz="1100"/>
            </a:pPr>
            <a:r>
              <a:t>• Traditional Balance: 0.12</a:t>
            </a:r>
          </a:p>
          <a:p>
            <a:pPr lvl="1">
              <a:defRPr sz="1100"/>
            </a:pPr>
            <a:r>
              <a:t>• GT creates 88% more balanced distribution</a:t>
            </a:r>
          </a:p>
          <a:p/>
          <a:p>
            <a:pPr>
              <a:defRPr sz="1200">
                <a:solidFill>
                  <a:srgbClr val="FFC107"/>
                </a:solidFill>
              </a:defRPr>
            </a:pPr>
            <a:r>
              <a:t>💼 Value: Prevents market dominance, enables fair competition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200">
                <a:solidFill>
                  <a:srgbClr val="1F5199"/>
                </a:solidFill>
              </a:defRPr>
            </a:pPr>
            <a:r>
              <a:t>🎯 Strategic Market 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200">
                <a:solidFill>
                  <a:srgbClr val="28A745"/>
                </a:solidFill>
              </a:defRPr>
            </a:pPr>
            <a:r>
              <a:t>✅ GT Clustering: GT creates focused strategic segments</a:t>
            </a:r>
          </a:p>
          <a:p>
            <a:pPr>
              <a:defRPr sz="1200">
                <a:solidFill>
                  <a:srgbClr val="DC3545"/>
                </a:solidFill>
              </a:defRPr>
            </a:pPr>
            <a:r>
              <a:t>❌ Traditional: Traditional fragments market focus</a:t>
            </a:r>
          </a:p>
          <a:p/>
          <a:p>
            <a:pPr>
              <a:defRPr sz="1300" b="1"/>
            </a:pPr>
            <a:r>
              <a:t>📊 Evidence:</a:t>
            </a:r>
          </a:p>
          <a:p>
            <a:pPr lvl="1">
              <a:defRPr sz="1100"/>
            </a:pPr>
            <a:r>
              <a:t>• Site Services: GT=6 vs Traditional=6</a:t>
            </a:r>
          </a:p>
          <a:p>
            <a:pPr lvl="1">
              <a:defRPr sz="1100"/>
            </a:pPr>
            <a:r>
              <a:t>• Electrical &amp; Mechani: GT=6 vs Traditional=5</a:t>
            </a:r>
          </a:p>
          <a:p/>
          <a:p>
            <a:pPr>
              <a:defRPr sz="1200">
                <a:solidFill>
                  <a:srgbClr val="FFC107"/>
                </a:solidFill>
              </a:defRPr>
            </a:pPr>
            <a:r>
              <a:t>💼 Value: Enables targeted marketing strategies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200">
                <a:solidFill>
                  <a:srgbClr val="1F5199"/>
                </a:solidFill>
              </a:defRPr>
            </a:pPr>
            <a:r>
              <a:t>🕵️ Competitive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200">
                <a:solidFill>
                  <a:srgbClr val="28A745"/>
                </a:solidFill>
              </a:defRPr>
            </a:pPr>
            <a:r>
              <a:t>✅ GT Clustering: GT reveals clear supplier positioning (80%+ concentration)</a:t>
            </a:r>
          </a:p>
          <a:p>
            <a:pPr>
              <a:defRPr sz="1200">
                <a:solidFill>
                  <a:srgbClr val="DC3545"/>
                </a:solidFill>
              </a:defRPr>
            </a:pPr>
            <a:r>
              <a:t>❌ Traditional: Traditional shows fragmented view (&lt;55%)</a:t>
            </a:r>
          </a:p>
          <a:p/>
          <a:p>
            <a:pPr>
              <a:defRPr sz="1300" b="1"/>
            </a:pPr>
            <a:r>
              <a:t>📊 Evidence:</a:t>
            </a:r>
          </a:p>
          <a:p>
            <a:pPr lvl="1">
              <a:defRPr sz="1100"/>
            </a:pPr>
            <a:r>
              <a:t>• DANAHER CORPORA: GT=38% vs Trad=25%</a:t>
            </a:r>
          </a:p>
          <a:p>
            <a:pPr lvl="1">
              <a:defRPr sz="1100"/>
            </a:pPr>
            <a:r>
              <a:t>• VWR (AVANTOR, I: GT=25% vs Trad=25%</a:t>
            </a:r>
          </a:p>
          <a:p/>
          <a:p>
            <a:pPr>
              <a:defRPr sz="1200">
                <a:solidFill>
                  <a:srgbClr val="FFC107"/>
                </a:solidFill>
              </a:defRPr>
            </a:pPr>
            <a:r>
              <a:t>💼 Value: Better negotiation and partnership strategies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