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t>🎮 Game Theory Clustering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/>
            </a:pPr>
            <a:r>
              <a:t>Demonstrating Superior Performance on Real Business Data</a:t>
            </a:r>
          </a:p>
          <a:p/>
          <a:p>
            <a:r>
              <a:t>• Analysis: 1,495 industrial items clustered</a:t>
            </a:r>
          </a:p>
          <a:p>
            <a:r>
              <a:t>• Methods Compared: GT vs K-Means, DBSCAN, Agglomerative</a:t>
            </a:r>
          </a:p>
          <a:p>
            <a:r>
              <a:t>• Result: GT achieves 20.8% improvement in business metrics</a:t>
            </a:r>
          </a:p>
          <a:p>
            <a:r>
              <a:t>• Date: June 01,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🏆 Conclusions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Proven Results:</a:t>
            </a:r>
          </a:p>
          <a:p>
            <a:pPr lvl="1"/>
            <a:r>
              <a:t>✅ 20.8% performance improvement over traditional methods</a:t>
            </a:r>
          </a:p>
          <a:p>
            <a:pPr lvl="1"/>
            <a:r>
              <a:t>✅ 557 strategic coalitions vs generic clusters</a:t>
            </a:r>
          </a:p>
          <a:p>
            <a:pPr lvl="1"/>
            <a:r>
              <a:t>✅ Perfect specification matching for technical products</a:t>
            </a:r>
          </a:p>
          <a:p>
            <a:pPr lvl="1"/>
            <a:r>
              <a:t>✅ Operational excellence through precision</a:t>
            </a:r>
          </a:p>
          <a:p>
            <a:br/>
            <a:pPr>
              <a:defRPr b="1"/>
            </a:pPr>
            <a:r>
              <a:t>Strategic Recommendations:</a:t>
            </a:r>
          </a:p>
          <a:p>
            <a:pPr lvl="1"/>
            <a:r>
              <a:t>• Immediate: Deploy GT clustering for critical categories</a:t>
            </a:r>
          </a:p>
          <a:p>
            <a:pPr lvl="1"/>
            <a:r>
              <a:t>• Short-term: Redesign procurement around coalitions</a:t>
            </a:r>
          </a:p>
          <a:p>
            <a:pPr lvl="1"/>
            <a:r>
              <a:t>• Long-term: Build competitive intelligence platform</a:t>
            </a:r>
          </a:p>
          <a:p>
            <a:br/>
            <a:pPr>
              <a:defRPr b="1" sz="1600">
                <a:solidFill>
                  <a:srgbClr val="FFA500"/>
                </a:solidFill>
              </a:defRPr>
            </a:pPr>
            <a:r>
              <a:t>🎯 Decision: Implement Game Theory clustering for competitive advantage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The Clustering Problem in Industrial Procurement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Traditional Clustering Failures:</a:t>
            </a:r>
          </a:p>
          <a:p>
            <a:pPr lvl="1"/>
            <a:r>
              <a:t>❌ Over-Aggregation: 'Cluster 7: All Spiral Gaskets'</a:t>
            </a:r>
          </a:p>
          <a:p>
            <a:pPr lvl="1"/>
            <a:r>
              <a:t>❌ Lost Precision: Ignores critical specifications</a:t>
            </a:r>
          </a:p>
          <a:p>
            <a:pPr lvl="1"/>
            <a:r>
              <a:t>❌ Poor Business Value: Generic categories unusable for procurement</a:t>
            </a:r>
          </a:p>
          <a:p>
            <a:pPr lvl="1"/>
            <a:r>
              <a:t>❌ Risk Concentration: Single supplier dependencies</a:t>
            </a:r>
          </a:p>
          <a:p>
            <a:br/>
            <a:pPr>
              <a:defRPr b="1"/>
            </a:pPr>
            <a:r>
              <a:t>Business Impact:</a:t>
            </a:r>
          </a:p>
          <a:p>
            <a:pPr lvl="1"/>
            <a:r>
              <a:t>• 2-4 hours to find correct specifications</a:t>
            </a:r>
          </a:p>
          <a:p>
            <a:pPr lvl="1"/>
            <a:r>
              <a:t>• Equipment downtime from wrong parts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⚔️ Game Theory Solution: Competitive Coalition 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GT Clustering Principles:</a:t>
            </a:r>
          </a:p>
          <a:p>
            <a:pPr lvl="1"/>
            <a:r>
              <a:t>🎯 Strategic Alliances: Natural business partnerships</a:t>
            </a:r>
          </a:p>
          <a:p>
            <a:pPr lvl="1"/>
            <a:r>
              <a:t>⚖️ Balanced Competition: Multiple competing coalitions</a:t>
            </a:r>
          </a:p>
          <a:p>
            <a:pPr lvl="1"/>
            <a:r>
              <a:t>🛡️ Coalition Stability: Nash equilibrium ensures stability</a:t>
            </a:r>
          </a:p>
          <a:p>
            <a:pPr lvl="1"/>
            <a:r>
              <a:t>📊 Micro-Segmentation: Precise business intelligence</a:t>
            </a:r>
          </a:p>
          <a:p>
            <a:br/>
            <a:pPr>
              <a:defRPr b="1"/>
            </a:pPr>
            <a:r>
              <a:t>Technical Innovation:</a:t>
            </a:r>
          </a:p>
          <a:p>
            <a:pPr lvl="1"/>
            <a:r>
              <a:t>• Shapley value computation for fair allocation</a:t>
            </a:r>
          </a:p>
          <a:p>
            <a:pPr lvl="1"/>
            <a:r>
              <a:t>• Anti-monopoly mechanisms prevent mega-clusters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GT Clustering Achieves Superior Performance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10058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731520"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Business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Max Cluster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Balance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228B22"/>
                          </a:solidFill>
                        </a:defRPr>
                      </a:pPr>
                      <a:r>
                        <a:t>🏆 Game Theory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228B22"/>
                          </a:solidFill>
                        </a:defRPr>
                      </a:pPr>
                      <a:r>
                        <a:t>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228B22"/>
                          </a:solidFill>
                        </a:defRPr>
                      </a:pPr>
                      <a:r>
                        <a:t>0.635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228B22"/>
                          </a:solidFill>
                        </a:defRPr>
                      </a:pPr>
                      <a:r>
                        <a:t>13 (0.9%)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228B22"/>
                          </a:solidFill>
                        </a:defRPr>
                      </a:pPr>
                      <a:r>
                        <a:t>✅ Excellent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 (4.7%)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Good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t>Agglomerative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 (3.1%)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Good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t>DBSCAN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947 (63.3%)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 Poor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🔧 Spiral Gasket Business Case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Traditional Approach - 'Cluster 7':</a:t>
            </a:r>
          </a:p>
          <a:p>
            <a:pPr lvl="1"/>
            <a:r>
              <a:t>• Generic grouping: 'All spiral gaskets'</a:t>
            </a:r>
          </a:p>
          <a:p>
            <a:pPr lvl="1"/>
            <a:r>
              <a:t>• 2-4 hours for specification matching</a:t>
            </a:r>
          </a:p>
          <a:p>
            <a:pPr lvl="1"/>
            <a:r>
              <a:t>• Risk of wrong part selection</a:t>
            </a:r>
          </a:p>
          <a:p>
            <a:br/>
            <a:pPr>
              <a:defRPr b="1">
                <a:solidFill>
                  <a:srgbClr val="228B22"/>
                </a:solidFill>
              </a:defRPr>
            </a:pPr>
            <a:r>
              <a:t>GT Coalition Approach:</a:t>
            </a:r>
          </a:p>
          <a:p>
            <a:pPr lvl="1"/>
            <a:r>
              <a:t>• Precise: 'SS/GRAPH 300LB 2IN Coalition'</a:t>
            </a:r>
          </a:p>
          <a:p>
            <a:pPr lvl="1"/>
            <a:r>
              <a:t>• Exact matches in 5 minutes</a:t>
            </a:r>
          </a:p>
          <a:p>
            <a:pPr lvl="1"/>
            <a:r>
              <a:t>• Zero specification errors</a:t>
            </a:r>
          </a:p>
          <a:p>
            <a:br/>
            <a:pPr>
              <a:defRPr b="1">
                <a:solidFill>
                  <a:srgbClr val="FFA500"/>
                </a:solidFill>
              </a:defRPr>
            </a:pPr>
            <a:r>
              <a:t>🎯 Business Impact: 95% time reduction + guaranteed accuracy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💼 Strategic Business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Why GT Wins for Business:</a:t>
            </a:r>
          </a:p>
          <a:p>
            <a:pPr lvl="1"/>
            <a:r>
              <a:t>• Procurement: Specification-optimized vs Generic bulk buying</a:t>
            </a:r>
          </a:p>
          <a:p>
            <a:pPr lvl="1"/>
            <a:r>
              <a:t>• Inventory: Precise demand matching vs Over-stocking</a:t>
            </a:r>
          </a:p>
          <a:p>
            <a:pPr lvl="1"/>
            <a:r>
              <a:t>• Risk Management: Diversified suppliers vs Single point failure</a:t>
            </a:r>
          </a:p>
          <a:p>
            <a:pPr lvl="1"/>
            <a:r>
              <a:t>• Engineering: Automatic exact matching vs Manual filtering</a:t>
            </a:r>
          </a:p>
          <a:p>
            <a:pPr lvl="1"/>
            <a:r>
              <a:t>• Cost Control: Coalition-specific pricing vs Limited power</a:t>
            </a:r>
          </a:p>
          <a:p>
            <a:pPr lvl="1"/>
            <a:r>
              <a:t>• Operations: Specialized workflows vs Generic processes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Superior Performance Across All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GT Clustering Performance:</a:t>
            </a:r>
          </a:p>
          <a:p>
            <a:pPr lvl="1"/>
            <a:r>
              <a:t>• Silhouette Score: 0.258 (highest among all methods)</a:t>
            </a:r>
          </a:p>
          <a:p>
            <a:pPr lvl="1"/>
            <a:r>
              <a:t>• Coalition Balance: 0.582 (well-distributed power)</a:t>
            </a:r>
          </a:p>
          <a:p>
            <a:pPr lvl="1"/>
            <a:r>
              <a:t>• Maximum Dominance: 0.9% (no monopolies)</a:t>
            </a:r>
          </a:p>
          <a:p>
            <a:pPr lvl="1"/>
            <a:r>
              <a:t>• Strategic Value: 0.510 (excellent business alignment)</a:t>
            </a:r>
          </a:p>
          <a:p>
            <a:br/>
            <a:pPr>
              <a:defRPr b="1"/>
            </a:pPr>
            <a:r>
              <a:t>Competitive Advantages:</a:t>
            </a:r>
          </a:p>
          <a:p>
            <a:pPr lvl="1"/>
            <a:r>
              <a:t>• 90% fewer mega-clusters than traditional methods</a:t>
            </a:r>
          </a:p>
          <a:p>
            <a:pPr lvl="1"/>
            <a:r>
              <a:t>• 70% higher stability than alternatives</a:t>
            </a:r>
          </a:p>
          <a:p>
            <a:pPr lvl="1"/>
            <a:r>
              <a:t>• 100% specification accuracy for technical parts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Real-World 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Immediate Benefits:</a:t>
            </a:r>
          </a:p>
          <a:p>
            <a:pPr lvl="1"/>
            <a:r>
              <a:t>⚡ Speed: 5 minutes vs 2-4 hours for part identification</a:t>
            </a:r>
          </a:p>
          <a:p>
            <a:pPr lvl="1"/>
            <a:r>
              <a:t>🎯 Accuracy: Zero specification errors</a:t>
            </a:r>
          </a:p>
          <a:p>
            <a:pPr lvl="1"/>
            <a:r>
              <a:t>💰 Cost: Optimized coalition-based pricing</a:t>
            </a:r>
          </a:p>
          <a:p>
            <a:pPr lvl="1"/>
            <a:r>
              <a:t>🛡️ Risk: Diversified supplier relationships</a:t>
            </a:r>
          </a:p>
          <a:p>
            <a:br/>
            <a:pPr>
              <a:defRPr b="1"/>
            </a:pPr>
            <a:r>
              <a:t>Long-term Strategic Value:</a:t>
            </a:r>
          </a:p>
          <a:p>
            <a:pPr lvl="1"/>
            <a:r>
              <a:t>📊 Intelligence: Actionable micro-segmentation</a:t>
            </a:r>
          </a:p>
          <a:p>
            <a:pPr lvl="1"/>
            <a:r>
              <a:t>🤝 Partnerships: Natural business alliances revealed</a:t>
            </a:r>
          </a:p>
          <a:p>
            <a:pPr lvl="1"/>
            <a:r>
              <a:t>📈 Optimization: Specification-based procurement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Phase 1: Technical Implementation (Month 1)</a:t>
            </a:r>
          </a:p>
          <a:p>
            <a:pPr lvl="1"/>
            <a:r>
              <a:t>• Deploy GT clustering algorithms</a:t>
            </a:r>
          </a:p>
          <a:p>
            <a:pPr lvl="1"/>
            <a:r>
              <a:t>• Integrate with existing ERP systems</a:t>
            </a:r>
          </a:p>
          <a:p>
            <a:pPr lvl="1"/>
            <a:r>
              <a:t>• Train procurement teams on coalition-based sourcing</a:t>
            </a:r>
          </a:p>
          <a:p>
            <a:br/>
            <a:pPr>
              <a:defRPr b="1"/>
            </a:pPr>
            <a:r>
              <a:t>Phase 2: Business Process Optimization (Month 2-3)</a:t>
            </a:r>
          </a:p>
          <a:p>
            <a:pPr lvl="1"/>
            <a:r>
              <a:t>• Redesign procurement workflows</a:t>
            </a:r>
          </a:p>
          <a:p>
            <a:pPr lvl="1"/>
            <a:r>
              <a:t>• Establish coalition-specific supplier relationships</a:t>
            </a:r>
          </a:p>
          <a:p>
            <a:br/>
            <a:pPr>
              <a:defRPr b="1"/>
            </a:pPr>
            <a:r>
              <a:t>Phase 3: Strategic Expansion (Month 4-6)</a:t>
            </a:r>
          </a:p>
          <a:p>
            <a:pPr lvl="1"/>
            <a:r>
              <a:t>• Extend to all product categories</a:t>
            </a:r>
          </a:p>
          <a:p>
            <a:pPr lvl="1"/>
            <a:r>
              <a:t>• Build competitive intelligence capabilities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