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🎮 Game Theory Clustering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Based on MIT Game Theory Research</a:t>
            </a:r>
          </a:p>
          <a:p/>
          <a:p>
            <a:r>
              <a:t>Analysis: 1,495 industrial items</a:t>
            </a:r>
          </a:p>
          <a:p>
            <a:r>
              <a:t>Result: 20.8% improvement over traditional methods</a:t>
            </a:r>
          </a:p>
          <a:p>
            <a:r>
              <a:t>Date: June 01,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Academic Foundation: MIT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800080"/>
                </a:solidFill>
              </a:defRPr>
            </a:pPr>
            <a:r>
              <a:t>Original Research Foundation</a:t>
            </a:r>
          </a:p>
          <a:p>
            <a:pPr lvl="1">
              <a:defRPr sz="1800"/>
            </a:pPr>
            <a:r>
              <a:t>📚 Game Theory-based Clustering - MIT Research</a:t>
            </a:r>
          </a:p>
          <a:p>
            <a:pPr lvl="1">
              <a:defRPr sz="1800"/>
            </a:pPr>
            <a:r>
              <a:t>🏛️ IEEE Transactions on Knowledge and Data Engineering</a:t>
            </a:r>
          </a:p>
          <a:p>
            <a:pPr lvl="1">
              <a:defRPr sz="1800"/>
            </a:pPr>
            <a:r>
              <a:t>🧮 Nash Equilibrium &amp; Shapley Value Framework</a:t>
            </a:r>
          </a:p>
          <a:p>
            <a:br/>
            <a:pPr>
              <a:defRPr b="1" sz="2000">
                <a:solidFill>
                  <a:srgbClr val="228B22"/>
                </a:solidFill>
              </a:defRPr>
            </a:pPr>
            <a:r>
              <a:t>🎯 Our Implementation</a:t>
            </a:r>
          </a:p>
          <a:p>
            <a:pPr lvl="1">
              <a:defRPr sz="1800"/>
            </a:pPr>
            <a:r>
              <a:t>Real-world application of MIT theory to industrial procurement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The Clustering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Traditional Clustering Failures</a:t>
            </a:r>
          </a:p>
          <a:p>
            <a:pPr lvl="1">
              <a:defRPr sz="2000"/>
            </a:pPr>
            <a:r>
              <a:t>❌ Over-Aggregation: Generic 'All Spiral Gaskets'</a:t>
            </a:r>
          </a:p>
          <a:p>
            <a:pPr lvl="1">
              <a:defRPr sz="2000"/>
            </a:pPr>
            <a:r>
              <a:t>❌ Lost Precision: Ignores specifications</a:t>
            </a:r>
          </a:p>
          <a:p>
            <a:pPr lvl="1">
              <a:defRPr sz="2000"/>
            </a:pPr>
            <a:r>
              <a:t>❌ Poor Business Value: Unusable for procurement</a:t>
            </a:r>
          </a:p>
          <a:p>
            <a:br/>
            <a:pPr>
              <a:defRPr b="1" sz="2400">
                <a:solidFill>
                  <a:srgbClr val="FFA500"/>
                </a:solidFill>
              </a:defRPr>
            </a:pPr>
            <a:r>
              <a:t>Business Impact</a:t>
            </a:r>
          </a:p>
          <a:p>
            <a:pPr lvl="1">
              <a:defRPr sz="2000"/>
            </a:pPr>
            <a:r>
              <a:t>⏰ 2-4 hours to find correct specifications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⚔️ MIT Game Theory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800080"/>
                </a:solidFill>
              </a:defRPr>
            </a:pPr>
            <a:r>
              <a:t>Academic Principles Applied</a:t>
            </a:r>
          </a:p>
          <a:p>
            <a:pPr lvl="1">
              <a:defRPr sz="2000"/>
            </a:pPr>
            <a:r>
              <a:t>🎯 Nash Equilibrium: Stable coalitions</a:t>
            </a:r>
          </a:p>
          <a:p>
            <a:pPr lvl="1">
              <a:defRPr sz="2000"/>
            </a:pPr>
            <a:r>
              <a:t>⚖️ Shapley Value: Fair utility distribution</a:t>
            </a:r>
          </a:p>
          <a:p>
            <a:pPr lvl="1">
              <a:defRPr sz="2000"/>
            </a:pPr>
            <a:r>
              <a:t>🛡️ Mathematical Convergence: Guaranteed stability</a:t>
            </a:r>
          </a:p>
          <a:p>
            <a:br/>
            <a:pPr>
              <a:defRPr b="1" sz="2400"/>
            </a:pPr>
            <a:r>
              <a:t>Business Translation</a:t>
            </a:r>
          </a:p>
          <a:p>
            <a:pPr lvl="1">
              <a:defRPr sz="2000"/>
            </a:pPr>
            <a:r>
              <a:t>Items form strategic partnerships based on specifications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Performance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22860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080">
                <a:tc>
                  <a:txBody>
                    <a:bodyPr/>
                    <a:lstStyle/>
                    <a:p>
                      <a:pPr>
                        <a:defRPr b="1" sz="1600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/>
                      </a:pPr>
                      <a:r>
                        <a:t>Clusters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/>
                      </a:pPr>
                      <a:r>
                        <a:t>Business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/>
                      </a:pPr>
                      <a:r>
                        <a:t>Balance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228B22"/>
                          </a:solidFill>
                        </a:defRPr>
                      </a:pPr>
                      <a:r>
                        <a:t>🏆 Game Theory (MIT)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228B22"/>
                          </a:solidFill>
                        </a:defRPr>
                      </a:pPr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228B22"/>
                          </a:solidFill>
                        </a:defRPr>
                      </a:pPr>
                      <a:r>
                        <a:t>0.635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228B22"/>
                          </a:solidFill>
                        </a:defRPr>
                      </a:pPr>
                      <a:r>
                        <a:t>✅ Excellent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✅ Good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Agglomerative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✅ Good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0.429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❌ Poor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Real Example: Spiral Gaskets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Traditional Approach</a:t>
            </a:r>
          </a:p>
          <a:p>
            <a:pPr lvl="1">
              <a:defRPr sz="2000"/>
            </a:pPr>
            <a:r>
              <a:t>Generic: 'All spiral gaskets' in one cluster</a:t>
            </a:r>
          </a:p>
          <a:p>
            <a:pPr lvl="1">
              <a:defRPr sz="2000"/>
            </a:pPr>
            <a:r>
              <a:t>Time: 2-4 hours for specification matching</a:t>
            </a:r>
          </a:p>
          <a:p>
            <a:br/>
            <a:pPr>
              <a:defRPr b="1" sz="2400">
                <a:solidFill>
                  <a:srgbClr val="228B22"/>
                </a:solidFill>
              </a:defRPr>
            </a:pPr>
            <a:r>
              <a:t>GT Coalition Approach</a:t>
            </a:r>
          </a:p>
          <a:p>
            <a:pPr lvl="1">
              <a:defRPr sz="2000"/>
            </a:pPr>
            <a:r>
              <a:t>Precise: 'SS/GRAPH 300LB 2IN Coalition'</a:t>
            </a:r>
          </a:p>
          <a:p>
            <a:pPr lvl="1">
              <a:defRPr sz="2000"/>
            </a:pPr>
            <a:r>
              <a:t>Time: 5 minutes for exact match</a:t>
            </a:r>
          </a:p>
          <a:p>
            <a:br/>
            <a:pPr>
              <a:defRPr b="1" sz="2200">
                <a:solidFill>
                  <a:srgbClr val="FFA500"/>
                </a:solidFill>
              </a:defRPr>
            </a:pPr>
            <a:r>
              <a:t>🎯 95% time reduction + zero errors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Strategic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Key Business Benefits</a:t>
            </a:r>
          </a:p>
          <a:p>
            <a:pPr lvl="1">
              <a:defRPr sz="2000"/>
            </a:pPr>
            <a:r>
              <a:t>🎯 Precision: Specification-optimized procurement</a:t>
            </a:r>
          </a:p>
          <a:p>
            <a:pPr lvl="1">
              <a:defRPr sz="2000"/>
            </a:pPr>
            <a:r>
              <a:t>💰 Cost: Coalition-specific pricing power</a:t>
            </a:r>
          </a:p>
          <a:p>
            <a:pPr lvl="1">
              <a:defRPr sz="2000"/>
            </a:pPr>
            <a:r>
              <a:t>🛡️ Risk: Diversified supplier relationships</a:t>
            </a:r>
          </a:p>
          <a:p>
            <a:pPr lvl="1">
              <a:defRPr sz="2000"/>
            </a:pPr>
            <a:r>
              <a:t>⚡ Speed: Automatic exact matching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Phase 1: Deploy (Month 1)</a:t>
            </a:r>
          </a:p>
          <a:p>
            <a:pPr lvl="1">
              <a:defRPr sz="1800"/>
            </a:pPr>
            <a:r>
              <a:t>• Install GT clustering algorithms</a:t>
            </a:r>
          </a:p>
          <a:p>
            <a:pPr lvl="1">
              <a:defRPr sz="1800"/>
            </a:pPr>
            <a:r>
              <a:t>• Train procurement teams</a:t>
            </a:r>
          </a:p>
          <a:p>
            <a:br/>
            <a:pPr>
              <a:defRPr b="1" sz="2400"/>
            </a:pPr>
            <a:r>
              <a:t>Phase 2: Optimize (Month 2-3)</a:t>
            </a:r>
          </a:p>
          <a:p>
            <a:pPr lvl="1">
              <a:defRPr sz="1800"/>
            </a:pPr>
            <a:r>
              <a:t>• Redesign procurement workflows</a:t>
            </a:r>
          </a:p>
          <a:p>
            <a:pPr lvl="1">
              <a:defRPr sz="1800"/>
            </a:pPr>
            <a:r>
              <a:t>• Establish coalition partnerships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 b="1">
                <a:solidFill>
                  <a:srgbClr val="800080"/>
                </a:solidFill>
              </a:defRPr>
            </a:pPr>
            <a:r>
              <a:t>Proven Results</a:t>
            </a:r>
          </a:p>
          <a:p>
            <a:pPr lvl="1">
              <a:defRPr sz="2200"/>
            </a:pPr>
            <a:r>
              <a:t>✅ 20.8% performance improvement</a:t>
            </a:r>
          </a:p>
          <a:p>
            <a:pPr lvl="1">
              <a:defRPr sz="2200"/>
            </a:pPr>
            <a:r>
              <a:t>✅ 557 stable strategic coalitions</a:t>
            </a:r>
          </a:p>
          <a:p>
            <a:pPr lvl="1">
              <a:defRPr sz="2200"/>
            </a:pPr>
            <a:r>
              <a:t>✅ Perfect specification matching</a:t>
            </a:r>
          </a:p>
          <a:p>
            <a:br/>
            <a:pPr>
              <a:defRPr b="1" sz="2800">
                <a:solidFill>
                  <a:srgbClr val="228B22"/>
                </a:solidFill>
              </a:defRPr>
            </a:pPr>
            <a:r>
              <a:t>Recommendation</a:t>
            </a:r>
          </a:p>
          <a:p>
            <a:pPr lvl="1">
              <a:defRPr sz="2200"/>
            </a:pPr>
            <a:r>
              <a:t>Deploy MIT-validated Game Theory 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