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8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8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8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8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2" name="Slide Image Placeholder 1"/>
          <p:cNvSpPr>
            <a:spLocks noChangeAspect="1" noRot="1" noGrp="1"/>
          </p:cNvSpPr>
          <p:nvPr>
            <p:ph type="sldImg"/>
          </p:nvPr>
        </p:nvSpPr>
        <p:spPr/>
      </p:sp>
      <p:sp>
        <p:nvSpPr>
          <p:cNvPr id="1048583" name="Notes Placeholder 2"/>
          <p:cNvSpPr>
            <a:spLocks noGrp="1"/>
          </p:cNvSpPr>
          <p:nvPr>
            <p:ph type="body" idx="1"/>
          </p:nvPr>
        </p:nvSpPr>
        <p:spPr/>
        <p:txBody>
          <a:bodyPr/>
          <a:p>
            <a:r>
              <a:rPr dirty="0" lang="en-US"/>
              <a:t/>
            </a:r>
            <a:endParaRPr dirty="0" lang="en-US"/>
          </a:p>
        </p:txBody>
      </p:sp>
      <p:sp>
        <p:nvSpPr>
          <p:cNvPr id="1048584"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r>
              <a:rPr dirty="0" lang="en-US"/>
              <a:t/>
            </a:r>
            <a:endParaRPr dirty="0" lang="en-US"/>
          </a:p>
        </p:txBody>
      </p:sp>
      <p:sp>
        <p:nvSpPr>
          <p:cNvPr id="1048596"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r>
              <a:rPr dirty="0" lang="en-US"/>
              <a:t/>
            </a:r>
            <a:endParaRPr dirty="0" lang="en-US"/>
          </a:p>
        </p:txBody>
      </p:sp>
      <p:sp>
        <p:nvSpPr>
          <p:cNvPr id="1048611"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r>
              <a:rPr dirty="0" lang="en-US"/>
              <a:t/>
            </a:r>
            <a:endParaRPr dirty="0" lang="en-US"/>
          </a:p>
        </p:txBody>
      </p:sp>
      <p:sp>
        <p:nvSpPr>
          <p:cNvPr id="1048629"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r>
              <a:rPr dirty="0" lang="en-US"/>
              <a:t/>
            </a:r>
            <a:endParaRPr dirty="0" lang="en-US"/>
          </a:p>
        </p:txBody>
      </p:sp>
      <p:sp>
        <p:nvSpPr>
          <p:cNvPr id="1048651"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r>
              <a:rPr dirty="0" lang="en-US"/>
              <a:t/>
            </a:r>
            <a:endParaRPr dirty="0" lang="en-US"/>
          </a:p>
        </p:txBody>
      </p:sp>
      <p:sp>
        <p:nvSpPr>
          <p:cNvPr id="1048663"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6" name="Slide Image Placeholder 1"/>
          <p:cNvSpPr>
            <a:spLocks noChangeAspect="1" noRot="1" noGrp="1"/>
          </p:cNvSpPr>
          <p:nvPr>
            <p:ph type="sldImg"/>
          </p:nvPr>
        </p:nvSpPr>
        <p:spPr/>
      </p:sp>
      <p:sp>
        <p:nvSpPr>
          <p:cNvPr id="1048677" name="Notes Placeholder 2"/>
          <p:cNvSpPr>
            <a:spLocks noGrp="1"/>
          </p:cNvSpPr>
          <p:nvPr>
            <p:ph type="body" idx="1"/>
          </p:nvPr>
        </p:nvSpPr>
        <p:spPr/>
        <p:txBody>
          <a:bodyPr/>
          <a:p>
            <a:r>
              <a:rPr dirty="0" lang="en-US"/>
              <a:t/>
            </a:r>
            <a:endParaRPr dirty="0" lang="en-US"/>
          </a:p>
        </p:txBody>
      </p:sp>
      <p:sp>
        <p:nvSpPr>
          <p:cNvPr id="104867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r>
              <a:rPr dirty="0" lang="en-US"/>
              <a:t/>
            </a:r>
            <a:endParaRPr dirty="0" lang="en-US"/>
          </a:p>
        </p:txBody>
      </p:sp>
      <p:sp>
        <p:nvSpPr>
          <p:cNvPr id="1048685"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2"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0"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3" name=""/>
        <p:cNvGrpSpPr/>
        <p:nvPr/>
      </p:nvGrpSpPr>
      <p:grpSpPr>
        <a:xfrm>
          <a:off x="0" y="0"/>
          <a:ext cx="0" cy="0"/>
          <a:chOff x="0" y="0"/>
          <a:chExt cx="0" cy="0"/>
        </a:xfrm>
      </p:grpSpPr>
      <p:sp>
        <p:nvSpPr>
          <p:cNvPr id="1048576" name="Shape 0"/>
          <p:cNvSpPr/>
          <p:nvPr/>
        </p:nvSpPr>
        <p:spPr>
          <a:xfrm>
            <a:off x="0" y="0"/>
            <a:ext cx="14630400" cy="8229600"/>
          </a:xfrm>
          <a:prstGeom prst="rect"/>
          <a:solidFill>
            <a:srgbClr val="0C0C0C"/>
          </a:solidFill>
        </p:spPr>
      </p:sp>
      <p:sp>
        <p:nvSpPr>
          <p:cNvPr id="1048577" name="Shape 1"/>
          <p:cNvSpPr/>
          <p:nvPr/>
        </p:nvSpPr>
        <p:spPr>
          <a:xfrm>
            <a:off x="0" y="0"/>
            <a:ext cx="14630400" cy="8229600"/>
          </a:xfrm>
          <a:prstGeom prst="rect"/>
          <a:solidFill>
            <a:srgbClr val="272525"/>
          </a:solidFill>
          <a:ln w="13811">
            <a:solidFill>
              <a:srgbClr val="565151"/>
            </a:solidFill>
            <a:prstDash val="solid"/>
          </a:ln>
        </p:spPr>
      </p:sp>
      <p:sp>
        <p:nvSpPr>
          <p:cNvPr id="1048578" name="Text 2"/>
          <p:cNvSpPr/>
          <p:nvPr/>
        </p:nvSpPr>
        <p:spPr>
          <a:xfrm>
            <a:off x="5486400" y="2202734"/>
            <a:ext cx="6880027" cy="833199"/>
          </a:xfrm>
          <a:prstGeom prst="rect"/>
          <a:noFill/>
        </p:spPr>
        <p:txBody>
          <a:bodyPr anchor="t" rtlCol="0" wrap="none"/>
          <a:p>
            <a:pPr indent="0" marL="0">
              <a:lnSpc>
                <a:spcPts val="6561"/>
              </a:lnSpc>
              <a:buNone/>
            </a:pPr>
            <a:r>
              <a:rPr b="0" dirty="0" sz="7200" kern="0" lang="en-US" spc="-157">
                <a:solidFill>
                  <a:srgbClr val="FFFFFF"/>
                </a:solidFill>
                <a:latin typeface="Inter" pitchFamily="34" charset="0"/>
                <a:ea typeface="Inter" pitchFamily="34" charset="-122"/>
                <a:cs typeface="Inter" pitchFamily="34" charset="-120"/>
              </a:rPr>
              <a:t>IBM Disaster Recovery</a:t>
            </a:r>
            <a:endParaRPr b="0" dirty="0" sz="5249" lang="en-US"/>
          </a:p>
        </p:txBody>
      </p:sp>
      <p:sp>
        <p:nvSpPr>
          <p:cNvPr id="1048579" name="Text 3"/>
          <p:cNvSpPr/>
          <p:nvPr/>
        </p:nvSpPr>
        <p:spPr>
          <a:xfrm>
            <a:off x="6319599" y="3662363"/>
            <a:ext cx="7477601" cy="1421606"/>
          </a:xfrm>
          <a:prstGeom prst="rect"/>
          <a:noFill/>
        </p:spPr>
        <p:txBody>
          <a:bodyPr anchor="t" rtlCol="0" wrap="square"/>
          <a:p>
            <a:pPr indent="0" marL="0">
              <a:lnSpc>
                <a:spcPct val="100000"/>
              </a:lnSpc>
              <a:buNone/>
            </a:pPr>
            <a:r>
              <a:rPr b="0" dirty="0" sz="3200" kern="0" lang="en-US" spc="-35">
                <a:solidFill>
                  <a:srgbClr val="E5E0DF"/>
                </a:solidFill>
                <a:latin typeface="Inter" pitchFamily="34" charset="0"/>
                <a:ea typeface="Inter" pitchFamily="34" charset="-122"/>
                <a:cs typeface="Inter" pitchFamily="34" charset="-120"/>
              </a:rPr>
              <a:t>The IBM Disaster Recovery project aims to ensure business continuity during unforeseen events by implementing a comprehensive plan using IBM Cloud Virtual Servers. This includes backup strategies, replication, testing, and minimal downtime.</a:t>
            </a:r>
            <a:endParaRPr b="0" dirty="0" sz="1750" lang="en-US"/>
          </a:p>
        </p:txBody>
      </p:sp>
      <p:pic>
        <p:nvPicPr>
          <p:cNvPr id="2097153" name="Image 1"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6" name=""/>
        <p:cNvGrpSpPr/>
        <p:nvPr/>
      </p:nvGrpSpPr>
      <p:grpSpPr>
        <a:xfrm>
          <a:off x="0" y="0"/>
          <a:ext cx="0" cy="0"/>
          <a:chOff x="0" y="0"/>
          <a:chExt cx="0" cy="0"/>
        </a:xfrm>
      </p:grpSpPr>
      <p:sp>
        <p:nvSpPr>
          <p:cNvPr id="1048585" name="Shape 0"/>
          <p:cNvSpPr/>
          <p:nvPr/>
        </p:nvSpPr>
        <p:spPr>
          <a:xfrm>
            <a:off x="0" y="0"/>
            <a:ext cx="14630400" cy="8229600"/>
          </a:xfrm>
          <a:prstGeom prst="rect"/>
          <a:solidFill>
            <a:srgbClr val="0C0C0C"/>
          </a:solidFill>
        </p:spPr>
      </p:sp>
      <p:sp>
        <p:nvSpPr>
          <p:cNvPr id="1048586" name="Shape 1"/>
          <p:cNvSpPr/>
          <p:nvPr/>
        </p:nvSpPr>
        <p:spPr>
          <a:xfrm>
            <a:off x="0" y="0"/>
            <a:ext cx="14630400" cy="8229600"/>
          </a:xfrm>
          <a:prstGeom prst="rect"/>
          <a:solidFill>
            <a:srgbClr val="272525"/>
          </a:solidFill>
          <a:ln w="13811">
            <a:solidFill>
              <a:srgbClr val="565151"/>
            </a:solidFill>
            <a:prstDash val="solid"/>
          </a:ln>
        </p:spPr>
      </p:sp>
      <p:sp>
        <p:nvSpPr>
          <p:cNvPr id="1048587" name="Text 2"/>
          <p:cNvSpPr/>
          <p:nvPr/>
        </p:nvSpPr>
        <p:spPr>
          <a:xfrm>
            <a:off x="2037993" y="863560"/>
            <a:ext cx="9559052" cy="694373"/>
          </a:xfrm>
          <a:prstGeom prst="rect"/>
          <a:noFill/>
        </p:spPr>
        <p:txBody>
          <a:bodyPr anchor="t" rtlCol="0" wrap="none"/>
          <a:p>
            <a:pPr indent="0" marL="0">
              <a:lnSpc>
                <a:spcPts val="5468"/>
              </a:lnSpc>
              <a:buNone/>
            </a:pPr>
            <a:r>
              <a:rPr b="1" dirty="0" sz="5400" kern="0" lang="en-US" spc="-131">
                <a:solidFill>
                  <a:srgbClr val="FFFFFF"/>
                </a:solidFill>
                <a:latin typeface="Inter" pitchFamily="34" charset="0"/>
                <a:ea typeface="Inter" pitchFamily="34" charset="-122"/>
                <a:cs typeface="Inter" pitchFamily="34" charset="-120"/>
              </a:rPr>
              <a:t>The Importance of Disaster Recovery</a:t>
            </a:r>
            <a:endParaRPr dirty="0" sz="4374" lang="en-US"/>
          </a:p>
        </p:txBody>
      </p:sp>
      <p:pic>
        <p:nvPicPr>
          <p:cNvPr id="2097155" name="Image 0" descr="preencoded.png"/>
          <p:cNvPicPr>
            <a:picLocks noChangeAspect="1"/>
          </p:cNvPicPr>
          <p:nvPr/>
        </p:nvPicPr>
        <p:blipFill>
          <a:blip xmlns:r="http://schemas.openxmlformats.org/officeDocument/2006/relationships" r:embed="rId1"/>
          <a:stretch>
            <a:fillRect/>
          </a:stretch>
        </p:blipFill>
        <p:spPr>
          <a:xfrm>
            <a:off x="2037993" y="2002274"/>
            <a:ext cx="3295888" cy="2036921"/>
          </a:xfrm>
          <a:prstGeom prst="rect"/>
        </p:spPr>
      </p:pic>
      <p:sp>
        <p:nvSpPr>
          <p:cNvPr id="1048588" name="Text 3"/>
          <p:cNvSpPr/>
          <p:nvPr/>
        </p:nvSpPr>
        <p:spPr>
          <a:xfrm>
            <a:off x="2037993" y="4316849"/>
            <a:ext cx="2789277" cy="347186"/>
          </a:xfrm>
          <a:prstGeom prst="rect"/>
          <a:noFill/>
        </p:spPr>
        <p:txBody>
          <a:bodyPr anchor="t" rtlCol="0" wrap="none"/>
          <a:p>
            <a:pPr algn="l" indent="0" marL="0">
              <a:lnSpc>
                <a:spcPts val="2734"/>
              </a:lnSpc>
              <a:buNone/>
            </a:pPr>
            <a:r>
              <a:rPr b="1" dirty="0" sz="2400" kern="0" lang="en-US" spc="-66">
                <a:solidFill>
                  <a:srgbClr val="FFFFFF"/>
                </a:solidFill>
                <a:latin typeface="Inter" pitchFamily="34" charset="0"/>
                <a:ea typeface="Inter" pitchFamily="34" charset="-122"/>
                <a:cs typeface="Inter" pitchFamily="34" charset="-120"/>
              </a:rPr>
              <a:t>Protect Your Business</a:t>
            </a:r>
            <a:endParaRPr dirty="0" sz="2187" lang="en-US"/>
          </a:p>
        </p:txBody>
      </p:sp>
      <p:sp>
        <p:nvSpPr>
          <p:cNvPr id="1048589" name="Text 4"/>
          <p:cNvSpPr/>
          <p:nvPr/>
        </p:nvSpPr>
        <p:spPr>
          <a:xfrm>
            <a:off x="2037993" y="4886206"/>
            <a:ext cx="3295888" cy="1777008"/>
          </a:xfrm>
          <a:prstGeom prst="rect"/>
          <a:noFill/>
        </p:spPr>
        <p:txBody>
          <a:bodyPr anchor="t" rtlCol="0" wrap="square"/>
          <a:p>
            <a:pPr algn="l" indent="0" marL="0">
              <a:lnSpc>
                <a:spcPct val="100000"/>
              </a:lnSpc>
              <a:buNone/>
            </a:pPr>
            <a:r>
              <a:rPr dirty="0" sz="2400" kern="0" lang="en-US" spc="-35">
                <a:solidFill>
                  <a:srgbClr val="E5E0DF"/>
                </a:solidFill>
                <a:latin typeface="Inter" pitchFamily="34" charset="0"/>
                <a:ea typeface="Inter" pitchFamily="34" charset="-122"/>
                <a:cs typeface="Inter" pitchFamily="34" charset="-120"/>
              </a:rPr>
              <a:t>Implementing a robust disaster recovery plan is essential to safeguard your business against data loss, downtime, and potential financial risks.</a:t>
            </a:r>
            <a:endParaRPr dirty="0" sz="1750" lang="en-US"/>
          </a:p>
        </p:txBody>
      </p:sp>
      <p:pic>
        <p:nvPicPr>
          <p:cNvPr id="2097156" name="Image 1" descr="preencoded.png"/>
          <p:cNvPicPr>
            <a:picLocks noChangeAspect="1"/>
          </p:cNvPicPr>
          <p:nvPr/>
        </p:nvPicPr>
        <p:blipFill>
          <a:blip xmlns:r="http://schemas.openxmlformats.org/officeDocument/2006/relationships" r:embed="rId2"/>
          <a:stretch>
            <a:fillRect/>
          </a:stretch>
        </p:blipFill>
        <p:spPr>
          <a:xfrm>
            <a:off x="5667137" y="2002274"/>
            <a:ext cx="3296007" cy="2037040"/>
          </a:xfrm>
          <a:prstGeom prst="rect"/>
        </p:spPr>
      </p:pic>
      <p:sp>
        <p:nvSpPr>
          <p:cNvPr id="1048590" name="Text 5"/>
          <p:cNvSpPr/>
          <p:nvPr/>
        </p:nvSpPr>
        <p:spPr>
          <a:xfrm>
            <a:off x="5667137" y="4316968"/>
            <a:ext cx="3296007" cy="694373"/>
          </a:xfrm>
          <a:prstGeom prst="rect"/>
          <a:noFill/>
        </p:spPr>
        <p:txBody>
          <a:bodyPr anchor="t" rtlCol="0" wrap="square"/>
          <a:p>
            <a:pPr algn="l" indent="0" marL="0">
              <a:lnSpc>
                <a:spcPts val="2734"/>
              </a:lnSpc>
              <a:buNone/>
            </a:pPr>
            <a:r>
              <a:rPr b="1" dirty="0" sz="2400" kern="0" lang="en-US" spc="-66">
                <a:solidFill>
                  <a:srgbClr val="FFFFFF"/>
                </a:solidFill>
                <a:latin typeface="Inter" pitchFamily="34" charset="0"/>
                <a:ea typeface="Inter" pitchFamily="34" charset="-122"/>
                <a:cs typeface="Inter" pitchFamily="34" charset="-120"/>
              </a:rPr>
              <a:t>Ensure Business Continuity</a:t>
            </a:r>
            <a:endParaRPr dirty="0" sz="2187" lang="en-US"/>
          </a:p>
        </p:txBody>
      </p:sp>
      <p:sp>
        <p:nvSpPr>
          <p:cNvPr id="1048591" name="Text 6"/>
          <p:cNvSpPr/>
          <p:nvPr/>
        </p:nvSpPr>
        <p:spPr>
          <a:xfrm>
            <a:off x="5667137" y="4886205"/>
            <a:ext cx="3296007" cy="2132409"/>
          </a:xfrm>
          <a:prstGeom prst="rect"/>
          <a:noFill/>
        </p:spPr>
        <p:txBody>
          <a:bodyPr anchor="t" rtlCol="0" wrap="square"/>
          <a:p>
            <a:pPr algn="l" indent="0" marL="0">
              <a:lnSpc>
                <a:spcPct val="100000"/>
              </a:lnSpc>
              <a:buNone/>
            </a:pPr>
            <a:r>
              <a:rPr dirty="0" sz="2400" kern="0" lang="en-US" spc="-35">
                <a:solidFill>
                  <a:srgbClr val="E5E0DF"/>
                </a:solidFill>
                <a:latin typeface="Inter" pitchFamily="34" charset="0"/>
                <a:ea typeface="Inter" pitchFamily="34" charset="-122"/>
                <a:cs typeface="Inter" pitchFamily="34" charset="-120"/>
              </a:rPr>
              <a:t>By preparing for unexpected events, you can minimize disruptions and maintain seamless operations, ensuring your business continues to thrive.</a:t>
            </a:r>
            <a:endParaRPr dirty="0" sz="1750" lang="en-US"/>
          </a:p>
        </p:txBody>
      </p:sp>
      <p:pic>
        <p:nvPicPr>
          <p:cNvPr id="2097157" name="Image 2" descr="preencoded.png"/>
          <p:cNvPicPr>
            <a:picLocks noChangeAspect="1"/>
          </p:cNvPicPr>
          <p:nvPr/>
        </p:nvPicPr>
        <p:blipFill>
          <a:blip xmlns:r="http://schemas.openxmlformats.org/officeDocument/2006/relationships" r:embed="rId3"/>
          <a:stretch>
            <a:fillRect/>
          </a:stretch>
        </p:blipFill>
        <p:spPr>
          <a:xfrm>
            <a:off x="9296400" y="2002274"/>
            <a:ext cx="3296007" cy="2037040"/>
          </a:xfrm>
          <a:prstGeom prst="rect"/>
        </p:spPr>
      </p:pic>
      <p:sp>
        <p:nvSpPr>
          <p:cNvPr id="1048592" name="Text 7"/>
          <p:cNvSpPr/>
          <p:nvPr/>
        </p:nvSpPr>
        <p:spPr>
          <a:xfrm>
            <a:off x="9296400" y="4316968"/>
            <a:ext cx="2532340" cy="347186"/>
          </a:xfrm>
          <a:prstGeom prst="rect"/>
          <a:noFill/>
        </p:spPr>
        <p:txBody>
          <a:bodyPr anchor="t" rtlCol="0" wrap="none"/>
          <a:p>
            <a:pPr algn="l" indent="0" marL="0">
              <a:lnSpc>
                <a:spcPts val="2734"/>
              </a:lnSpc>
              <a:buNone/>
            </a:pPr>
            <a:r>
              <a:rPr b="1" dirty="0" sz="2400" kern="0" lang="en-US" spc="-66">
                <a:solidFill>
                  <a:srgbClr val="FFFFFF"/>
                </a:solidFill>
                <a:latin typeface="Inter" pitchFamily="34" charset="0"/>
                <a:ea typeface="Inter" pitchFamily="34" charset="-122"/>
                <a:cs typeface="Inter" pitchFamily="34" charset="-120"/>
              </a:rPr>
              <a:t>Secure Data Backup</a:t>
            </a:r>
            <a:endParaRPr dirty="0" sz="2187" lang="en-US"/>
          </a:p>
        </p:txBody>
      </p:sp>
      <p:sp>
        <p:nvSpPr>
          <p:cNvPr id="1048593" name="Text 8"/>
          <p:cNvSpPr/>
          <p:nvPr/>
        </p:nvSpPr>
        <p:spPr>
          <a:xfrm>
            <a:off x="9296400" y="4886325"/>
            <a:ext cx="3296007" cy="1777008"/>
          </a:xfrm>
          <a:prstGeom prst="rect"/>
          <a:noFill/>
        </p:spPr>
        <p:txBody>
          <a:bodyPr anchor="t" rtlCol="0" wrap="square"/>
          <a:p>
            <a:pPr algn="l" indent="0" marL="0">
              <a:lnSpc>
                <a:spcPct val="100000"/>
              </a:lnSpc>
              <a:buNone/>
            </a:pPr>
            <a:r>
              <a:rPr dirty="0" sz="2400" kern="0" lang="en-US" spc="-35">
                <a:solidFill>
                  <a:srgbClr val="E5E0DF"/>
                </a:solidFill>
                <a:latin typeface="Inter" pitchFamily="34" charset="0"/>
                <a:ea typeface="Inter" pitchFamily="34" charset="-122"/>
                <a:cs typeface="Inter" pitchFamily="34" charset="-120"/>
              </a:rPr>
              <a:t>Proper backup strategies and replication mechanisms provide reliable and secure data recovery options, protecting your valuable information.</a:t>
            </a:r>
            <a:endParaRPr dirty="0" sz="175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9" name=""/>
        <p:cNvGrpSpPr/>
        <p:nvPr/>
      </p:nvGrpSpPr>
      <p:grpSpPr>
        <a:xfrm>
          <a:off x="0" y="0"/>
          <a:ext cx="0" cy="0"/>
          <a:chOff x="0" y="0"/>
          <a:chExt cx="0" cy="0"/>
        </a:xfrm>
      </p:grpSpPr>
      <p:sp>
        <p:nvSpPr>
          <p:cNvPr id="1048597" name="Shape 0"/>
          <p:cNvSpPr/>
          <p:nvPr/>
        </p:nvSpPr>
        <p:spPr>
          <a:xfrm>
            <a:off x="0" y="0"/>
            <a:ext cx="14630400" cy="8229600"/>
          </a:xfrm>
          <a:prstGeom prst="rect"/>
          <a:solidFill>
            <a:srgbClr val="0C0C0C"/>
          </a:solidFill>
        </p:spPr>
      </p:sp>
      <p:sp>
        <p:nvSpPr>
          <p:cNvPr id="1048598" name="Shape 1"/>
          <p:cNvSpPr/>
          <p:nvPr/>
        </p:nvSpPr>
        <p:spPr>
          <a:xfrm>
            <a:off x="0" y="0"/>
            <a:ext cx="14630400" cy="8229600"/>
          </a:xfrm>
          <a:prstGeom prst="rect"/>
          <a:solidFill>
            <a:srgbClr val="272525"/>
          </a:solidFill>
          <a:ln w="13811">
            <a:solidFill>
              <a:srgbClr val="565151"/>
            </a:solidFill>
            <a:prstDash val="solid"/>
          </a:ln>
        </p:spPr>
      </p:sp>
      <p:sp>
        <p:nvSpPr>
          <p:cNvPr id="1048599" name="Text 2"/>
          <p:cNvSpPr/>
          <p:nvPr/>
        </p:nvSpPr>
        <p:spPr>
          <a:xfrm>
            <a:off x="2037993" y="2136219"/>
            <a:ext cx="6703338" cy="694373"/>
          </a:xfrm>
          <a:prstGeom prst="rect"/>
          <a:noFill/>
        </p:spPr>
        <p:txBody>
          <a:bodyPr anchor="t" rtlCol="0" wrap="none"/>
          <a:p>
            <a:pPr indent="0" marL="0">
              <a:lnSpc>
                <a:spcPts val="5468"/>
              </a:lnSpc>
              <a:buNone/>
            </a:pPr>
            <a:r>
              <a:rPr b="1" dirty="0" sz="6600" kern="0" lang="en-US" spc="-131">
                <a:solidFill>
                  <a:srgbClr val="FFFFFF"/>
                </a:solidFill>
                <a:latin typeface="Inter" pitchFamily="34" charset="0"/>
                <a:ea typeface="Inter" pitchFamily="34" charset="-122"/>
                <a:cs typeface="Inter" pitchFamily="34" charset="-120"/>
              </a:rPr>
              <a:t>The IBM Cloud Advantage</a:t>
            </a:r>
            <a:endParaRPr dirty="0" sz="4374" lang="en-US"/>
          </a:p>
        </p:txBody>
      </p:sp>
      <p:sp>
        <p:nvSpPr>
          <p:cNvPr id="1048600" name="Shape 3"/>
          <p:cNvSpPr/>
          <p:nvPr/>
        </p:nvSpPr>
        <p:spPr>
          <a:xfrm>
            <a:off x="2037993" y="3274933"/>
            <a:ext cx="3370064" cy="2818328"/>
          </a:xfrm>
          <a:prstGeom prst="roundRect">
            <a:avLst>
              <a:gd name="adj" fmla="val 3548"/>
            </a:avLst>
          </a:prstGeom>
          <a:solidFill>
            <a:srgbClr val="110080"/>
          </a:solidFill>
          <a:ln w="13811">
            <a:solidFill>
              <a:srgbClr val="140099"/>
            </a:solidFill>
            <a:prstDash val="solid"/>
          </a:ln>
        </p:spPr>
      </p:sp>
      <p:sp>
        <p:nvSpPr>
          <p:cNvPr id="1048601" name="Text 4"/>
          <p:cNvSpPr/>
          <p:nvPr/>
        </p:nvSpPr>
        <p:spPr>
          <a:xfrm>
            <a:off x="2273975" y="3510915"/>
            <a:ext cx="2221944" cy="347186"/>
          </a:xfrm>
          <a:prstGeom prst="rect"/>
          <a:noFill/>
        </p:spPr>
        <p:txBody>
          <a:bodyPr anchor="t" rtlCol="0" wrap="none"/>
          <a:p>
            <a:pPr indent="0" marL="0">
              <a:lnSpc>
                <a:spcPts val="2734"/>
              </a:lnSpc>
              <a:buNone/>
            </a:pPr>
            <a:r>
              <a:rPr b="1" dirty="0" sz="2400" kern="0" lang="en-US" spc="-66">
                <a:solidFill>
                  <a:srgbClr val="E5E0DF"/>
                </a:solidFill>
                <a:latin typeface="Inter" pitchFamily="34" charset="0"/>
                <a:ea typeface="Inter" pitchFamily="34" charset="-122"/>
                <a:cs typeface="Inter" pitchFamily="34" charset="-120"/>
              </a:rPr>
              <a:t>Scalability</a:t>
            </a:r>
            <a:endParaRPr dirty="0" sz="2187" lang="en-US"/>
          </a:p>
        </p:txBody>
      </p:sp>
      <p:sp>
        <p:nvSpPr>
          <p:cNvPr id="1048602" name="Text 5"/>
          <p:cNvSpPr/>
          <p:nvPr/>
        </p:nvSpPr>
        <p:spPr>
          <a:xfrm>
            <a:off x="2273975" y="4080272"/>
            <a:ext cx="2898100" cy="1777008"/>
          </a:xfrm>
          <a:prstGeom prst="rect"/>
          <a:noFill/>
        </p:spPr>
        <p:txBody>
          <a:bodyPr anchor="t" rtlCol="0" wrap="square"/>
          <a:p>
            <a:pPr indent="0" marL="0">
              <a:lnSpc>
                <a:spcPts val="2799"/>
              </a:lnSpc>
              <a:buNone/>
            </a:pPr>
            <a:r>
              <a:rPr dirty="0" sz="1800" kern="0" lang="en-US" spc="-35">
                <a:solidFill>
                  <a:srgbClr val="E5E0DF"/>
                </a:solidFill>
                <a:latin typeface="Inter" pitchFamily="34" charset="0"/>
                <a:ea typeface="Inter" pitchFamily="34" charset="-122"/>
                <a:cs typeface="Inter" pitchFamily="34" charset="-120"/>
              </a:rPr>
              <a:t>With IBM Cloud Virtual Servers, you can easily scale your infrastructure to accommodate changing disaster recovery needs.</a:t>
            </a:r>
            <a:endParaRPr dirty="0" sz="1750" lang="en-US"/>
          </a:p>
        </p:txBody>
      </p:sp>
      <p:sp>
        <p:nvSpPr>
          <p:cNvPr id="1048603" name="Shape 6"/>
          <p:cNvSpPr/>
          <p:nvPr/>
        </p:nvSpPr>
        <p:spPr>
          <a:xfrm>
            <a:off x="5630228" y="3274933"/>
            <a:ext cx="3370064" cy="2818328"/>
          </a:xfrm>
          <a:prstGeom prst="roundRect">
            <a:avLst>
              <a:gd name="adj" fmla="val 3548"/>
            </a:avLst>
          </a:prstGeom>
          <a:solidFill>
            <a:srgbClr val="110080"/>
          </a:solidFill>
          <a:ln w="13811">
            <a:solidFill>
              <a:srgbClr val="140099"/>
            </a:solidFill>
            <a:prstDash val="solid"/>
          </a:ln>
        </p:spPr>
      </p:sp>
      <p:sp>
        <p:nvSpPr>
          <p:cNvPr id="1048604" name="Text 7"/>
          <p:cNvSpPr/>
          <p:nvPr/>
        </p:nvSpPr>
        <p:spPr>
          <a:xfrm>
            <a:off x="5866209" y="3510915"/>
            <a:ext cx="2221944" cy="347186"/>
          </a:xfrm>
          <a:prstGeom prst="rect"/>
          <a:noFill/>
        </p:spPr>
        <p:txBody>
          <a:bodyPr anchor="t" rtlCol="0" wrap="none"/>
          <a:p>
            <a:pPr indent="0" marL="0">
              <a:lnSpc>
                <a:spcPts val="2734"/>
              </a:lnSpc>
              <a:buNone/>
            </a:pPr>
            <a:r>
              <a:rPr b="1" dirty="0" sz="2400" kern="0" lang="en-US" spc="-66">
                <a:solidFill>
                  <a:srgbClr val="E5E0DF"/>
                </a:solidFill>
                <a:latin typeface="Inter" pitchFamily="34" charset="0"/>
                <a:ea typeface="Inter" pitchFamily="34" charset="-122"/>
                <a:cs typeface="Inter" pitchFamily="34" charset="-120"/>
              </a:rPr>
              <a:t>Flexibility</a:t>
            </a:r>
            <a:endParaRPr dirty="0" sz="2187" lang="en-US"/>
          </a:p>
        </p:txBody>
      </p:sp>
      <p:sp>
        <p:nvSpPr>
          <p:cNvPr id="1048605" name="Text 8"/>
          <p:cNvSpPr/>
          <p:nvPr/>
        </p:nvSpPr>
        <p:spPr>
          <a:xfrm>
            <a:off x="5866209" y="4080272"/>
            <a:ext cx="2898100" cy="1777008"/>
          </a:xfrm>
          <a:prstGeom prst="rect"/>
          <a:noFill/>
        </p:spPr>
        <p:txBody>
          <a:bodyPr anchor="t" rtlCol="0" wrap="square"/>
          <a:p>
            <a:pPr indent="0" marL="0">
              <a:lnSpc>
                <a:spcPts val="2799"/>
              </a:lnSpc>
              <a:buNone/>
            </a:pPr>
            <a:r>
              <a:rPr dirty="0" sz="1800" kern="0" lang="en-US" spc="-35">
                <a:solidFill>
                  <a:srgbClr val="E5E0DF"/>
                </a:solidFill>
                <a:latin typeface="Inter" pitchFamily="34" charset="0"/>
                <a:ea typeface="Inter" pitchFamily="34" charset="-122"/>
                <a:cs typeface="Inter" pitchFamily="34" charset="-120"/>
              </a:rPr>
              <a:t>IBM Cloud offers a wide range of services, allowing you to tailor your disaster recovery plan to your specific requirements.</a:t>
            </a:r>
            <a:endParaRPr dirty="0" sz="1750" lang="en-US"/>
          </a:p>
        </p:txBody>
      </p:sp>
      <p:sp>
        <p:nvSpPr>
          <p:cNvPr id="1048606" name="Shape 9"/>
          <p:cNvSpPr/>
          <p:nvPr/>
        </p:nvSpPr>
        <p:spPr>
          <a:xfrm>
            <a:off x="9222462" y="3274933"/>
            <a:ext cx="3370064" cy="2818328"/>
          </a:xfrm>
          <a:prstGeom prst="roundRect">
            <a:avLst>
              <a:gd name="adj" fmla="val 3548"/>
            </a:avLst>
          </a:prstGeom>
          <a:solidFill>
            <a:srgbClr val="110080"/>
          </a:solidFill>
          <a:ln w="13811">
            <a:solidFill>
              <a:srgbClr val="140099"/>
            </a:solidFill>
            <a:prstDash val="solid"/>
          </a:ln>
        </p:spPr>
      </p:sp>
      <p:sp>
        <p:nvSpPr>
          <p:cNvPr id="1048607" name="Text 10"/>
          <p:cNvSpPr/>
          <p:nvPr/>
        </p:nvSpPr>
        <p:spPr>
          <a:xfrm>
            <a:off x="9458444" y="3510915"/>
            <a:ext cx="2221944" cy="347186"/>
          </a:xfrm>
          <a:prstGeom prst="rect"/>
          <a:noFill/>
        </p:spPr>
        <p:txBody>
          <a:bodyPr anchor="t" rtlCol="0" wrap="none"/>
          <a:p>
            <a:pPr indent="0" marL="0">
              <a:lnSpc>
                <a:spcPts val="2734"/>
              </a:lnSpc>
              <a:buNone/>
            </a:pPr>
            <a:r>
              <a:rPr b="1" dirty="0" sz="2400" kern="0" lang="en-US" spc="-66">
                <a:solidFill>
                  <a:srgbClr val="E5E0DF"/>
                </a:solidFill>
                <a:latin typeface="Inter" pitchFamily="34" charset="0"/>
                <a:ea typeface="Inter" pitchFamily="34" charset="-122"/>
                <a:cs typeface="Inter" pitchFamily="34" charset="-120"/>
              </a:rPr>
              <a:t>Reliability</a:t>
            </a:r>
            <a:endParaRPr dirty="0" sz="2187" lang="en-US"/>
          </a:p>
        </p:txBody>
      </p:sp>
      <p:sp>
        <p:nvSpPr>
          <p:cNvPr id="1048608" name="Text 11"/>
          <p:cNvSpPr/>
          <p:nvPr/>
        </p:nvSpPr>
        <p:spPr>
          <a:xfrm>
            <a:off x="9458444" y="4080272"/>
            <a:ext cx="2898100" cy="1777008"/>
          </a:xfrm>
          <a:prstGeom prst="rect"/>
          <a:noFill/>
        </p:spPr>
        <p:txBody>
          <a:bodyPr anchor="t" rtlCol="0" wrap="square"/>
          <a:p>
            <a:pPr indent="0" marL="0">
              <a:lnSpc>
                <a:spcPts val="2799"/>
              </a:lnSpc>
              <a:buNone/>
            </a:pPr>
            <a:r>
              <a:rPr dirty="0" sz="1800" kern="0" lang="en-US" spc="-35">
                <a:solidFill>
                  <a:srgbClr val="E5E0DF"/>
                </a:solidFill>
                <a:latin typeface="Inter" pitchFamily="34" charset="0"/>
                <a:ea typeface="Inter" pitchFamily="34" charset="-122"/>
                <a:cs typeface="Inter" pitchFamily="34" charset="-120"/>
              </a:rPr>
              <a:t>IBM's powerful infrastructure and global network ensure reliable and consistent performance for your disaster recovery solution.</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2" name=""/>
        <p:cNvGrpSpPr/>
        <p:nvPr/>
      </p:nvGrpSpPr>
      <p:grpSpPr>
        <a:xfrm>
          <a:off x="0" y="0"/>
          <a:ext cx="0" cy="0"/>
          <a:chOff x="0" y="0"/>
          <a:chExt cx="0" cy="0"/>
        </a:xfrm>
      </p:grpSpPr>
      <p:sp>
        <p:nvSpPr>
          <p:cNvPr id="1048612" name="Shape 0"/>
          <p:cNvSpPr/>
          <p:nvPr/>
        </p:nvSpPr>
        <p:spPr>
          <a:xfrm>
            <a:off x="0" y="0"/>
            <a:ext cx="14630400" cy="8229600"/>
          </a:xfrm>
          <a:prstGeom prst="rect"/>
          <a:solidFill>
            <a:srgbClr val="0C0C0C"/>
          </a:solidFill>
        </p:spPr>
      </p:sp>
      <p:sp>
        <p:nvSpPr>
          <p:cNvPr id="1048613" name="Shape 1"/>
          <p:cNvSpPr/>
          <p:nvPr/>
        </p:nvSpPr>
        <p:spPr>
          <a:xfrm>
            <a:off x="0" y="0"/>
            <a:ext cx="14630400" cy="8229600"/>
          </a:xfrm>
          <a:prstGeom prst="rect"/>
          <a:solidFill>
            <a:srgbClr val="272525"/>
          </a:solidFill>
          <a:ln w="13811">
            <a:solidFill>
              <a:srgbClr val="565151"/>
            </a:solidFill>
            <a:prstDash val="solid"/>
          </a:ln>
        </p:spPr>
      </p:sp>
      <p:sp>
        <p:nvSpPr>
          <p:cNvPr id="1048614" name="Text 2"/>
          <p:cNvSpPr/>
          <p:nvPr/>
        </p:nvSpPr>
        <p:spPr>
          <a:xfrm>
            <a:off x="833199" y="897731"/>
            <a:ext cx="6075640" cy="694373"/>
          </a:xfrm>
          <a:prstGeom prst="rect"/>
          <a:noFill/>
        </p:spPr>
        <p:txBody>
          <a:bodyPr anchor="t" rtlCol="0" wrap="none"/>
          <a:p>
            <a:pPr indent="0" marL="0">
              <a:lnSpc>
                <a:spcPts val="5468"/>
              </a:lnSpc>
              <a:buNone/>
            </a:pPr>
            <a:r>
              <a:rPr b="0" dirty="0" sz="4800" kern="0" lang="en-US" spc="-131">
                <a:solidFill>
                  <a:srgbClr val="FFFFFF"/>
                </a:solidFill>
                <a:latin typeface="Inter" pitchFamily="34" charset="0"/>
                <a:ea typeface="Inter" pitchFamily="34" charset="-122"/>
                <a:cs typeface="Inter" pitchFamily="34" charset="-120"/>
              </a:rPr>
              <a:t>Building a Resilient Plan</a:t>
            </a:r>
            <a:endParaRPr b="0" dirty="0" sz="4374" lang="en-US"/>
          </a:p>
        </p:txBody>
      </p:sp>
      <p:sp>
        <p:nvSpPr>
          <p:cNvPr id="1048615" name="Shape 3"/>
          <p:cNvSpPr/>
          <p:nvPr/>
        </p:nvSpPr>
        <p:spPr>
          <a:xfrm>
            <a:off x="833199" y="2098953"/>
            <a:ext cx="499943" cy="499943"/>
          </a:xfrm>
          <a:prstGeom prst="roundRect">
            <a:avLst>
              <a:gd name="adj" fmla="val 20000"/>
            </a:avLst>
          </a:prstGeom>
          <a:solidFill>
            <a:srgbClr val="110080"/>
          </a:solidFill>
          <a:ln w="13811">
            <a:solidFill>
              <a:srgbClr val="140099"/>
            </a:solidFill>
            <a:prstDash val="solid"/>
          </a:ln>
        </p:spPr>
      </p:sp>
      <p:sp>
        <p:nvSpPr>
          <p:cNvPr id="1048616" name="Text 4"/>
          <p:cNvSpPr/>
          <p:nvPr/>
        </p:nvSpPr>
        <p:spPr>
          <a:xfrm>
            <a:off x="1004292" y="2140625"/>
            <a:ext cx="15775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1</a:t>
            </a:r>
            <a:endParaRPr dirty="0" sz="2624" lang="en-US"/>
          </a:p>
        </p:txBody>
      </p:sp>
      <p:sp>
        <p:nvSpPr>
          <p:cNvPr id="1048617" name="Text 5"/>
          <p:cNvSpPr/>
          <p:nvPr/>
        </p:nvSpPr>
        <p:spPr>
          <a:xfrm>
            <a:off x="1555313" y="2175272"/>
            <a:ext cx="2905601" cy="694373"/>
          </a:xfrm>
          <a:prstGeom prst="rect"/>
          <a:noFill/>
        </p:spPr>
        <p:txBody>
          <a:bodyPr anchor="t" rtlCol="0" wrap="square"/>
          <a:p>
            <a:pP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Assess Risks and Prioritize</a:t>
            </a:r>
            <a:endParaRPr dirty="0" sz="2187" lang="en-US"/>
          </a:p>
        </p:txBody>
      </p:sp>
      <p:sp>
        <p:nvSpPr>
          <p:cNvPr id="1048618" name="Text 6"/>
          <p:cNvSpPr/>
          <p:nvPr/>
        </p:nvSpPr>
        <p:spPr>
          <a:xfrm>
            <a:off x="1555313" y="3091815"/>
            <a:ext cx="2905601" cy="1777008"/>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Identify potential risks and prioritize critical systems to ensure effective allocation of resources for optimal recovery.</a:t>
            </a:r>
            <a:endParaRPr dirty="0" sz="1750" lang="en-US"/>
          </a:p>
        </p:txBody>
      </p:sp>
      <p:sp>
        <p:nvSpPr>
          <p:cNvPr id="1048619" name="Shape 7"/>
          <p:cNvSpPr/>
          <p:nvPr/>
        </p:nvSpPr>
        <p:spPr>
          <a:xfrm>
            <a:off x="4683085" y="2098953"/>
            <a:ext cx="499943" cy="499943"/>
          </a:xfrm>
          <a:prstGeom prst="roundRect">
            <a:avLst>
              <a:gd name="adj" fmla="val 20000"/>
            </a:avLst>
          </a:prstGeom>
          <a:solidFill>
            <a:srgbClr val="110080"/>
          </a:solidFill>
          <a:ln w="13811">
            <a:solidFill>
              <a:srgbClr val="140099"/>
            </a:solidFill>
            <a:prstDash val="solid"/>
          </a:ln>
        </p:spPr>
      </p:sp>
      <p:sp>
        <p:nvSpPr>
          <p:cNvPr id="1048620" name="Text 8"/>
          <p:cNvSpPr/>
          <p:nvPr/>
        </p:nvSpPr>
        <p:spPr>
          <a:xfrm>
            <a:off x="4835128" y="2140625"/>
            <a:ext cx="19585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2</a:t>
            </a:r>
            <a:endParaRPr dirty="0" sz="2624" lang="en-US"/>
          </a:p>
        </p:txBody>
      </p:sp>
      <p:sp>
        <p:nvSpPr>
          <p:cNvPr id="1048621" name="Text 9"/>
          <p:cNvSpPr/>
          <p:nvPr/>
        </p:nvSpPr>
        <p:spPr>
          <a:xfrm>
            <a:off x="5405199" y="2175272"/>
            <a:ext cx="2905601" cy="694373"/>
          </a:xfrm>
          <a:prstGeom prst="rect"/>
          <a:noFill/>
        </p:spPr>
        <p:txBody>
          <a:bodyPr anchor="t" rtlCol="0" wrap="square"/>
          <a:p>
            <a:pP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Define Recovery Objectives</a:t>
            </a:r>
            <a:endParaRPr dirty="0" sz="2187" lang="en-US"/>
          </a:p>
        </p:txBody>
      </p:sp>
      <p:sp>
        <p:nvSpPr>
          <p:cNvPr id="1048622" name="Text 10"/>
          <p:cNvSpPr/>
          <p:nvPr/>
        </p:nvSpPr>
        <p:spPr>
          <a:xfrm>
            <a:off x="5405199" y="3091815"/>
            <a:ext cx="2905601" cy="2132409"/>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Establish clear recovery objectives regarding maximum allowable downtime and data loss to guide the development of your plan.</a:t>
            </a:r>
            <a:endParaRPr dirty="0" sz="1750" lang="en-US"/>
          </a:p>
        </p:txBody>
      </p:sp>
      <p:sp>
        <p:nvSpPr>
          <p:cNvPr id="1048623" name="Shape 11"/>
          <p:cNvSpPr/>
          <p:nvPr/>
        </p:nvSpPr>
        <p:spPr>
          <a:xfrm>
            <a:off x="833199" y="5619988"/>
            <a:ext cx="499943" cy="499943"/>
          </a:xfrm>
          <a:prstGeom prst="roundRect">
            <a:avLst>
              <a:gd name="adj" fmla="val 20000"/>
            </a:avLst>
          </a:prstGeom>
          <a:solidFill>
            <a:srgbClr val="110080"/>
          </a:solidFill>
          <a:ln w="13811">
            <a:solidFill>
              <a:srgbClr val="140099"/>
            </a:solidFill>
            <a:prstDash val="solid"/>
          </a:ln>
        </p:spPr>
      </p:sp>
      <p:sp>
        <p:nvSpPr>
          <p:cNvPr id="1048624" name="Text 12"/>
          <p:cNvSpPr/>
          <p:nvPr/>
        </p:nvSpPr>
        <p:spPr>
          <a:xfrm>
            <a:off x="981432" y="5661660"/>
            <a:ext cx="20347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3</a:t>
            </a:r>
            <a:endParaRPr dirty="0" sz="2624" lang="en-US"/>
          </a:p>
        </p:txBody>
      </p:sp>
      <p:sp>
        <p:nvSpPr>
          <p:cNvPr id="1048625" name="Text 13"/>
          <p:cNvSpPr/>
          <p:nvPr/>
        </p:nvSpPr>
        <p:spPr>
          <a:xfrm>
            <a:off x="1555313" y="5696307"/>
            <a:ext cx="3018592" cy="347186"/>
          </a:xfrm>
          <a:prstGeom prst="rect"/>
          <a:noFill/>
        </p:spPr>
        <p:txBody>
          <a:bodyPr anchor="t" rtlCol="0" wrap="none"/>
          <a:p>
            <a:pP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Implement Redundancy</a:t>
            </a:r>
            <a:endParaRPr dirty="0" sz="2187" lang="en-US"/>
          </a:p>
        </p:txBody>
      </p:sp>
      <p:sp>
        <p:nvSpPr>
          <p:cNvPr id="1048626" name="Text 14"/>
          <p:cNvSpPr/>
          <p:nvPr/>
        </p:nvSpPr>
        <p:spPr>
          <a:xfrm>
            <a:off x="1555313" y="6265664"/>
            <a:ext cx="6755487" cy="1066205"/>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Leverage IBM Cloud's redundancy capabilities to create backup systems and mirror critical data to minimize the impact of disruptions.</a:t>
            </a:r>
            <a:endParaRPr dirty="0" sz="1750" lang="en-US"/>
          </a:p>
        </p:txBody>
      </p:sp>
      <p:pic>
        <p:nvPicPr>
          <p:cNvPr id="2097160"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5" name=""/>
        <p:cNvGrpSpPr/>
        <p:nvPr/>
      </p:nvGrpSpPr>
      <p:grpSpPr>
        <a:xfrm>
          <a:off x="0" y="0"/>
          <a:ext cx="0" cy="0"/>
          <a:chOff x="0" y="0"/>
          <a:chExt cx="0" cy="0"/>
        </a:xfrm>
      </p:grpSpPr>
      <p:sp>
        <p:nvSpPr>
          <p:cNvPr id="1048630" name="Shape 0"/>
          <p:cNvSpPr/>
          <p:nvPr/>
        </p:nvSpPr>
        <p:spPr>
          <a:xfrm>
            <a:off x="0" y="0"/>
            <a:ext cx="14630400" cy="8229600"/>
          </a:xfrm>
          <a:prstGeom prst="rect"/>
          <a:solidFill>
            <a:srgbClr val="0C0C0C"/>
          </a:solidFill>
        </p:spPr>
      </p:sp>
      <p:sp>
        <p:nvSpPr>
          <p:cNvPr id="1048631" name="Shape 1"/>
          <p:cNvSpPr/>
          <p:nvPr/>
        </p:nvSpPr>
        <p:spPr>
          <a:xfrm>
            <a:off x="0" y="0"/>
            <a:ext cx="14630400" cy="8229600"/>
          </a:xfrm>
          <a:prstGeom prst="rect"/>
          <a:solidFill>
            <a:srgbClr val="272525"/>
          </a:solidFill>
          <a:ln w="13811">
            <a:solidFill>
              <a:srgbClr val="565151"/>
            </a:solidFill>
            <a:prstDash val="solid"/>
          </a:ln>
        </p:spPr>
      </p:sp>
      <p:sp>
        <p:nvSpPr>
          <p:cNvPr id="1048632" name="Text 2"/>
          <p:cNvSpPr/>
          <p:nvPr/>
        </p:nvSpPr>
        <p:spPr>
          <a:xfrm>
            <a:off x="2037993" y="999053"/>
            <a:ext cx="5729407" cy="694373"/>
          </a:xfrm>
          <a:prstGeom prst="rect"/>
          <a:noFill/>
        </p:spPr>
        <p:txBody>
          <a:bodyPr anchor="t" rtlCol="0" wrap="none"/>
          <a:p>
            <a:pPr indent="0" marL="0">
              <a:lnSpc>
                <a:spcPts val="5468"/>
              </a:lnSpc>
              <a:buNone/>
            </a:pPr>
            <a:r>
              <a:rPr b="1" dirty="0" sz="5400" kern="0" lang="en-US" spc="-131">
                <a:solidFill>
                  <a:srgbClr val="FFFFFF"/>
                </a:solidFill>
                <a:latin typeface="Inter" pitchFamily="34" charset="0"/>
                <a:ea typeface="Inter" pitchFamily="34" charset="-122"/>
                <a:cs typeface="Inter" pitchFamily="34" charset="-120"/>
              </a:rPr>
              <a:t>Testing and Validation</a:t>
            </a:r>
            <a:endParaRPr dirty="0" sz="4374" lang="en-US"/>
          </a:p>
        </p:txBody>
      </p:sp>
      <p:sp>
        <p:nvSpPr>
          <p:cNvPr id="1048633" name="Shape 3"/>
          <p:cNvSpPr/>
          <p:nvPr/>
        </p:nvSpPr>
        <p:spPr>
          <a:xfrm>
            <a:off x="7293054" y="2137767"/>
            <a:ext cx="44410" cy="5092779"/>
          </a:xfrm>
          <a:prstGeom prst="rect"/>
          <a:solidFill>
            <a:srgbClr val="140099"/>
          </a:solidFill>
        </p:spPr>
      </p:sp>
      <p:sp>
        <p:nvSpPr>
          <p:cNvPr id="1048634" name="Shape 4"/>
          <p:cNvSpPr/>
          <p:nvPr/>
        </p:nvSpPr>
        <p:spPr>
          <a:xfrm>
            <a:off x="7565172" y="2539067"/>
            <a:ext cx="777597" cy="44410"/>
          </a:xfrm>
          <a:prstGeom prst="rect"/>
          <a:solidFill>
            <a:srgbClr val="140099"/>
          </a:solidFill>
        </p:spPr>
      </p:sp>
      <p:sp>
        <p:nvSpPr>
          <p:cNvPr id="1048635" name="Shape 5"/>
          <p:cNvSpPr/>
          <p:nvPr/>
        </p:nvSpPr>
        <p:spPr>
          <a:xfrm>
            <a:off x="7065228" y="2311360"/>
            <a:ext cx="499943" cy="499943"/>
          </a:xfrm>
          <a:prstGeom prst="roundRect">
            <a:avLst>
              <a:gd name="adj" fmla="val 20000"/>
            </a:avLst>
          </a:prstGeom>
          <a:solidFill>
            <a:srgbClr val="110080"/>
          </a:solidFill>
          <a:ln w="13811">
            <a:solidFill>
              <a:srgbClr val="140099"/>
            </a:solidFill>
            <a:prstDash val="solid"/>
          </a:ln>
        </p:spPr>
      </p:sp>
      <p:sp>
        <p:nvSpPr>
          <p:cNvPr id="1048636" name="Text 6"/>
          <p:cNvSpPr/>
          <p:nvPr/>
        </p:nvSpPr>
        <p:spPr>
          <a:xfrm>
            <a:off x="7236321" y="2353032"/>
            <a:ext cx="15775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1</a:t>
            </a:r>
            <a:endParaRPr dirty="0" sz="2624" lang="en-US"/>
          </a:p>
        </p:txBody>
      </p:sp>
      <p:sp>
        <p:nvSpPr>
          <p:cNvPr id="1048637" name="Text 7"/>
          <p:cNvSpPr/>
          <p:nvPr/>
        </p:nvSpPr>
        <p:spPr>
          <a:xfrm>
            <a:off x="8537258" y="2359938"/>
            <a:ext cx="2221944" cy="347186"/>
          </a:xfrm>
          <a:prstGeom prst="rect"/>
          <a:noFill/>
        </p:spPr>
        <p:txBody>
          <a:bodyPr anchor="t" rtlCol="0" wrap="none"/>
          <a:p>
            <a:pPr algn="l" indent="0" marL="0">
              <a:lnSpc>
                <a:spcPts val="2734"/>
              </a:lnSpc>
              <a:buNone/>
            </a:pPr>
            <a:r>
              <a:rPr b="0" dirty="0" sz="2800" kern="0" lang="en-US" spc="-66">
                <a:solidFill>
                  <a:srgbClr val="E5E0DF"/>
                </a:solidFill>
                <a:latin typeface="Inter" pitchFamily="34" charset="0"/>
                <a:ea typeface="Inter" pitchFamily="34" charset="-122"/>
                <a:cs typeface="Inter" pitchFamily="34" charset="-120"/>
              </a:rPr>
              <a:t>Test your Plan</a:t>
            </a:r>
            <a:endParaRPr b="0" dirty="0" sz="2187" lang="en-US"/>
          </a:p>
        </p:txBody>
      </p:sp>
      <p:sp>
        <p:nvSpPr>
          <p:cNvPr id="1048638" name="Text 8"/>
          <p:cNvSpPr/>
          <p:nvPr/>
        </p:nvSpPr>
        <p:spPr>
          <a:xfrm>
            <a:off x="8537258" y="2929295"/>
            <a:ext cx="4055150" cy="1421606"/>
          </a:xfrm>
          <a:prstGeom prst="rect"/>
          <a:noFill/>
        </p:spPr>
        <p:txBody>
          <a:bodyPr anchor="t" rtlCol="0" wrap="square"/>
          <a:p>
            <a:pPr algn="l" indent="0" marL="0">
              <a:lnSpc>
                <a:spcPts val="2799"/>
              </a:lnSpc>
              <a:buNone/>
            </a:pPr>
            <a:r>
              <a:rPr b="0" dirty="0" sz="2000" kern="0" lang="en-US" spc="-35">
                <a:solidFill>
                  <a:srgbClr val="E5E0DF"/>
                </a:solidFill>
                <a:latin typeface="Inter" pitchFamily="34" charset="0"/>
                <a:ea typeface="Inter" pitchFamily="34" charset="-122"/>
                <a:cs typeface="Inter" pitchFamily="34" charset="-120"/>
              </a:rPr>
              <a:t>Thoroughly validate your disaster recovery plan by simulating different scenarios to ensure it will effectively restore operations.</a:t>
            </a:r>
            <a:endParaRPr b="0" dirty="0" sz="1750" lang="en-US"/>
          </a:p>
        </p:txBody>
      </p:sp>
      <p:sp>
        <p:nvSpPr>
          <p:cNvPr id="1048639" name="Shape 9"/>
          <p:cNvSpPr/>
          <p:nvPr/>
        </p:nvSpPr>
        <p:spPr>
          <a:xfrm>
            <a:off x="6287631" y="3649920"/>
            <a:ext cx="777597" cy="44410"/>
          </a:xfrm>
          <a:prstGeom prst="rect"/>
          <a:solidFill>
            <a:srgbClr val="140099"/>
          </a:solidFill>
        </p:spPr>
      </p:sp>
      <p:sp>
        <p:nvSpPr>
          <p:cNvPr id="1048640" name="Shape 10"/>
          <p:cNvSpPr/>
          <p:nvPr/>
        </p:nvSpPr>
        <p:spPr>
          <a:xfrm>
            <a:off x="7065228" y="3422213"/>
            <a:ext cx="499943" cy="499943"/>
          </a:xfrm>
          <a:prstGeom prst="roundRect">
            <a:avLst>
              <a:gd name="adj" fmla="val 20000"/>
            </a:avLst>
          </a:prstGeom>
          <a:solidFill>
            <a:srgbClr val="110080"/>
          </a:solidFill>
          <a:ln w="13811">
            <a:solidFill>
              <a:srgbClr val="140099"/>
            </a:solidFill>
            <a:prstDash val="solid"/>
          </a:ln>
        </p:spPr>
      </p:sp>
      <p:sp>
        <p:nvSpPr>
          <p:cNvPr id="1048641" name="Text 11"/>
          <p:cNvSpPr/>
          <p:nvPr/>
        </p:nvSpPr>
        <p:spPr>
          <a:xfrm>
            <a:off x="7217271" y="3463885"/>
            <a:ext cx="19585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2</a:t>
            </a:r>
            <a:endParaRPr dirty="0" sz="2624" lang="en-US"/>
          </a:p>
        </p:txBody>
      </p:sp>
      <p:sp>
        <p:nvSpPr>
          <p:cNvPr id="1048642" name="Text 12"/>
          <p:cNvSpPr/>
          <p:nvPr/>
        </p:nvSpPr>
        <p:spPr>
          <a:xfrm>
            <a:off x="3871198" y="3470791"/>
            <a:ext cx="2221944" cy="347186"/>
          </a:xfrm>
          <a:prstGeom prst="rect"/>
          <a:noFill/>
        </p:spPr>
        <p:txBody>
          <a:bodyPr anchor="t" rtlCol="0" wrap="none"/>
          <a:p>
            <a:pPr algn="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Regular Updates</a:t>
            </a:r>
            <a:endParaRPr dirty="0" sz="2187" lang="en-US"/>
          </a:p>
        </p:txBody>
      </p:sp>
      <p:sp>
        <p:nvSpPr>
          <p:cNvPr id="1048643" name="Text 13"/>
          <p:cNvSpPr/>
          <p:nvPr/>
        </p:nvSpPr>
        <p:spPr>
          <a:xfrm>
            <a:off x="2037993" y="4040148"/>
            <a:ext cx="4055150" cy="1421606"/>
          </a:xfrm>
          <a:prstGeom prst="rect"/>
          <a:noFill/>
        </p:spPr>
        <p:txBody>
          <a:bodyPr anchor="t" rtlCol="0" wrap="square"/>
          <a:p>
            <a:pPr algn="r" indent="0" marL="0">
              <a:lnSpc>
                <a:spcPts val="2799"/>
              </a:lnSpc>
              <a:buNone/>
            </a:pPr>
            <a:r>
              <a:rPr dirty="0" sz="2400" kern="0" lang="en-US" spc="-35">
                <a:solidFill>
                  <a:srgbClr val="E5E0DF"/>
                </a:solidFill>
                <a:latin typeface="Inter" pitchFamily="34" charset="0"/>
                <a:ea typeface="Inter" pitchFamily="34" charset="-122"/>
                <a:cs typeface="Inter" pitchFamily="34" charset="-120"/>
              </a:rPr>
              <a:t>Continuously evaluate and update your plan to address emerging threats, technological advancements, and changing business needs.</a:t>
            </a:r>
            <a:endParaRPr dirty="0" sz="1750" lang="en-US"/>
          </a:p>
        </p:txBody>
      </p:sp>
      <p:sp>
        <p:nvSpPr>
          <p:cNvPr id="1048644" name="Shape 14"/>
          <p:cNvSpPr/>
          <p:nvPr/>
        </p:nvSpPr>
        <p:spPr>
          <a:xfrm>
            <a:off x="7565172" y="5196542"/>
            <a:ext cx="777597" cy="44410"/>
          </a:xfrm>
          <a:prstGeom prst="rect"/>
          <a:solidFill>
            <a:srgbClr val="140099"/>
          </a:solidFill>
        </p:spPr>
      </p:sp>
      <p:sp>
        <p:nvSpPr>
          <p:cNvPr id="1048645" name="Shape 15"/>
          <p:cNvSpPr/>
          <p:nvPr/>
        </p:nvSpPr>
        <p:spPr>
          <a:xfrm>
            <a:off x="7065228" y="4968835"/>
            <a:ext cx="499943" cy="499943"/>
          </a:xfrm>
          <a:prstGeom prst="roundRect">
            <a:avLst>
              <a:gd name="adj" fmla="val 20000"/>
            </a:avLst>
          </a:prstGeom>
          <a:solidFill>
            <a:srgbClr val="110080"/>
          </a:solidFill>
          <a:ln w="13811">
            <a:solidFill>
              <a:srgbClr val="140099"/>
            </a:solidFill>
            <a:prstDash val="solid"/>
          </a:ln>
        </p:spPr>
      </p:sp>
      <p:sp>
        <p:nvSpPr>
          <p:cNvPr id="1048646" name="Text 16"/>
          <p:cNvSpPr/>
          <p:nvPr/>
        </p:nvSpPr>
        <p:spPr>
          <a:xfrm>
            <a:off x="7213461" y="5010507"/>
            <a:ext cx="203478" cy="416481"/>
          </a:xfrm>
          <a:prstGeom prst="rect"/>
          <a:noFill/>
        </p:spPr>
        <p:txBody>
          <a:bodyPr anchor="t" rtlCol="0" wrap="none"/>
          <a:p>
            <a:pPr algn="ctr" indent="0" marL="0">
              <a:lnSpc>
                <a:spcPts val="3281"/>
              </a:lnSpc>
              <a:buNone/>
            </a:pPr>
            <a:r>
              <a:rPr b="1" dirty="0" sz="2624" kern="0" lang="en-US" spc="-79">
                <a:solidFill>
                  <a:srgbClr val="E5E0DF"/>
                </a:solidFill>
                <a:latin typeface="Inter" pitchFamily="34" charset="0"/>
                <a:ea typeface="Inter" pitchFamily="34" charset="-122"/>
                <a:cs typeface="Inter" pitchFamily="34" charset="-120"/>
              </a:rPr>
              <a:t>3</a:t>
            </a:r>
            <a:endParaRPr dirty="0" sz="2624" lang="en-US"/>
          </a:p>
        </p:txBody>
      </p:sp>
      <p:sp>
        <p:nvSpPr>
          <p:cNvPr id="1048647" name="Text 17"/>
          <p:cNvSpPr/>
          <p:nvPr/>
        </p:nvSpPr>
        <p:spPr>
          <a:xfrm>
            <a:off x="8537258" y="5017413"/>
            <a:ext cx="3191708" cy="347186"/>
          </a:xfrm>
          <a:prstGeom prst="rect"/>
          <a:noFill/>
        </p:spPr>
        <p:txBody>
          <a:bodyPr anchor="t" rtlCol="0" wrap="none"/>
          <a:p>
            <a:pPr algn="l"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User Acceptance Testing</a:t>
            </a:r>
            <a:endParaRPr dirty="0" sz="2187" lang="en-US"/>
          </a:p>
        </p:txBody>
      </p:sp>
      <p:sp>
        <p:nvSpPr>
          <p:cNvPr id="1048648" name="Text 18"/>
          <p:cNvSpPr/>
          <p:nvPr/>
        </p:nvSpPr>
        <p:spPr>
          <a:xfrm>
            <a:off x="8537258" y="5586770"/>
            <a:ext cx="4055150" cy="1421606"/>
          </a:xfrm>
          <a:prstGeom prst="rect"/>
          <a:noFill/>
        </p:spPr>
        <p:txBody>
          <a:bodyPr anchor="t" rtlCol="0" wrap="square"/>
          <a:p>
            <a:pPr algn="l" indent="0" marL="0">
              <a:lnSpc>
                <a:spcPts val="2799"/>
              </a:lnSpc>
              <a:buNone/>
            </a:pPr>
            <a:r>
              <a:rPr b="0" dirty="0" sz="2000" kern="0" lang="en-US" spc="-35">
                <a:solidFill>
                  <a:srgbClr val="E5E0DF"/>
                </a:solidFill>
                <a:latin typeface="Inter" pitchFamily="34" charset="0"/>
                <a:ea typeface="Inter" pitchFamily="34" charset="-122"/>
                <a:cs typeface="Inter" pitchFamily="34" charset="-120"/>
              </a:rPr>
              <a:t>Engage stakeholders and end-users in the testing and validation process to ensure the plan meets their expectations and requirements.</a:t>
            </a:r>
            <a:endParaRPr b="0"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28" name=""/>
        <p:cNvGrpSpPr/>
        <p:nvPr/>
      </p:nvGrpSpPr>
      <p:grpSpPr>
        <a:xfrm>
          <a:off x="0" y="0"/>
          <a:ext cx="0" cy="0"/>
          <a:chOff x="0" y="0"/>
          <a:chExt cx="0" cy="0"/>
        </a:xfrm>
      </p:grpSpPr>
      <p:sp>
        <p:nvSpPr>
          <p:cNvPr id="1048652" name="Shape 0"/>
          <p:cNvSpPr/>
          <p:nvPr/>
        </p:nvSpPr>
        <p:spPr>
          <a:xfrm>
            <a:off x="0" y="0"/>
            <a:ext cx="14630400" cy="8229600"/>
          </a:xfrm>
          <a:prstGeom prst="rect"/>
          <a:solidFill>
            <a:srgbClr val="0C0C0C"/>
          </a:solidFill>
        </p:spPr>
      </p:sp>
      <p:sp>
        <p:nvSpPr>
          <p:cNvPr id="1048653" name="Shape 1"/>
          <p:cNvSpPr/>
          <p:nvPr/>
        </p:nvSpPr>
        <p:spPr>
          <a:xfrm>
            <a:off x="0" y="0"/>
            <a:ext cx="14630400" cy="8229600"/>
          </a:xfrm>
          <a:prstGeom prst="rect"/>
          <a:solidFill>
            <a:srgbClr val="272525"/>
          </a:solidFill>
          <a:ln w="13811">
            <a:solidFill>
              <a:srgbClr val="565151"/>
            </a:solidFill>
            <a:prstDash val="solid"/>
          </a:ln>
        </p:spPr>
      </p:sp>
      <p:sp>
        <p:nvSpPr>
          <p:cNvPr id="1048654" name="Text 2"/>
          <p:cNvSpPr/>
          <p:nvPr/>
        </p:nvSpPr>
        <p:spPr>
          <a:xfrm>
            <a:off x="2037993" y="863560"/>
            <a:ext cx="8924568" cy="694373"/>
          </a:xfrm>
          <a:prstGeom prst="rect"/>
          <a:noFill/>
        </p:spPr>
        <p:txBody>
          <a:bodyPr anchor="t" rtlCol="0" wrap="none"/>
          <a:p>
            <a:pPr indent="0" marL="0">
              <a:lnSpc>
                <a:spcPts val="5468"/>
              </a:lnSpc>
              <a:buNone/>
            </a:pPr>
            <a:r>
              <a:rPr b="1" dirty="0" sz="5400" kern="0" lang="en-US" spc="-131">
                <a:solidFill>
                  <a:srgbClr val="FFFFFF"/>
                </a:solidFill>
                <a:latin typeface="Inter" pitchFamily="34" charset="0"/>
                <a:ea typeface="Inter" pitchFamily="34" charset="-122"/>
                <a:cs typeface="Inter" pitchFamily="34" charset="-120"/>
              </a:rPr>
              <a:t>Ensuring Continuous Improvement</a:t>
            </a:r>
            <a:endParaRPr dirty="0" sz="4374" lang="en-US"/>
          </a:p>
        </p:txBody>
      </p:sp>
      <p:pic>
        <p:nvPicPr>
          <p:cNvPr id="2097163" name="Image 0" descr="preencoded.png"/>
          <p:cNvPicPr>
            <a:picLocks noChangeAspect="1"/>
          </p:cNvPicPr>
          <p:nvPr/>
        </p:nvPicPr>
        <p:blipFill>
          <a:blip xmlns:r="http://schemas.openxmlformats.org/officeDocument/2006/relationships" r:embed="rId1"/>
          <a:stretch>
            <a:fillRect/>
          </a:stretch>
        </p:blipFill>
        <p:spPr>
          <a:xfrm>
            <a:off x="2037993" y="2002274"/>
            <a:ext cx="3295888" cy="2036921"/>
          </a:xfrm>
          <a:prstGeom prst="rect"/>
        </p:spPr>
      </p:pic>
      <p:sp>
        <p:nvSpPr>
          <p:cNvPr id="1048655" name="Text 3"/>
          <p:cNvSpPr/>
          <p:nvPr/>
        </p:nvSpPr>
        <p:spPr>
          <a:xfrm>
            <a:off x="2037993" y="4316849"/>
            <a:ext cx="2221944" cy="347186"/>
          </a:xfrm>
          <a:prstGeom prst="rect"/>
          <a:noFill/>
        </p:spPr>
        <p:txBody>
          <a:bodyPr anchor="t" rtlCol="0" wrap="none"/>
          <a:p>
            <a:pPr algn="l" indent="0" marL="0">
              <a:lnSpc>
                <a:spcPts val="2734"/>
              </a:lnSpc>
              <a:buNone/>
            </a:pPr>
            <a:r>
              <a:rPr b="1" dirty="0" sz="2800" kern="0" lang="en-US" spc="-66">
                <a:solidFill>
                  <a:srgbClr val="FFFFFF"/>
                </a:solidFill>
                <a:latin typeface="Inter" pitchFamily="34" charset="0"/>
                <a:ea typeface="Inter" pitchFamily="34" charset="-122"/>
                <a:cs typeface="Inter" pitchFamily="34" charset="-120"/>
              </a:rPr>
              <a:t>Data Analysis</a:t>
            </a:r>
            <a:endParaRPr dirty="0" sz="2187" lang="en-US"/>
          </a:p>
        </p:txBody>
      </p:sp>
      <p:sp>
        <p:nvSpPr>
          <p:cNvPr id="1048656" name="Text 4"/>
          <p:cNvSpPr/>
          <p:nvPr/>
        </p:nvSpPr>
        <p:spPr>
          <a:xfrm>
            <a:off x="2037993" y="4886206"/>
            <a:ext cx="3295888" cy="1421606"/>
          </a:xfrm>
          <a:prstGeom prst="rect"/>
          <a:noFill/>
        </p:spPr>
        <p:txBody>
          <a:bodyPr anchor="t" rtlCol="0" wrap="square"/>
          <a:p>
            <a:pPr algn="l" indent="0" marL="0">
              <a:lnSpc>
                <a:spcPts val="2799"/>
              </a:lnSpc>
              <a:buNone/>
            </a:pPr>
            <a:r>
              <a:rPr b="0" dirty="0" sz="2400" kern="0" lang="en-US" spc="-35">
                <a:solidFill>
                  <a:srgbClr val="E5E0DF"/>
                </a:solidFill>
                <a:latin typeface="Inter" pitchFamily="34" charset="0"/>
                <a:ea typeface="Inter" pitchFamily="34" charset="-122"/>
                <a:cs typeface="Inter" pitchFamily="34" charset="-120"/>
              </a:rPr>
              <a:t>Leverage data analytics to identify potential vulnerabilities and areas for improvement in your disaster recovery strategy.</a:t>
            </a:r>
            <a:endParaRPr b="0" dirty="0" sz="1750" lang="en-US"/>
          </a:p>
        </p:txBody>
      </p:sp>
      <p:pic>
        <p:nvPicPr>
          <p:cNvPr id="2097164" name="Image 1" descr="preencoded.png"/>
          <p:cNvPicPr>
            <a:picLocks noChangeAspect="1"/>
          </p:cNvPicPr>
          <p:nvPr/>
        </p:nvPicPr>
        <p:blipFill>
          <a:blip xmlns:r="http://schemas.openxmlformats.org/officeDocument/2006/relationships" r:embed="rId2"/>
          <a:stretch>
            <a:fillRect/>
          </a:stretch>
        </p:blipFill>
        <p:spPr>
          <a:xfrm>
            <a:off x="5667137" y="2002274"/>
            <a:ext cx="3296007" cy="2037040"/>
          </a:xfrm>
          <a:prstGeom prst="rect"/>
        </p:spPr>
      </p:pic>
      <p:sp>
        <p:nvSpPr>
          <p:cNvPr id="1048657" name="Text 5"/>
          <p:cNvSpPr/>
          <p:nvPr/>
        </p:nvSpPr>
        <p:spPr>
          <a:xfrm>
            <a:off x="5667137" y="4316968"/>
            <a:ext cx="2645212" cy="347186"/>
          </a:xfrm>
          <a:prstGeom prst="rect"/>
          <a:noFill/>
        </p:spPr>
        <p:txBody>
          <a:bodyPr anchor="t" rtlCol="0" wrap="none"/>
          <a:p>
            <a:pPr algn="l" indent="0" marL="0">
              <a:lnSpc>
                <a:spcPts val="2734"/>
              </a:lnSpc>
              <a:buNone/>
            </a:pPr>
            <a:r>
              <a:rPr b="1" dirty="0" sz="2800" kern="0" lang="en-US" spc="-66">
                <a:solidFill>
                  <a:srgbClr val="FFFFFF"/>
                </a:solidFill>
                <a:latin typeface="Inter" pitchFamily="34" charset="0"/>
                <a:ea typeface="Inter" pitchFamily="34" charset="-122"/>
                <a:cs typeface="Inter" pitchFamily="34" charset="-120"/>
              </a:rPr>
              <a:t>Proactive Monitoring</a:t>
            </a:r>
            <a:endParaRPr dirty="0" sz="2187" lang="en-US"/>
          </a:p>
        </p:txBody>
      </p:sp>
      <p:sp>
        <p:nvSpPr>
          <p:cNvPr id="1048658" name="Text 6"/>
          <p:cNvSpPr/>
          <p:nvPr/>
        </p:nvSpPr>
        <p:spPr>
          <a:xfrm>
            <a:off x="5667137" y="4886325"/>
            <a:ext cx="3296007" cy="1777008"/>
          </a:xfrm>
          <a:prstGeom prst="rect"/>
          <a:noFill/>
        </p:spPr>
        <p:txBody>
          <a:bodyPr anchor="t" rtlCol="0" wrap="square"/>
          <a:p>
            <a:pPr algn="l" indent="0" marL="0">
              <a:lnSpc>
                <a:spcPts val="2799"/>
              </a:lnSpc>
              <a:buNone/>
            </a:pPr>
            <a:r>
              <a:rPr dirty="0" sz="2400" kern="0" lang="en-US" spc="-35">
                <a:solidFill>
                  <a:srgbClr val="E5E0DF"/>
                </a:solidFill>
                <a:latin typeface="Inter" pitchFamily="34" charset="0"/>
                <a:ea typeface="Inter" pitchFamily="34" charset="-122"/>
                <a:cs typeface="Inter" pitchFamily="34" charset="-120"/>
              </a:rPr>
              <a:t>Implement robust monitoring systems to detect and address issues proactively, minimizing the impact of potential disruptions.</a:t>
            </a:r>
            <a:endParaRPr dirty="0" sz="1750" lang="en-US"/>
          </a:p>
        </p:txBody>
      </p:sp>
      <p:pic>
        <p:nvPicPr>
          <p:cNvPr id="2097165" name="Image 2" descr="preencoded.png"/>
          <p:cNvPicPr>
            <a:picLocks noChangeAspect="1"/>
          </p:cNvPicPr>
          <p:nvPr/>
        </p:nvPicPr>
        <p:blipFill>
          <a:blip xmlns:r="http://schemas.openxmlformats.org/officeDocument/2006/relationships" r:embed="rId3"/>
          <a:stretch>
            <a:fillRect/>
          </a:stretch>
        </p:blipFill>
        <p:spPr>
          <a:xfrm>
            <a:off x="9296400" y="2002274"/>
            <a:ext cx="3296007" cy="2037040"/>
          </a:xfrm>
          <a:prstGeom prst="rect"/>
        </p:spPr>
      </p:pic>
      <p:sp>
        <p:nvSpPr>
          <p:cNvPr id="1048659" name="Text 7"/>
          <p:cNvSpPr/>
          <p:nvPr/>
        </p:nvSpPr>
        <p:spPr>
          <a:xfrm>
            <a:off x="9296400" y="4316968"/>
            <a:ext cx="3296007" cy="694373"/>
          </a:xfrm>
          <a:prstGeom prst="rect"/>
          <a:noFill/>
        </p:spPr>
        <p:txBody>
          <a:bodyPr anchor="t" rtlCol="0" wrap="square"/>
          <a:p>
            <a:pPr algn="l" indent="0" marL="0">
              <a:lnSpc>
                <a:spcPts val="2734"/>
              </a:lnSpc>
              <a:buNone/>
            </a:pPr>
            <a:r>
              <a:rPr b="1" dirty="0" sz="2800" kern="0" lang="en-US" spc="-66">
                <a:solidFill>
                  <a:srgbClr val="FFFFFF"/>
                </a:solidFill>
                <a:latin typeface="Inter" pitchFamily="34" charset="0"/>
                <a:ea typeface="Inter" pitchFamily="34" charset="-122"/>
                <a:cs typeface="Inter" pitchFamily="34" charset="-120"/>
              </a:rPr>
              <a:t>Cross-Functional Collaboration</a:t>
            </a:r>
            <a:endParaRPr dirty="0" sz="2187" lang="en-US"/>
          </a:p>
        </p:txBody>
      </p:sp>
      <p:sp>
        <p:nvSpPr>
          <p:cNvPr id="1048660" name="Text 8"/>
          <p:cNvSpPr/>
          <p:nvPr/>
        </p:nvSpPr>
        <p:spPr>
          <a:xfrm>
            <a:off x="9296400" y="5233511"/>
            <a:ext cx="3296007" cy="2132409"/>
          </a:xfrm>
          <a:prstGeom prst="rect"/>
          <a:noFill/>
        </p:spPr>
        <p:txBody>
          <a:bodyPr anchor="t" rtlCol="0" wrap="square"/>
          <a:p>
            <a:pPr algn="l" indent="0" marL="0">
              <a:lnSpc>
                <a:spcPts val="2799"/>
              </a:lnSpc>
              <a:buNone/>
            </a:pPr>
            <a:r>
              <a:rPr dirty="0" sz="2400" kern="0" lang="en-US" spc="-35">
                <a:solidFill>
                  <a:srgbClr val="E5E0DF"/>
                </a:solidFill>
                <a:latin typeface="Inter" pitchFamily="34" charset="0"/>
                <a:ea typeface="Inter" pitchFamily="34" charset="-122"/>
                <a:cs typeface="Inter" pitchFamily="34" charset="-120"/>
              </a:rPr>
              <a:t>Facilitate collaboration among various teams, including IT, security, and business stakeholders, to continuously enhance your disaster recovery capabilities.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1" name=""/>
        <p:cNvGrpSpPr/>
        <p:nvPr/>
      </p:nvGrpSpPr>
      <p:grpSpPr>
        <a:xfrm>
          <a:off x="0" y="0"/>
          <a:ext cx="0" cy="0"/>
          <a:chOff x="0" y="0"/>
          <a:chExt cx="0" cy="0"/>
        </a:xfrm>
      </p:grpSpPr>
      <p:sp>
        <p:nvSpPr>
          <p:cNvPr id="1048664" name="Shape 0"/>
          <p:cNvSpPr/>
          <p:nvPr/>
        </p:nvSpPr>
        <p:spPr>
          <a:xfrm>
            <a:off x="0" y="0"/>
            <a:ext cx="14630400" cy="8229600"/>
          </a:xfrm>
          <a:prstGeom prst="rect"/>
          <a:solidFill>
            <a:srgbClr val="0C0C0C"/>
          </a:solidFill>
        </p:spPr>
      </p:sp>
      <p:sp>
        <p:nvSpPr>
          <p:cNvPr id="1048665" name="Shape 1"/>
          <p:cNvSpPr/>
          <p:nvPr/>
        </p:nvSpPr>
        <p:spPr>
          <a:xfrm>
            <a:off x="0" y="0"/>
            <a:ext cx="14630400" cy="8229600"/>
          </a:xfrm>
          <a:prstGeom prst="rect"/>
          <a:solidFill>
            <a:srgbClr val="272525"/>
          </a:solidFill>
          <a:ln w="13811">
            <a:solidFill>
              <a:srgbClr val="565151"/>
            </a:solidFill>
            <a:prstDash val="solid"/>
          </a:ln>
        </p:spPr>
      </p:sp>
      <p:sp>
        <p:nvSpPr>
          <p:cNvPr id="1048666" name="Text 2"/>
          <p:cNvSpPr/>
          <p:nvPr/>
        </p:nvSpPr>
        <p:spPr>
          <a:xfrm>
            <a:off x="2037993" y="1958578"/>
            <a:ext cx="6860500" cy="694373"/>
          </a:xfrm>
          <a:prstGeom prst="rect"/>
          <a:noFill/>
        </p:spPr>
        <p:txBody>
          <a:bodyPr anchor="t" rtlCol="0" wrap="none"/>
          <a:p>
            <a:pPr indent="0" marL="0">
              <a:lnSpc>
                <a:spcPts val="5468"/>
              </a:lnSpc>
              <a:buNone/>
            </a:pPr>
            <a:r>
              <a:rPr b="1" dirty="0" sz="5400" kern="0" lang="en-US" spc="-131">
                <a:solidFill>
                  <a:srgbClr val="FFFFFF"/>
                </a:solidFill>
                <a:latin typeface="Inter" pitchFamily="34" charset="0"/>
                <a:ea typeface="Inter" pitchFamily="34" charset="-122"/>
                <a:cs typeface="Inter" pitchFamily="34" charset="-120"/>
              </a:rPr>
              <a:t>IBM Support and Expertise</a:t>
            </a:r>
            <a:endParaRPr dirty="0" sz="4374" lang="en-US"/>
          </a:p>
        </p:txBody>
      </p:sp>
      <p:sp>
        <p:nvSpPr>
          <p:cNvPr id="1048667" name="Shape 3"/>
          <p:cNvSpPr/>
          <p:nvPr/>
        </p:nvSpPr>
        <p:spPr>
          <a:xfrm>
            <a:off x="2037993" y="3097292"/>
            <a:ext cx="3370064" cy="3173730"/>
          </a:xfrm>
          <a:prstGeom prst="roundRect">
            <a:avLst>
              <a:gd name="adj" fmla="val 3151"/>
            </a:avLst>
          </a:prstGeom>
          <a:solidFill>
            <a:srgbClr val="110080"/>
          </a:solidFill>
          <a:ln w="13811">
            <a:solidFill>
              <a:srgbClr val="140099"/>
            </a:solidFill>
            <a:prstDash val="solid"/>
          </a:ln>
        </p:spPr>
      </p:sp>
      <p:sp>
        <p:nvSpPr>
          <p:cNvPr id="1048668" name="Text 4"/>
          <p:cNvSpPr/>
          <p:nvPr/>
        </p:nvSpPr>
        <p:spPr>
          <a:xfrm>
            <a:off x="2273975" y="3333274"/>
            <a:ext cx="2380655" cy="347186"/>
          </a:xfrm>
          <a:prstGeom prst="rect"/>
          <a:noFill/>
        </p:spPr>
        <p:txBody>
          <a:bodyPr anchor="t" rtlCol="0" wrap="none"/>
          <a:p>
            <a:pPr indent="0" marL="0">
              <a:lnSpc>
                <a:spcPts val="2734"/>
              </a:lnSpc>
              <a:buNone/>
            </a:pPr>
            <a:r>
              <a:rPr b="1" dirty="0" sz="2400" kern="0" lang="en-US" spc="-66">
                <a:solidFill>
                  <a:srgbClr val="E5E0DF"/>
                </a:solidFill>
                <a:latin typeface="Inter" pitchFamily="34" charset="0"/>
                <a:ea typeface="Inter" pitchFamily="34" charset="-122"/>
                <a:cs typeface="Inter" pitchFamily="34" charset="-120"/>
              </a:rPr>
              <a:t>Dedicated Support</a:t>
            </a:r>
            <a:endParaRPr dirty="0" sz="2187" lang="en-US"/>
          </a:p>
        </p:txBody>
      </p:sp>
      <p:sp>
        <p:nvSpPr>
          <p:cNvPr id="1048669" name="Text 5"/>
          <p:cNvSpPr/>
          <p:nvPr/>
        </p:nvSpPr>
        <p:spPr>
          <a:xfrm>
            <a:off x="2273975" y="3902631"/>
            <a:ext cx="2898100" cy="2141056"/>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Benefit from IBM's dedicated support team, available 24/7, to assist you in implementing and maintaining your disaster recovery plan.</a:t>
            </a:r>
            <a:endParaRPr dirty="0" sz="1750" lang="en-US"/>
          </a:p>
        </p:txBody>
      </p:sp>
      <p:sp>
        <p:nvSpPr>
          <p:cNvPr id="1048670" name="Shape 6"/>
          <p:cNvSpPr/>
          <p:nvPr/>
        </p:nvSpPr>
        <p:spPr>
          <a:xfrm>
            <a:off x="5630228" y="3097292"/>
            <a:ext cx="3370064" cy="3173730"/>
          </a:xfrm>
          <a:prstGeom prst="roundRect">
            <a:avLst>
              <a:gd name="adj" fmla="val 3151"/>
            </a:avLst>
          </a:prstGeom>
          <a:solidFill>
            <a:srgbClr val="110080"/>
          </a:solidFill>
          <a:ln w="13811">
            <a:solidFill>
              <a:srgbClr val="140099"/>
            </a:solidFill>
            <a:prstDash val="solid"/>
          </a:ln>
        </p:spPr>
      </p:sp>
      <p:sp>
        <p:nvSpPr>
          <p:cNvPr id="1048671" name="Text 7"/>
          <p:cNvSpPr/>
          <p:nvPr/>
        </p:nvSpPr>
        <p:spPr>
          <a:xfrm>
            <a:off x="5866209" y="3333274"/>
            <a:ext cx="2493526" cy="347186"/>
          </a:xfrm>
          <a:prstGeom prst="rect"/>
          <a:noFill/>
        </p:spPr>
        <p:txBody>
          <a:bodyPr anchor="t" rtlCol="0" wrap="none"/>
          <a:p>
            <a:pP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Technical Expertise</a:t>
            </a:r>
            <a:endParaRPr dirty="0" sz="2187" lang="en-US"/>
          </a:p>
        </p:txBody>
      </p:sp>
      <p:sp>
        <p:nvSpPr>
          <p:cNvPr id="1048672" name="Text 8"/>
          <p:cNvSpPr/>
          <p:nvPr/>
        </p:nvSpPr>
        <p:spPr>
          <a:xfrm>
            <a:off x="5866209" y="3902631"/>
            <a:ext cx="2898100" cy="2132409"/>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Tap into IBM's vast pool of technical experts and industry leaders who can provide guidance and best practices for your specific needs.</a:t>
            </a:r>
            <a:endParaRPr dirty="0" sz="1750" lang="en-US"/>
          </a:p>
        </p:txBody>
      </p:sp>
      <p:sp>
        <p:nvSpPr>
          <p:cNvPr id="1048673" name="Shape 9"/>
          <p:cNvSpPr/>
          <p:nvPr/>
        </p:nvSpPr>
        <p:spPr>
          <a:xfrm>
            <a:off x="9222462" y="3097292"/>
            <a:ext cx="3370064" cy="3173730"/>
          </a:xfrm>
          <a:prstGeom prst="roundRect">
            <a:avLst>
              <a:gd name="adj" fmla="val 3151"/>
            </a:avLst>
          </a:prstGeom>
          <a:solidFill>
            <a:srgbClr val="110080"/>
          </a:solidFill>
          <a:ln w="13811">
            <a:solidFill>
              <a:srgbClr val="140099"/>
            </a:solidFill>
            <a:prstDash val="solid"/>
          </a:ln>
        </p:spPr>
      </p:sp>
      <p:sp>
        <p:nvSpPr>
          <p:cNvPr id="1048674" name="Text 10"/>
          <p:cNvSpPr/>
          <p:nvPr/>
        </p:nvSpPr>
        <p:spPr>
          <a:xfrm>
            <a:off x="9458444" y="3333274"/>
            <a:ext cx="2592586" cy="347186"/>
          </a:xfrm>
          <a:prstGeom prst="rect"/>
          <a:noFill/>
        </p:spPr>
        <p:txBody>
          <a:bodyPr anchor="t" rtlCol="0" wrap="none"/>
          <a:p>
            <a:pPr indent="0" marL="0">
              <a:lnSpc>
                <a:spcPts val="2734"/>
              </a:lnSpc>
              <a:buNone/>
            </a:pPr>
            <a:r>
              <a:rPr b="1" dirty="0" sz="2800" kern="0" lang="en-US" spc="-66">
                <a:solidFill>
                  <a:srgbClr val="E5E0DF"/>
                </a:solidFill>
                <a:latin typeface="Inter" pitchFamily="34" charset="0"/>
                <a:ea typeface="Inter" pitchFamily="34" charset="-122"/>
                <a:cs typeface="Inter" pitchFamily="34" charset="-120"/>
              </a:rPr>
              <a:t>Continuous Training</a:t>
            </a:r>
            <a:endParaRPr dirty="0" sz="2187" lang="en-US"/>
          </a:p>
        </p:txBody>
      </p:sp>
      <p:sp>
        <p:nvSpPr>
          <p:cNvPr id="1048675" name="Text 11"/>
          <p:cNvSpPr/>
          <p:nvPr/>
        </p:nvSpPr>
        <p:spPr>
          <a:xfrm>
            <a:off x="9458444" y="3902631"/>
            <a:ext cx="2898100" cy="2132409"/>
          </a:xfrm>
          <a:prstGeom prst="rect"/>
          <a:noFill/>
        </p:spPr>
        <p:txBody>
          <a:bodyPr anchor="t" rtlCol="0" wrap="square"/>
          <a:p>
            <a:pPr indent="0" marL="0">
              <a:lnSpc>
                <a:spcPts val="2799"/>
              </a:lnSpc>
              <a:buNone/>
            </a:pPr>
            <a:r>
              <a:rPr dirty="0" sz="2000" kern="0" lang="en-US" spc="-35">
                <a:solidFill>
                  <a:srgbClr val="E5E0DF"/>
                </a:solidFill>
                <a:latin typeface="Inter" pitchFamily="34" charset="0"/>
                <a:ea typeface="Inter" pitchFamily="34" charset="-122"/>
                <a:cs typeface="Inter" pitchFamily="34" charset="-120"/>
              </a:rPr>
              <a:t>Stay up-to-date with the latest advancements in disaster recovery by accessing IBM's training resources and educational programs.</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4" name=""/>
        <p:cNvGrpSpPr/>
        <p:nvPr/>
      </p:nvGrpSpPr>
      <p:grpSpPr>
        <a:xfrm>
          <a:off x="0" y="0"/>
          <a:ext cx="0" cy="0"/>
          <a:chOff x="0" y="0"/>
          <a:chExt cx="0" cy="0"/>
        </a:xfrm>
      </p:grpSpPr>
      <p:sp>
        <p:nvSpPr>
          <p:cNvPr id="1048679" name="Shape 0"/>
          <p:cNvSpPr/>
          <p:nvPr/>
        </p:nvSpPr>
        <p:spPr>
          <a:xfrm>
            <a:off x="0" y="0"/>
            <a:ext cx="14630400" cy="8229600"/>
          </a:xfrm>
          <a:prstGeom prst="rect"/>
          <a:solidFill>
            <a:srgbClr val="0C0C0C"/>
          </a:solidFill>
        </p:spPr>
      </p:sp>
      <p:sp>
        <p:nvSpPr>
          <p:cNvPr id="1048680" name="Shape 1"/>
          <p:cNvSpPr/>
          <p:nvPr/>
        </p:nvSpPr>
        <p:spPr>
          <a:xfrm>
            <a:off x="0" y="0"/>
            <a:ext cx="14630400" cy="8229600"/>
          </a:xfrm>
          <a:prstGeom prst="rect"/>
          <a:solidFill>
            <a:srgbClr val="272525"/>
          </a:solidFill>
          <a:ln w="13811">
            <a:solidFill>
              <a:srgbClr val="565151"/>
            </a:solidFill>
            <a:prstDash val="solid"/>
          </a:ln>
        </p:spPr>
      </p:sp>
      <p:sp>
        <p:nvSpPr>
          <p:cNvPr id="1048681" name="Text 2"/>
          <p:cNvSpPr/>
          <p:nvPr/>
        </p:nvSpPr>
        <p:spPr>
          <a:xfrm>
            <a:off x="5938741" y="1020450"/>
            <a:ext cx="7406118" cy="2719660"/>
          </a:xfrm>
          <a:prstGeom prst="rect"/>
          <a:noFill/>
        </p:spPr>
        <p:txBody>
          <a:bodyPr anchor="t" rtlCol="0" wrap="none"/>
          <a:p>
            <a:pPr indent="0" marL="0">
              <a:lnSpc>
                <a:spcPts val="5468"/>
              </a:lnSpc>
              <a:buNone/>
            </a:pPr>
            <a:endParaRPr b="1" dirty="0" sz="4374" lang="en-US"/>
          </a:p>
          <a:p>
            <a:pPr indent="0" marL="0">
              <a:lnSpc>
                <a:spcPts val="5468"/>
              </a:lnSpc>
              <a:buNone/>
            </a:pPr>
            <a:r>
              <a:rPr b="1" dirty="0" sz="11500" kern="0" lang="en-US" spc="-131">
                <a:solidFill>
                  <a:srgbClr val="FFFFFF"/>
                </a:solidFill>
                <a:latin typeface="Inter" pitchFamily="34" charset="0"/>
                <a:ea typeface="Inter" pitchFamily="34" charset="-122"/>
                <a:cs typeface="Inter" pitchFamily="34" charset="-120"/>
              </a:rPr>
              <a:t>Conclusion</a:t>
            </a:r>
            <a:endParaRPr b="1" dirty="0" sz="4374" lang="en-US"/>
          </a:p>
        </p:txBody>
      </p:sp>
      <p:sp>
        <p:nvSpPr>
          <p:cNvPr id="1048682" name="Text 3"/>
          <p:cNvSpPr/>
          <p:nvPr/>
        </p:nvSpPr>
        <p:spPr>
          <a:xfrm>
            <a:off x="6319599" y="3740110"/>
            <a:ext cx="7477601" cy="1777008"/>
          </a:xfrm>
          <a:prstGeom prst="rect"/>
          <a:noFill/>
        </p:spPr>
        <p:txBody>
          <a:bodyPr anchor="t" rtlCol="0" wrap="square"/>
          <a:p>
            <a:pPr indent="0" marL="0">
              <a:lnSpc>
                <a:spcPct val="100000"/>
              </a:lnSpc>
              <a:buNone/>
            </a:pPr>
            <a:r>
              <a:rPr dirty="0" sz="3200" kern="0" lang="en-US" spc="-35">
                <a:solidFill>
                  <a:srgbClr val="E5E0DF"/>
                </a:solidFill>
                <a:latin typeface="Inter" pitchFamily="34" charset="0"/>
                <a:ea typeface="Inter" pitchFamily="34" charset="-122"/>
                <a:cs typeface="Inter" pitchFamily="34" charset="-120"/>
              </a:rPr>
              <a:t>IBM Disaster Recovery, powered by IBM Cloud Virtual Servers, offers a comprehensive solution to protect your business, ensure continuity, and provide peace of mind in the face of unforeseen events. With robust strategies, reliable infrastructure, and continuous support, you can confidently navigate any potential disruptions.</a:t>
            </a:r>
            <a:endParaRPr dirty="0" sz="1750" lang="en-US"/>
          </a:p>
        </p:txBody>
      </p:sp>
      <p:pic>
        <p:nvPicPr>
          <p:cNvPr id="2097168"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2023-09-26T01:12:25Z</dcterms:created>
  <dcterms:modified xsi:type="dcterms:W3CDTF">2023-09-26T12:24:13Z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4f28d474af664b7ea96c83d2d65c7b99</vt:lpwstr>
  </property>
</Properties>
</file>