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70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5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8CBD1F9-E6C6-4ACB-A64B-2C7E76700D28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00EF78AD-061E-4F8A-9844-666E5E4BE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90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D1F9-E6C6-4ACB-A64B-2C7E76700D28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F78AD-061E-4F8A-9844-666E5E4BE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821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D1F9-E6C6-4ACB-A64B-2C7E76700D28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F78AD-061E-4F8A-9844-666E5E4BE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018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D1F9-E6C6-4ACB-A64B-2C7E76700D28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F78AD-061E-4F8A-9844-666E5E4BE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139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D1F9-E6C6-4ACB-A64B-2C7E76700D28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F78AD-061E-4F8A-9844-666E5E4BE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643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D1F9-E6C6-4ACB-A64B-2C7E76700D28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F78AD-061E-4F8A-9844-666E5E4BE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83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D1F9-E6C6-4ACB-A64B-2C7E76700D28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F78AD-061E-4F8A-9844-666E5E4BE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51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D1F9-E6C6-4ACB-A64B-2C7E76700D28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F78AD-061E-4F8A-9844-666E5E4BE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928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D1F9-E6C6-4ACB-A64B-2C7E76700D28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F78AD-061E-4F8A-9844-666E5E4BE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351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D1F9-E6C6-4ACB-A64B-2C7E76700D28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00EF78AD-061E-4F8A-9844-666E5E4BE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725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8CBD1F9-E6C6-4ACB-A64B-2C7E76700D28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00EF78AD-061E-4F8A-9844-666E5E4BE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8194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A8CBD1F9-E6C6-4ACB-A64B-2C7E76700D28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00EF78AD-061E-4F8A-9844-666E5E4BE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469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7082" y="1848255"/>
            <a:ext cx="8825658" cy="1554283"/>
          </a:xfrm>
        </p:spPr>
        <p:txBody>
          <a:bodyPr/>
          <a:lstStyle/>
          <a:p>
            <a:pPr algn="ctr"/>
            <a:r>
              <a:rPr lang="en-US" sz="4000" dirty="0"/>
              <a:t>Software Engineering Project</a:t>
            </a:r>
            <a:br>
              <a:rPr lang="en-US" sz="4000" dirty="0"/>
            </a:br>
            <a:r>
              <a:rPr lang="en-US" sz="4000" dirty="0"/>
              <a:t>Wandering in the Woods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1934" y="3875951"/>
            <a:ext cx="8825658" cy="86142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037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612" y="144691"/>
            <a:ext cx="10772775" cy="1230866"/>
          </a:xfrm>
        </p:spPr>
        <p:txBody>
          <a:bodyPr/>
          <a:lstStyle/>
          <a:p>
            <a:r>
              <a:rPr lang="en-US" dirty="0"/>
              <a:t>UML Diagram – Class Diagram</a:t>
            </a:r>
          </a:p>
        </p:txBody>
      </p:sp>
      <p:pic>
        <p:nvPicPr>
          <p:cNvPr id="3" name="Picture 2" descr="PlantUML diagram">
            <a:extLst>
              <a:ext uri="{FF2B5EF4-FFF2-40B4-BE49-F238E27FC236}">
                <a16:creationId xmlns:a16="http://schemas.microsoft.com/office/drawing/2014/main" id="{469DA36B-0534-046D-B1D8-EBC13B737E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524" y="1375557"/>
            <a:ext cx="8226309" cy="468004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141CF2-2611-CE53-D4B9-55CDF5A679BD}"/>
              </a:ext>
            </a:extLst>
          </p:cNvPr>
          <p:cNvSpPr txBox="1"/>
          <p:nvPr/>
        </p:nvSpPr>
        <p:spPr>
          <a:xfrm>
            <a:off x="3158690" y="6220616"/>
            <a:ext cx="5281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4: Class Diagram for the system.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210304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612" y="83816"/>
            <a:ext cx="10772775" cy="1362847"/>
          </a:xfrm>
        </p:spPr>
        <p:txBody>
          <a:bodyPr/>
          <a:lstStyle/>
          <a:p>
            <a:r>
              <a:rPr lang="en-US" dirty="0"/>
              <a:t>UML Diagram – State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4B2604-DE30-7363-6A0A-CDCDE0863C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145" y="1152983"/>
            <a:ext cx="8130774" cy="515717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1A1233-C410-A156-D6A6-5FD8388A56F4}"/>
              </a:ext>
            </a:extLst>
          </p:cNvPr>
          <p:cNvSpPr txBox="1"/>
          <p:nvPr/>
        </p:nvSpPr>
        <p:spPr>
          <a:xfrm>
            <a:off x="3254224" y="6310160"/>
            <a:ext cx="5281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5: State Diagram for the system.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293262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73" y="957685"/>
            <a:ext cx="2943250" cy="1400530"/>
          </a:xfrm>
        </p:spPr>
        <p:txBody>
          <a:bodyPr>
            <a:normAutofit fontScale="90000"/>
          </a:bodyPr>
          <a:lstStyle/>
          <a:p>
            <a:r>
              <a:rPr lang="en-US" dirty="0"/>
              <a:t>UML Diagram – Activity Diagram</a:t>
            </a:r>
          </a:p>
        </p:txBody>
      </p:sp>
      <p:pic>
        <p:nvPicPr>
          <p:cNvPr id="6" name="Picture 5" descr="A diagram of a game&#10;&#10;Description automatically generated">
            <a:extLst>
              <a:ext uri="{FF2B5EF4-FFF2-40B4-BE49-F238E27FC236}">
                <a16:creationId xmlns:a16="http://schemas.microsoft.com/office/drawing/2014/main" id="{5B637F6A-576A-9A78-D1A6-35A98EBCA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550" y="138112"/>
            <a:ext cx="5573760" cy="65817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CF6D97-68E0-A3DC-6CF9-3D32105DAC39}"/>
              </a:ext>
            </a:extLst>
          </p:cNvPr>
          <p:cNvSpPr txBox="1"/>
          <p:nvPr/>
        </p:nvSpPr>
        <p:spPr>
          <a:xfrm>
            <a:off x="442785" y="6220616"/>
            <a:ext cx="5281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6: Activity Diagram for the system.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776695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483106"/>
          </a:xfrm>
        </p:spPr>
        <p:txBody>
          <a:bodyPr>
            <a:normAutofit fontScale="90000"/>
          </a:bodyPr>
          <a:lstStyle/>
          <a:p>
            <a:r>
              <a:rPr lang="en-US" dirty="0"/>
              <a:t>Customer Journey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034" y="1221856"/>
            <a:ext cx="4846202" cy="549966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Customer Journey Maps: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Brands comprehend customer interactions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Examines operations from customer perspectives</a:t>
            </a:r>
          </a:p>
          <a:p>
            <a:r>
              <a:rPr lang="en-US" dirty="0"/>
              <a:t>Comprehensive Understanding: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Visualizes customer journey end-to-end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Depicts intricate customer relationships</a:t>
            </a:r>
          </a:p>
          <a:p>
            <a:r>
              <a:rPr lang="en-US" dirty="0"/>
              <a:t>Insights for Improvement: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Identifies consumer problems and enhancements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Uncovers emotions and thoughts at each touchpoint</a:t>
            </a:r>
          </a:p>
          <a:p>
            <a:r>
              <a:rPr lang="en-US" dirty="0"/>
              <a:t>Refining Strategy &amp; Experience: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Understands consumer demands, perceptions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Enhances strategy, elevates client experience</a:t>
            </a:r>
          </a:p>
          <a:p>
            <a:r>
              <a:rPr lang="en-US" dirty="0"/>
              <a:t>Design Team Advantage: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Aligns expectations with brand offerings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Drives iterative, customer-centric design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676BC9-2CA8-015D-F9A7-15AB4E4787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212" y="1699528"/>
            <a:ext cx="7354244" cy="40871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3046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586" y="143884"/>
            <a:ext cx="9404723" cy="502624"/>
          </a:xfrm>
        </p:spPr>
        <p:txBody>
          <a:bodyPr>
            <a:normAutofit fontScale="90000"/>
          </a:bodyPr>
          <a:lstStyle/>
          <a:p>
            <a:r>
              <a:rPr lang="en-US" dirty="0"/>
              <a:t>Persona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214" y="1031322"/>
            <a:ext cx="5130413" cy="4795355"/>
          </a:xfrm>
        </p:spPr>
        <p:txBody>
          <a:bodyPr>
            <a:noAutofit/>
          </a:bodyPr>
          <a:lstStyle/>
          <a:p>
            <a:r>
              <a:rPr lang="en-US" sz="1800" b="1" dirty="0"/>
              <a:t>User Personas: </a:t>
            </a:r>
            <a:r>
              <a:rPr lang="en-US" sz="1800" dirty="0"/>
              <a:t>Profiles aiding designers to connect with diverse users.</a:t>
            </a:r>
          </a:p>
          <a:p>
            <a:r>
              <a:rPr lang="en-US" sz="1800" b="1" dirty="0"/>
              <a:t>Persona Creation: </a:t>
            </a:r>
            <a:r>
              <a:rPr lang="en-US" sz="1800" dirty="0"/>
              <a:t>Meet Grace - 14th-grader with academic struggles, gaming interest.</a:t>
            </a:r>
          </a:p>
          <a:p>
            <a:r>
              <a:rPr lang="en-US" sz="1800" b="1" dirty="0"/>
              <a:t>Design Focus: </a:t>
            </a:r>
            <a:r>
              <a:rPr lang="en-US" sz="1800" dirty="0"/>
              <a:t>Addressing challenges for Grace's gaming experience.</a:t>
            </a:r>
          </a:p>
          <a:p>
            <a:r>
              <a:rPr lang="en-US" sz="1800" b="1" dirty="0"/>
              <a:t>Interface: </a:t>
            </a:r>
            <a:r>
              <a:rPr lang="en-US" sz="1800" dirty="0"/>
              <a:t>Prioritize simplicity, avoid complexity issues.</a:t>
            </a:r>
          </a:p>
          <a:p>
            <a:r>
              <a:rPr lang="en-US" sz="1800" b="1" dirty="0"/>
              <a:t>Benefits: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b="1" dirty="0"/>
              <a:t>Engagement: </a:t>
            </a:r>
            <a:r>
              <a:rPr lang="en-US" sz="1800" dirty="0"/>
              <a:t>Game aligned with Grace's interests for active participation.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b="1" dirty="0"/>
              <a:t>Learning: </a:t>
            </a:r>
            <a:r>
              <a:rPr lang="en-US" sz="1800" dirty="0"/>
              <a:t>Simple design fosters effective learning and problem-solving.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b="1" dirty="0"/>
              <a:t>Personalization</a:t>
            </a:r>
            <a:r>
              <a:rPr lang="en-US" sz="1800" dirty="0"/>
              <a:t>: Tailored approach enhances user satisfaction.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b="1" dirty="0"/>
              <a:t>Conclusion: </a:t>
            </a:r>
            <a:r>
              <a:rPr lang="en-US" sz="1800" dirty="0"/>
              <a:t>User personas bridge design-user expectations gap.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b="1" dirty="0"/>
              <a:t>Empowerment:</a:t>
            </a:r>
            <a:r>
              <a:rPr lang="en-US" sz="1800" dirty="0"/>
              <a:t> Understanding users leads to engaging, satisfying, and educational products.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9818D2-B167-AC90-B756-5C702E678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631" y="818865"/>
            <a:ext cx="6898194" cy="58952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5748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742413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536971"/>
            <a:ext cx="8946541" cy="48930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Purpose: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Review case study requirements and document results.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Utilize agile methodology for the guide.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Agile design documentation is fluid and subject to change.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Define System Architecture model in the first iteration.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Develop design models as new data emerges.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Outline essential subsystems and components.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Document only crucial information for design team, following Agile standards.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This document serves as a working draft of the final blueprint.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Continuously enhance paper and framework with constructive feedback.</a:t>
            </a:r>
          </a:p>
        </p:txBody>
      </p:sp>
    </p:spTree>
    <p:extLst>
      <p:ext uri="{BB962C8B-B14F-4D97-AF65-F5344CB8AC3E}">
        <p14:creationId xmlns:p14="http://schemas.microsoft.com/office/powerpoint/2010/main" val="1031214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612" y="246523"/>
            <a:ext cx="10772775" cy="726153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25686"/>
            <a:ext cx="8946541" cy="50227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/>
              <a:t>Game Overview: </a:t>
            </a:r>
            <a:r>
              <a:rPr lang="en-US" sz="1800" dirty="0"/>
              <a:t>"Wandering in the Woods"</a:t>
            </a:r>
          </a:p>
          <a:p>
            <a:pPr marL="0" indent="0">
              <a:buNone/>
            </a:pPr>
            <a:r>
              <a:rPr lang="en-US" sz="1800" b="1" dirty="0"/>
              <a:t>Target Audience: </a:t>
            </a:r>
            <a:r>
              <a:rPr lang="en-US" sz="1800" dirty="0"/>
              <a:t>Elementary school children (grades 3-5) and middle school students (grades 6-8)</a:t>
            </a:r>
          </a:p>
          <a:p>
            <a:pPr marL="0" indent="0">
              <a:buNone/>
            </a:pPr>
            <a:r>
              <a:rPr lang="en-US" sz="1800" b="1" dirty="0"/>
              <a:t>Purpose: </a:t>
            </a:r>
            <a:r>
              <a:rPr lang="en-US" sz="1800" dirty="0"/>
              <a:t>Simplicity with educational value and entertainment</a:t>
            </a:r>
          </a:p>
          <a:p>
            <a:r>
              <a:rPr lang="en-US" sz="1800" b="1" i="1" u="sng" dirty="0"/>
              <a:t>For Grades 3-5:</a:t>
            </a:r>
          </a:p>
          <a:p>
            <a:pPr lvl="1"/>
            <a:r>
              <a:rPr lang="en-US" dirty="0"/>
              <a:t>Introduces core concepts</a:t>
            </a:r>
          </a:p>
          <a:p>
            <a:pPr lvl="1"/>
            <a:r>
              <a:rPr lang="en-US" dirty="0"/>
              <a:t>Presents "little data"</a:t>
            </a:r>
          </a:p>
          <a:p>
            <a:pPr lvl="1"/>
            <a:r>
              <a:rPr lang="en-US" dirty="0"/>
              <a:t>Encourages decision-making</a:t>
            </a:r>
          </a:p>
          <a:p>
            <a:pPr lvl="1"/>
            <a:r>
              <a:rPr lang="en-US" dirty="0"/>
              <a:t>Offers interactive challenges</a:t>
            </a:r>
          </a:p>
          <a:p>
            <a:r>
              <a:rPr lang="en-US" sz="1800" b="1" i="1" u="sng" dirty="0"/>
              <a:t>For Grades 6-8:</a:t>
            </a:r>
          </a:p>
          <a:p>
            <a:pPr lvl="1"/>
            <a:r>
              <a:rPr lang="en-US" dirty="0"/>
              <a:t>Advanced version</a:t>
            </a:r>
          </a:p>
          <a:p>
            <a:pPr lvl="1"/>
            <a:r>
              <a:rPr lang="en-US" dirty="0"/>
              <a:t>Engages with larger and smaller datasets</a:t>
            </a:r>
          </a:p>
          <a:p>
            <a:pPr lvl="1"/>
            <a:r>
              <a:rPr lang="en-US" dirty="0"/>
              <a:t>Promotes significant decision impact</a:t>
            </a:r>
          </a:p>
          <a:p>
            <a:pPr lvl="1"/>
            <a:r>
              <a:rPr lang="en-US" dirty="0"/>
              <a:t>Enhances data manipulation skills</a:t>
            </a:r>
          </a:p>
        </p:txBody>
      </p:sp>
    </p:spTree>
    <p:extLst>
      <p:ext uri="{BB962C8B-B14F-4D97-AF65-F5344CB8AC3E}">
        <p14:creationId xmlns:p14="http://schemas.microsoft.com/office/powerpoint/2010/main" val="3024160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307074"/>
            <a:ext cx="9404723" cy="843819"/>
          </a:xfrm>
        </p:spPr>
        <p:txBody>
          <a:bodyPr/>
          <a:lstStyle/>
          <a:p>
            <a:r>
              <a:rPr lang="en-US" dirty="0"/>
              <a:t>Process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187356"/>
            <a:ext cx="8946541" cy="5363570"/>
          </a:xfrm>
        </p:spPr>
        <p:txBody>
          <a:bodyPr>
            <a:normAutofit/>
          </a:bodyPr>
          <a:lstStyle/>
          <a:p>
            <a:r>
              <a:rPr lang="en-US" b="1" dirty="0"/>
              <a:t>Process Models for Business Enhancement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Framework to analyze, manage, and improve internal processes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Streamlines procedures, boosts efficiency</a:t>
            </a:r>
          </a:p>
          <a:p>
            <a:r>
              <a:rPr lang="en-US" b="1" dirty="0"/>
              <a:t>Evolutionary Software Development Life Cycle: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Blends iterative, incremental game design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Creates adaptable, dynamic development framework</a:t>
            </a:r>
          </a:p>
          <a:p>
            <a:r>
              <a:rPr lang="en-US" b="1" dirty="0"/>
              <a:t>Evolutionary Development Model (EVO):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Aims for audience-driven products, cost reduction, risk management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Facilitates swift product improvements</a:t>
            </a:r>
          </a:p>
          <a:p>
            <a:r>
              <a:rPr lang="en-US" b="1" dirty="0"/>
              <a:t>Strategic Component Breakdown: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Phases based on client priorities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Enables modular, step-by-step development</a:t>
            </a:r>
          </a:p>
        </p:txBody>
      </p:sp>
    </p:spTree>
    <p:extLst>
      <p:ext uri="{BB962C8B-B14F-4D97-AF65-F5344CB8AC3E}">
        <p14:creationId xmlns:p14="http://schemas.microsoft.com/office/powerpoint/2010/main" val="2776290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307074"/>
            <a:ext cx="9404723" cy="843819"/>
          </a:xfrm>
        </p:spPr>
        <p:txBody>
          <a:bodyPr/>
          <a:lstStyle/>
          <a:p>
            <a:r>
              <a:rPr lang="en-US" dirty="0"/>
              <a:t>Process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187356"/>
            <a:ext cx="8946541" cy="5363570"/>
          </a:xfrm>
        </p:spPr>
        <p:txBody>
          <a:bodyPr>
            <a:normAutofit/>
          </a:bodyPr>
          <a:lstStyle/>
          <a:p>
            <a:r>
              <a:rPr lang="en-US" b="1" dirty="0"/>
              <a:t>Concrete Outcomes &amp; Trust Building: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Provides tangible results, fosters client trust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Emphasizes incremental delivery, transparency</a:t>
            </a:r>
          </a:p>
          <a:p>
            <a:r>
              <a:rPr lang="en-US" b="1" dirty="0"/>
              <a:t>Adaptability &amp; Flexibility: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Responds to changing consumer demands, software evolution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Facilitates manageable updates, additions</a:t>
            </a:r>
          </a:p>
          <a:p>
            <a:r>
              <a:rPr lang="en-US" b="1" dirty="0"/>
              <a:t>Guiding Game Development: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Utilizes iterative development, incremental delivery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Adapts to client expectations, evolving project needs</a:t>
            </a:r>
          </a:p>
          <a:p>
            <a:r>
              <a:rPr lang="en-US" b="1" dirty="0"/>
              <a:t>Enhanced Game Development: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Improves efficiency, transparency, effectiveness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Achieves modularity, frequent releases, adaptation</a:t>
            </a:r>
          </a:p>
        </p:txBody>
      </p:sp>
    </p:spTree>
    <p:extLst>
      <p:ext uri="{BB962C8B-B14F-4D97-AF65-F5344CB8AC3E}">
        <p14:creationId xmlns:p14="http://schemas.microsoft.com/office/powerpoint/2010/main" val="3279596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0172"/>
          </a:xfrm>
        </p:spPr>
        <p:txBody>
          <a:bodyPr/>
          <a:lstStyle/>
          <a:p>
            <a:r>
              <a:rPr lang="en-US" dirty="0"/>
              <a:t>Process model</a:t>
            </a:r>
          </a:p>
        </p:txBody>
      </p:sp>
      <p:pic>
        <p:nvPicPr>
          <p:cNvPr id="6" name="Picture 5" descr="Evolutionary Process Models In Software Engineering Ppt">
            <a:extLst>
              <a:ext uri="{FF2B5EF4-FFF2-40B4-BE49-F238E27FC236}">
                <a16:creationId xmlns:a16="http://schemas.microsoft.com/office/drawing/2014/main" id="{F35311BE-0EC6-ABE5-CBE7-9C53E856A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71" y="1583131"/>
            <a:ext cx="9644301" cy="482215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A3EF87-9ECF-FD9B-B48C-6BFD4F26999A}"/>
              </a:ext>
            </a:extLst>
          </p:cNvPr>
          <p:cNvSpPr txBox="1"/>
          <p:nvPr/>
        </p:nvSpPr>
        <p:spPr>
          <a:xfrm>
            <a:off x="3821373" y="6336191"/>
            <a:ext cx="5281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1: Process model for the system.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026247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343536"/>
            <a:ext cx="9404723" cy="753512"/>
          </a:xfrm>
        </p:spPr>
        <p:txBody>
          <a:bodyPr>
            <a:normAutofit fontScale="90000"/>
          </a:bodyPr>
          <a:lstStyle/>
          <a:p>
            <a:r>
              <a:rPr lang="en-US" dirty="0"/>
              <a:t>Use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06230"/>
            <a:ext cx="8946541" cy="551882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Use Case Relevance: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Describes how users interact with the system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Guides design decisions and ensures user satisfaction</a:t>
            </a:r>
          </a:p>
          <a:p>
            <a:r>
              <a:rPr lang="en-US" dirty="0"/>
              <a:t>Use Cases: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"Launch Game and Start Playing"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"Begin Play"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"Play Game and Make Moves"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"Choose Stage"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"View Game Statistics"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"Replay Game"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"Exit Game"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"Move Diagonal"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"Move Randomly and Place Characters"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"Change Grid Size"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"Play Challenges"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"Test Wandering Methods"</a:t>
            </a:r>
          </a:p>
        </p:txBody>
      </p:sp>
    </p:spTree>
    <p:extLst>
      <p:ext uri="{BB962C8B-B14F-4D97-AF65-F5344CB8AC3E}">
        <p14:creationId xmlns:p14="http://schemas.microsoft.com/office/powerpoint/2010/main" val="3979469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055" y="903094"/>
            <a:ext cx="3038784" cy="1400530"/>
          </a:xfrm>
        </p:spPr>
        <p:txBody>
          <a:bodyPr>
            <a:normAutofit fontScale="90000"/>
          </a:bodyPr>
          <a:lstStyle/>
          <a:p>
            <a:r>
              <a:rPr lang="en-US" dirty="0"/>
              <a:t>UML Diagram – Use Case Diagram</a:t>
            </a:r>
          </a:p>
        </p:txBody>
      </p:sp>
      <p:pic>
        <p:nvPicPr>
          <p:cNvPr id="6" name="Picture 5" descr="PlantUML diagram">
            <a:extLst>
              <a:ext uri="{FF2B5EF4-FFF2-40B4-BE49-F238E27FC236}">
                <a16:creationId xmlns:a16="http://schemas.microsoft.com/office/drawing/2014/main" id="{4A442637-10C2-3AC7-BD63-3B7E986F7D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016" y="96215"/>
            <a:ext cx="6161986" cy="629623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A0DDA2-28BD-3604-DDE7-A4F7B1B64092}"/>
              </a:ext>
            </a:extLst>
          </p:cNvPr>
          <p:cNvSpPr txBox="1"/>
          <p:nvPr/>
        </p:nvSpPr>
        <p:spPr>
          <a:xfrm>
            <a:off x="4899546" y="6438697"/>
            <a:ext cx="5281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2: Use case Diagram for the system.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419223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056312"/>
          </a:xfrm>
        </p:spPr>
        <p:txBody>
          <a:bodyPr/>
          <a:lstStyle/>
          <a:p>
            <a:r>
              <a:rPr lang="en-US" dirty="0"/>
              <a:t>UML Diagram – Deployment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281011-B53C-44CA-119B-48F8A119B8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166" y="1853248"/>
            <a:ext cx="7371324" cy="44277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C91E3C-0B10-92A4-6E3D-E89F12556164}"/>
              </a:ext>
            </a:extLst>
          </p:cNvPr>
          <p:cNvSpPr txBox="1"/>
          <p:nvPr/>
        </p:nvSpPr>
        <p:spPr>
          <a:xfrm>
            <a:off x="3185986" y="6396116"/>
            <a:ext cx="5281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3: Deployment Diagram for the system.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519424620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452</TotalTime>
  <Words>651</Words>
  <Application>Microsoft Office PowerPoint</Application>
  <PresentationFormat>Widescreen</PresentationFormat>
  <Paragraphs>108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 Light</vt:lpstr>
      <vt:lpstr>Wingdings</vt:lpstr>
      <vt:lpstr>Metropolitan</vt:lpstr>
      <vt:lpstr>Software Engineering Project Wandering in the Woods</vt:lpstr>
      <vt:lpstr>Introduction</vt:lpstr>
      <vt:lpstr>Introduction</vt:lpstr>
      <vt:lpstr>Process Model</vt:lpstr>
      <vt:lpstr>Process Model</vt:lpstr>
      <vt:lpstr>Process model</vt:lpstr>
      <vt:lpstr>Use Case</vt:lpstr>
      <vt:lpstr>UML Diagram – Use Case Diagram</vt:lpstr>
      <vt:lpstr>UML Diagram – Deployment Diagram</vt:lpstr>
      <vt:lpstr>UML Diagram – Class Diagram</vt:lpstr>
      <vt:lpstr>UML Diagram – State Diagram</vt:lpstr>
      <vt:lpstr>UML Diagram – Activity Diagram</vt:lpstr>
      <vt:lpstr>Customer Journey map</vt:lpstr>
      <vt:lpstr>Persona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Amna Sarwar</cp:lastModifiedBy>
  <cp:revision>6</cp:revision>
  <dcterms:created xsi:type="dcterms:W3CDTF">2022-08-26T21:07:47Z</dcterms:created>
  <dcterms:modified xsi:type="dcterms:W3CDTF">2023-08-22T17:22:12Z</dcterms:modified>
</cp:coreProperties>
</file>