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32918400"/>
  <p:notesSz cx="9239250" cy="1198245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Quattrocento" panose="020B0604020202020204" charset="0"/>
      <p:regular r:id="rId9"/>
      <p:bold r:id="rId10"/>
    </p:embeddedFont>
    <p:embeddedFont>
      <p:font typeface="Quattrocento Sans" panose="020B0604020202020204" charset="0"/>
      <p:regular r:id="rId11"/>
    </p:embeddedFont>
  </p:embeddedFontLst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88" userDrawn="1">
          <p15:clr>
            <a:srgbClr val="A4A3A4"/>
          </p15:clr>
        </p15:guide>
        <p15:guide id="2" pos="100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4">
          <p15:clr>
            <a:srgbClr val="A4A3A4"/>
          </p15:clr>
        </p15:guide>
        <p15:guide id="2" pos="29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84A0"/>
    <a:srgbClr val="664F93"/>
    <a:srgbClr val="5B4D7F"/>
    <a:srgbClr val="604884"/>
    <a:srgbClr val="7C5393"/>
    <a:srgbClr val="506796"/>
    <a:srgbClr val="378B9F"/>
    <a:srgbClr val="3A749C"/>
    <a:srgbClr val="E64B3C"/>
    <a:srgbClr val="C82B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3654" autoAdjust="0"/>
  </p:normalViewPr>
  <p:slideViewPr>
    <p:cSldViewPr>
      <p:cViewPr>
        <p:scale>
          <a:sx n="50" d="100"/>
          <a:sy n="50" d="100"/>
        </p:scale>
        <p:origin x="-4632" y="-5232"/>
      </p:cViewPr>
      <p:guideLst>
        <p:guide orient="horz" pos="11088"/>
        <p:guide pos="10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3984" y="72"/>
      </p:cViewPr>
      <p:guideLst>
        <p:guide orient="horz" pos="3774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5575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5575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fld id="{56A6134A-9986-4884-ADAB-C57241D32564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862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41925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39975" y="889000"/>
            <a:ext cx="4545013" cy="4545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7300" y="5732463"/>
            <a:ext cx="6708775" cy="53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41925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fld id="{23124DF2-DDA8-402F-81DD-AC1D1E5694AB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019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 smtId="4294967295"/>
            </a:defPPr>
            <a:lvl1pPr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580D61-8B82-42C3-9A37-58134866DD67}" type="slidenum">
              <a:rPr lang="zh-CN" altLang="en-US" sz="1500"/>
              <a:t>1</a:t>
            </a:fld>
            <a:endParaRPr lang="en-US" altLang="zh-CN" sz="1500"/>
          </a:p>
        </p:txBody>
      </p:sp>
      <p:sp>
        <p:nvSpPr>
          <p:cNvPr id="3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39975" y="889000"/>
            <a:ext cx="4545013" cy="4545013"/>
          </a:xfrm>
        </p:spPr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 smtId="4294967295"/>
            </a:defPPr>
          </a:lstStyle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093" y="10226675"/>
            <a:ext cx="27980218" cy="705485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8184" y="18653125"/>
            <a:ext cx="23042032" cy="841375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66012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10" y="1317625"/>
            <a:ext cx="29626982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710" y="7680325"/>
            <a:ext cx="29626982" cy="21724938"/>
          </a:xfrm>
          <a:prstGeom prst="rect">
            <a:avLst/>
          </a:prstGeo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38220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7" y="1317625"/>
            <a:ext cx="7406217" cy="28087638"/>
          </a:xfrm>
          <a:prstGeom prst="rect">
            <a:avLst/>
          </a:prstGeo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708" y="1317625"/>
            <a:ext cx="22119168" cy="28087638"/>
          </a:xfrm>
          <a:prstGeom prst="rect">
            <a:avLst/>
          </a:prstGeo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15127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10" y="1317625"/>
            <a:ext cx="29626982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710" y="7680325"/>
            <a:ext cx="29626982" cy="2172493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430835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1153441"/>
            <a:ext cx="27980218" cy="6537325"/>
          </a:xfrm>
          <a:prstGeom prst="rect">
            <a:avLst/>
          </a:prstGeom>
        </p:spPr>
        <p:txBody>
          <a:bodyPr anchor="t"/>
          <a:lstStyle>
            <a:defPPr>
              <a:defRPr kern="1200" smtId="4294967295"/>
            </a:defPPr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3952538"/>
            <a:ext cx="27980218" cy="7200900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4496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10" y="1317625"/>
            <a:ext cx="29626982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709" y="7680325"/>
            <a:ext cx="14762691" cy="2172493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0002" y="7680325"/>
            <a:ext cx="14762693" cy="2172493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49732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10" y="1317625"/>
            <a:ext cx="29626982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09" y="7369177"/>
            <a:ext cx="14544675" cy="3070225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709" y="10439401"/>
            <a:ext cx="14544675" cy="18965862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1666" y="7369177"/>
            <a:ext cx="14551027" cy="3070225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1666" y="10439401"/>
            <a:ext cx="14551027" cy="18965862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05961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10" y="1317625"/>
            <a:ext cx="29626982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57045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9810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09" y="1311275"/>
            <a:ext cx="10829925" cy="5576888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392" y="1311275"/>
            <a:ext cx="18402300" cy="2809398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709" y="6888163"/>
            <a:ext cx="10829925" cy="225171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175467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659" y="23042566"/>
            <a:ext cx="19750618" cy="2720975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659" y="2941639"/>
            <a:ext cx="19750618" cy="1975008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659" y="25763541"/>
            <a:ext cx="19750618" cy="3862387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39591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30149800" y="16459200"/>
            <a:ext cx="14274800" cy="4368800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1473200" y="33426400"/>
            <a:ext cx="29972000" cy="1549400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1473200" y="33997900"/>
            <a:ext cx="164592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ponderingpeacock  Size: 36x36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2306241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306241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2pPr>
      <a:lvl3pPr algn="ctr" defTabSz="2306241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3pPr>
      <a:lvl4pPr algn="ctr" defTabSz="2306241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4pPr>
      <a:lvl5pPr algn="ctr" defTabSz="2306241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5pPr>
      <a:lvl6pPr marL="342900" algn="ctr" defTabSz="2306241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6pPr>
      <a:lvl7pPr marL="685800" algn="ctr" defTabSz="2306241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7pPr>
      <a:lvl8pPr marL="1028700" algn="ctr" defTabSz="2306241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8pPr>
      <a:lvl9pPr marL="1371600" algn="ctr" defTabSz="2306241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 smtId="4294967295"/>
      </a:defPPr>
      <a:lvl1pPr marL="863204" indent="-863204" algn="l" defTabSz="2306241" rtl="0" eaLnBrk="0" fontAlgn="base" hangingPunct="0">
        <a:spcBef>
          <a:spcPct val="20000"/>
        </a:spcBef>
        <a:spcAft>
          <a:spcPct val="0"/>
        </a:spcAft>
        <a:buChar char="•"/>
        <a:defRPr sz="8025">
          <a:solidFill>
            <a:schemeClr val="tx1"/>
          </a:solidFill>
          <a:latin typeface="+mn-lt"/>
          <a:ea typeface="+mn-ea"/>
          <a:cs typeface="+mn-cs"/>
        </a:defRPr>
      </a:lvl1pPr>
      <a:lvl2pPr marL="1872854" indent="-720329" algn="l" defTabSz="2306241" rtl="0" eaLnBrk="0" fontAlgn="base" hangingPunct="0">
        <a:spcBef>
          <a:spcPct val="20000"/>
        </a:spcBef>
        <a:spcAft>
          <a:spcPct val="0"/>
        </a:spcAft>
        <a:buChar char="–"/>
        <a:defRPr sz="7125">
          <a:solidFill>
            <a:schemeClr val="tx1"/>
          </a:solidFill>
          <a:latin typeface="+mn-lt"/>
        </a:defRPr>
      </a:lvl2pPr>
      <a:lvl3pPr marL="2882504" indent="-576263" algn="l" defTabSz="2306241" rtl="0" eaLnBrk="0" fontAlgn="base" hangingPunct="0">
        <a:spcBef>
          <a:spcPct val="20000"/>
        </a:spcBef>
        <a:spcAft>
          <a:spcPct val="0"/>
        </a:spcAft>
        <a:buChar char="•"/>
        <a:defRPr sz="6075">
          <a:solidFill>
            <a:schemeClr val="tx1"/>
          </a:solidFill>
          <a:latin typeface="+mn-lt"/>
        </a:defRPr>
      </a:lvl3pPr>
      <a:lvl4pPr marL="4038600" indent="-579835" algn="l" defTabSz="2306241" rtl="0" eaLnBrk="0" fontAlgn="base" hangingPunct="0">
        <a:spcBef>
          <a:spcPct val="20000"/>
        </a:spcBef>
        <a:spcAft>
          <a:spcPct val="0"/>
        </a:spcAft>
        <a:buChar char="–"/>
        <a:defRPr sz="4875">
          <a:solidFill>
            <a:schemeClr val="tx1"/>
          </a:solidFill>
          <a:latin typeface="+mn-lt"/>
        </a:defRPr>
      </a:lvl4pPr>
      <a:lvl5pPr marL="5191125" indent="-576263" algn="l" defTabSz="2306241" rtl="0" eaLnBrk="0" fontAlgn="base" hangingPunct="0">
        <a:spcBef>
          <a:spcPct val="20000"/>
        </a:spcBef>
        <a:spcAft>
          <a:spcPct val="0"/>
        </a:spcAft>
        <a:buChar char="»"/>
        <a:defRPr sz="4875">
          <a:solidFill>
            <a:schemeClr val="tx1"/>
          </a:solidFill>
          <a:latin typeface="+mn-lt"/>
        </a:defRPr>
      </a:lvl5pPr>
      <a:lvl6pPr marL="5534025" indent="-576263" algn="l" defTabSz="2306241" rtl="0" eaLnBrk="0" fontAlgn="base" hangingPunct="0">
        <a:spcBef>
          <a:spcPct val="20000"/>
        </a:spcBef>
        <a:spcAft>
          <a:spcPct val="0"/>
        </a:spcAft>
        <a:buChar char="»"/>
        <a:defRPr sz="4875">
          <a:solidFill>
            <a:schemeClr val="tx1"/>
          </a:solidFill>
          <a:latin typeface="+mn-lt"/>
        </a:defRPr>
      </a:lvl6pPr>
      <a:lvl7pPr marL="5876925" indent="-576263" algn="l" defTabSz="2306241" rtl="0" eaLnBrk="0" fontAlgn="base" hangingPunct="0">
        <a:spcBef>
          <a:spcPct val="20000"/>
        </a:spcBef>
        <a:spcAft>
          <a:spcPct val="0"/>
        </a:spcAft>
        <a:buChar char="»"/>
        <a:defRPr sz="4875">
          <a:solidFill>
            <a:schemeClr val="tx1"/>
          </a:solidFill>
          <a:latin typeface="+mn-lt"/>
        </a:defRPr>
      </a:lvl7pPr>
      <a:lvl8pPr marL="6219825" indent="-576263" algn="l" defTabSz="2306241" rtl="0" eaLnBrk="0" fontAlgn="base" hangingPunct="0">
        <a:spcBef>
          <a:spcPct val="20000"/>
        </a:spcBef>
        <a:spcAft>
          <a:spcPct val="0"/>
        </a:spcAft>
        <a:buChar char="»"/>
        <a:defRPr sz="4875">
          <a:solidFill>
            <a:schemeClr val="tx1"/>
          </a:solidFill>
          <a:latin typeface="+mn-lt"/>
        </a:defRPr>
      </a:lvl8pPr>
      <a:lvl9pPr marL="6562725" indent="-576263" algn="l" defTabSz="2306241" rtl="0" eaLnBrk="0" fontAlgn="base" hangingPunct="0">
        <a:spcBef>
          <a:spcPct val="20000"/>
        </a:spcBef>
        <a:spcAft>
          <a:spcPct val="0"/>
        </a:spcAft>
        <a:buChar char="»"/>
        <a:defRPr sz="487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2D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241"/>
          <p:cNvSpPr txBox="1">
            <a:spLocks noChangeArrowheads="1"/>
          </p:cNvSpPr>
          <p:nvPr/>
        </p:nvSpPr>
        <p:spPr bwMode="auto">
          <a:xfrm>
            <a:off x="514350" y="568975"/>
            <a:ext cx="31889700" cy="4560467"/>
          </a:xfrm>
          <a:prstGeom prst="snip2DiagRect">
            <a:avLst/>
          </a:prstGeom>
          <a:solidFill>
            <a:schemeClr val="bg2">
              <a:lumMod val="50000"/>
            </a:schemeClr>
          </a:solidFill>
          <a:ln w="25400">
            <a:noFill/>
            <a:miter lim="800000"/>
          </a:ln>
        </p:spPr>
        <p:txBody>
          <a:bodyPr lIns="45878" tIns="22938" rIns="45878" bIns="22938" anchor="ctr"/>
          <a:lstStyle>
            <a:defPPr>
              <a:defRPr kern="1200" smtId="4294967295"/>
            </a:defPPr>
            <a:lvl1pPr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zh-CN" sz="3150" b="1" i="1" u="sng">
              <a:solidFill>
                <a:schemeClr val="bg1"/>
              </a:solidFill>
              <a:latin typeface="Arial"/>
              <a:ea typeface="SimSun" pitchFamily="2" charset="-122"/>
            </a:endParaRPr>
          </a:p>
        </p:txBody>
      </p:sp>
      <p:sp>
        <p:nvSpPr>
          <p:cNvPr id="70" name="Text Placeholder 5">
            <a:extLst>
              <a:ext uri="{FF2B5EF4-FFF2-40B4-BE49-F238E27FC236}">
                <a16:creationId xmlns:a16="http://schemas.microsoft.com/office/drawing/2014/main" id="{425621FB-070F-446E-BA36-4A66EBF8DEF2}"/>
              </a:ext>
            </a:extLst>
          </p:cNvPr>
          <p:cNvSpPr txBox="1"/>
          <p:nvPr/>
        </p:nvSpPr>
        <p:spPr>
          <a:xfrm>
            <a:off x="2743200" y="917849"/>
            <a:ext cx="27432000" cy="22030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820815">
              <a:spcBef>
                <a:spcPct val="20000"/>
              </a:spcBef>
              <a:defRPr/>
            </a:pPr>
            <a:r>
              <a:rPr lang="en-US" sz="64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Estimating Network Connectedness among S&amp;P Stocks using Machine Learning Techniques </a:t>
            </a:r>
          </a:p>
        </p:txBody>
      </p:sp>
      <p:sp>
        <p:nvSpPr>
          <p:cNvPr id="71" name="Text Placeholder 5">
            <a:extLst>
              <a:ext uri="{FF2B5EF4-FFF2-40B4-BE49-F238E27FC236}">
                <a16:creationId xmlns:a16="http://schemas.microsoft.com/office/drawing/2014/main" id="{3A3E55C8-5130-4258-80B1-064CE3FDB621}"/>
              </a:ext>
            </a:extLst>
          </p:cNvPr>
          <p:cNvSpPr txBox="1"/>
          <p:nvPr/>
        </p:nvSpPr>
        <p:spPr>
          <a:xfrm>
            <a:off x="2743200" y="3318997"/>
            <a:ext cx="27432000" cy="14219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200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anose="020B0604020202020204" pitchFamily="34" charset="0"/>
              </a:rPr>
              <a:t>Pushpak Sarkar</a:t>
            </a:r>
          </a:p>
          <a:p>
            <a:pPr algn="ctr">
              <a:defRPr/>
            </a:pPr>
            <a:r>
              <a:rPr lang="en-US" sz="4200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anose="020B0604020202020204" pitchFamily="34" charset="0"/>
              </a:rPr>
              <a:t>University of Washington, Department </a:t>
            </a:r>
            <a:r>
              <a:rPr lang="en-US" sz="420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anose="020B0604020202020204" pitchFamily="34" charset="0"/>
              </a:rPr>
              <a:t>of Economics</a:t>
            </a:r>
            <a:endParaRPr lang="en-US" sz="4200" dirty="0">
              <a:solidFill>
                <a:schemeClr val="bg1"/>
              </a:solidFill>
              <a:effectLst/>
              <a:latin typeface="Quattrocento" panose="02020802030000000404" pitchFamily="18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24D4BC5-5256-4C2E-B3FB-87EA69B63AF3}"/>
              </a:ext>
            </a:extLst>
          </p:cNvPr>
          <p:cNvSpPr/>
          <p:nvPr/>
        </p:nvSpPr>
        <p:spPr>
          <a:xfrm>
            <a:off x="495362" y="6258291"/>
            <a:ext cx="10119223" cy="6269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7200">
              <a:latin typeface="+mj-lt"/>
            </a:endParaRPr>
          </a:p>
        </p:txBody>
      </p:sp>
      <p:sp>
        <p:nvSpPr>
          <p:cNvPr id="73" name="TextBox 19">
            <a:extLst>
              <a:ext uri="{FF2B5EF4-FFF2-40B4-BE49-F238E27FC236}">
                <a16:creationId xmlns:a16="http://schemas.microsoft.com/office/drawing/2014/main" id="{D5A32123-7974-4A0F-B8DF-6C82FB22F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77000"/>
            <a:ext cx="9890190" cy="6148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endParaRPr lang="en-US" sz="2400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Typical financial assets are correlated with each other. But the degree of the correlation varies. This correlation structure acts as an important input for the construction of an optimal portfolio.</a:t>
            </a:r>
          </a:p>
          <a:p>
            <a:pPr algn="just">
              <a:lnSpc>
                <a:spcPct val="110000"/>
              </a:lnSpc>
            </a:pPr>
            <a:endParaRPr lang="en-US" sz="2400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When we are dealing with N financial assets, we need to estimate in total N(N-1)/2 parameters in the correlation/covariance matrix. For large N, this can be a substantial computational requirement. Different machine learning techniques (supervised / unsupervised along with regularization) can be beneficial.</a:t>
            </a:r>
          </a:p>
          <a:p>
            <a:pPr algn="just">
              <a:lnSpc>
                <a:spcPct val="110000"/>
              </a:lnSpc>
            </a:pPr>
            <a:endParaRPr lang="en-US" sz="2400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To estimate the network connectedness and correlation structure, following techniques have been used – 1)  LASSO </a:t>
            </a:r>
            <a:r>
              <a:rPr lang="en-US" sz="24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regreesion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, 2) Correlated graphical LASSO, 3) </a:t>
            </a:r>
            <a:r>
              <a:rPr lang="en-US" sz="24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Kmeans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clustering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4EDA12B6-07B5-44F9-8F8B-E1BE6646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62" y="5715000"/>
            <a:ext cx="10119223" cy="914400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4A0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 smtId="4294967295"/>
            </a:defPPr>
          </a:lstStyle>
          <a:p>
            <a:pPr defTabSz="3526941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Objective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F831EE1-8866-4A3E-8CAB-8624A11FF145}"/>
              </a:ext>
            </a:extLst>
          </p:cNvPr>
          <p:cNvSpPr/>
          <p:nvPr/>
        </p:nvSpPr>
        <p:spPr>
          <a:xfrm>
            <a:off x="11426463" y="6629401"/>
            <a:ext cx="10166200" cy="8762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7200" dirty="0">
              <a:latin typeface="+mj-lt"/>
            </a:endParaRPr>
          </a:p>
        </p:txBody>
      </p:sp>
      <p:sp>
        <p:nvSpPr>
          <p:cNvPr id="80" name="TextBox 19">
            <a:extLst>
              <a:ext uri="{FF2B5EF4-FFF2-40B4-BE49-F238E27FC236}">
                <a16:creationId xmlns:a16="http://schemas.microsoft.com/office/drawing/2014/main" id="{45A199C6-0BDE-461E-8044-A335463A4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362" y="6759327"/>
            <a:ext cx="9656216" cy="127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Unsupervised learning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Features – returns and volatility of 443 firms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Number of clusters - 5</a:t>
            </a:r>
          </a:p>
        </p:txBody>
      </p:sp>
      <p:sp>
        <p:nvSpPr>
          <p:cNvPr id="81" name="Rectangle 10">
            <a:extLst>
              <a:ext uri="{FF2B5EF4-FFF2-40B4-BE49-F238E27FC236}">
                <a16:creationId xmlns:a16="http://schemas.microsoft.com/office/drawing/2014/main" id="{868B6862-5CC5-4906-AC03-EA9661AD1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8859" y="5715000"/>
            <a:ext cx="10119223" cy="914400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 smtId="4294967295"/>
            </a:defPPr>
          </a:lstStyle>
          <a:p>
            <a:pPr defTabSz="3526941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Clustering: </a:t>
            </a:r>
            <a:r>
              <a:rPr lang="en-US" sz="3600" b="1" dirty="0" err="1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kmeans</a:t>
            </a: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9BFD724-D51D-4DD6-A93A-40ABEA405C90}"/>
              </a:ext>
            </a:extLst>
          </p:cNvPr>
          <p:cNvSpPr/>
          <p:nvPr/>
        </p:nvSpPr>
        <p:spPr>
          <a:xfrm>
            <a:off x="22282355" y="6629400"/>
            <a:ext cx="10119223" cy="17885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7200">
              <a:latin typeface="+mj-lt"/>
            </a:endParaRPr>
          </a:p>
        </p:txBody>
      </p:sp>
      <p:sp>
        <p:nvSpPr>
          <p:cNvPr id="86" name="TextBox 19">
            <a:extLst>
              <a:ext uri="{FF2B5EF4-FFF2-40B4-BE49-F238E27FC236}">
                <a16:creationId xmlns:a16="http://schemas.microsoft.com/office/drawing/2014/main" id="{43D130FF-027B-433C-BF4F-A381B032C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6936" y="6759327"/>
            <a:ext cx="9656216" cy="339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To evaluate the results, an optimal portfolio based on the empirical covariance matrix S is also computed.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Use optimal weights estimated from the training set to compute the Sharpe Ratio (SR) = Portfolio return/Portfolio standard deviation</a:t>
            </a:r>
          </a:p>
          <a:p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    or risk adjusted return.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The Sharpe Ratio of the portfolio constructed from the sparse inverse (using GLASSO) covariance matrix is almost six-times higher than that from the portfolio based on empirical covariance matrix.</a:t>
            </a:r>
          </a:p>
          <a:p>
            <a:endParaRPr lang="en-US" sz="2400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10">
            <a:extLst>
              <a:ext uri="{FF2B5EF4-FFF2-40B4-BE49-F238E27FC236}">
                <a16:creationId xmlns:a16="http://schemas.microsoft.com/office/drawing/2014/main" id="{0BE282AE-183A-4D49-B152-23A5A101B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2355" y="5715000"/>
            <a:ext cx="10119223" cy="914400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4A0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 smtId="4294967295"/>
            </a:defPPr>
          </a:lstStyle>
          <a:p>
            <a:pPr defTabSz="3526941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Application: Portfolio Optimization</a:t>
            </a:r>
          </a:p>
        </p:txBody>
      </p:sp>
      <p:sp>
        <p:nvSpPr>
          <p:cNvPr id="90" name="Rectangle 10">
            <a:extLst>
              <a:ext uri="{FF2B5EF4-FFF2-40B4-BE49-F238E27FC236}">
                <a16:creationId xmlns:a16="http://schemas.microsoft.com/office/drawing/2014/main" id="{8C463412-CC68-4A0F-AE72-68EF99EB2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891" y="12573000"/>
            <a:ext cx="10119223" cy="914400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 smtId="4294967295"/>
            </a:defPPr>
          </a:lstStyle>
          <a:p>
            <a:pPr defTabSz="3526941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Data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5D5CB20-8752-4D75-A601-0EEB3443D27F}"/>
              </a:ext>
            </a:extLst>
          </p:cNvPr>
          <p:cNvSpPr/>
          <p:nvPr/>
        </p:nvSpPr>
        <p:spPr>
          <a:xfrm>
            <a:off x="22282355" y="26212800"/>
            <a:ext cx="10119223" cy="6629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7200" dirty="0">
              <a:latin typeface="+mj-lt"/>
            </a:endParaRPr>
          </a:p>
        </p:txBody>
      </p:sp>
      <p:sp>
        <p:nvSpPr>
          <p:cNvPr id="93" name="Rectangle 10">
            <a:extLst>
              <a:ext uri="{FF2B5EF4-FFF2-40B4-BE49-F238E27FC236}">
                <a16:creationId xmlns:a16="http://schemas.microsoft.com/office/drawing/2014/main" id="{5EDC1F28-88BB-4DAD-9112-B4904B4A7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4827" y="25258116"/>
            <a:ext cx="10119223" cy="914400"/>
          </a:xfrm>
          <a:prstGeom prst="snipRoundRect">
            <a:avLst>
              <a:gd name="adj1" fmla="val 0"/>
              <a:gd name="adj2" fmla="val 46622"/>
            </a:avLst>
          </a:prstGeom>
          <a:solidFill>
            <a:schemeClr val="bg1">
              <a:lumMod val="50000"/>
            </a:schemeClr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 smtId="4294967295"/>
            </a:defPPr>
          </a:lstStyle>
          <a:p>
            <a:pPr defTabSz="3526941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Reference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B04DAF-0664-4DBE-8F29-350E7549866C}"/>
              </a:ext>
            </a:extLst>
          </p:cNvPr>
          <p:cNvSpPr/>
          <p:nvPr/>
        </p:nvSpPr>
        <p:spPr>
          <a:xfrm>
            <a:off x="514351" y="13482132"/>
            <a:ext cx="10119223" cy="2519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7200" dirty="0">
              <a:latin typeface="+mj-lt"/>
            </a:endParaRP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28EC2638-10A9-49F5-B449-1DEFAA2CD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84" y="13611517"/>
            <a:ext cx="9656216" cy="2085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Returns data of stocks in the S&amp;P 500 Index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Data source: www.kaggle.com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Frequency: Daily		Span: 2013-2018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Number of stocks: 443	No. of trading days: 1258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Volatility of each stock is estimated using GARCH (1, 1)</a:t>
            </a: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933AAE14-07A2-4CCA-8053-DBFD93518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002000"/>
            <a:ext cx="10119223" cy="914400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4A0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 smtId="4294967295"/>
            </a:defPPr>
          </a:lstStyle>
          <a:p>
            <a:pPr defTabSz="3526941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LASSO Regression</a:t>
            </a:r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25F70251-862B-4447-9F10-6E16A765C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2" y="5867400"/>
            <a:ext cx="10119223" cy="914400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4A0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 smtId="4294967295"/>
            </a:defPPr>
          </a:lstStyle>
          <a:p>
            <a:pPr defTabSz="3526941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Objective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6F386A-A68A-40BB-8727-038BE525DDF6}"/>
              </a:ext>
            </a:extLst>
          </p:cNvPr>
          <p:cNvSpPr/>
          <p:nvPr/>
        </p:nvSpPr>
        <p:spPr>
          <a:xfrm>
            <a:off x="530496" y="16911132"/>
            <a:ext cx="10119223" cy="15545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7200" dirty="0">
              <a:latin typeface="+mj-lt"/>
            </a:endParaRPr>
          </a:p>
        </p:txBody>
      </p:sp>
      <p:sp>
        <p:nvSpPr>
          <p:cNvPr id="27" name="TextBox 19">
            <a:extLst>
              <a:ext uri="{FF2B5EF4-FFF2-40B4-BE49-F238E27FC236}">
                <a16:creationId xmlns:a16="http://schemas.microsoft.com/office/drawing/2014/main" id="{6BD18C98-635C-4BB8-A0FC-2DC8A67E6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840200"/>
            <a:ext cx="9715500" cy="882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Model – Firm i’s current return is a function of the lagged returns of all firms - 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effectLst/>
              </a:rPr>
              <a:t>	</a:t>
            </a:r>
            <a:r>
              <a:rPr lang="en-US" dirty="0" err="1">
                <a:effectLst/>
              </a:rPr>
              <a:t>r</a:t>
            </a:r>
            <a:r>
              <a:rPr lang="en-US" baseline="-25000" dirty="0" err="1">
                <a:effectLst/>
              </a:rPr>
              <a:t>i,t</a:t>
            </a:r>
            <a:r>
              <a:rPr lang="en-US" dirty="0">
                <a:effectLst/>
              </a:rPr>
              <a:t> = β</a:t>
            </a:r>
            <a:r>
              <a:rPr lang="en-US" baseline="-25000" dirty="0" err="1">
                <a:effectLst/>
              </a:rPr>
              <a:t>i</a:t>
            </a:r>
            <a:r>
              <a:rPr lang="en-US" baseline="-25000" dirty="0">
                <a:effectLst/>
              </a:rPr>
              <a:t>, 1</a:t>
            </a:r>
            <a:r>
              <a:rPr lang="en-US" dirty="0">
                <a:effectLst/>
              </a:rPr>
              <a:t> r</a:t>
            </a:r>
            <a:r>
              <a:rPr lang="en-US" baseline="-25000" dirty="0">
                <a:effectLst/>
              </a:rPr>
              <a:t>1,t-1</a:t>
            </a:r>
            <a:r>
              <a:rPr lang="en-US" dirty="0">
                <a:effectLst/>
              </a:rPr>
              <a:t> + β</a:t>
            </a:r>
            <a:r>
              <a:rPr lang="en-US" baseline="-25000" dirty="0" err="1">
                <a:effectLst/>
              </a:rPr>
              <a:t>i</a:t>
            </a:r>
            <a:r>
              <a:rPr lang="en-US" baseline="-25000" dirty="0">
                <a:effectLst/>
              </a:rPr>
              <a:t>, 2</a:t>
            </a:r>
            <a:r>
              <a:rPr lang="en-US" dirty="0">
                <a:effectLst/>
              </a:rPr>
              <a:t> r</a:t>
            </a:r>
            <a:r>
              <a:rPr lang="en-US" baseline="-25000" dirty="0">
                <a:effectLst/>
              </a:rPr>
              <a:t>2,t-1</a:t>
            </a:r>
            <a:r>
              <a:rPr lang="en-US" dirty="0">
                <a:effectLst/>
              </a:rPr>
              <a:t> + … + β</a:t>
            </a:r>
            <a:r>
              <a:rPr lang="en-US" baseline="-25000" dirty="0" err="1">
                <a:effectLst/>
              </a:rPr>
              <a:t>i</a:t>
            </a:r>
            <a:r>
              <a:rPr lang="en-US" baseline="-25000" dirty="0">
                <a:effectLst/>
              </a:rPr>
              <a:t>, </a:t>
            </a:r>
            <a:r>
              <a:rPr lang="en-US" baseline="-25000" dirty="0" err="1">
                <a:effectLst/>
              </a:rPr>
              <a:t>i</a:t>
            </a:r>
            <a:r>
              <a:rPr lang="en-US" dirty="0">
                <a:effectLst/>
              </a:rPr>
              <a:t> r</a:t>
            </a:r>
            <a:r>
              <a:rPr lang="en-US" baseline="-25000" dirty="0">
                <a:effectLst/>
              </a:rPr>
              <a:t>i,t-1</a:t>
            </a:r>
            <a:r>
              <a:rPr lang="en-US" dirty="0">
                <a:effectLst/>
              </a:rPr>
              <a:t> + … + β</a:t>
            </a:r>
            <a:r>
              <a:rPr lang="en-US" baseline="-25000" dirty="0" err="1">
                <a:effectLst/>
              </a:rPr>
              <a:t>i</a:t>
            </a:r>
            <a:r>
              <a:rPr lang="en-US" baseline="-25000" dirty="0">
                <a:effectLst/>
              </a:rPr>
              <a:t>, j</a:t>
            </a:r>
            <a:r>
              <a:rPr lang="en-US" dirty="0">
                <a:effectLst/>
              </a:rPr>
              <a:t> r</a:t>
            </a:r>
            <a:r>
              <a:rPr lang="en-US" baseline="-25000" dirty="0">
                <a:effectLst/>
              </a:rPr>
              <a:t>j,t-1</a:t>
            </a:r>
            <a:r>
              <a:rPr lang="en-US" dirty="0">
                <a:effectLst/>
              </a:rPr>
              <a:t>+ … + β</a:t>
            </a:r>
            <a:r>
              <a:rPr lang="en-US" baseline="-25000" dirty="0" err="1">
                <a:effectLst/>
              </a:rPr>
              <a:t>i</a:t>
            </a:r>
            <a:r>
              <a:rPr lang="en-US" baseline="-25000" dirty="0">
                <a:effectLst/>
              </a:rPr>
              <a:t>, N</a:t>
            </a:r>
            <a:r>
              <a:rPr lang="en-US" dirty="0">
                <a:effectLst/>
              </a:rPr>
              <a:t> r</a:t>
            </a:r>
            <a:r>
              <a:rPr lang="en-US" baseline="-25000" dirty="0">
                <a:effectLst/>
              </a:rPr>
              <a:t>N,t-1</a:t>
            </a:r>
          </a:p>
          <a:p>
            <a:pPr algn="just">
              <a:lnSpc>
                <a:spcPct val="110000"/>
              </a:lnSpc>
            </a:pPr>
            <a:endParaRPr lang="en-US" baseline="-25000" dirty="0">
              <a:effectLst/>
            </a:endParaRP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Train and test set (1000 and 258 observations)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L1 regularization, cross validation k = 5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Coefficient matrix – 443 X 443 (Sparse)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Adjacency matrix </a:t>
            </a:r>
            <a:r>
              <a:rPr lang="en-US" dirty="0" err="1">
                <a:effectLst/>
              </a:rPr>
              <a:t>A</a:t>
            </a:r>
            <a:r>
              <a:rPr lang="en-US" baseline="-25000" dirty="0" err="1">
                <a:effectLst/>
              </a:rPr>
              <a:t>i,j</a:t>
            </a:r>
            <a:r>
              <a:rPr lang="en-US" dirty="0">
                <a:effectLst/>
              </a:rPr>
              <a:t>: </a:t>
            </a:r>
            <a:r>
              <a:rPr lang="en-US" dirty="0" err="1">
                <a:effectLst/>
              </a:rPr>
              <a:t>a</a:t>
            </a:r>
            <a:r>
              <a:rPr lang="en-US" baseline="-25000" dirty="0" err="1">
                <a:effectLst/>
              </a:rPr>
              <a:t>i,j</a:t>
            </a:r>
            <a:r>
              <a:rPr lang="en-US" dirty="0">
                <a:effectLst/>
              </a:rPr>
              <a:t> = 1 if β</a:t>
            </a:r>
            <a:r>
              <a:rPr lang="en-US" baseline="-25000" dirty="0" err="1">
                <a:effectLst/>
              </a:rPr>
              <a:t>i</a:t>
            </a:r>
            <a:r>
              <a:rPr lang="en-US" baseline="-25000" dirty="0">
                <a:effectLst/>
              </a:rPr>
              <a:t>, j</a:t>
            </a:r>
            <a:r>
              <a:rPr lang="en-US" dirty="0">
                <a:effectLst/>
              </a:rPr>
              <a:t>≠ 0 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i.e. there is an edge from node j to </a:t>
            </a:r>
            <a:r>
              <a:rPr lang="en-US" sz="24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i</a:t>
            </a:r>
            <a:endParaRPr lang="en-US" sz="2400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Out degree of a node – number of edges from that node </a:t>
            </a:r>
          </a:p>
          <a:p>
            <a:pPr algn="just">
              <a:lnSpc>
                <a:spcPct val="110000"/>
              </a:lnSpc>
            </a:pPr>
            <a:endParaRPr lang="en-US" sz="2400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1">
            <a:extLst>
              <a:ext uri="{FF2B5EF4-FFF2-40B4-BE49-F238E27FC236}">
                <a16:creationId xmlns:a16="http://schemas.microsoft.com/office/drawing/2014/main" id="{876CAF9A-8056-4CD2-B2D1-C4970CF88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825337"/>
            <a:ext cx="7467600" cy="310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2">
            <a:extLst>
              <a:ext uri="{FF2B5EF4-FFF2-40B4-BE49-F238E27FC236}">
                <a16:creationId xmlns:a16="http://schemas.microsoft.com/office/drawing/2014/main" id="{A9B3AA27-82EC-48BB-BBDB-280FFC9DC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14" y="24469671"/>
            <a:ext cx="8974375" cy="471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4977F9D0-3187-4D43-B53B-0D793F8C1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238E7DC-0AA2-4BC3-A628-21A70DDED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8275"/>
            <a:ext cx="3291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" name="TextBox 19">
            <a:extLst>
              <a:ext uri="{FF2B5EF4-FFF2-40B4-BE49-F238E27FC236}">
                <a16:creationId xmlns:a16="http://schemas.microsoft.com/office/drawing/2014/main" id="{C5259A92-C697-453F-855F-491FCEEAF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9489400"/>
            <a:ext cx="9656216" cy="2491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Most of the firms have degree less than 10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Histogram skewed to he right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Firms in the Energy and Gas sector tend to have high degree of connectivity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Lack of any other meaningful evaluation criteria other than correctly identifying firms belonging to the particular sector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9C3FF-863C-4E28-A978-67010D4029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461" y="8229600"/>
            <a:ext cx="5256841" cy="3285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52D111-8C6F-4240-BB9F-BB712EF37A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0500" y="8077200"/>
            <a:ext cx="4703312" cy="3527484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916BFFD-2FE6-491C-A0C3-87E70E3D0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476075"/>
              </p:ext>
            </p:extLst>
          </p:nvPr>
        </p:nvGraphicFramePr>
        <p:xfrm>
          <a:off x="13944600" y="11658602"/>
          <a:ext cx="4876800" cy="3124198"/>
        </p:xfrm>
        <a:graphic>
          <a:graphicData uri="http://schemas.openxmlformats.org/drawingml/2006/table">
            <a:tbl>
              <a:tblPr/>
              <a:tblGrid>
                <a:gridCol w="1859280">
                  <a:extLst>
                    <a:ext uri="{9D8B030D-6E8A-4147-A177-3AD203B41FA5}">
                      <a16:colId xmlns:a16="http://schemas.microsoft.com/office/drawing/2014/main" val="107939373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891909543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68254844"/>
                    </a:ext>
                  </a:extLst>
                </a:gridCol>
              </a:tblGrid>
              <a:tr h="669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Sectors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Maximum % of firms in a single cluster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Maximum % of firms in two clusters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63970"/>
                  </a:ext>
                </a:extLst>
              </a:tr>
              <a:tr h="223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Communication Services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118325"/>
                  </a:ext>
                </a:extLst>
              </a:tr>
              <a:tr h="223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Consumer Discretionary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80132"/>
                  </a:ext>
                </a:extLst>
              </a:tr>
              <a:tr h="223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Consumer Staples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22943"/>
                  </a:ext>
                </a:extLst>
              </a:tr>
              <a:tr h="223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35894"/>
                  </a:ext>
                </a:extLst>
              </a:tr>
              <a:tr h="223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442723"/>
                  </a:ext>
                </a:extLst>
              </a:tr>
              <a:tr h="223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Care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42635"/>
                  </a:ext>
                </a:extLst>
              </a:tr>
              <a:tr h="223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345826"/>
                  </a:ext>
                </a:extLst>
              </a:tr>
              <a:tr h="223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213474"/>
                  </a:ext>
                </a:extLst>
              </a:tr>
              <a:tr h="223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633001"/>
                  </a:ext>
                </a:extLst>
              </a:tr>
              <a:tr h="223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 Estate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488746"/>
                  </a:ext>
                </a:extLst>
              </a:tr>
              <a:tr h="223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Utilities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940268"/>
                  </a:ext>
                </a:extLst>
              </a:tr>
            </a:tbl>
          </a:graphicData>
        </a:graphic>
      </p:graphicFrame>
      <p:sp>
        <p:nvSpPr>
          <p:cNvPr id="48" name="Rectangle 10">
            <a:extLst>
              <a:ext uri="{FF2B5EF4-FFF2-40B4-BE49-F238E27FC236}">
                <a16:creationId xmlns:a16="http://schemas.microsoft.com/office/drawing/2014/main" id="{879D4553-71A2-4ED3-8041-979BCCF3C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377" y="15392400"/>
            <a:ext cx="10119223" cy="914400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4A0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 smtId="4294967295"/>
            </a:defPPr>
          </a:lstStyle>
          <a:p>
            <a:pPr defTabSz="3526941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Graphical LASSO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B243286-2A1E-4960-B70B-B8FA4690C427}"/>
              </a:ext>
            </a:extLst>
          </p:cNvPr>
          <p:cNvSpPr/>
          <p:nvPr/>
        </p:nvSpPr>
        <p:spPr>
          <a:xfrm>
            <a:off x="11430000" y="16306800"/>
            <a:ext cx="10119223" cy="1165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7200" dirty="0">
              <a:latin typeface="+mj-lt"/>
            </a:endParaRPr>
          </a:p>
        </p:txBody>
      </p:sp>
      <p:sp>
        <p:nvSpPr>
          <p:cNvPr id="50" name="TextBox 19">
            <a:extLst>
              <a:ext uri="{FF2B5EF4-FFF2-40B4-BE49-F238E27FC236}">
                <a16:creationId xmlns:a16="http://schemas.microsoft.com/office/drawing/2014/main" id="{5D37AD9D-ED74-4472-A20A-0AF0B4B6E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79784" y="16383000"/>
            <a:ext cx="9656216" cy="289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Undirected graphical model.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Estimate correlated graphical structure using regularization technique.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Estimate covariance matrix using Graphical LASSO suggested by Friedman, Hastie, </a:t>
            </a:r>
            <a:r>
              <a:rPr lang="en-US" sz="24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Tibshirani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(2007)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Inverse covariance matrix or precision matrix contains information about partial covariances between variables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Partition </a:t>
            </a:r>
            <a:r>
              <a:rPr lang="en-US" dirty="0">
                <a:effectLst/>
              </a:rPr>
              <a:t>X = (Z, Y) where Z = (X</a:t>
            </a:r>
            <a:r>
              <a:rPr lang="en-US" baseline="-25000" dirty="0">
                <a:effectLst/>
              </a:rPr>
              <a:t>1</a:t>
            </a:r>
            <a:r>
              <a:rPr lang="en-US" dirty="0">
                <a:effectLst/>
              </a:rPr>
              <a:t>, X</a:t>
            </a:r>
            <a:r>
              <a:rPr lang="en-US" baseline="-25000" dirty="0">
                <a:effectLst/>
              </a:rPr>
              <a:t>2</a:t>
            </a:r>
            <a:r>
              <a:rPr lang="en-US" dirty="0">
                <a:effectLst/>
              </a:rPr>
              <a:t>, …, X</a:t>
            </a:r>
            <a:r>
              <a:rPr lang="en-US" baseline="-25000" dirty="0">
                <a:effectLst/>
              </a:rPr>
              <a:t>p-1</a:t>
            </a:r>
            <a:r>
              <a:rPr lang="en-US" dirty="0">
                <a:effectLst/>
              </a:rPr>
              <a:t>) and Y = </a:t>
            </a:r>
            <a:r>
              <a:rPr lang="en-US" dirty="0" err="1">
                <a:effectLst/>
              </a:rPr>
              <a:t>X</a:t>
            </a:r>
            <a:r>
              <a:rPr lang="en-US" baseline="-25000" dirty="0" err="1">
                <a:effectLst/>
              </a:rPr>
              <a:t>p</a:t>
            </a:r>
            <a:endParaRPr lang="en-US" baseline="-25000" dirty="0">
              <a:effectLst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C0B5855-3580-4137-9515-1DD680EF6BEE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19735800"/>
            <a:ext cx="8229600" cy="74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74CAD6-545D-4518-8E8F-CB44DE32B1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01800" y="20814224"/>
            <a:ext cx="3497435" cy="1512376"/>
          </a:xfrm>
          <a:prstGeom prst="rect">
            <a:avLst/>
          </a:prstGeom>
        </p:spPr>
      </p:pic>
      <p:sp>
        <p:nvSpPr>
          <p:cNvPr id="54" name="TextBox 19">
            <a:extLst>
              <a:ext uri="{FF2B5EF4-FFF2-40B4-BE49-F238E27FC236}">
                <a16:creationId xmlns:a16="http://schemas.microsoft.com/office/drawing/2014/main" id="{B3198559-8C95-4389-A84E-CA6FF79DB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8600" y="22326600"/>
            <a:ext cx="9656216" cy="161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Maximize the penalized log-likelihood of the data using a LASSO penalty.</a:t>
            </a:r>
          </a:p>
          <a:p>
            <a:pPr algn="just">
              <a:lnSpc>
                <a:spcPct val="110000"/>
              </a:lnSpc>
            </a:pPr>
            <a:endParaRPr lang="en-US" sz="2400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US" dirty="0">
                <a:effectLst/>
              </a:rPr>
              <a:t>log(det) ∑</a:t>
            </a:r>
            <a:r>
              <a:rPr lang="en-US" baseline="30000" dirty="0">
                <a:effectLst/>
              </a:rPr>
              <a:t>-1</a:t>
            </a:r>
            <a:r>
              <a:rPr lang="en-US" dirty="0">
                <a:effectLst/>
              </a:rPr>
              <a:t> -  trace(S ∑</a:t>
            </a:r>
            <a:r>
              <a:rPr lang="en-US" baseline="30000" dirty="0">
                <a:effectLst/>
              </a:rPr>
              <a:t>-1</a:t>
            </a:r>
            <a:r>
              <a:rPr lang="en-US" dirty="0">
                <a:effectLst/>
              </a:rPr>
              <a:t>) – λ ||∑</a:t>
            </a:r>
            <a:r>
              <a:rPr lang="en-US" baseline="30000" dirty="0">
                <a:effectLst/>
              </a:rPr>
              <a:t>-1</a:t>
            </a:r>
            <a:r>
              <a:rPr lang="en-US" dirty="0">
                <a:effectLst/>
              </a:rPr>
              <a:t> ||</a:t>
            </a:r>
            <a:r>
              <a:rPr lang="en-US" baseline="-25000" dirty="0">
                <a:effectLst/>
              </a:rPr>
              <a:t>1</a:t>
            </a:r>
            <a:endParaRPr lang="en-US" dirty="0">
              <a:effectLst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C871C7-E703-40AE-B6C3-BEA019D0BA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9" y="24307800"/>
            <a:ext cx="5078083" cy="3657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B8CDC7-D1EA-4828-9EA8-CD3881C3FB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5105" y="24231600"/>
            <a:ext cx="4767096" cy="3575322"/>
          </a:xfrm>
          <a:prstGeom prst="rect">
            <a:avLst/>
          </a:prstGeom>
        </p:spPr>
      </p:pic>
      <p:sp>
        <p:nvSpPr>
          <p:cNvPr id="60" name="Rectangle 10">
            <a:extLst>
              <a:ext uri="{FF2B5EF4-FFF2-40B4-BE49-F238E27FC236}">
                <a16:creationId xmlns:a16="http://schemas.microsoft.com/office/drawing/2014/main" id="{DBA7A264-6AF1-468B-92EC-0FC337F36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3440" y="27952476"/>
            <a:ext cx="10119223" cy="914400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4A0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 smtId="4294967295"/>
            </a:defPPr>
          </a:lstStyle>
          <a:p>
            <a:pPr defTabSz="3526941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Application – Portfolio Optimization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414364D-2E6A-4746-863E-BFE8131CA899}"/>
              </a:ext>
            </a:extLst>
          </p:cNvPr>
          <p:cNvSpPr/>
          <p:nvPr/>
        </p:nvSpPr>
        <p:spPr>
          <a:xfrm>
            <a:off x="11517474" y="28877700"/>
            <a:ext cx="10119223" cy="3633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7200" dirty="0">
              <a:latin typeface="+mj-lt"/>
            </a:endParaRPr>
          </a:p>
        </p:txBody>
      </p:sp>
      <p:sp>
        <p:nvSpPr>
          <p:cNvPr id="66" name="TextBox 19">
            <a:extLst>
              <a:ext uri="{FF2B5EF4-FFF2-40B4-BE49-F238E27FC236}">
                <a16:creationId xmlns:a16="http://schemas.microsoft.com/office/drawing/2014/main" id="{2390D54B-C112-40EB-B7B1-47F85FFD2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2400" y="28803600"/>
            <a:ext cx="9944099" cy="376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Once the inverse covariance matrix is estimated, we can directly use it in forming an optimal portfolio following the Markowitz’s (1952) mean variance portfolio optimization theory.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effectLst/>
              </a:rPr>
              <a:t>If </a:t>
            </a:r>
            <a:r>
              <a:rPr lang="en-US" dirty="0" err="1">
                <a:effectLst/>
              </a:rPr>
              <a:t>r</a:t>
            </a:r>
            <a:r>
              <a:rPr lang="en-US" baseline="-25000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is the return on asset </a:t>
            </a:r>
            <a:r>
              <a:rPr lang="en-US" i="1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and</a:t>
            </a:r>
            <a:r>
              <a:rPr lang="en-US" dirty="0">
                <a:effectLst/>
              </a:rPr>
              <a:t> </a:t>
            </a:r>
            <a:r>
              <a:rPr lang="en-US" sz="24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wi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is the weight of asset </a:t>
            </a:r>
            <a:r>
              <a:rPr lang="en-US" i="1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in the portfolio, then portfolio return variance is given by</a:t>
            </a:r>
            <a:r>
              <a:rPr lang="en-US" dirty="0">
                <a:effectLst/>
              </a:rPr>
              <a:t> σ</a:t>
            </a:r>
            <a:r>
              <a:rPr lang="en-US" baseline="30000" dirty="0">
                <a:effectLst/>
              </a:rPr>
              <a:t>2</a:t>
            </a:r>
            <a:r>
              <a:rPr lang="en-US" baseline="-25000" dirty="0">
                <a:effectLst/>
              </a:rPr>
              <a:t>P</a:t>
            </a:r>
            <a:r>
              <a:rPr lang="en-US" dirty="0">
                <a:effectLst/>
              </a:rPr>
              <a:t> = ∑</a:t>
            </a:r>
            <a:r>
              <a:rPr lang="en-US" baseline="-25000" dirty="0" err="1">
                <a:effectLst/>
              </a:rPr>
              <a:t>i</a:t>
            </a:r>
            <a:r>
              <a:rPr lang="en-US" dirty="0">
                <a:effectLst/>
              </a:rPr>
              <a:t> w</a:t>
            </a:r>
            <a:r>
              <a:rPr lang="en-US" baseline="-25000" dirty="0">
                <a:effectLst/>
              </a:rPr>
              <a:t>i</a:t>
            </a:r>
            <a:r>
              <a:rPr lang="en-US" baseline="30000" dirty="0">
                <a:effectLst/>
              </a:rPr>
              <a:t>2</a:t>
            </a:r>
            <a:r>
              <a:rPr lang="en-US" dirty="0">
                <a:effectLst/>
              </a:rPr>
              <a:t> σ</a:t>
            </a:r>
            <a:r>
              <a:rPr lang="en-US" baseline="30000" dirty="0">
                <a:effectLst/>
              </a:rPr>
              <a:t>2</a:t>
            </a:r>
            <a:r>
              <a:rPr lang="en-US" baseline="-25000" dirty="0">
                <a:effectLst/>
              </a:rPr>
              <a:t>i</a:t>
            </a:r>
            <a:r>
              <a:rPr lang="en-US" dirty="0">
                <a:effectLst/>
              </a:rPr>
              <a:t> + ∑</a:t>
            </a:r>
            <a:r>
              <a:rPr lang="en-US" baseline="-25000" dirty="0" err="1">
                <a:effectLst/>
              </a:rPr>
              <a:t>i</a:t>
            </a:r>
            <a:r>
              <a:rPr lang="en-US" dirty="0">
                <a:effectLst/>
              </a:rPr>
              <a:t> ∑</a:t>
            </a:r>
            <a:r>
              <a:rPr lang="en-US" baseline="-25000" dirty="0" err="1">
                <a:effectLst/>
              </a:rPr>
              <a:t>i≠j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σ</a:t>
            </a:r>
            <a:r>
              <a:rPr lang="en-US" baseline="-25000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σ</a:t>
            </a:r>
            <a:r>
              <a:rPr lang="en-US" baseline="-25000" dirty="0" err="1">
                <a:effectLst/>
              </a:rPr>
              <a:t>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ρ</a:t>
            </a:r>
            <a:r>
              <a:rPr lang="en-US" baseline="-25000" dirty="0" err="1">
                <a:effectLst/>
              </a:rPr>
              <a:t>ij</a:t>
            </a:r>
            <a:r>
              <a:rPr lang="en-US" dirty="0">
                <a:effectLst/>
              </a:rPr>
              <a:t> 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where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ρ</a:t>
            </a:r>
            <a:r>
              <a:rPr lang="en-US" baseline="-25000" dirty="0" err="1">
                <a:effectLst/>
              </a:rPr>
              <a:t>ij</a:t>
            </a:r>
            <a:r>
              <a:rPr lang="en-US" dirty="0">
                <a:effectLst/>
              </a:rPr>
              <a:t> 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is the correlation coefficient between returns on asset</a:t>
            </a:r>
            <a:r>
              <a:rPr lang="en-US" dirty="0">
                <a:effectLst/>
              </a:rPr>
              <a:t> </a:t>
            </a:r>
            <a:r>
              <a:rPr lang="en-US" i="1" dirty="0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and</a:t>
            </a:r>
            <a:r>
              <a:rPr lang="en-US" dirty="0">
                <a:effectLst/>
              </a:rPr>
              <a:t> </a:t>
            </a:r>
            <a:r>
              <a:rPr lang="en-US" i="1" dirty="0">
                <a:effectLst/>
              </a:rPr>
              <a:t>j</a:t>
            </a:r>
            <a:endParaRPr lang="en-US" sz="2400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Portfolio weights are computed by minimizing the variance of the portfolio given the constraint that all weights sum up to 1.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Minimize portfolio variance </a:t>
            </a:r>
            <a:r>
              <a:rPr lang="en-US" dirty="0">
                <a:effectLst/>
              </a:rPr>
              <a:t>½ </a:t>
            </a:r>
            <a:r>
              <a:rPr lang="en-US" dirty="0" err="1">
                <a:effectLst/>
              </a:rPr>
              <a:t>w</a:t>
            </a:r>
            <a:r>
              <a:rPr lang="en-US" baseline="30000" dirty="0" err="1">
                <a:effectLst/>
              </a:rPr>
              <a:t>T</a:t>
            </a:r>
            <a:r>
              <a:rPr lang="en-US" dirty="0" err="1">
                <a:effectLst/>
              </a:rPr>
              <a:t>∑w</a:t>
            </a:r>
            <a:r>
              <a:rPr lang="en-US" dirty="0">
                <a:effectLst/>
              </a:rPr>
              <a:t> 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subject to </a:t>
            </a:r>
            <a:r>
              <a:rPr lang="en-US" dirty="0">
                <a:effectLst/>
              </a:rPr>
              <a:t>∑ </a:t>
            </a:r>
            <a:r>
              <a:rPr lang="en-US" dirty="0" err="1">
                <a:effectLst/>
              </a:rPr>
              <a:t>w</a:t>
            </a:r>
            <a:r>
              <a:rPr lang="en-US" baseline="-25000" dirty="0" err="1">
                <a:effectLst/>
              </a:rPr>
              <a:t>i</a:t>
            </a:r>
            <a:r>
              <a:rPr lang="en-US" dirty="0">
                <a:effectLst/>
              </a:rPr>
              <a:t> = 1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This optimal portfolio is called Global Minimum Variance Portfolio.</a:t>
            </a:r>
          </a:p>
        </p:txBody>
      </p:sp>
      <p:sp>
        <p:nvSpPr>
          <p:cNvPr id="45" name="TextBox 19">
            <a:extLst>
              <a:ext uri="{FF2B5EF4-FFF2-40B4-BE49-F238E27FC236}">
                <a16:creationId xmlns:a16="http://schemas.microsoft.com/office/drawing/2014/main" id="{2CFFDF04-1B55-4C59-8327-F6B4AFDE0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4701" y="26558856"/>
            <a:ext cx="9944099" cy="597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r>
              <a:rPr lang="en-US" dirty="0"/>
              <a:t>[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1] Diebold, Francis X &amp; Yilmaz, Kamil (2014) Financial and Macroeconomic Connectedness: A Network Approach to Measurement and Monitoring Financial and Macroeconomic Connectedness: A Network Approach</a:t>
            </a:r>
          </a:p>
          <a:p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to Measurement and Monitoring.</a:t>
            </a:r>
          </a:p>
          <a:p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[2] </a:t>
            </a:r>
            <a:r>
              <a:rPr lang="en-US" sz="24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Barigozzi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, Matteo &amp; </a:t>
            </a:r>
            <a:r>
              <a:rPr lang="en-US" sz="24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Brownlees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, Christian T. (2013) NETS: Network Estimation for Time Series.</a:t>
            </a:r>
          </a:p>
          <a:p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[3] Friedman, Jerome, Hastie, Trevor &amp; </a:t>
            </a:r>
            <a:r>
              <a:rPr lang="en-US" sz="24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Tibshirani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, Robert (2007) Sparse inverse covariance estimation with</a:t>
            </a:r>
          </a:p>
          <a:p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the graphical lasso.</a:t>
            </a:r>
          </a:p>
          <a:p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[4] Heaton, J.B., Polson, Nick &amp; Witte, Jan (2018) Deep Learning for Finance: Deep Portfolios.</a:t>
            </a:r>
          </a:p>
          <a:p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[5] Polson, Nicholas &amp; Sokolov, Vadim (2017) Deep Learning: A Bayesian Perspective.</a:t>
            </a:r>
          </a:p>
          <a:p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[6] Markowitz, Harry (1952) Portfolio Selection</a:t>
            </a:r>
          </a:p>
          <a:p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[7] https://scikit-learn.org/stable/auto_examples/covariance/plot_sparse_cov.html</a:t>
            </a:r>
          </a:p>
        </p:txBody>
      </p:sp>
      <p:sp>
        <p:nvSpPr>
          <p:cNvPr id="46" name="TextBox 19">
            <a:extLst>
              <a:ext uri="{FF2B5EF4-FFF2-40B4-BE49-F238E27FC236}">
                <a16:creationId xmlns:a16="http://schemas.microsoft.com/office/drawing/2014/main" id="{10D3023D-0940-46CB-994F-59FD9A3B6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9336" y="10134600"/>
            <a:ext cx="9656216" cy="290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r>
              <a:rPr lang="en-US" sz="2800" b="1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Single Index Model</a:t>
            </a:r>
          </a:p>
          <a:p>
            <a:endParaRPr lang="en-US" sz="2800" b="1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The return of an asset </a:t>
            </a:r>
            <a:r>
              <a:rPr lang="en-US" sz="24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is a function of the market return.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Model: </a:t>
            </a:r>
            <a:r>
              <a:rPr lang="en-US" sz="2800" dirty="0" err="1">
                <a:effectLst/>
              </a:rPr>
              <a:t>r</a:t>
            </a:r>
            <a:r>
              <a:rPr lang="en-US" sz="2800" baseline="-25000" dirty="0" err="1">
                <a:effectLst/>
              </a:rPr>
              <a:t>i,t</a:t>
            </a:r>
            <a:r>
              <a:rPr lang="en-US" sz="2800" dirty="0">
                <a:effectLst/>
              </a:rPr>
              <a:t> = α</a:t>
            </a:r>
            <a:r>
              <a:rPr lang="en-US" sz="2800" baseline="-25000" dirty="0" err="1">
                <a:effectLst/>
              </a:rPr>
              <a:t>i</a:t>
            </a:r>
            <a:r>
              <a:rPr lang="en-US" sz="2800" dirty="0">
                <a:effectLst/>
              </a:rPr>
              <a:t> + β</a:t>
            </a:r>
            <a:r>
              <a:rPr lang="en-US" sz="2800" dirty="0" err="1">
                <a:effectLst/>
              </a:rPr>
              <a:t>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r</a:t>
            </a:r>
            <a:r>
              <a:rPr lang="en-US" sz="2800" baseline="-25000" dirty="0" err="1">
                <a:effectLst/>
              </a:rPr>
              <a:t>M,t</a:t>
            </a:r>
            <a:r>
              <a:rPr lang="en-US" sz="2800" dirty="0">
                <a:effectLst/>
              </a:rPr>
              <a:t> + </a:t>
            </a:r>
            <a:r>
              <a:rPr lang="en-US" sz="2800" dirty="0" err="1">
                <a:effectLst/>
              </a:rPr>
              <a:t>ε</a:t>
            </a:r>
            <a:r>
              <a:rPr lang="en-US" sz="2800" baseline="-25000" dirty="0" err="1">
                <a:effectLst/>
              </a:rPr>
              <a:t>i</a:t>
            </a:r>
            <a:endParaRPr lang="en-US" sz="2800" dirty="0">
              <a:effectLst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Estimate the model and get residuals.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Estimate the covariance matrix from residuals</a:t>
            </a:r>
          </a:p>
          <a:p>
            <a:endParaRPr lang="en-US" sz="2800" b="1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8B8CF-AA8E-4AB2-BCFD-8AFAEBF9BD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4200" y="13611516"/>
            <a:ext cx="7299199" cy="5474399"/>
          </a:xfrm>
          <a:prstGeom prst="rect">
            <a:avLst/>
          </a:prstGeom>
        </p:spPr>
      </p:pic>
      <p:sp>
        <p:nvSpPr>
          <p:cNvPr id="52" name="TextBox 19">
            <a:extLst>
              <a:ext uri="{FF2B5EF4-FFF2-40B4-BE49-F238E27FC236}">
                <a16:creationId xmlns:a16="http://schemas.microsoft.com/office/drawing/2014/main" id="{FD6FB0B3-8681-4476-AC49-A47073A1B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4701" y="19946852"/>
            <a:ext cx="9944099" cy="191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Correlated graphical LASSO perform better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One can ensure a higher risk adjusted return which is basically the objective of any rational investor.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Most of the financial variables behave in non-linear fashion. So Neural Network may be worth exploring.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ponderingpeacock|09-2018"/>
</p:tagLst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902</Words>
  <Application>Microsoft Office PowerPoint</Application>
  <PresentationFormat>Custom</PresentationFormat>
  <Paragraphs>122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Quattrocento</vt:lpstr>
      <vt:lpstr>Arial</vt:lpstr>
      <vt:lpstr>Calibri</vt:lpstr>
      <vt:lpstr>Wingdings</vt:lpstr>
      <vt:lpstr>Times New Roman</vt:lpstr>
      <vt:lpstr>Quattrocento Sans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Pushpak Sarkar</cp:lastModifiedBy>
  <cp:revision>186</cp:revision>
  <cp:lastPrinted>2000-08-03T00:31:24Z</cp:lastPrinted>
  <dcterms:modified xsi:type="dcterms:W3CDTF">2018-12-12T21:56:30Z</dcterms:modified>
  <cp:category>research posters template</cp:category>
</cp:coreProperties>
</file>