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257" r:id="rId6"/>
    <p:sldId id="294" r:id="rId7"/>
    <p:sldId id="292" r:id="rId8"/>
    <p:sldId id="293" r:id="rId9"/>
    <p:sldId id="295" r:id="rId10"/>
    <p:sldId id="296" r:id="rId11"/>
    <p:sldId id="303" r:id="rId12"/>
    <p:sldId id="304" r:id="rId13"/>
    <p:sldId id="306" r:id="rId14"/>
    <p:sldId id="307" r:id="rId15"/>
    <p:sldId id="308" r:id="rId16"/>
    <p:sldId id="258" r:id="rId17"/>
    <p:sldId id="267" r:id="rId18"/>
    <p:sldId id="259" r:id="rId19"/>
    <p:sldId id="268" r:id="rId20"/>
    <p:sldId id="263" r:id="rId21"/>
    <p:sldId id="305" r:id="rId22"/>
    <p:sldId id="301" r:id="rId23"/>
    <p:sldId id="302" r:id="rId24"/>
    <p:sldId id="297" r:id="rId25"/>
    <p:sldId id="266" r:id="rId26"/>
    <p:sldId id="30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3" autoAdjust="0"/>
    <p:restoredTop sz="94660"/>
  </p:normalViewPr>
  <p:slideViewPr>
    <p:cSldViewPr snapToGrid="0">
      <p:cViewPr varScale="1">
        <p:scale>
          <a:sx n="108" d="100"/>
          <a:sy n="108" d="100"/>
        </p:scale>
        <p:origin x="797" y="77"/>
      </p:cViewPr>
      <p:guideLst>
        <p:guide orient="horz" pos="162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10a78cf64c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10a78cf64c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g10a78cf64cd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10a78cf64cd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g10a78cf64cd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g10a78cf64cd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g10a78cf64cd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g10a78cf64cd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gf3bd40505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3bd4050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10d265c51b5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d265c51b5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hyperlink" Target="https://www.openstack.org/" TargetMode="External"/><Relationship Id="rId1" Type="http://schemas.openxmlformats.org/officeDocument/2006/relationships/hyperlink" Target="https://ieeexplore.ieee.org/document/801747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35" y="716280"/>
            <a:ext cx="9145270" cy="1133475"/>
          </a:xfrm>
          <a:prstGeom prst="rect">
            <a:avLst/>
          </a:prstGeom>
          <a:solidFill>
            <a:schemeClr val="accent1">
              <a:lumMod val="20000"/>
              <a:lumOff val="80000"/>
            </a:schemeClr>
          </a:solidFill>
          <a:ln>
            <a:noFill/>
          </a:ln>
        </p:spPr>
        <p:txBody>
          <a:bodyPr spcFirstLastPara="1" wrap="square" lIns="68575" tIns="34275" rIns="68575" bIns="34275" anchor="b" anchorCtr="0">
            <a:normAutofit fontScale="90000"/>
          </a:bodyPr>
          <a:lstStyle/>
          <a:p>
            <a:pPr marL="0" lvl="0" indent="0" algn="dist" rtl="0">
              <a:lnSpc>
                <a:spcPct val="120000"/>
              </a:lnSpc>
              <a:spcBef>
                <a:spcPts val="0"/>
              </a:spcBef>
              <a:spcAft>
                <a:spcPts val="0"/>
              </a:spcAft>
              <a:buClr>
                <a:schemeClr val="dk1"/>
              </a:buClr>
              <a:buSzPts val="2900"/>
              <a:buFont typeface="Calibri" panose="020F0502020204030204"/>
              <a:buNone/>
            </a:pPr>
            <a:r>
              <a:rPr lang="en-GB" sz="2900" b="1" dirty="0" err="1"/>
              <a:t>D</a:t>
            </a:r>
            <a:r>
              <a:rPr lang="en-US" altLang="en-GB" sz="2900" b="1" dirty="0" err="1"/>
              <a:t>isaster recovery mechanism with active storage replication and DNS failover in cloud Virtual </a:t>
            </a:r>
            <a:r>
              <a:rPr lang="en-US" altLang="en-GB" sz="2900" b="1" dirty="0" err="1">
                <a:latin typeface="Calibri" panose="020F0502020204030204" charset="0"/>
                <a:cs typeface="Calibri" panose="020F0502020204030204" charset="0"/>
              </a:rPr>
              <a:t>Machine</a:t>
            </a:r>
            <a:endParaRPr lang="en-US" altLang="en-GB" sz="2900" b="1" dirty="0" err="1">
              <a:latin typeface="Calibri" panose="020F0502020204030204" charset="0"/>
              <a:cs typeface="Calibri" panose="020F0502020204030204" charset="0"/>
            </a:endParaRPr>
          </a:p>
        </p:txBody>
      </p:sp>
      <p:sp>
        <p:nvSpPr>
          <p:cNvPr id="130" name="Google Shape;130;p25"/>
          <p:cNvSpPr/>
          <p:nvPr/>
        </p:nvSpPr>
        <p:spPr>
          <a:xfrm>
            <a:off x="1326276" y="233350"/>
            <a:ext cx="6885270" cy="42309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endParaRPr sz="2300" b="0" i="0" u="none" strike="noStrike" cap="none" dirty="0">
              <a:latin typeface="Arial" panose="020B0604020202020204"/>
              <a:ea typeface="Arial" panose="020B0604020202020204"/>
              <a:cs typeface="Arial" panose="020B0604020202020204"/>
              <a:sym typeface="Arial" panose="020B0604020202020204"/>
            </a:endParaRPr>
          </a:p>
        </p:txBody>
      </p:sp>
      <p:sp>
        <p:nvSpPr>
          <p:cNvPr id="132" name="Google Shape;132;p25"/>
          <p:cNvSpPr txBox="1"/>
          <p:nvPr/>
        </p:nvSpPr>
        <p:spPr>
          <a:xfrm>
            <a:off x="129540" y="3171825"/>
            <a:ext cx="4593590" cy="1720215"/>
          </a:xfrm>
          <a:prstGeom prst="rect">
            <a:avLst/>
          </a:prstGeom>
          <a:noFill/>
          <a:ln>
            <a:noFill/>
          </a:ln>
        </p:spPr>
        <p:txBody>
          <a:bodyPr spcFirstLastPara="1" wrap="square" lIns="68575" tIns="34275" rIns="68575" bIns="34275" anchor="t" anchorCtr="0">
            <a:noAutofit/>
          </a:bodyPr>
          <a:lstStyle/>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BATCH A15</a:t>
            </a:r>
            <a:endPar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Kolla </a:t>
            </a:r>
            <a:r>
              <a:rPr 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Priya</a:t>
            </a: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(211418104129)</a:t>
            </a:r>
            <a:endPar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Kuricheti S</a:t>
            </a:r>
            <a:r>
              <a:rPr 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poorthi</a:t>
            </a: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(211418104136)</a:t>
            </a:r>
            <a:endParaRPr 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rPr>
              <a:t>Balasa Chenchu Sai Vyshnavi(211418104036)</a:t>
            </a:r>
            <a:endParaRPr lang="en-GB" sz="16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endParaRPr sz="1600" b="1" i="0" u="none" strike="noStrike" cap="none" dirty="0">
              <a:latin typeface="Times New Roman" panose="02020603050405020304" pitchFamily="18" charset="0"/>
              <a:cs typeface="Times New Roman" panose="02020603050405020304" pitchFamily="18" charset="0"/>
              <a:sym typeface="Arial" panose="020B0604020202020204"/>
            </a:endParaRPr>
          </a:p>
        </p:txBody>
      </p:sp>
      <p:sp>
        <p:nvSpPr>
          <p:cNvPr id="2" name="Text Box 1"/>
          <p:cNvSpPr txBox="1"/>
          <p:nvPr/>
        </p:nvSpPr>
        <p:spPr>
          <a:xfrm>
            <a:off x="129540" y="2218690"/>
            <a:ext cx="5046980" cy="706755"/>
          </a:xfrm>
          <a:prstGeom prst="rect">
            <a:avLst/>
          </a:prstGeom>
          <a:noFill/>
        </p:spPr>
        <p:txBody>
          <a:bodyPr wrap="square" rtlCol="0">
            <a:spAutoFit/>
          </a:bodyPr>
          <a:lstStyle/>
          <a:p>
            <a:r>
              <a:rPr 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Domain:</a:t>
            </a:r>
            <a:r>
              <a:rPr lang="en-US" alt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Networking,</a:t>
            </a:r>
            <a:r>
              <a:rPr lang="en-US" alt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 W</a:t>
            </a:r>
            <a:r>
              <a:rPr lang="en-GB" sz="2000" b="1" dirty="0" err="1">
                <a:latin typeface="Times New Roman" panose="02020603050405020304" pitchFamily="18" charset="0"/>
                <a:ea typeface="Calibri" panose="020F0502020204030204"/>
                <a:cs typeface="Times New Roman" panose="02020603050405020304" pitchFamily="18" charset="0"/>
                <a:sym typeface="Calibri" panose="020F0502020204030204"/>
              </a:rPr>
              <a:t>eb</a:t>
            </a:r>
            <a:r>
              <a:rPr lang="en-GB" sz="2000" b="1" dirty="0">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altLang="en-GB" sz="2000" b="1" dirty="0">
                <a:latin typeface="Times New Roman" panose="02020603050405020304" pitchFamily="18" charset="0"/>
                <a:ea typeface="Calibri" panose="020F0502020204030204"/>
                <a:cs typeface="Times New Roman" panose="02020603050405020304" pitchFamily="18" charset="0"/>
                <a:sym typeface="Calibri" panose="020F0502020204030204"/>
              </a:rPr>
              <a:t>D</a:t>
            </a:r>
            <a:r>
              <a:rPr lang="en-GB" sz="2000" b="1" dirty="0">
                <a:latin typeface="Times New Roman" panose="02020603050405020304" pitchFamily="18" charset="0"/>
                <a:ea typeface="Calibri" panose="020F0502020204030204"/>
                <a:cs typeface="Times New Roman" panose="02020603050405020304" pitchFamily="18" charset="0"/>
                <a:sym typeface="Calibri" panose="020F0502020204030204"/>
              </a:rPr>
              <a:t>evelopment</a:t>
            </a:r>
            <a:endParaRPr lang="en-GB" sz="20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sz="2000" b="1"/>
          </a:p>
        </p:txBody>
      </p:sp>
      <p:sp>
        <p:nvSpPr>
          <p:cNvPr id="4" name="Text Box 3"/>
          <p:cNvSpPr txBox="1"/>
          <p:nvPr/>
        </p:nvSpPr>
        <p:spPr>
          <a:xfrm>
            <a:off x="5723255" y="4384675"/>
            <a:ext cx="3291205" cy="506730"/>
          </a:xfrm>
          <a:prstGeom prst="rect">
            <a:avLst/>
          </a:prstGeom>
          <a:noFill/>
        </p:spPr>
        <p:txBody>
          <a:bodyPr wrap="square" rtlCol="0" anchor="t">
            <a:spAutoFit/>
          </a:bodyPr>
          <a:lstStyle/>
          <a:p>
            <a:pPr marL="0" marR="0" lvl="0" indent="0" algn="l" rtl="0">
              <a:lnSpc>
                <a:spcPct val="150000"/>
              </a:lnSpc>
              <a:spcBef>
                <a:spcPts val="0"/>
              </a:spcBef>
              <a:spcAft>
                <a:spcPts val="0"/>
              </a:spcAft>
              <a:buNone/>
            </a:pPr>
            <a:r>
              <a:rPr lang="en-GB" sz="1800" b="1" dirty="0">
                <a:latin typeface="Times New Roman" panose="02020603050405020304" pitchFamily="18" charset="0"/>
                <a:cs typeface="Times New Roman" panose="02020603050405020304" pitchFamily="18" charset="0"/>
                <a:sym typeface="Calibri" panose="020F0502020204030204"/>
              </a:rPr>
              <a:t>Project </a:t>
            </a:r>
            <a:r>
              <a:rPr lang="en-US" altLang="en-GB" sz="1800" b="1" dirty="0">
                <a:latin typeface="Times New Roman" panose="02020603050405020304" pitchFamily="18" charset="0"/>
                <a:cs typeface="Times New Roman" panose="02020603050405020304" pitchFamily="18" charset="0"/>
                <a:sym typeface="Calibri" panose="020F0502020204030204"/>
              </a:rPr>
              <a:t>G</a:t>
            </a:r>
            <a:r>
              <a:rPr lang="en-GB" sz="1800" b="1" dirty="0" err="1">
                <a:latin typeface="Times New Roman" panose="02020603050405020304" pitchFamily="18" charset="0"/>
                <a:cs typeface="Times New Roman" panose="02020603050405020304" pitchFamily="18" charset="0"/>
                <a:sym typeface="Calibri" panose="020F0502020204030204"/>
              </a:rPr>
              <a:t>uide:</a:t>
            </a:r>
            <a:r>
              <a:rPr lang="en-US" altLang="en-GB" sz="1800" b="1" dirty="0" err="1">
                <a:latin typeface="Times New Roman" panose="02020603050405020304" pitchFamily="18" charset="0"/>
                <a:cs typeface="Times New Roman" panose="02020603050405020304" pitchFamily="18" charset="0"/>
                <a:sym typeface="Calibri" panose="020F0502020204030204"/>
              </a:rPr>
              <a:t> Mrs. </a:t>
            </a:r>
            <a:r>
              <a:rPr lang="en-GB" sz="1800" b="1" dirty="0" err="1">
                <a:latin typeface="Times New Roman" panose="02020603050405020304" pitchFamily="18" charset="0"/>
                <a:cs typeface="Times New Roman" panose="02020603050405020304" pitchFamily="18" charset="0"/>
                <a:sym typeface="Calibri" panose="020F0502020204030204"/>
              </a:rPr>
              <a:t>Devi</a:t>
            </a:r>
            <a:r>
              <a:rPr lang="en-US" altLang="en-GB" sz="1800" b="1" dirty="0" err="1">
                <a:latin typeface="Times New Roman" panose="02020603050405020304" pitchFamily="18" charset="0"/>
                <a:cs typeface="Times New Roman" panose="02020603050405020304" pitchFamily="18" charset="0"/>
                <a:sym typeface="Calibri" panose="020F0502020204030204"/>
              </a:rPr>
              <a:t> R</a:t>
            </a:r>
            <a:endParaRPr lang="en-US" altLang="en-GB" sz="1800" b="1" dirty="0" err="1">
              <a:latin typeface="Times New Roman" panose="02020603050405020304" pitchFamily="18" charset="0"/>
              <a:cs typeface="Times New Roman" panose="02020603050405020304" pitchFamily="18"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2129" y="1078182"/>
            <a:ext cx="8559210" cy="3969385"/>
          </a:xfrm>
          <a:prstGeom prst="rect">
            <a:avLst/>
          </a:prstGeom>
          <a:noFill/>
        </p:spPr>
        <p:txBody>
          <a:bodyPr wrap="square">
            <a:spAutoFit/>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Title-8 :  </a:t>
            </a:r>
            <a:r>
              <a:rPr lang="en-US" sz="1600" dirty="0">
                <a:solidFill>
                  <a:schemeClr val="dk1"/>
                </a:solidFill>
                <a:latin typeface="Times New Roman" panose="02020603050405020304" pitchFamily="18" charset="0"/>
                <a:cs typeface="Times New Roman" panose="02020603050405020304" pitchFamily="18" charset="0"/>
              </a:rPr>
              <a:t>Constraints Mitigation in Cognitive Radio Networks Using Cloud Computing</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9000"/>
              <a:buFont typeface="Arial" panose="020B0604020202020204"/>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DR.</a:t>
            </a:r>
            <a:r>
              <a:rPr lang="en-US" sz="1600" dirty="0">
                <a:latin typeface="Times New Roman" panose="02020603050405020304" pitchFamily="18" charset="0"/>
                <a:cs typeface="Times New Roman" panose="02020603050405020304" pitchFamily="18" charset="0"/>
              </a:rPr>
              <a:t> V </a:t>
            </a:r>
            <a:r>
              <a:rPr lang="en-US" sz="1600" dirty="0" err="1">
                <a:latin typeface="Times New Roman" panose="02020603050405020304" pitchFamily="18" charset="0"/>
                <a:cs typeface="Times New Roman" panose="02020603050405020304" pitchFamily="18" charset="0"/>
              </a:rPr>
              <a:t>Bindhu</a:t>
            </a:r>
            <a:endParaRPr lang="en-US" sz="1600" dirty="0" err="1">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2020</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Journal of trends in Computer Science and Smart technology (TCSST) </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Clr>
                <a:schemeClr val="dk1"/>
              </a:buClr>
              <a:buSzPct val="69000"/>
              <a:buFont typeface="Arial" panose="020B0604020202020204"/>
              <a:buNone/>
            </a:pPr>
            <a:r>
              <a:rPr lang="en-US" sz="1600" b="1" dirty="0">
                <a:latin typeface="Times New Roman" panose="02020603050405020304" pitchFamily="18" charset="0"/>
                <a:cs typeface="Times New Roman" panose="02020603050405020304" pitchFamily="18" charset="0"/>
              </a:rPr>
              <a:t>Methodology :  </a:t>
            </a:r>
            <a:r>
              <a:rPr lang="en-US" sz="1600" dirty="0">
                <a:solidFill>
                  <a:schemeClr val="dk1"/>
                </a:solidFill>
                <a:latin typeface="Times New Roman" panose="02020603050405020304" pitchFamily="18" charset="0"/>
                <a:cs typeface="Times New Roman" panose="02020603050405020304" pitchFamily="18" charset="0"/>
              </a:rPr>
              <a:t>Proposed zero-downtime deployment would ideally not cause any outage to the end users. The old version continues to run till the new version is ready. One of the most supportive technologies in enhancing the bandwidth utilization of the next generation network is cognitive radio network (CR-N). However the traditional CR-N is substantially constrained in accessing and the spectrum sensing, due to its limited, processing power and the storage capabilities.</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ct val="69000"/>
              <a:buFont typeface="Arial" panose="020B0604020202020204"/>
              <a:buNone/>
            </a:pPr>
            <a:r>
              <a:rPr lang="en-US" sz="1600" b="1" dirty="0" err="1">
                <a:latin typeface="Times New Roman" panose="02020603050405020304" pitchFamily="18" charset="0"/>
                <a:cs typeface="Times New Roman" panose="02020603050405020304" pitchFamily="18" charset="0"/>
              </a:rPr>
              <a:t>Pros</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z</a:t>
            </a:r>
            <a:r>
              <a:rPr lang="en-US" sz="1600" dirty="0">
                <a:solidFill>
                  <a:schemeClr val="dk1"/>
                </a:solidFill>
                <a:latin typeface="Times New Roman" panose="02020603050405020304" pitchFamily="18" charset="0"/>
                <a:cs typeface="Times New Roman" panose="02020603050405020304" pitchFamily="18" charset="0"/>
              </a:rPr>
              <a:t>ero-downtime deployment would ideally not cause any outage to the end users.</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rPr>
              <a:t>Cons : </a:t>
            </a:r>
            <a:r>
              <a:rPr lang="en-US" sz="1600" dirty="0">
                <a:latin typeface="Times New Roman" panose="02020603050405020304" pitchFamily="18" charset="0"/>
                <a:cs typeface="Times New Roman" panose="02020603050405020304" pitchFamily="18" charset="0"/>
              </a:rPr>
              <a:t>t</a:t>
            </a:r>
            <a:r>
              <a:rPr lang="en-US" sz="1600" dirty="0">
                <a:solidFill>
                  <a:schemeClr val="dk1"/>
                </a:solidFill>
                <a:latin typeface="Times New Roman" panose="02020603050405020304" pitchFamily="18" charset="0"/>
                <a:cs typeface="Times New Roman" panose="02020603050405020304" pitchFamily="18" charset="0"/>
              </a:rPr>
              <a:t>he traditional CR-N is substantially constrained in accessing and the spectrum sensing, due to its limited, processing power and the storage capabilities.</a:t>
            </a:r>
            <a:endParaRPr lang="en-US" sz="1600" dirty="0">
              <a:solidFill>
                <a:schemeClr val="dk1"/>
              </a:solidFill>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21" y="1173893"/>
            <a:ext cx="8332381" cy="3569335"/>
          </a:xfrm>
          <a:prstGeom prst="rect">
            <a:avLst/>
          </a:prstGeom>
          <a:noFill/>
        </p:spPr>
        <p:txBody>
          <a:bodyPr wrap="square">
            <a:spAutoFit/>
          </a:bodyPr>
          <a:lstStyle/>
          <a:p>
            <a:pPr marL="0" lvl="0" indent="0" algn="just" rtl="0">
              <a:spcBef>
                <a:spcPts val="0"/>
              </a:spcBef>
              <a:spcAft>
                <a:spcPts val="0"/>
              </a:spcAft>
              <a:buClr>
                <a:schemeClr val="dk1"/>
              </a:buClr>
              <a:buSzPts val="1100"/>
              <a:buFont typeface="Arial" panose="020B0604020202020204"/>
              <a:buNone/>
            </a:pPr>
            <a:r>
              <a:rPr lang="en-US" sz="1600" b="1" dirty="0">
                <a:latin typeface="Times New Roman" panose="02020603050405020304" pitchFamily="18" charset="0"/>
                <a:cs typeface="Times New Roman" panose="02020603050405020304" pitchFamily="18" charset="0"/>
              </a:rPr>
              <a:t>Title-9 :</a:t>
            </a:r>
            <a:r>
              <a:rPr lang="en-US" sz="1600" dirty="0">
                <a:latin typeface="Times New Roman" panose="02020603050405020304" pitchFamily="18" charset="0"/>
                <a:cs typeface="Times New Roman" panose="02020603050405020304" pitchFamily="18" charset="0"/>
              </a:rPr>
              <a:t> </a:t>
            </a:r>
            <a:r>
              <a:rPr lang="en-US" sz="1600" dirty="0">
                <a:solidFill>
                  <a:schemeClr val="dk1"/>
                </a:solidFill>
                <a:latin typeface="Times New Roman" panose="02020603050405020304" pitchFamily="18" charset="0"/>
                <a:cs typeface="Times New Roman" panose="02020603050405020304" pitchFamily="18" charset="0"/>
              </a:rPr>
              <a:t>Beginning Kubernetes on the Google Cloud Platform: A Guide to Automating Application Deployment, Scaling, and Management</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 </a:t>
            </a:r>
            <a:r>
              <a:rPr lang="en-US" sz="1600" dirty="0">
                <a:solidFill>
                  <a:schemeClr val="dk1"/>
                </a:solidFill>
                <a:latin typeface="Times New Roman" panose="02020603050405020304" pitchFamily="18" charset="0"/>
                <a:cs typeface="Times New Roman" panose="02020603050405020304" pitchFamily="18" charset="0"/>
                <a:sym typeface="+mn-ea"/>
              </a:rPr>
              <a:t>Ernesto </a:t>
            </a:r>
            <a:r>
              <a:rPr lang="en-US" sz="1600" dirty="0" err="1">
                <a:solidFill>
                  <a:schemeClr val="dk1"/>
                </a:solidFill>
                <a:latin typeface="Times New Roman" panose="02020603050405020304" pitchFamily="18" charset="0"/>
                <a:cs typeface="Times New Roman" panose="02020603050405020304" pitchFamily="18" charset="0"/>
              </a:rPr>
              <a:t>Garbarino</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2019</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US" sz="1600" b="1" dirty="0">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 proposed </a:t>
            </a:r>
            <a:r>
              <a:rPr lang="en-US" sz="1600" dirty="0">
                <a:solidFill>
                  <a:schemeClr val="dk1"/>
                </a:solidFill>
                <a:latin typeface="Times New Roman" panose="02020603050405020304" pitchFamily="18" charset="0"/>
                <a:cs typeface="Times New Roman" panose="02020603050405020304" pitchFamily="18" charset="0"/>
              </a:rPr>
              <a:t>The combination of micro service architecture, containerization, orchestration and public cloud compute resources have significantly reduced the deployment timelines However, the modern businesses are extremely dynamic and fluid in nature. They demand changes in the web applications continuously and rapidly</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US" sz="1600" b="1" dirty="0" err="1">
                <a:latin typeface="Times New Roman" panose="02020603050405020304" pitchFamily="18" charset="0"/>
                <a:cs typeface="Times New Roman" panose="02020603050405020304" pitchFamily="18" charset="0"/>
              </a:rPr>
              <a:t>Pros</a:t>
            </a:r>
            <a:r>
              <a:rPr lang="en-US" sz="1600" b="1" dirty="0">
                <a:latin typeface="Times New Roman" panose="02020603050405020304" pitchFamily="18" charset="0"/>
                <a:cs typeface="Times New Roman" panose="02020603050405020304" pitchFamily="18" charset="0"/>
              </a:rPr>
              <a:t> : </a:t>
            </a:r>
            <a:r>
              <a:rPr lang="en-US" sz="1600" dirty="0">
                <a:solidFill>
                  <a:schemeClr val="dk1"/>
                </a:solidFill>
                <a:latin typeface="Times New Roman" panose="02020603050405020304" pitchFamily="18" charset="0"/>
                <a:cs typeface="Times New Roman" panose="02020603050405020304" pitchFamily="18" charset="0"/>
              </a:rPr>
              <a:t>The combination of micro service architecture, containerization, orchestration and public cloud compute resources have significantly reduced the timelines </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US" sz="1600" b="1" dirty="0">
                <a:latin typeface="Times New Roman" panose="02020603050405020304" pitchFamily="18" charset="0"/>
                <a:cs typeface="Times New Roman" panose="02020603050405020304" pitchFamily="18" charset="0"/>
              </a:rPr>
              <a:t>Cons : </a:t>
            </a:r>
            <a:r>
              <a:rPr lang="en-US" sz="1600" dirty="0">
                <a:solidFill>
                  <a:schemeClr val="dk1"/>
                </a:solidFill>
                <a:latin typeface="Times New Roman" panose="02020603050405020304" pitchFamily="18" charset="0"/>
                <a:cs typeface="Times New Roman" panose="02020603050405020304" pitchFamily="18" charset="0"/>
              </a:rPr>
              <a:t>they still cause an outage when a new patch is deployed</a:t>
            </a:r>
            <a:endParaRPr lang="en-US" sz="1600" dirty="0">
              <a:latin typeface="Times New Roman" panose="02020603050405020304" pitchFamily="18" charset="0"/>
              <a:cs typeface="Times New Roman" panose="02020603050405020304" pitchFamily="18" charset="0"/>
            </a:endParaRPr>
          </a:p>
        </p:txBody>
      </p:sp>
      <p:sp>
        <p:nvSpPr>
          <p:cNvPr id="207" name="Google Shape;207;p33"/>
          <p:cNvSpPr/>
          <p:nvPr/>
        </p:nvSpPr>
        <p:spPr>
          <a:xfrm>
            <a:off x="0" y="24701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0689" y="1285062"/>
            <a:ext cx="8382001" cy="3476625"/>
          </a:xfrm>
          <a:prstGeom prst="rect">
            <a:avLst/>
          </a:prstGeom>
          <a:noFill/>
        </p:spPr>
        <p:txBody>
          <a:bodyPr wrap="square">
            <a:spAutoFit/>
          </a:bodyPr>
          <a:lstStyle/>
          <a:p>
            <a:pPr marL="0" lvl="0" indent="0" algn="just" rtl="0">
              <a:spcBef>
                <a:spcPts val="0"/>
              </a:spcBef>
              <a:spcAft>
                <a:spcPts val="0"/>
              </a:spcAft>
              <a:buClr>
                <a:schemeClr val="dk1"/>
              </a:buClr>
              <a:buSzPts val="1100"/>
              <a:buFont typeface="Arial" panose="020B0604020202020204"/>
              <a:buNone/>
            </a:pPr>
            <a:r>
              <a:rPr lang="en-US" sz="1600" b="1" dirty="0">
                <a:latin typeface="Times New Roman" panose="02020603050405020304" pitchFamily="18" charset="0"/>
                <a:cs typeface="Times New Roman" panose="02020603050405020304" pitchFamily="18" charset="0"/>
              </a:rPr>
              <a:t>Title-10 :</a:t>
            </a:r>
            <a:r>
              <a:rPr lang="en-US" sz="1600" dirty="0">
                <a:solidFill>
                  <a:schemeClr val="dk1"/>
                </a:solidFill>
                <a:latin typeface="Times New Roman" panose="02020603050405020304" pitchFamily="18" charset="0"/>
                <a:cs typeface="Times New Roman" panose="02020603050405020304" pitchFamily="18" charset="0"/>
              </a:rPr>
              <a:t> Fine-Grained DNN Checkpointing</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US" sz="1600" b="1" dirty="0">
                <a:latin typeface="Times New Roman" panose="02020603050405020304" pitchFamily="18" charset="0"/>
                <a:cs typeface="Times New Roman" panose="02020603050405020304" pitchFamily="18" charset="0"/>
              </a:rPr>
              <a:t>Authors : </a:t>
            </a:r>
            <a:r>
              <a:rPr lang="en-US" sz="1600" dirty="0">
                <a:latin typeface="Times New Roman" panose="02020603050405020304" pitchFamily="18" charset="0"/>
                <a:cs typeface="Times New Roman" panose="02020603050405020304" pitchFamily="18" charset="0"/>
              </a:rPr>
              <a:t> </a:t>
            </a:r>
            <a:r>
              <a:rPr lang="en-US" sz="1600" dirty="0" err="1">
                <a:solidFill>
                  <a:schemeClr val="dk1"/>
                </a:solidFill>
                <a:latin typeface="Times New Roman" panose="02020603050405020304" pitchFamily="18" charset="0"/>
                <a:cs typeface="Times New Roman" panose="02020603050405020304" pitchFamily="18" charset="0"/>
              </a:rPr>
              <a:t>Jayashree</a:t>
            </a:r>
            <a:r>
              <a:rPr lang="en-US" sz="1600" dirty="0">
                <a:solidFill>
                  <a:schemeClr val="dk1"/>
                </a:solidFill>
                <a:latin typeface="Times New Roman" panose="02020603050405020304" pitchFamily="18" charset="0"/>
                <a:cs typeface="Times New Roman" panose="02020603050405020304" pitchFamily="18" charset="0"/>
              </a:rPr>
              <a:t> Mohan, Amar </a:t>
            </a:r>
            <a:r>
              <a:rPr lang="en-US" sz="1600" dirty="0" err="1">
                <a:solidFill>
                  <a:schemeClr val="dk1"/>
                </a:solidFill>
                <a:latin typeface="Times New Roman" panose="02020603050405020304" pitchFamily="18" charset="0"/>
                <a:cs typeface="Times New Roman" panose="02020603050405020304" pitchFamily="18" charset="0"/>
              </a:rPr>
              <a:t>Phanishayee</a:t>
            </a:r>
            <a:r>
              <a:rPr lang="en-US" sz="1600" dirty="0">
                <a:solidFill>
                  <a:schemeClr val="dk1"/>
                </a:solidFill>
                <a:latin typeface="Times New Roman" panose="02020603050405020304" pitchFamily="18" charset="0"/>
                <a:cs typeface="Times New Roman" panose="02020603050405020304" pitchFamily="18" charset="0"/>
              </a:rPr>
              <a:t>, Vijay Chidambaram</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2021</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19th USENIX Conference on File and Storage Technologies</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rPr>
              <a:t>Methodology : </a:t>
            </a:r>
            <a:r>
              <a:rPr lang="en-US" sz="1600" dirty="0">
                <a:latin typeface="Times New Roman" panose="02020603050405020304" pitchFamily="18" charset="0"/>
                <a:cs typeface="Times New Roman" panose="02020603050405020304" pitchFamily="18" charset="0"/>
              </a:rPr>
              <a:t>proposed </a:t>
            </a:r>
            <a:r>
              <a:rPr lang="en-US" sz="1600" dirty="0">
                <a:solidFill>
                  <a:schemeClr val="dk1"/>
                </a:solidFill>
                <a:latin typeface="Times New Roman" panose="02020603050405020304" pitchFamily="18" charset="0"/>
                <a:cs typeface="Times New Roman" panose="02020603050405020304" pitchFamily="18" charset="0"/>
              </a:rPr>
              <a:t>investigated various checkpointing approaches such as asynchronous checkpointing in High Performance Computing. Among those approaches, synchronous checkpointing occurred large checkpoint stalls</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US" sz="1600" b="1" dirty="0" err="1">
                <a:latin typeface="Times New Roman" panose="02020603050405020304" pitchFamily="18" charset="0"/>
                <a:cs typeface="Times New Roman" panose="02020603050405020304" pitchFamily="18" charset="0"/>
              </a:rPr>
              <a:t>Pros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performs checkpoints in high performs high performance computer</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rPr>
              <a:t>Cons : </a:t>
            </a:r>
            <a:r>
              <a:rPr lang="en-US" sz="1600" dirty="0">
                <a:solidFill>
                  <a:schemeClr val="dk1"/>
                </a:solidFill>
                <a:latin typeface="Times New Roman" panose="02020603050405020304" pitchFamily="18" charset="0"/>
                <a:cs typeface="Times New Roman" panose="02020603050405020304" pitchFamily="18" charset="0"/>
              </a:rPr>
              <a:t>t is necessary to ensure that it is performed only when metadata changes occur so that it cannot be always performed repeatedly.</a:t>
            </a:r>
            <a:endParaRPr lang="en-US" sz="1600" dirty="0">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635" y="164465"/>
            <a:ext cx="9144000" cy="765810"/>
          </a:xfrm>
          <a:prstGeom prst="rect">
            <a:avLst/>
          </a:prstGeom>
          <a:solidFill>
            <a:schemeClr val="accent1">
              <a:lumMod val="20000"/>
              <a:lumOff val="80000"/>
            </a:schemeClr>
          </a:solid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2800" b="1" dirty="0">
                <a:latin typeface="Times New Roman" panose="02020603050405020304" pitchFamily="18" charset="0"/>
                <a:cs typeface="Times New Roman" panose="02020603050405020304" pitchFamily="18" charset="0"/>
              </a:rPr>
              <a:t>EXISTING SYSTEM</a:t>
            </a:r>
            <a:endParaRPr sz="2800" dirty="0">
              <a:latin typeface="Times New Roman" panose="02020603050405020304" pitchFamily="18" charset="0"/>
              <a:cs typeface="Times New Roman" panose="02020603050405020304" pitchFamily="18" charset="0"/>
            </a:endParaRPr>
          </a:p>
        </p:txBody>
      </p:sp>
      <p:sp>
        <p:nvSpPr>
          <p:cNvPr id="145" name="Google Shape;145;p27"/>
          <p:cNvSpPr txBox="1">
            <a:spLocks noGrp="1"/>
          </p:cNvSpPr>
          <p:nvPr>
            <p:ph type="body" idx="1"/>
          </p:nvPr>
        </p:nvSpPr>
        <p:spPr>
          <a:xfrm>
            <a:off x="219800" y="809175"/>
            <a:ext cx="8717100" cy="4205100"/>
          </a:xfrm>
          <a:prstGeom prst="rect">
            <a:avLst/>
          </a:prstGeom>
          <a:noFill/>
          <a:ln>
            <a:noFill/>
          </a:ln>
        </p:spPr>
        <p:txBody>
          <a:bodyPr spcFirstLastPara="1" wrap="square" lIns="68575" tIns="34275" rIns="68575" bIns="34275" anchor="t" anchorCtr="0">
            <a:noAutofit/>
          </a:bodyPr>
          <a:lstStyle/>
          <a:p>
            <a:pPr marL="0" lvl="0" indent="0" algn="just" rtl="0">
              <a:lnSpc>
                <a:spcPct val="100000"/>
              </a:lnSpc>
              <a:spcBef>
                <a:spcPts val="0"/>
              </a:spcBef>
              <a:spcAft>
                <a:spcPts val="0"/>
              </a:spcAft>
              <a:buClr>
                <a:schemeClr val="dk1"/>
              </a:buClr>
              <a:buSzPts val="1900"/>
              <a:buNone/>
            </a:pPr>
            <a:r>
              <a:rPr lang="en-GB" sz="1600" dirty="0">
                <a:latin typeface="Times New Roman" panose="02020603050405020304"/>
                <a:ea typeface="Times New Roman" panose="02020603050405020304"/>
                <a:cs typeface="Times New Roman" panose="02020603050405020304"/>
                <a:sym typeface="Times New Roman" panose="02020603050405020304"/>
              </a:rPr>
              <a:t>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900"/>
              <a:buNone/>
            </a:pPr>
            <a:r>
              <a:rPr lang="en-GB" sz="1600" dirty="0">
                <a:latin typeface="Times New Roman" panose="02020603050405020304"/>
                <a:ea typeface="Times New Roman" panose="02020603050405020304"/>
                <a:cs typeface="Times New Roman" panose="02020603050405020304"/>
                <a:sym typeface="Times New Roman" panose="02020603050405020304"/>
              </a:rPr>
              <a:t>     In Existing system the above problems are solved using following methods: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900"/>
              <a:buNone/>
            </a:pPr>
            <a:endParaRPr sz="16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900"/>
              <a:buNone/>
            </a:pPr>
            <a:r>
              <a:rPr lang="en-GB" sz="1600" b="1" dirty="0">
                <a:latin typeface="Times New Roman" panose="02020603050405020304"/>
                <a:ea typeface="Times New Roman" panose="02020603050405020304"/>
                <a:cs typeface="Times New Roman" panose="02020603050405020304"/>
                <a:sym typeface="Times New Roman" panose="02020603050405020304"/>
              </a:rPr>
              <a:t>1.    DNS Query:</a:t>
            </a:r>
            <a:endParaRPr sz="1600" b="1" dirty="0">
              <a:latin typeface="Times New Roman" panose="02020603050405020304"/>
              <a:ea typeface="Times New Roman" panose="02020603050405020304"/>
              <a:cs typeface="Times New Roman" panose="02020603050405020304"/>
              <a:sym typeface="Times New Roman" panose="02020603050405020304"/>
            </a:endParaRPr>
          </a:p>
          <a:p>
            <a:pPr lvl="0" indent="0" algn="just" rtl="0">
              <a:lnSpc>
                <a:spcPct val="100000"/>
              </a:lnSpc>
              <a:spcBef>
                <a:spcPts val="0"/>
              </a:spcBef>
              <a:spcAft>
                <a:spcPts val="0"/>
              </a:spcAft>
              <a:buClr>
                <a:schemeClr val="dk1"/>
              </a:buClr>
              <a:buSzPts val="1900"/>
              <a:buNone/>
            </a:pPr>
            <a:r>
              <a:rPr lang="en-GB" sz="1600" dirty="0">
                <a:latin typeface="Times New Roman" panose="02020603050405020304"/>
                <a:ea typeface="Times New Roman" panose="02020603050405020304"/>
                <a:cs typeface="Times New Roman" panose="02020603050405020304"/>
                <a:sym typeface="Times New Roman" panose="02020603050405020304"/>
              </a:rPr>
              <a:t>The DNS client contacts a DNS resolver to request an IP address for that hostname. The DNS resolver tries to locate the DNS server that holds the correct IP address and resolves the query by returning the DNS record to the client.</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685800" lvl="0" indent="-228600" algn="just" rtl="0">
              <a:lnSpc>
                <a:spcPct val="100000"/>
              </a:lnSpc>
              <a:spcBef>
                <a:spcPts val="0"/>
              </a:spcBef>
              <a:spcAft>
                <a:spcPts val="0"/>
              </a:spcAft>
              <a:buClr>
                <a:schemeClr val="dk1"/>
              </a:buClr>
              <a:buSzPts val="1900"/>
              <a:buFont typeface="+mj-lt"/>
              <a:buAutoNum type="arabicPeriod"/>
            </a:pPr>
            <a:endParaRPr sz="1600" i="1"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900"/>
              <a:buNone/>
            </a:pPr>
            <a:r>
              <a:rPr lang="en-GB" sz="1600" b="1" dirty="0">
                <a:latin typeface="Times New Roman" panose="02020603050405020304"/>
                <a:ea typeface="Times New Roman" panose="02020603050405020304"/>
                <a:cs typeface="Times New Roman" panose="02020603050405020304"/>
                <a:sym typeface="Times New Roman" panose="02020603050405020304"/>
              </a:rPr>
              <a:t>2.   Authoritative Name Server:</a:t>
            </a:r>
            <a:endParaRPr sz="1600" b="1" dirty="0">
              <a:latin typeface="Times New Roman" panose="02020603050405020304"/>
              <a:ea typeface="Times New Roman" panose="02020603050405020304"/>
              <a:cs typeface="Times New Roman" panose="02020603050405020304"/>
              <a:sym typeface="Times New Roman" panose="02020603050405020304"/>
            </a:endParaRPr>
          </a:p>
          <a:p>
            <a:pPr lvl="0" indent="0" algn="just" rtl="0">
              <a:lnSpc>
                <a:spcPct val="100000"/>
              </a:lnSpc>
              <a:spcBef>
                <a:spcPts val="0"/>
              </a:spcBef>
              <a:spcAft>
                <a:spcPts val="0"/>
              </a:spcAft>
              <a:buClr>
                <a:schemeClr val="dk1"/>
              </a:buClr>
              <a:buSzPts val="1900"/>
              <a:buNone/>
            </a:pPr>
            <a:r>
              <a:rPr lang="en-GB" sz="1600" dirty="0">
                <a:latin typeface="Times New Roman" panose="02020603050405020304"/>
                <a:ea typeface="Times New Roman" panose="02020603050405020304"/>
                <a:cs typeface="Times New Roman" panose="02020603050405020304"/>
                <a:sym typeface="Times New Roman" panose="02020603050405020304"/>
              </a:rPr>
              <a:t>A DNS resolver starts resolving a query by looking at its local cache for the required IP address or name servers of the required host, failing that it performs a recursive search with the request query starting from the internet root DNS</a:t>
            </a:r>
            <a:endParaRPr sz="16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900"/>
              <a:buNone/>
            </a:pPr>
            <a:endParaRPr lang="en-GB" sz="16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1900"/>
              <a:buNone/>
            </a:pPr>
            <a:r>
              <a:rPr lang="en-GB" sz="1600" b="1" dirty="0">
                <a:latin typeface="Times New Roman" panose="02020603050405020304"/>
                <a:ea typeface="Times New Roman" panose="02020603050405020304"/>
                <a:cs typeface="Times New Roman" panose="02020603050405020304"/>
                <a:sym typeface="Times New Roman" panose="02020603050405020304"/>
              </a:rPr>
              <a:t>3.   SAN/NAS based Storage replication:</a:t>
            </a:r>
            <a:endParaRPr sz="1600" b="1" dirty="0">
              <a:latin typeface="Times New Roman" panose="02020603050405020304"/>
              <a:ea typeface="Times New Roman" panose="02020603050405020304"/>
              <a:cs typeface="Times New Roman" panose="02020603050405020304"/>
              <a:sym typeface="Times New Roman" panose="02020603050405020304"/>
            </a:endParaRPr>
          </a:p>
          <a:p>
            <a:pPr lvl="0" indent="0" algn="just" rtl="0">
              <a:lnSpc>
                <a:spcPct val="100000"/>
              </a:lnSpc>
              <a:spcBef>
                <a:spcPts val="0"/>
              </a:spcBef>
              <a:spcAft>
                <a:spcPts val="0"/>
              </a:spcAft>
              <a:buClr>
                <a:schemeClr val="dk1"/>
              </a:buClr>
              <a:buSzPts val="1900"/>
              <a:buNone/>
            </a:pPr>
            <a:r>
              <a:rPr lang="en-GB" sz="1600" dirty="0">
                <a:latin typeface="Times New Roman" panose="02020603050405020304"/>
                <a:ea typeface="Times New Roman" panose="02020603050405020304"/>
                <a:cs typeface="Times New Roman" panose="02020603050405020304"/>
                <a:sym typeface="Times New Roman" panose="02020603050405020304"/>
              </a:rPr>
              <a:t>This performs storage replication and as well as Wide </a:t>
            </a:r>
            <a:r>
              <a:rPr lang="en-GB" sz="1600" dirty="0" err="1">
                <a:latin typeface="Times New Roman" panose="02020603050405020304"/>
                <a:ea typeface="Times New Roman" panose="02020603050405020304"/>
                <a:cs typeface="Times New Roman" panose="02020603050405020304"/>
                <a:sym typeface="Times New Roman" panose="02020603050405020304"/>
              </a:rPr>
              <a:t>ip</a:t>
            </a:r>
            <a:r>
              <a:rPr lang="en-GB" sz="1600" dirty="0">
                <a:latin typeface="Times New Roman" panose="02020603050405020304"/>
                <a:ea typeface="Times New Roman" panose="02020603050405020304"/>
                <a:cs typeface="Times New Roman" panose="02020603050405020304"/>
                <a:sym typeface="Times New Roman" panose="02020603050405020304"/>
              </a:rPr>
              <a:t> failover but its manual failover is possible and has a delay of 30mns to 1hr and storage replication is not real time which leads a risk of loosing the data for the time frame. </a:t>
            </a: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77240" y="1304300"/>
            <a:ext cx="4865104" cy="1438275"/>
          </a:xfrm>
          <a:prstGeom prst="rect">
            <a:avLst/>
          </a:prstGeom>
          <a:noFill/>
        </p:spPr>
        <p:txBody>
          <a:bodyPr wrap="square">
            <a:spAutoFit/>
          </a:bodyPr>
          <a:lstStyle/>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Time consuming and has a failover delay beyond 1hr</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40000"/>
              </a:lnSpc>
              <a:spcBef>
                <a:spcPts val="0"/>
              </a:spcBef>
              <a:spcAft>
                <a:spcPts val="0"/>
              </a:spcAft>
              <a:buClr>
                <a:schemeClr val="dk1"/>
              </a:buClr>
              <a:buSzPts val="1900"/>
              <a:buFont typeface="Wingdings" panose="05000000000000000000" pitchFamily="2" charset="2"/>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Time consuming and has no storage replication</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00000"/>
              </a:lnSpc>
              <a:spcBef>
                <a:spcPts val="0"/>
              </a:spcBef>
              <a:spcAft>
                <a:spcPts val="0"/>
              </a:spcAft>
              <a:buClr>
                <a:schemeClr val="dk1"/>
              </a:buClr>
              <a:buSzPts val="1900"/>
              <a:buFont typeface="Arial" panose="020B0604020202020204" pitchFamily="34" charset="0"/>
              <a:buChar char="•"/>
            </a:pPr>
            <a:endParaRPr lang="en-US" sz="1600" i="1"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20000"/>
              </a:lnSpc>
              <a:spcBef>
                <a:spcPts val="0"/>
              </a:spcBef>
              <a:spcAft>
                <a:spcPts val="0"/>
              </a:spcAft>
              <a:buClr>
                <a:schemeClr val="dk1"/>
              </a:buClr>
              <a:buSzPts val="1900"/>
              <a:buFont typeface="Wingdings" panose="05000000000000000000" pitchFamily="2" charset="2"/>
              <a:buChar char="§"/>
            </a:pP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00000"/>
              </a:lnSpc>
              <a:spcBef>
                <a:spcPts val="0"/>
              </a:spcBef>
              <a:spcAft>
                <a:spcPts val="0"/>
              </a:spcAft>
              <a:buClr>
                <a:schemeClr val="dk1"/>
              </a:buClr>
              <a:buSzPts val="1900"/>
              <a:buFont typeface="Arial" panose="020B0604020202020204" pitchFamily="34" charset="0"/>
              <a:buChar char="•"/>
            </a:pPr>
            <a:endParaRPr lang="en-US" sz="1400" i="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27"/>
          <p:cNvSpPr txBox="1">
            <a:spLocks noGrp="1"/>
          </p:cNvSpPr>
          <p:nvPr/>
        </p:nvSpPr>
        <p:spPr>
          <a:xfrm>
            <a:off x="635" y="164465"/>
            <a:ext cx="9144000" cy="765810"/>
          </a:xfrm>
          <a:prstGeom prst="rect">
            <a:avLst/>
          </a:prstGeom>
          <a:solidFill>
            <a:schemeClr val="accent1">
              <a:lumMod val="20000"/>
              <a:lumOff val="80000"/>
            </a:schemeClr>
          </a:solidFill>
          <a:ln>
            <a:noFill/>
          </a:ln>
        </p:spPr>
        <p:txBody>
          <a:bodyPr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lnSpc>
                <a:spcPct val="90000"/>
              </a:lnSpc>
              <a:spcBef>
                <a:spcPts val="0"/>
              </a:spcBef>
              <a:spcAft>
                <a:spcPts val="0"/>
              </a:spcAft>
              <a:buClr>
                <a:schemeClr val="dk1"/>
              </a:buClr>
              <a:buSzPts val="3300"/>
              <a:buFont typeface="Calibri" panose="020F0502020204030204"/>
              <a:buNone/>
            </a:pPr>
            <a:r>
              <a:rPr lang="en-US" sz="2800" b="1" dirty="0">
                <a:latin typeface="Times New Roman" panose="02020603050405020304" pitchFamily="18" charset="0"/>
                <a:cs typeface="Times New Roman" panose="02020603050405020304" pitchFamily="18" charset="0"/>
              </a:rPr>
              <a:t>DISADVANTAGES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0" y="122555"/>
            <a:ext cx="9143365" cy="598805"/>
          </a:xfrm>
          <a:prstGeom prst="rect">
            <a:avLst/>
          </a:prstGeom>
          <a:solidFill>
            <a:schemeClr val="accent1">
              <a:lumMod val="20000"/>
              <a:lumOff val="80000"/>
            </a:schemeClr>
          </a:solid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2800" b="1" dirty="0">
                <a:latin typeface="Times New Roman" panose="02020603050405020304" pitchFamily="18" charset="0"/>
                <a:cs typeface="Times New Roman" panose="02020603050405020304" pitchFamily="18" charset="0"/>
              </a:rPr>
              <a:t>PROPOSED SYSTEM</a:t>
            </a:r>
            <a:endParaRPr sz="2800" dirty="0">
              <a:latin typeface="Times New Roman" panose="02020603050405020304" pitchFamily="18" charset="0"/>
              <a:cs typeface="Times New Roman" panose="02020603050405020304" pitchFamily="18" charset="0"/>
            </a:endParaRPr>
          </a:p>
        </p:txBody>
      </p:sp>
      <p:sp>
        <p:nvSpPr>
          <p:cNvPr id="151" name="Google Shape;151;p28"/>
          <p:cNvSpPr txBox="1">
            <a:spLocks noGrp="1"/>
          </p:cNvSpPr>
          <p:nvPr>
            <p:ph type="body" idx="1"/>
          </p:nvPr>
        </p:nvSpPr>
        <p:spPr>
          <a:xfrm>
            <a:off x="589280" y="778510"/>
            <a:ext cx="8310880" cy="4297045"/>
          </a:xfrm>
          <a:prstGeom prst="rect">
            <a:avLst/>
          </a:prstGeom>
          <a:noFill/>
          <a:ln>
            <a:noFill/>
          </a:ln>
        </p:spPr>
        <p:txBody>
          <a:bodyPr spcFirstLastPara="1" wrap="square" lIns="68575" tIns="34275" rIns="68575" bIns="34275" anchor="t" anchorCtr="0">
            <a:noAutofit/>
          </a:bodyPr>
          <a:lstStyle/>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To handle the above mentioned problems we come up with an approach of DNS Failover with active Replication which is a solution designed to help keep the services online and prevent from Data losses.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When systems and services go down DNS failover is used to direct the users to another resource with little to no disruption which has active replication of Data with the current prod Server.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backup server/Replicating server is named as Contingency server (CNR) which has a active storage replication with the Production server preventing Data loss.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To direct the traffic to another resource with less traffic we use concept of Forward Domain Name Service (FDNS) controlled with Apache KNOX to perform Automated DNS failover to less traffic backup server.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To avoid risk of losing production valuable data we use virtual shared disk storage attached to cloud VM having Network Attached Storage (NAS) and Elastic which uses SCP </a:t>
            </a:r>
            <a:r>
              <a:rPr lang="en-GB" sz="1600" i="1" dirty="0">
                <a:latin typeface="Times New Roman" panose="02020603050405020304"/>
                <a:ea typeface="Times New Roman" panose="02020603050405020304"/>
                <a:cs typeface="Times New Roman" panose="02020603050405020304"/>
                <a:sym typeface="Times New Roman" panose="02020603050405020304"/>
              </a:rPr>
              <a:t> </a:t>
            </a:r>
            <a:r>
              <a:rPr lang="en-GB" sz="1600" dirty="0">
                <a:latin typeface="Times New Roman" panose="02020603050405020304"/>
                <a:ea typeface="Times New Roman" panose="02020603050405020304"/>
                <a:cs typeface="Times New Roman" panose="02020603050405020304"/>
                <a:sym typeface="Times New Roman" panose="02020603050405020304"/>
              </a:rPr>
              <a:t>File system (EFS) to transfer Data back and front to the Cloud storage disk</a:t>
            </a:r>
            <a:r>
              <a:rPr lang="en-GB" sz="1600" b="1" i="1" dirty="0">
                <a:latin typeface="Times New Roman" panose="02020603050405020304"/>
                <a:ea typeface="Times New Roman" panose="02020603050405020304"/>
                <a:cs typeface="Times New Roman" panose="02020603050405020304"/>
                <a:sym typeface="Times New Roman" panose="02020603050405020304"/>
              </a:rPr>
              <a:t>.</a:t>
            </a:r>
            <a:r>
              <a:rPr lang="en-GB" sz="1600" dirty="0">
                <a:latin typeface="Times New Roman" panose="02020603050405020304"/>
                <a:ea typeface="Times New Roman" panose="02020603050405020304"/>
                <a:cs typeface="Times New Roman" panose="02020603050405020304"/>
                <a:sym typeface="Times New Roman" panose="02020603050405020304"/>
              </a:rPr>
              <a:t>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We believe using the following method servers can be prevented from DDoS attack and can have auto recovery mechanism which eliminates service downtime.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a:lnSpc>
                <a:spcPct val="100000"/>
              </a:lnSpc>
              <a:spcBef>
                <a:spcPts val="0"/>
              </a:spcBef>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For more security a SSH key handshake mechanism will be implemented in the server to prevent Trespassers to override the Production Data. </a:t>
            </a: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2939" y="1195636"/>
            <a:ext cx="6822381" cy="3046095"/>
          </a:xfrm>
          <a:prstGeom prst="rect">
            <a:avLst/>
          </a:prstGeom>
          <a:noFill/>
        </p:spPr>
        <p:txBody>
          <a:bodyPr wrap="square">
            <a:spAutoFit/>
          </a:bodyPr>
          <a:lstStyle/>
          <a:p>
            <a:pPr marL="0" indent="0" algn="just">
              <a:buFont typeface="Wingdings" panose="05000000000000000000" pitchFamily="2" charset="2"/>
              <a:buNone/>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Slightly lower cost than other Failover techniques</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Allows for manual or automatic failback (Fault tolerance)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Allows for sequential or round-robin mode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Allows for multiple levels to handle cascading failures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Provides primary and secondary server ‘pools’ (instead of just a single IP)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Better Transactional Commit Performance.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Data Durability Guarantee.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Better Application Reliability.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Literally no Business impact </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Stores the critical data in global cache which prevents external attacks and data loss </a:t>
            </a:r>
            <a:endParaRPr lang="en-IN" sz="1600" dirty="0">
              <a:latin typeface="Times New Roman" panose="02020603050405020304" pitchFamily="18" charset="0"/>
              <a:cs typeface="Times New Roman" panose="02020603050405020304" pitchFamily="18" charset="0"/>
            </a:endParaRPr>
          </a:p>
        </p:txBody>
      </p:sp>
      <p:sp>
        <p:nvSpPr>
          <p:cNvPr id="144" name="Google Shape;144;p27"/>
          <p:cNvSpPr txBox="1">
            <a:spLocks noGrp="1"/>
          </p:cNvSpPr>
          <p:nvPr/>
        </p:nvSpPr>
        <p:spPr>
          <a:xfrm>
            <a:off x="635" y="164465"/>
            <a:ext cx="9144000" cy="765810"/>
          </a:xfrm>
          <a:prstGeom prst="rect">
            <a:avLst/>
          </a:prstGeom>
          <a:solidFill>
            <a:schemeClr val="accent1">
              <a:lumMod val="20000"/>
              <a:lumOff val="80000"/>
            </a:schemeClr>
          </a:solidFill>
          <a:ln>
            <a:noFill/>
          </a:ln>
        </p:spPr>
        <p:txBody>
          <a:bodyPr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lnSpc>
                <a:spcPct val="90000"/>
              </a:lnSpc>
              <a:spcBef>
                <a:spcPts val="0"/>
              </a:spcBef>
              <a:spcAft>
                <a:spcPts val="0"/>
              </a:spcAft>
              <a:buClr>
                <a:schemeClr val="dk1"/>
              </a:buClr>
              <a:buSzPts val="3300"/>
              <a:buFont typeface="Calibri" panose="020F0502020204030204"/>
              <a:buNone/>
            </a:pPr>
            <a:r>
              <a:rPr lang="en-US" sz="2800" b="1" dirty="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a:off x="0" y="223520"/>
            <a:ext cx="9144000" cy="635635"/>
          </a:xfrm>
          <a:prstGeom prst="rect">
            <a:avLst/>
          </a:prstGeom>
          <a:solidFill>
            <a:schemeClr val="accent1">
              <a:lumMod val="20000"/>
              <a:lumOff val="80000"/>
            </a:schemeClr>
          </a:solidFill>
          <a:ln>
            <a:noFill/>
          </a:ln>
        </p:spPr>
        <p:txBody>
          <a:bodyPr spcFirstLastPara="1" wrap="square" lIns="68575" tIns="34275" rIns="68575" bIns="34275" anchor="ctr" anchorCtr="1">
            <a:noAutofit/>
          </a:bodyPr>
          <a:lstStyle/>
          <a:p>
            <a:pPr marL="0" marR="0" lvl="0" indent="0" algn="r" rtl="0">
              <a:lnSpc>
                <a:spcPct val="90000"/>
              </a:lnSpc>
              <a:spcBef>
                <a:spcPts val="0"/>
              </a:spcBef>
              <a:spcAft>
                <a:spcPts val="0"/>
              </a:spcAft>
              <a:buNone/>
            </a:pPr>
            <a:r>
              <a:rPr lang="en-US" sz="2800" b="1" i="0" u="none" strike="noStrike" cap="none" dirty="0">
                <a:solidFill>
                  <a:schemeClr val="tx1"/>
                </a:solidFill>
                <a:latin typeface="Arial" panose="020B0604020202020204"/>
                <a:ea typeface="Arial" panose="020B0604020202020204"/>
                <a:cs typeface="Arial" panose="020B0604020202020204"/>
                <a:sym typeface="Arial" panose="020B0604020202020204"/>
              </a:rPr>
              <a:t>PROBLEM DEFINITION</a:t>
            </a:r>
            <a:endParaRPr lang="en-US" sz="2800" b="1"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201" name="Google Shape;201;p32"/>
          <p:cNvSpPr/>
          <p:nvPr/>
        </p:nvSpPr>
        <p:spPr>
          <a:xfrm>
            <a:off x="464820" y="1263015"/>
            <a:ext cx="8025130" cy="3969385"/>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0">
            <a:noAutofit/>
          </a:bodyPr>
          <a:lstStyle/>
          <a:p>
            <a:pPr marL="0" lvl="0" indent="0" algn="just" rtl="0">
              <a:spcBef>
                <a:spcPts val="1200"/>
              </a:spcBef>
              <a:spcAft>
                <a:spcPts val="0"/>
              </a:spcAft>
              <a:buNone/>
            </a:pPr>
            <a:r>
              <a:rPr lang="en-GB" sz="1600" dirty="0">
                <a:latin typeface="Times New Roman" panose="02020603050405020304" pitchFamily="18" charset="0"/>
                <a:ea typeface="Calibri" panose="020F0502020204030204"/>
                <a:cs typeface="Times New Roman" panose="02020603050405020304" pitchFamily="18" charset="0"/>
                <a:sym typeface="Calibri" panose="020F0502020204030204"/>
              </a:rPr>
              <a:t>To ensure continuous performance and minimize service downtime, services can be switched from the active server of a high-availability cluster to the redundant, passive server. This feature is called "Switchover" or in some cases “Failover”. </a:t>
            </a:r>
            <a:r>
              <a:rPr 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During this period there are huge chances for an organization to be a victim of huge, valuable data loss and have a downtime for a certain period. This will cause a billion dollar business impact and risk of losing dat</a:t>
            </a:r>
            <a:r>
              <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a:t>
            </a: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279525"/>
            <a:ext cx="8035925" cy="2389505"/>
          </a:xfrm>
          <a:prstGeom prst="rect">
            <a:avLst/>
          </a:prstGeom>
          <a:noFill/>
        </p:spPr>
        <p:txBody>
          <a:bodyPr wrap="square">
            <a:spAutoFit/>
          </a:bodyPr>
          <a:lstStyle/>
          <a:p>
            <a:pPr marL="349250" lvl="0" indent="-342900" algn="just" rtl="0">
              <a:spcBef>
                <a:spcPts val="0"/>
              </a:spcBef>
              <a:spcAft>
                <a:spcPts val="0"/>
              </a:spcAft>
              <a:buClr>
                <a:schemeClr val="dk1"/>
              </a:buClr>
              <a:buSzPts val="2100"/>
              <a:buAutoNum type="arabicPeriod"/>
            </a:pPr>
            <a:r>
              <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Helps websites or network services remain accessible in the event of outage.</a:t>
            </a:r>
            <a:endPar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9250" lvl="0" indent="-342900" algn="just" rtl="0">
              <a:spcBef>
                <a:spcPts val="0"/>
              </a:spcBef>
              <a:spcAft>
                <a:spcPts val="0"/>
              </a:spcAft>
              <a:buClr>
                <a:schemeClr val="dk1"/>
              </a:buClr>
              <a:buSzPts val="2100"/>
              <a:buAutoNum type="arabicPeriod"/>
            </a:pPr>
            <a:endPar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9250" lvl="0" indent="-342900" algn="just" rtl="0">
              <a:spcBef>
                <a:spcPts val="0"/>
              </a:spcBef>
              <a:spcAft>
                <a:spcPts val="0"/>
              </a:spcAft>
              <a:buClr>
                <a:schemeClr val="dk1"/>
              </a:buClr>
              <a:buSzPts val="2100"/>
              <a:buAutoNum type="arabicPeriod"/>
            </a:pPr>
            <a:r>
              <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Obtains the IP address or other required details and resolves</a:t>
            </a:r>
            <a:r>
              <a:rPr lang="en-US" sz="16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query, by returning the DNS record to the client.</a:t>
            </a:r>
            <a:endPar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81000" lvl="0" indent="-374650" algn="just" rtl="0">
              <a:lnSpc>
                <a:spcPct val="150000"/>
              </a:lnSpc>
              <a:spcBef>
                <a:spcPts val="800"/>
              </a:spcBef>
              <a:spcAft>
                <a:spcPts val="0"/>
              </a:spcAft>
              <a:buClr>
                <a:schemeClr val="dk1"/>
              </a:buClr>
              <a:buSzPts val="2100"/>
              <a:buFont typeface="Noto Sans Symbols"/>
              <a:buAutoNum type="arabicPeriod"/>
            </a:pPr>
            <a:r>
              <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Replication offers disaster recovery and preparedness capabilities in Windows Server.</a:t>
            </a:r>
            <a:endPar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81000" lvl="0" indent="-374650" algn="just" rtl="0">
              <a:lnSpc>
                <a:spcPct val="150000"/>
              </a:lnSpc>
              <a:spcBef>
                <a:spcPts val="800"/>
              </a:spcBef>
              <a:spcAft>
                <a:spcPts val="0"/>
              </a:spcAft>
              <a:buClr>
                <a:schemeClr val="dk1"/>
              </a:buClr>
              <a:buSzPts val="2100"/>
              <a:buFont typeface="Calibri" panose="020F0502020204030204"/>
              <a:buAutoNum type="arabicPeriod"/>
            </a:pPr>
            <a:r>
              <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Storage Replica may allow you to decommission existing file replication systems such as DFS Replication that were pressed into duty as low-end disaster recovery solutions.</a:t>
            </a:r>
            <a:endParaRPr lang="en-US" sz="16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 name="Title 1"/>
          <p:cNvSpPr>
            <a:spLocks noGrp="1"/>
          </p:cNvSpPr>
          <p:nvPr/>
        </p:nvSpPr>
        <p:spPr>
          <a:xfrm>
            <a:off x="0" y="184474"/>
            <a:ext cx="9144635" cy="695325"/>
          </a:xfrm>
          <a:prstGeom prst="rect">
            <a:avLst/>
          </a:prstGeom>
          <a:solidFill>
            <a:schemeClr val="accent1">
              <a:lumMod val="20000"/>
              <a:lumOff val="80000"/>
            </a:schemeClr>
          </a:solid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3200" b="1" dirty="0">
                <a:latin typeface="Calibri" panose="020F0502020204030204" charset="0"/>
                <a:cs typeface="Calibri" panose="020F0502020204030204" charset="0"/>
              </a:rPr>
              <a:t>FEASIBILITY STUDY </a:t>
            </a:r>
            <a:endParaRPr lang="en-US" sz="3200" b="1" dirty="0">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4474"/>
            <a:ext cx="9144635" cy="695325"/>
          </a:xfrm>
          <a:solidFill>
            <a:schemeClr val="accent1">
              <a:lumMod val="20000"/>
              <a:lumOff val="80000"/>
            </a:schemeClr>
          </a:solidFill>
        </p:spPr>
        <p:txBody>
          <a:bodyPr/>
          <a:lstStyle/>
          <a:p>
            <a:r>
              <a:rPr lang="en-US" sz="3200" b="1" dirty="0">
                <a:latin typeface="Calibri" panose="020F0502020204030204" charset="0"/>
                <a:cs typeface="Calibri" panose="020F0502020204030204" charset="0"/>
              </a:rPr>
              <a:t>AREAS OF FEASIBILITY </a:t>
            </a:r>
            <a:endParaRPr lang="en-US" sz="3200" b="1" dirty="0">
              <a:latin typeface="Calibri" panose="020F0502020204030204" charset="0"/>
              <a:cs typeface="Calibri" panose="020F0502020204030204" charset="0"/>
            </a:endParaRPr>
          </a:p>
        </p:txBody>
      </p:sp>
      <p:sp>
        <p:nvSpPr>
          <p:cNvPr id="3" name="Content Placeholder 2"/>
          <p:cNvSpPr>
            <a:spLocks noGrp="1"/>
          </p:cNvSpPr>
          <p:nvPr>
            <p:ph idx="1"/>
          </p:nvPr>
        </p:nvSpPr>
        <p:spPr>
          <a:xfrm>
            <a:off x="358140" y="1180465"/>
            <a:ext cx="8197850" cy="3716655"/>
          </a:xfrm>
        </p:spPr>
        <p:txBody>
          <a:bodyPr/>
          <a:lstStyle/>
          <a:p>
            <a:pPr>
              <a:buFont typeface="Wingdings" panose="05000000000000000000" charset="0"/>
              <a:buChar char="Ø"/>
            </a:pPr>
            <a:r>
              <a:rPr lang="en-US" sz="1400" b="1" dirty="0">
                <a:latin typeface="Times New Roman" panose="02020603050405020304" pitchFamily="18" charset="0"/>
                <a:cs typeface="Times New Roman" panose="02020603050405020304" pitchFamily="18" charset="0"/>
              </a:rPr>
              <a:t>SOCIAL FEASIBILITY: </a:t>
            </a:r>
            <a:endParaRPr lang="en-US"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Reduces the screen timing of the users by decreasing the failover delay</a:t>
            </a:r>
            <a:endParaRPr lang="en-US" sz="1400" dirty="0">
              <a:latin typeface="Times New Roman" panose="02020603050405020304" pitchFamily="18" charset="0"/>
              <a:cs typeface="Times New Roman" panose="02020603050405020304" pitchFamily="18" charset="0"/>
            </a:endParaRPr>
          </a:p>
          <a:p>
            <a:pPr>
              <a:buSzPct val="104000"/>
            </a:pPr>
            <a:r>
              <a:rPr lang="en-US" sz="1400" dirty="0">
                <a:latin typeface="Times New Roman" panose="02020603050405020304" pitchFamily="18" charset="0"/>
                <a:cs typeface="Times New Roman" panose="02020603050405020304" pitchFamily="18" charset="0"/>
              </a:rPr>
              <a:t>prevention of the data </a:t>
            </a:r>
            <a:r>
              <a:rPr lang="en-US" sz="1400" dirty="0" err="1">
                <a:latin typeface="Times New Roman" panose="02020603050405020304" pitchFamily="18" charset="0"/>
                <a:cs typeface="Times New Roman" panose="02020603050405020304" pitchFamily="18" charset="0"/>
              </a:rPr>
              <a:t>loss,so</a:t>
            </a:r>
            <a:r>
              <a:rPr lang="en-US" sz="1400" dirty="0">
                <a:latin typeface="Times New Roman" panose="02020603050405020304" pitchFamily="18" charset="0"/>
                <a:cs typeface="Times New Roman" panose="02020603050405020304" pitchFamily="18" charset="0"/>
              </a:rPr>
              <a:t> the data required for the end users is safe and secure</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400" b="1" dirty="0">
                <a:latin typeface="Times New Roman" panose="02020603050405020304" pitchFamily="18" charset="0"/>
                <a:cs typeface="Times New Roman" panose="02020603050405020304" pitchFamily="18" charset="0"/>
              </a:rPr>
              <a:t>ECONOMIC FEASIBILITY:</a:t>
            </a:r>
            <a:endParaRPr lang="en-US"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financial cost related to this project it feasible as it uses cloud, and open sources like </a:t>
            </a:r>
            <a:r>
              <a:rPr lang="en-US" sz="1400" dirty="0" err="1">
                <a:latin typeface="Times New Roman" panose="02020603050405020304" pitchFamily="18" charset="0"/>
                <a:cs typeface="Times New Roman" panose="02020603050405020304" pitchFamily="18" charset="0"/>
              </a:rPr>
              <a:t>postgresql</a:t>
            </a:r>
            <a:r>
              <a:rPr lang="en-US" sz="1400" dirty="0">
                <a:latin typeface="Times New Roman" panose="02020603050405020304" pitchFamily="18" charset="0"/>
                <a:cs typeface="Times New Roman" panose="02020603050405020304" pitchFamily="18" charset="0"/>
              </a:rPr>
              <a:t> database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400" b="1" dirty="0">
                <a:latin typeface="Times New Roman" panose="02020603050405020304" pitchFamily="18" charset="0"/>
                <a:cs typeface="Times New Roman" panose="02020603050405020304" pitchFamily="18" charset="0"/>
              </a:rPr>
              <a:t>OPERATIONAL FEASIBILITY:</a:t>
            </a:r>
            <a:endParaRPr lang="en-US" sz="1400" b="1" dirty="0">
              <a:latin typeface="Times New Roman" panose="02020603050405020304" pitchFamily="18" charset="0"/>
              <a:cs typeface="Times New Roman" panose="02020603050405020304" pitchFamily="18" charset="0"/>
            </a:endParaRPr>
          </a:p>
          <a:p>
            <a:pPr>
              <a:buFont typeface="Calibri" panose="020F0502020204030204" charset="0"/>
              <a:buChar char="•"/>
            </a:pPr>
            <a:r>
              <a:rPr lang="en-US" sz="1400" dirty="0">
                <a:latin typeface="Times New Roman" panose="02020603050405020304" pitchFamily="18" charset="0"/>
                <a:cs typeface="Times New Roman" panose="02020603050405020304" pitchFamily="18" charset="0"/>
              </a:rPr>
              <a:t>It will be highly useful for the people so the operational system is feasible and it is also way more better than the existing system</a:t>
            </a:r>
            <a:endParaRPr lang="en-US"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panose="020B0604020202020204"/>
              <a:buNone/>
            </a:pPr>
            <a:r>
              <a:rPr lang="en-US" sz="1400" b="1" dirty="0">
                <a:latin typeface="Times New Roman" panose="02020603050405020304" pitchFamily="18" charset="0"/>
                <a:cs typeface="Times New Roman" panose="02020603050405020304" pitchFamily="18" charset="0"/>
              </a:rPr>
              <a:t>   </a:t>
            </a:r>
            <a:endParaRPr lang="en-US" sz="1400" b="1" dirty="0">
              <a:latin typeface="Times New Roman" panose="02020603050405020304" pitchFamily="18" charset="0"/>
              <a:cs typeface="Times New Roman" panose="02020603050405020304" pitchFamily="18" charset="0"/>
            </a:endParaRPr>
          </a:p>
          <a:p>
            <a:pPr lvl="0" algn="l" rtl="0">
              <a:spcBef>
                <a:spcPts val="0"/>
              </a:spcBef>
              <a:spcAft>
                <a:spcPts val="0"/>
              </a:spcAft>
              <a:buClr>
                <a:schemeClr val="dk1"/>
              </a:buClr>
              <a:buSzPct val="10000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SCHEDULE FEASIBILITY:</a:t>
            </a:r>
            <a:endParaRPr lang="en-US" sz="1400" b="1" dirty="0">
              <a:latin typeface="Times New Roman" panose="02020603050405020304" pitchFamily="18" charset="0"/>
              <a:cs typeface="Times New Roman" panose="02020603050405020304" pitchFamily="18" charset="0"/>
            </a:endParaRPr>
          </a:p>
          <a:p>
            <a:pPr lvl="0" algn="l" rtl="0">
              <a:spcBef>
                <a:spcPts val="0"/>
              </a:spcBef>
              <a:spcAft>
                <a:spcPts val="0"/>
              </a:spcAft>
              <a:buClr>
                <a:schemeClr val="dk1"/>
              </a:buClr>
              <a:buSzPct val="120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Based on the designed timeline chart the proposed system only requires 2-3 months for developing it without any delay.</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0" y="112395"/>
            <a:ext cx="9144000" cy="746125"/>
          </a:xfrm>
          <a:prstGeom prst="rect">
            <a:avLst/>
          </a:prstGeom>
          <a:solidFill>
            <a:schemeClr val="accent1">
              <a:lumMod val="20000"/>
              <a:lumOff val="80000"/>
            </a:schemeClr>
          </a:solidFill>
          <a:ln>
            <a:noFill/>
          </a:ln>
        </p:spPr>
        <p:txBody>
          <a:bodyPr spcFirstLastPara="1" wrap="square" lIns="68575" tIns="34275" rIns="68575" bIns="34275" anchor="ctr" anchorCtr="0">
            <a:normAutofit/>
          </a:bodyPr>
          <a:lstStyle/>
          <a:p>
            <a:pPr lvl="0" algn="ctr" rtl="0">
              <a:lnSpc>
                <a:spcPct val="90000"/>
              </a:lnSpc>
              <a:spcBef>
                <a:spcPts val="0"/>
              </a:spcBef>
              <a:spcAft>
                <a:spcPts val="0"/>
              </a:spcAft>
              <a:buClr>
                <a:schemeClr val="dk1"/>
              </a:buClr>
              <a:buSzPts val="3300"/>
            </a:pPr>
            <a:r>
              <a:rPr lang="en-GB" sz="2800" b="1" dirty="0">
                <a:latin typeface="Times New Roman" panose="02020603050405020304" pitchFamily="18" charset="0"/>
                <a:cs typeface="Times New Roman" panose="02020603050405020304" pitchFamily="18" charset="0"/>
              </a:rPr>
              <a:t>     </a:t>
            </a:r>
            <a:r>
              <a:rPr lang="en-US" altLang="en-GB" sz="2800" b="1" dirty="0">
                <a:latin typeface="Times New Roman" panose="02020603050405020304" pitchFamily="18" charset="0"/>
                <a:cs typeface="Times New Roman" panose="02020603050405020304" pitchFamily="18" charset="0"/>
              </a:rPr>
              <a:t>PROJECT OVERVIEW</a:t>
            </a:r>
            <a:endParaRPr lang="en-US" altLang="en-GB" sz="2800" b="1" dirty="0">
              <a:latin typeface="Times New Roman" panose="02020603050405020304" pitchFamily="18" charset="0"/>
              <a:cs typeface="Times New Roman" panose="02020603050405020304" pitchFamily="18" charset="0"/>
            </a:endParaRPr>
          </a:p>
        </p:txBody>
      </p:sp>
      <p:sp>
        <p:nvSpPr>
          <p:cNvPr id="139" name="Google Shape;139;p26"/>
          <p:cNvSpPr txBox="1">
            <a:spLocks noGrp="1"/>
          </p:cNvSpPr>
          <p:nvPr>
            <p:ph type="body" idx="1"/>
          </p:nvPr>
        </p:nvSpPr>
        <p:spPr>
          <a:xfrm>
            <a:off x="292280" y="736766"/>
            <a:ext cx="8660393" cy="4205100"/>
          </a:xfrm>
          <a:prstGeom prst="rect">
            <a:avLst/>
          </a:prstGeom>
          <a:noFill/>
          <a:ln>
            <a:noFill/>
          </a:ln>
        </p:spPr>
        <p:txBody>
          <a:bodyPr spcFirstLastPara="1" wrap="square" lIns="68575" tIns="34275" rIns="68575" bIns="34275" anchor="t" anchorCtr="0">
            <a:noAutofit/>
          </a:bodyPr>
          <a:lstStyle/>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Domain Name S</a:t>
            </a:r>
            <a:r>
              <a:rPr lang="en-US" altLang="en-GB" sz="1600" dirty="0">
                <a:latin typeface="Times New Roman" panose="02020603050405020304"/>
                <a:ea typeface="Times New Roman" panose="02020603050405020304"/>
                <a:cs typeface="Times New Roman" panose="02020603050405020304"/>
                <a:sym typeface="Times New Roman" panose="02020603050405020304"/>
              </a:rPr>
              <a:t>ystem</a:t>
            </a:r>
            <a:r>
              <a:rPr lang="en-GB" sz="1600" dirty="0">
                <a:latin typeface="Times New Roman" panose="02020603050405020304"/>
                <a:ea typeface="Times New Roman" panose="02020603050405020304"/>
                <a:cs typeface="Times New Roman" panose="02020603050405020304"/>
                <a:sym typeface="Times New Roman" panose="02020603050405020304"/>
              </a:rPr>
              <a:t> (DNS</a:t>
            </a:r>
            <a:r>
              <a:rPr lang="en-GB" sz="1600" b="1" dirty="0">
                <a:latin typeface="Times New Roman" panose="02020603050405020304"/>
                <a:ea typeface="Times New Roman" panose="02020603050405020304"/>
                <a:cs typeface="Times New Roman" panose="02020603050405020304"/>
                <a:sym typeface="Times New Roman" panose="02020603050405020304"/>
              </a:rPr>
              <a:t>) </a:t>
            </a:r>
            <a:r>
              <a:rPr lang="en-GB" sz="1600" dirty="0">
                <a:latin typeface="Times New Roman" panose="02020603050405020304"/>
                <a:ea typeface="Times New Roman" panose="02020603050405020304"/>
                <a:cs typeface="Times New Roman" panose="02020603050405020304"/>
                <a:sym typeface="Times New Roman" panose="02020603050405020304"/>
              </a:rPr>
              <a:t>is a vital service in the Internet. Much more than a simple translation mechanism, it also allows higher profile functionalities such as load balancing and enhanced content distribution.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In the scope of cloud computing, DNS is foreseen as an elastic and robust service, supporting failover mechanisms, decentralised configuration and multi-tenant isolation.</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problem arises where a particular DNS is not able to point an IP address of the server because of heavy traffic, DDoS attack, system crash and much more reasons.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During this period there are huge chances for an organization to be a victim of huge, valuable data loss and have a downtime for a certain period.</a:t>
            </a:r>
            <a:r>
              <a:rPr lang="en-GB" sz="1600" b="1" dirty="0">
                <a:latin typeface="Times New Roman" panose="02020603050405020304"/>
                <a:ea typeface="Times New Roman" panose="02020603050405020304"/>
                <a:cs typeface="Times New Roman" panose="02020603050405020304"/>
                <a:sym typeface="Times New Roman" panose="02020603050405020304"/>
              </a:rPr>
              <a:t> </a:t>
            </a:r>
            <a:endParaRPr lang="en-GB" sz="1600" b="1"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This will cause a billion dollar business impact and risk of losing data</a:t>
            </a:r>
            <a:r>
              <a:rPr lang="en-GB" sz="1600" i="1" dirty="0">
                <a:latin typeface="Times New Roman" panose="02020603050405020304"/>
                <a:ea typeface="Times New Roman" panose="02020603050405020304"/>
                <a:cs typeface="Times New Roman" panose="02020603050405020304"/>
                <a:sym typeface="Times New Roman" panose="02020603050405020304"/>
              </a:rPr>
              <a:t>.</a:t>
            </a:r>
            <a:r>
              <a:rPr lang="en-GB" sz="1600" dirty="0">
                <a:latin typeface="Times New Roman" panose="02020603050405020304"/>
                <a:ea typeface="Times New Roman" panose="02020603050405020304"/>
                <a:cs typeface="Times New Roman" panose="02020603050405020304"/>
                <a:sym typeface="Times New Roman" panose="02020603050405020304"/>
              </a:rPr>
              <a:t>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To overcome this we come up with an approach of DNS Failover with active Replication which is a solution designed to help keep the services online and prevent from Data losses.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When systems and services go down DNS failover is used to direct the users to another resource with little to no disruption which has active replication of Data with the current prod Server. </a:t>
            </a:r>
            <a:endParaRPr lang="en-GB" sz="16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sz="1600" dirty="0">
                <a:latin typeface="Times New Roman" panose="02020603050405020304"/>
                <a:ea typeface="Times New Roman" panose="02020603050405020304"/>
                <a:cs typeface="Times New Roman" panose="02020603050405020304"/>
                <a:sym typeface="Times New Roman" panose="02020603050405020304"/>
              </a:rPr>
              <a:t>The backup server/ Replicating server is named as Contingency server (CNR) which has a active storage replication with the Production server preventing Data loss</a:t>
            </a:r>
            <a:r>
              <a:rPr lang="en-GB" sz="1600" i="1" dirty="0">
                <a:latin typeface="Times New Roman" panose="02020603050405020304"/>
                <a:ea typeface="Times New Roman" panose="02020603050405020304"/>
                <a:cs typeface="Times New Roman" panose="02020603050405020304"/>
                <a:sym typeface="Times New Roman" panose="02020603050405020304"/>
              </a:rPr>
              <a:t>.</a:t>
            </a:r>
            <a:r>
              <a:rPr lang="en-GB" sz="1600" b="1" i="1" dirty="0">
                <a:latin typeface="Times New Roman" panose="02020603050405020304"/>
                <a:ea typeface="Times New Roman" panose="02020603050405020304"/>
                <a:cs typeface="Times New Roman" panose="02020603050405020304"/>
                <a:sym typeface="Times New Roman" panose="02020603050405020304"/>
              </a:rPr>
              <a:t> </a:t>
            </a:r>
            <a:endParaRPr sz="1600" b="1" i="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735"/>
            <a:ext cx="8229600" cy="4481830"/>
          </a:xfrm>
        </p:spPr>
        <p:txBody>
          <a:bodyPr/>
          <a:lstStyle/>
          <a:p>
            <a:pPr>
              <a:buFont typeface="Wingdings" panose="05000000000000000000" charset="0"/>
              <a:buChar char="Ø"/>
            </a:pPr>
            <a:r>
              <a:rPr lang="en-US" sz="1600" b="1">
                <a:latin typeface="Times New Roman" panose="02020603050405020304" pitchFamily="18" charset="0"/>
                <a:cs typeface="Times New Roman" panose="02020603050405020304" pitchFamily="18" charset="0"/>
              </a:rPr>
              <a:t>TECHNICAL FEASIBILITY</a:t>
            </a:r>
            <a:r>
              <a:rPr 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a:lnSpc>
                <a:spcPct val="13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PYTHON</a:t>
            </a:r>
            <a:r>
              <a:rPr 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Since this is an artificial intelligence project using python gives us the advantage for various inbuilt libraries like TensorFlow, Scikit-Learn, and NumPy.</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Python is an object-oriented programming language that makes coding easier and less prone to syntax errors.</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Python being platform-independent will help in future up-gradation to deploy as software.</a:t>
            </a:r>
            <a:endParaRPr lang="en-US" sz="1600">
              <a:latin typeface="Times New Roman" panose="02020603050405020304" pitchFamily="18" charset="0"/>
              <a:cs typeface="Times New Roman" panose="02020603050405020304" pitchFamily="18" charset="0"/>
            </a:endParaRPr>
          </a:p>
          <a:p>
            <a:pPr marL="0" indent="0">
              <a:lnSpc>
                <a:spcPct val="60000"/>
              </a:lnSpc>
              <a:buNone/>
            </a:pPr>
            <a:endParaRPr lang="en-US" sz="16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1600" b="1">
                <a:latin typeface="Times New Roman" panose="02020603050405020304" pitchFamily="18" charset="0"/>
                <a:cs typeface="Times New Roman" panose="02020603050405020304" pitchFamily="18" charset="0"/>
              </a:rPr>
              <a:t>POSTGRESQL:</a:t>
            </a:r>
            <a:endParaRPr lang="en-US" sz="1600" b="1">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POSTGRESQL is best suited for systems that require execution of complex queries and data analysis</a:t>
            </a:r>
            <a:endParaRPr lang="en-US" sz="1600">
              <a:latin typeface="Times New Roman" panose="02020603050405020304" pitchFamily="18" charset="0"/>
              <a:cs typeface="Times New Roman" panose="02020603050405020304" pitchFamily="18" charset="0"/>
            </a:endParaRPr>
          </a:p>
          <a:p>
            <a:pPr>
              <a:lnSpc>
                <a:spcPct val="14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GUNICORN:</a:t>
            </a:r>
            <a:endParaRPr lang="en-US" sz="1600" b="1">
              <a:latin typeface="Times New Roman" panose="02020603050405020304" pitchFamily="18" charset="0"/>
              <a:cs typeface="Times New Roman" panose="02020603050405020304" pitchFamily="18" charset="0"/>
            </a:endParaRPr>
          </a:p>
          <a:p>
            <a:pPr>
              <a:lnSpc>
                <a:spcPct val="140000"/>
              </a:lnSpc>
            </a:pPr>
            <a:r>
              <a:rPr lang="en-US" sz="1600">
                <a:latin typeface="Times New Roman" panose="02020603050405020304" pitchFamily="18" charset="0"/>
                <a:cs typeface="Times New Roman" panose="02020603050405020304" pitchFamily="18" charset="0"/>
              </a:rPr>
              <a:t>Green Unicorn is a python web server.</a:t>
            </a:r>
            <a:endParaRPr lang="en-US" sz="1600">
              <a:latin typeface="Times New Roman" panose="02020603050405020304" pitchFamily="18" charset="0"/>
              <a:cs typeface="Times New Roman" panose="02020603050405020304" pitchFamily="18" charset="0"/>
            </a:endParaRPr>
          </a:p>
          <a:p>
            <a:pPr>
              <a:lnSpc>
                <a:spcPct val="140000"/>
              </a:lnSpc>
            </a:pPr>
            <a:r>
              <a:rPr lang="en-US" sz="1600">
                <a:latin typeface="Times New Roman" panose="02020603050405020304" pitchFamily="18" charset="0"/>
                <a:cs typeface="Times New Roman" panose="02020603050405020304" pitchFamily="18" charset="0"/>
              </a:rPr>
              <a:t>The Gunicorn server is broadly compatible with a number of web frameworks, simply implemented, light on server resources and fairly fast.</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51943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a:latin typeface="Times New Roman" panose="02020603050405020304"/>
                <a:ea typeface="Times New Roman" panose="02020603050405020304"/>
                <a:cs typeface="Times New Roman" panose="02020603050405020304"/>
                <a:sym typeface="Times New Roman" panose="02020603050405020304"/>
              </a:rPr>
              <a:t>SYSTEM ARCHITECTURE</a:t>
            </a:r>
            <a:endParaRPr sz="28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p29"/>
          <p:cNvPicPr preferRelativeResize="0"/>
          <p:nvPr/>
        </p:nvPicPr>
        <p:blipFill rotWithShape="1">
          <a:blip r:embed="rId1"/>
          <a:srcRect l="2750" r="3070" b="3540"/>
          <a:stretch>
            <a:fillRect/>
          </a:stretch>
        </p:blipFill>
        <p:spPr>
          <a:xfrm>
            <a:off x="335280" y="800100"/>
            <a:ext cx="8856345" cy="438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0" y="112395"/>
            <a:ext cx="9144000" cy="746125"/>
          </a:xfrm>
          <a:prstGeom prst="rect">
            <a:avLst/>
          </a:prstGeom>
          <a:solidFill>
            <a:schemeClr val="accent1">
              <a:lumMod val="20000"/>
              <a:lumOff val="80000"/>
            </a:schemeClr>
          </a:solid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2800" b="1" dirty="0">
                <a:latin typeface="Times New Roman" panose="02020603050405020304" pitchFamily="18" charset="0"/>
                <a:cs typeface="Times New Roman" panose="02020603050405020304" pitchFamily="18" charset="0"/>
              </a:rPr>
              <a:t>REFERENCES</a:t>
            </a:r>
            <a:endParaRPr sz="2800" dirty="0">
              <a:latin typeface="Times New Roman" panose="02020603050405020304" pitchFamily="18" charset="0"/>
              <a:cs typeface="Times New Roman" panose="02020603050405020304" pitchFamily="18" charset="0"/>
            </a:endParaRPr>
          </a:p>
        </p:txBody>
      </p:sp>
      <p:sp>
        <p:nvSpPr>
          <p:cNvPr id="218" name="Google Shape;218;p35"/>
          <p:cNvSpPr txBox="1">
            <a:spLocks noGrp="1"/>
          </p:cNvSpPr>
          <p:nvPr>
            <p:ph type="body" idx="1"/>
          </p:nvPr>
        </p:nvSpPr>
        <p:spPr>
          <a:xfrm>
            <a:off x="213360" y="1022350"/>
            <a:ext cx="8717280" cy="4053840"/>
          </a:xfrm>
          <a:prstGeom prst="rect">
            <a:avLst/>
          </a:prstGeom>
          <a:noFill/>
          <a:ln>
            <a:noFill/>
          </a:ln>
        </p:spPr>
        <p:txBody>
          <a:bodyPr spcFirstLastPara="1" wrap="square" lIns="68575" tIns="34275" rIns="68575" bIns="34275" anchor="t" anchorCtr="0">
            <a:noAutofit/>
          </a:bodyPr>
          <a:lstStyle/>
          <a:p>
            <a:pPr marL="104775" lvl="0" indent="0" algn="just" rtl="0">
              <a:lnSpc>
                <a:spcPct val="115000"/>
              </a:lnSpc>
              <a:spcBef>
                <a:spcPts val="0"/>
              </a:spcBef>
              <a:spcAft>
                <a:spcPts val="0"/>
              </a:spcAft>
              <a:buSzPts val="1950"/>
              <a:buNone/>
            </a:pPr>
            <a:r>
              <a:rPr lang="en-GB" sz="1600" dirty="0">
                <a:latin typeface="Calibri" panose="020F0502020204030204" charset="0"/>
                <a:ea typeface="Times New Roman" panose="02020603050405020304"/>
                <a:cs typeface="Calibri" panose="020F0502020204030204" charset="0"/>
                <a:sym typeface="Times New Roman" panose="02020603050405020304"/>
              </a:rPr>
              <a:t>Base Paper:  </a:t>
            </a:r>
            <a:r>
              <a:rPr lang="en-GB" sz="1600" u="sng" dirty="0">
                <a:solidFill>
                  <a:schemeClr val="hlink"/>
                </a:solidFill>
                <a:latin typeface="Calibri" panose="020F0502020204030204" charset="0"/>
                <a:ea typeface="Times New Roman" panose="02020603050405020304"/>
                <a:cs typeface="Calibri" panose="020F0502020204030204" charset="0"/>
                <a:sym typeface="Times New Roman" panose="02020603050405020304"/>
                <a:hlinkClick r:id="rId1"/>
              </a:rPr>
              <a:t>https://ieeexplore.ieee.org/document/8017473</a:t>
            </a:r>
            <a:r>
              <a:rPr lang="en-GB" sz="1600" dirty="0">
                <a:latin typeface="Calibri" panose="020F0502020204030204" charset="0"/>
                <a:ea typeface="Times New Roman" panose="02020603050405020304"/>
                <a:cs typeface="Calibri" panose="020F0502020204030204" charset="0"/>
                <a:sym typeface="Times New Roman" panose="02020603050405020304"/>
              </a:rPr>
              <a:t> </a:t>
            </a:r>
            <a:endParaRPr lang="en-GB" sz="1600" dirty="0">
              <a:latin typeface="Calibri" panose="020F0502020204030204" charset="0"/>
              <a:ea typeface="Times New Roman" panose="02020603050405020304"/>
              <a:cs typeface="Calibri" panose="020F0502020204030204" charset="0"/>
              <a:sym typeface="Times New Roman" panose="02020603050405020304"/>
            </a:endParaRPr>
          </a:p>
          <a:p>
            <a:pPr marL="104775" lvl="0" indent="0" algn="just">
              <a:lnSpc>
                <a:spcPct val="115000"/>
              </a:lnSpc>
              <a:spcBef>
                <a:spcPts val="0"/>
              </a:spcBef>
              <a:buSzPts val="1950"/>
              <a:buNone/>
            </a:pPr>
            <a:r>
              <a:rPr lang="en-IN" sz="1600" dirty="0">
                <a:latin typeface="Calibri" panose="020F0502020204030204" charset="0"/>
                <a:cs typeface="Calibri" panose="020F0502020204030204" charset="0"/>
                <a:sym typeface="+mn-ea"/>
              </a:rPr>
              <a:t>1] Amazon, “Summary of the Amazon EC2 and Amazon RDS Service Disruption in the US East Region”, http://aws.amazon.com/message/65648 </a:t>
            </a:r>
            <a:endParaRPr lang="en-IN" sz="1600" dirty="0">
              <a:latin typeface="Calibri" panose="020F0502020204030204" charset="0"/>
              <a:cs typeface="Calibri" panose="020F0502020204030204" charset="0"/>
            </a:endParaRPr>
          </a:p>
          <a:p>
            <a:pPr marL="104775" lvl="0" indent="0" algn="just">
              <a:lnSpc>
                <a:spcPct val="115000"/>
              </a:lnSpc>
              <a:spcBef>
                <a:spcPts val="0"/>
              </a:spcBef>
              <a:buSzPts val="1950"/>
              <a:buNone/>
            </a:pPr>
            <a:r>
              <a:rPr lang="en-IN" sz="1600" dirty="0">
                <a:latin typeface="Calibri" panose="020F0502020204030204" charset="0"/>
                <a:cs typeface="Calibri" panose="020F0502020204030204" charset="0"/>
                <a:sym typeface="+mn-ea"/>
              </a:rPr>
              <a:t>[2] L. Wang, H. Ramasamy, R. Harper, M. Viswanathan, E. </a:t>
            </a:r>
            <a:r>
              <a:rPr lang="en-IN" sz="1600" dirty="0" err="1">
                <a:latin typeface="Calibri" panose="020F0502020204030204" charset="0"/>
                <a:cs typeface="Calibri" panose="020F0502020204030204" charset="0"/>
                <a:sym typeface="+mn-ea"/>
              </a:rPr>
              <a:t>Plattier</a:t>
            </a:r>
            <a:r>
              <a:rPr lang="en-IN" sz="1600" dirty="0">
                <a:latin typeface="Calibri" panose="020F0502020204030204" charset="0"/>
                <a:cs typeface="Calibri" panose="020F0502020204030204" charset="0"/>
                <a:sym typeface="+mn-ea"/>
              </a:rPr>
              <a:t>, “Experiences with Building Disaster Recovery for </a:t>
            </a:r>
            <a:r>
              <a:rPr lang="en-IN" sz="1600" dirty="0" err="1">
                <a:latin typeface="Calibri" panose="020F0502020204030204" charset="0"/>
                <a:cs typeface="Calibri" panose="020F0502020204030204" charset="0"/>
                <a:sym typeface="+mn-ea"/>
              </a:rPr>
              <a:t>EnterpriseClass</a:t>
            </a:r>
            <a:r>
              <a:rPr lang="en-IN" sz="1600" dirty="0">
                <a:latin typeface="Calibri" panose="020F0502020204030204" charset="0"/>
                <a:cs typeface="Calibri" panose="020F0502020204030204" charset="0"/>
                <a:sym typeface="+mn-ea"/>
              </a:rPr>
              <a:t> Clouds”, Annual IEEE/IFIP International Conference on Dependable Systems and Networks, pp. 231-238, 2015.</a:t>
            </a:r>
            <a:endParaRPr lang="en-IN" sz="1600" dirty="0">
              <a:latin typeface="Calibri" panose="020F0502020204030204" charset="0"/>
              <a:cs typeface="Calibri" panose="020F0502020204030204" charset="0"/>
            </a:endParaRPr>
          </a:p>
          <a:p>
            <a:pPr marL="104775" lvl="0" indent="0" algn="just">
              <a:lnSpc>
                <a:spcPct val="115000"/>
              </a:lnSpc>
              <a:spcBef>
                <a:spcPts val="0"/>
              </a:spcBef>
              <a:buSzPts val="1950"/>
              <a:buNone/>
            </a:pPr>
            <a:r>
              <a:rPr lang="en-IN" sz="1600" dirty="0">
                <a:latin typeface="Calibri" panose="020F0502020204030204" charset="0"/>
                <a:cs typeface="Calibri" panose="020F0502020204030204" charset="0"/>
                <a:sym typeface="+mn-ea"/>
              </a:rPr>
              <a:t> [3] OpenStack, </a:t>
            </a:r>
            <a:r>
              <a:rPr lang="en-IN" sz="1600" dirty="0">
                <a:latin typeface="Calibri" panose="020F0502020204030204" charset="0"/>
                <a:cs typeface="Calibri" panose="020F0502020204030204" charset="0"/>
                <a:sym typeface="+mn-ea"/>
                <a:hlinkClick r:id="rId2"/>
              </a:rPr>
              <a:t>https://www.openstack.org/</a:t>
            </a:r>
            <a:endParaRPr lang="en-IN" sz="1600" dirty="0">
              <a:latin typeface="Calibri" panose="020F0502020204030204" charset="0"/>
              <a:cs typeface="Calibri" panose="020F0502020204030204" charset="0"/>
            </a:endParaRPr>
          </a:p>
          <a:p>
            <a:pPr marL="104775" lvl="0" indent="0" algn="just">
              <a:lnSpc>
                <a:spcPct val="115000"/>
              </a:lnSpc>
              <a:spcBef>
                <a:spcPts val="0"/>
              </a:spcBef>
              <a:buSzPts val="1950"/>
              <a:buNone/>
            </a:pPr>
            <a:r>
              <a:rPr lang="en-IN" sz="1600" dirty="0">
                <a:latin typeface="Calibri" panose="020F0502020204030204" charset="0"/>
                <a:cs typeface="Calibri" panose="020F0502020204030204" charset="0"/>
                <a:sym typeface="+mn-ea"/>
              </a:rPr>
              <a:t> [4] ORBIT, EU FP7 project, http://www.orbitproject.eu/ </a:t>
            </a:r>
            <a:endParaRPr lang="en-IN" sz="1600" dirty="0">
              <a:latin typeface="Calibri" panose="020F0502020204030204" charset="0"/>
              <a:cs typeface="Calibri" panose="020F0502020204030204" charset="0"/>
            </a:endParaRPr>
          </a:p>
          <a:p>
            <a:pPr marL="104775" lvl="0" indent="0" algn="just">
              <a:lnSpc>
                <a:spcPct val="115000"/>
              </a:lnSpc>
              <a:spcBef>
                <a:spcPts val="0"/>
              </a:spcBef>
              <a:buSzPts val="1950"/>
              <a:buNone/>
            </a:pPr>
            <a:r>
              <a:rPr lang="en-IN" sz="1600" dirty="0">
                <a:latin typeface="Calibri" panose="020F0502020204030204" charset="0"/>
                <a:cs typeface="Calibri" panose="020F0502020204030204" charset="0"/>
                <a:sym typeface="+mn-ea"/>
              </a:rPr>
              <a:t> [5] D. </a:t>
            </a:r>
            <a:r>
              <a:rPr lang="en-IN" sz="1600" dirty="0" err="1">
                <a:latin typeface="Calibri" panose="020F0502020204030204" charset="0"/>
                <a:cs typeface="Calibri" panose="020F0502020204030204" charset="0"/>
                <a:sym typeface="+mn-ea"/>
              </a:rPr>
              <a:t>Kyriazis</a:t>
            </a:r>
            <a:r>
              <a:rPr lang="en-IN" sz="1600" dirty="0">
                <a:latin typeface="Calibri" panose="020F0502020204030204" charset="0"/>
                <a:cs typeface="Calibri" panose="020F0502020204030204" charset="0"/>
                <a:sym typeface="+mn-ea"/>
              </a:rPr>
              <a:t>, V. Anagnostopoulos, A. </a:t>
            </a:r>
            <a:r>
              <a:rPr lang="en-IN" sz="1600" dirty="0" err="1">
                <a:latin typeface="Calibri" panose="020F0502020204030204" charset="0"/>
                <a:cs typeface="Calibri" panose="020F0502020204030204" charset="0"/>
                <a:sym typeface="+mn-ea"/>
              </a:rPr>
              <a:t>Arcangeli</a:t>
            </a:r>
            <a:r>
              <a:rPr lang="en-IN" sz="1600" dirty="0">
                <a:latin typeface="Calibri" panose="020F0502020204030204" charset="0"/>
                <a:cs typeface="Calibri" panose="020F0502020204030204" charset="0"/>
                <a:sym typeface="+mn-ea"/>
              </a:rPr>
              <a:t>, D. Gilbert, D. </a:t>
            </a:r>
            <a:r>
              <a:rPr lang="en-IN" sz="1600" dirty="0" err="1">
                <a:latin typeface="Calibri" panose="020F0502020204030204" charset="0"/>
                <a:cs typeface="Calibri" panose="020F0502020204030204" charset="0"/>
                <a:sym typeface="+mn-ea"/>
              </a:rPr>
              <a:t>Kalogeras</a:t>
            </a:r>
            <a:r>
              <a:rPr lang="en-IN" sz="1600" dirty="0">
                <a:latin typeface="Calibri" panose="020F0502020204030204" charset="0"/>
                <a:cs typeface="Calibri" panose="020F0502020204030204" charset="0"/>
                <a:sym typeface="+mn-ea"/>
              </a:rPr>
              <a:t>, R. Kat, C. Klein, P. Kokkinos, Y. </a:t>
            </a:r>
            <a:r>
              <a:rPr lang="en-IN" sz="1600" dirty="0" err="1">
                <a:latin typeface="Calibri" panose="020F0502020204030204" charset="0"/>
                <a:cs typeface="Calibri" panose="020F0502020204030204" charset="0"/>
                <a:sym typeface="+mn-ea"/>
              </a:rPr>
              <a:t>Kuperman</a:t>
            </a:r>
            <a:r>
              <a:rPr lang="en-IN" sz="1600" dirty="0">
                <a:latin typeface="Calibri" panose="020F0502020204030204" charset="0"/>
                <a:cs typeface="Calibri" panose="020F0502020204030204" charset="0"/>
                <a:sym typeface="+mn-ea"/>
              </a:rPr>
              <a:t>, J. </a:t>
            </a:r>
            <a:r>
              <a:rPr lang="en-IN" sz="1600" dirty="0" err="1">
                <a:latin typeface="Calibri" panose="020F0502020204030204" charset="0"/>
                <a:cs typeface="Calibri" panose="020F0502020204030204" charset="0"/>
                <a:sym typeface="+mn-ea"/>
              </a:rPr>
              <a:t>Nider</a:t>
            </a:r>
            <a:r>
              <a:rPr lang="en-IN" sz="1600" dirty="0">
                <a:latin typeface="Calibri" panose="020F0502020204030204" charset="0"/>
                <a:cs typeface="Calibri" panose="020F0502020204030204" charset="0"/>
                <a:sym typeface="+mn-ea"/>
              </a:rPr>
              <a:t>, P. </a:t>
            </a:r>
            <a:r>
              <a:rPr lang="en-IN" sz="1600" dirty="0" err="1">
                <a:latin typeface="Calibri" panose="020F0502020204030204" charset="0"/>
                <a:cs typeface="Calibri" panose="020F0502020204030204" charset="0"/>
                <a:sym typeface="+mn-ea"/>
              </a:rPr>
              <a:t>Svärd</a:t>
            </a:r>
            <a:r>
              <a:rPr lang="en-IN" sz="1600" dirty="0">
                <a:latin typeface="Calibri" panose="020F0502020204030204" charset="0"/>
                <a:cs typeface="Calibri" panose="020F0502020204030204" charset="0"/>
                <a:sym typeface="+mn-ea"/>
              </a:rPr>
              <a:t>, L. Tomas, E. </a:t>
            </a:r>
            <a:r>
              <a:rPr lang="en-IN" sz="1600" dirty="0" err="1">
                <a:latin typeface="Calibri" panose="020F0502020204030204" charset="0"/>
                <a:cs typeface="Calibri" panose="020F0502020204030204" charset="0"/>
                <a:sym typeface="+mn-ea"/>
              </a:rPr>
              <a:t>Varvarigos</a:t>
            </a:r>
            <a:r>
              <a:rPr lang="en-IN" sz="1600" dirty="0">
                <a:latin typeface="Calibri" panose="020F0502020204030204" charset="0"/>
                <a:cs typeface="Calibri" panose="020F0502020204030204" charset="0"/>
                <a:sym typeface="+mn-ea"/>
              </a:rPr>
              <a:t>, T. </a:t>
            </a:r>
            <a:r>
              <a:rPr lang="en-IN" sz="1600" dirty="0" err="1">
                <a:latin typeface="Calibri" panose="020F0502020204030204" charset="0"/>
                <a:cs typeface="Calibri" panose="020F0502020204030204" charset="0"/>
                <a:sym typeface="+mn-ea"/>
              </a:rPr>
              <a:t>Varvarigou</a:t>
            </a:r>
            <a:r>
              <a:rPr lang="en-IN" sz="1600" dirty="0">
                <a:latin typeface="Calibri" panose="020F0502020204030204" charset="0"/>
                <a:cs typeface="Calibri" panose="020F0502020204030204" charset="0"/>
                <a:sym typeface="+mn-ea"/>
              </a:rPr>
              <a:t>, “High performance fault-tolerance for clouds”, IEEE Symposium on Computers and Communication (ISCC), pp. 251-257, 2015.</a:t>
            </a:r>
            <a:endParaRPr lang="en-IN" sz="1600" dirty="0">
              <a:latin typeface="Calibri" panose="020F0502020204030204" charset="0"/>
              <a:cs typeface="Calibri" panose="020F0502020204030204" charset="0"/>
            </a:endParaRPr>
          </a:p>
          <a:p>
            <a:pPr marL="104775" lvl="0" indent="0" algn="just">
              <a:lnSpc>
                <a:spcPct val="115000"/>
              </a:lnSpc>
              <a:spcBef>
                <a:spcPts val="0"/>
              </a:spcBef>
              <a:buSzPts val="1950"/>
              <a:buNone/>
            </a:pPr>
            <a:r>
              <a:rPr lang="en-IN" sz="1600" dirty="0">
                <a:latin typeface="Calibri" panose="020F0502020204030204" charset="0"/>
                <a:cs typeface="Calibri" panose="020F0502020204030204" charset="0"/>
                <a:sym typeface="+mn-ea"/>
              </a:rPr>
              <a:t> [6] C. Oberg, A. Whitt, R. Mills. "Disasters will happen-are you ready?", IEEE Communications Magazine, Vol 1, No. 49, pp. 36- 42, 2011. </a:t>
            </a:r>
            <a:endParaRPr lang="en-IN" sz="1600" dirty="0">
              <a:latin typeface="Calibri" panose="020F0502020204030204" charset="0"/>
              <a:ea typeface="Times New Roman" panose="02020603050405020304"/>
              <a:cs typeface="Calibri" panose="020F0502020204030204" charset="0"/>
              <a:sym typeface="Times New Roman" panose="02020603050405020304"/>
            </a:endParaRPr>
          </a:p>
          <a:p>
            <a:pPr marL="104775" lvl="0" indent="0" algn="just" rtl="0">
              <a:lnSpc>
                <a:spcPct val="115000"/>
              </a:lnSpc>
              <a:spcBef>
                <a:spcPts val="0"/>
              </a:spcBef>
              <a:spcAft>
                <a:spcPts val="0"/>
              </a:spcAft>
              <a:buSzPts val="1950"/>
              <a:buNone/>
            </a:pPr>
            <a:endParaRPr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04775" lvl="0" indent="0" algn="just">
              <a:lnSpc>
                <a:spcPct val="115000"/>
              </a:lnSpc>
              <a:spcBef>
                <a:spcPts val="0"/>
              </a:spcBef>
              <a:buSzPts val="1950"/>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85875" y="1418590"/>
            <a:ext cx="7278370" cy="1322070"/>
          </a:xfrm>
          <a:prstGeom prst="rect">
            <a:avLst/>
          </a:prstGeom>
          <a:noFill/>
        </p:spPr>
        <p:txBody>
          <a:bodyPr wrap="square" rtlCol="0">
            <a:spAutoFit/>
          </a:bodyPr>
          <a:lstStyle/>
          <a:p>
            <a:r>
              <a:rPr lang="en-US" sz="8000" b="1"/>
              <a:t>THANK </a:t>
            </a:r>
            <a:r>
              <a:rPr lang="en-US" sz="7200" b="1"/>
              <a:t>YOU</a:t>
            </a:r>
            <a:endParaRPr lang="en-US" sz="7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352" y="1041238"/>
            <a:ext cx="8821873" cy="4030980"/>
          </a:xfrm>
          <a:prstGeom prst="rect">
            <a:avLst/>
          </a:prstGeom>
          <a:noFill/>
        </p:spPr>
        <p:txBody>
          <a:bodyPr wrap="square">
            <a:spAutoFit/>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 - 1 </a:t>
            </a:r>
            <a:r>
              <a:rPr lang="en-US" sz="1600" dirty="0">
                <a:latin typeface="Times New Roman" panose="02020603050405020304" pitchFamily="18" charset="0"/>
                <a:cs typeface="Times New Roman" panose="02020603050405020304" pitchFamily="18" charset="0"/>
              </a:rPr>
              <a:t>:  A novel dynamic data replication strategy to improve access efficiency of cloud storage.</a:t>
            </a: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Authors :  </a:t>
            </a:r>
            <a:r>
              <a:rPr lang="en-US" sz="1600" dirty="0">
                <a:latin typeface="Times New Roman" panose="02020603050405020304" pitchFamily="18" charset="0"/>
                <a:cs typeface="Times New Roman" panose="02020603050405020304" pitchFamily="18" charset="0"/>
              </a:rPr>
              <a:t>S. N. John and T. T. </a:t>
            </a:r>
            <a:r>
              <a:rPr lang="en-US" sz="1600" dirty="0" err="1">
                <a:latin typeface="Times New Roman" panose="02020603050405020304" pitchFamily="18" charset="0"/>
                <a:cs typeface="Times New Roman" panose="02020603050405020304" pitchFamily="18" charset="0"/>
              </a:rPr>
              <a:t>Mirnalinee</a:t>
            </a:r>
            <a:endParaRPr lang="en-US" sz="1600" dirty="0" err="1">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1600" dirty="0" err="1">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Year : </a:t>
            </a:r>
            <a:r>
              <a:rPr lang="en-US" sz="1600" dirty="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Journal name: </a:t>
            </a:r>
            <a:r>
              <a:rPr lang="en-US" sz="1600" dirty="0">
                <a:latin typeface="Times New Roman" panose="02020603050405020304" pitchFamily="18" charset="0"/>
                <a:cs typeface="Times New Roman" panose="02020603050405020304" pitchFamily="18" charset="0"/>
              </a:rPr>
              <a:t>Information Systems and e-Business Management (volume-18)</a:t>
            </a:r>
            <a:endParaRPr lang="en-US" sz="1600"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Methodology :  </a:t>
            </a:r>
            <a:r>
              <a:rPr lang="en-US" sz="1600" dirty="0">
                <a:latin typeface="Times New Roman" panose="02020603050405020304" pitchFamily="18" charset="0"/>
                <a:cs typeface="Times New Roman" panose="02020603050405020304" pitchFamily="18" charset="0"/>
              </a:rPr>
              <a:t>Proposed another algorithm, namely RSPC, that introduced a replication strategy that satisfies the tenant objectives and the provider profit. It proposed a popularity-based file selection strategy through analyzing data access by users in a determined period of time</a:t>
            </a: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Pros :  </a:t>
            </a:r>
            <a:r>
              <a:rPr lang="en-US" sz="16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ntroduced a replication strategy that satisfies the tenant objectives and the provider profit.</a:t>
            </a: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Cons :  </a:t>
            </a:r>
            <a:r>
              <a:rPr lang="en-US" sz="1600" dirty="0">
                <a:latin typeface="Times New Roman" panose="02020603050405020304" pitchFamily="18" charset="0"/>
                <a:cs typeface="Times New Roman" panose="02020603050405020304" pitchFamily="18" charset="0"/>
              </a:rPr>
              <a:t>The mentioned method has delay &gt; 30 min in replacing the data, which is not suitable for large business needs.</a:t>
            </a:r>
            <a:endParaRPr lang="en-IN" sz="1600" dirty="0">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786765"/>
          </a:xfrm>
          <a:prstGeom prst="rect">
            <a:avLst/>
          </a:prstGeom>
          <a:solidFill>
            <a:schemeClr val="accent1">
              <a:lumMod val="20000"/>
              <a:lumOff val="80000"/>
            </a:schemeClr>
          </a:solidFill>
          <a:ln>
            <a:noFill/>
          </a:ln>
        </p:spPr>
        <p:txBody>
          <a:bodyPr spcFirstLastPara="1" wrap="square" lIns="90000" tIns="91425" rIns="90000" bIns="91425" anchor="t" anchorCtr="0">
            <a:noAutofit/>
          </a:bodyPr>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2740" y="1297305"/>
            <a:ext cx="8531860" cy="3476625"/>
          </a:xfrm>
          <a:prstGeom prst="rect">
            <a:avLst/>
          </a:prstGeom>
          <a:noFill/>
        </p:spPr>
        <p:txBody>
          <a:bodyPr wrap="square">
            <a:spAutoFit/>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Title-2 : </a:t>
            </a:r>
            <a:r>
              <a:rPr lang="en-US" sz="1600" dirty="0">
                <a:latin typeface="Times New Roman" panose="02020603050405020304" pitchFamily="18" charset="0"/>
                <a:cs typeface="Times New Roman" panose="02020603050405020304" pitchFamily="18" charset="0"/>
              </a:rPr>
              <a:t>A </a:t>
            </a:r>
            <a:r>
              <a:rPr lang="en-US" sz="1600" dirty="0">
                <a:solidFill>
                  <a:schemeClr val="dk1"/>
                </a:solidFill>
                <a:latin typeface="Times New Roman" panose="02020603050405020304" pitchFamily="18" charset="0"/>
                <a:cs typeface="Times New Roman" panose="02020603050405020304" pitchFamily="18" charset="0"/>
              </a:rPr>
              <a:t>CSO-based approach for secure data replication in cloud computing environment"</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Authors : </a:t>
            </a:r>
            <a:r>
              <a:rPr lang="en-US" sz="1600" dirty="0">
                <a:solidFill>
                  <a:schemeClr val="dk1"/>
                </a:solidFill>
                <a:latin typeface="Times New Roman" panose="02020603050405020304" pitchFamily="18" charset="0"/>
                <a:cs typeface="Times New Roman" panose="02020603050405020304" pitchFamily="18" charset="0"/>
              </a:rPr>
              <a:t>N. Mansouri, M. M. </a:t>
            </a:r>
            <a:r>
              <a:rPr lang="en-US" sz="1600" dirty="0" err="1">
                <a:solidFill>
                  <a:schemeClr val="dk1"/>
                </a:solidFill>
                <a:latin typeface="Times New Roman" panose="02020603050405020304" pitchFamily="18" charset="0"/>
                <a:cs typeface="Times New Roman" panose="02020603050405020304" pitchFamily="18" charset="0"/>
              </a:rPr>
              <a:t>Javidi</a:t>
            </a:r>
            <a:r>
              <a:rPr lang="en-US" sz="1600" dirty="0">
                <a:solidFill>
                  <a:schemeClr val="dk1"/>
                </a:solidFill>
                <a:latin typeface="Times New Roman" panose="02020603050405020304" pitchFamily="18" charset="0"/>
                <a:cs typeface="Times New Roman" panose="02020603050405020304" pitchFamily="18" charset="0"/>
              </a:rPr>
              <a:t> and B. M. H. </a:t>
            </a:r>
            <a:r>
              <a:rPr lang="en-US" sz="1600" dirty="0" err="1">
                <a:solidFill>
                  <a:schemeClr val="dk1"/>
                </a:solidFill>
                <a:latin typeface="Times New Roman" panose="02020603050405020304" pitchFamily="18" charset="0"/>
                <a:cs typeface="Times New Roman" panose="02020603050405020304" pitchFamily="18" charset="0"/>
              </a:rPr>
              <a:t>Zade</a:t>
            </a:r>
            <a:endParaRPr lang="en-US" sz="1600" dirty="0" err="1">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2020</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The Journal of Supercomputing</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Methodology : </a:t>
            </a:r>
            <a:r>
              <a:rPr lang="en-US" sz="1600" dirty="0">
                <a:solidFill>
                  <a:schemeClr val="dk1"/>
                </a:solidFill>
                <a:latin typeface="Times New Roman" panose="02020603050405020304" pitchFamily="18" charset="0"/>
                <a:cs typeface="Times New Roman" panose="02020603050405020304" pitchFamily="18" charset="0"/>
              </a:rPr>
              <a:t>P</a:t>
            </a:r>
            <a:r>
              <a:rPr lang="en-US" sz="1600" dirty="0">
                <a:solidFill>
                  <a:schemeClr val="dk1"/>
                </a:solidFill>
                <a:latin typeface="Times New Roman" panose="02020603050405020304" pitchFamily="18" charset="0"/>
                <a:cs typeface="Times New Roman" panose="02020603050405020304" pitchFamily="18" charset="0"/>
              </a:rPr>
              <a:t>roposed the Secure Data Replication (SDR) algorithm, which identifies popular files as replication candidates based on the number of file-access times, where the higher the number of file-access times, the higher the popularity. Thereafter, only 20% of the candidates will be selected for replication.</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err="1">
                <a:solidFill>
                  <a:schemeClr val="dk1"/>
                </a:solidFill>
                <a:latin typeface="Times New Roman" panose="02020603050405020304" pitchFamily="18" charset="0"/>
                <a:cs typeface="Times New Roman" panose="02020603050405020304" pitchFamily="18" charset="0"/>
              </a:rPr>
              <a:t>Pros</a:t>
            </a:r>
            <a:r>
              <a:rPr lang="en-US" sz="1600" b="1" dirty="0">
                <a:solidFill>
                  <a:schemeClr val="dk1"/>
                </a:solidFill>
                <a:latin typeface="Times New Roman" panose="02020603050405020304" pitchFamily="18" charset="0"/>
                <a:cs typeface="Times New Roman" panose="02020603050405020304" pitchFamily="18" charset="0"/>
              </a:rPr>
              <a:t> : </a:t>
            </a:r>
            <a:r>
              <a:rPr lang="en-US" sz="1600" dirty="0">
                <a:solidFill>
                  <a:schemeClr val="dk1"/>
                </a:solidFill>
                <a:latin typeface="Times New Roman" panose="02020603050405020304" pitchFamily="18" charset="0"/>
                <a:cs typeface="Times New Roman" panose="02020603050405020304" pitchFamily="18" charset="0"/>
              </a:rPr>
              <a:t> Identifies popular files as replication candidates based on the number of file-access time.</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US" sz="1600" b="1" dirty="0">
                <a:solidFill>
                  <a:schemeClr val="dk1"/>
                </a:solidFill>
                <a:latin typeface="Times New Roman" panose="02020603050405020304" pitchFamily="18" charset="0"/>
                <a:cs typeface="Times New Roman" panose="02020603050405020304" pitchFamily="18" charset="0"/>
              </a:rPr>
              <a:t>Cons :</a:t>
            </a:r>
            <a:r>
              <a:rPr lang="en-US" sz="1600" dirty="0">
                <a:solidFill>
                  <a:schemeClr val="dk1"/>
                </a:solidFill>
                <a:latin typeface="Times New Roman" panose="02020603050405020304" pitchFamily="18" charset="0"/>
                <a:cs typeface="Times New Roman" panose="02020603050405020304" pitchFamily="18" charset="0"/>
              </a:rPr>
              <a:t>  The higher the number of file-access times, the higher the popularity</a:t>
            </a:r>
            <a:endParaRPr lang="en-US" sz="1600" dirty="0">
              <a:solidFill>
                <a:schemeClr val="dk1"/>
              </a:solidFill>
              <a:latin typeface="Times New Roman" panose="02020603050405020304" pitchFamily="18" charset="0"/>
              <a:cs typeface="Times New Roman" panose="02020603050405020304" pitchFamily="18" charset="0"/>
            </a:endParaRPr>
          </a:p>
        </p:txBody>
      </p:sp>
      <p:sp>
        <p:nvSpPr>
          <p:cNvPr id="2"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4805" y="1204595"/>
            <a:ext cx="8448675" cy="3476625"/>
          </a:xfrm>
          <a:prstGeom prst="rect">
            <a:avLst/>
          </a:prstGeom>
          <a:noFill/>
        </p:spPr>
        <p:txBody>
          <a:bodyPr wrap="square">
            <a:spAutoFit/>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Title-3 : </a:t>
            </a:r>
            <a:r>
              <a:rPr lang="en-US" sz="1600" dirty="0">
                <a:solidFill>
                  <a:schemeClr val="dk1"/>
                </a:solidFill>
                <a:latin typeface="Times New Roman" panose="02020603050405020304" pitchFamily="18" charset="0"/>
                <a:cs typeface="Times New Roman" panose="02020603050405020304" pitchFamily="18" charset="0"/>
              </a:rPr>
              <a:t>Hierarchical data replication strategy to improve performance in cloud computing</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Authors : </a:t>
            </a:r>
            <a:r>
              <a:rPr lang="en-US" sz="1600" dirty="0">
                <a:solidFill>
                  <a:schemeClr val="dk1"/>
                </a:solidFill>
                <a:latin typeface="Times New Roman" panose="02020603050405020304" pitchFamily="18" charset="0"/>
                <a:cs typeface="Times New Roman" panose="02020603050405020304" pitchFamily="18" charset="0"/>
              </a:rPr>
              <a:t>N. Mansouri, M. M. </a:t>
            </a:r>
            <a:r>
              <a:rPr lang="en-US" sz="1600" dirty="0" err="1">
                <a:solidFill>
                  <a:schemeClr val="dk1"/>
                </a:solidFill>
                <a:latin typeface="Times New Roman" panose="02020603050405020304" pitchFamily="18" charset="0"/>
                <a:cs typeface="Times New Roman" panose="02020603050405020304" pitchFamily="18" charset="0"/>
              </a:rPr>
              <a:t>Javidi</a:t>
            </a:r>
            <a:r>
              <a:rPr lang="en-US" sz="1600" dirty="0">
                <a:solidFill>
                  <a:schemeClr val="dk1"/>
                </a:solidFill>
                <a:latin typeface="Times New Roman" panose="02020603050405020304" pitchFamily="18" charset="0"/>
                <a:cs typeface="Times New Roman" panose="02020603050405020304" pitchFamily="18" charset="0"/>
              </a:rPr>
              <a:t> and B. M. H. </a:t>
            </a:r>
            <a:r>
              <a:rPr lang="en-US" sz="1600" dirty="0" err="1">
                <a:solidFill>
                  <a:schemeClr val="dk1"/>
                </a:solidFill>
                <a:latin typeface="Times New Roman" panose="02020603050405020304" pitchFamily="18" charset="0"/>
                <a:cs typeface="Times New Roman" panose="02020603050405020304" pitchFamily="18" charset="0"/>
              </a:rPr>
              <a:t>Zade</a:t>
            </a:r>
            <a:endParaRPr lang="en-US" sz="1600" dirty="0" err="1">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2021</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Frontiers of Computer Science</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Methodology : </a:t>
            </a:r>
            <a:r>
              <a:rPr lang="en-US" sz="1600" dirty="0">
                <a:solidFill>
                  <a:schemeClr val="dk1"/>
                </a:solidFill>
                <a:latin typeface="Times New Roman" panose="02020603050405020304" pitchFamily="18" charset="0"/>
                <a:cs typeface="Times New Roman" panose="02020603050405020304" pitchFamily="18" charset="0"/>
              </a:rPr>
              <a:t>Proposed a dynamic replication algorithm namely Hierarchical Data Replication Strategy (HDRS). It identifies the popularity of a file based on a predicted number of file-access times then it replicates that popular file into the best site using network level locality.</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Pros :  </a:t>
            </a:r>
            <a:r>
              <a:rPr lang="en-US" sz="1600" dirty="0">
                <a:solidFill>
                  <a:schemeClr val="dk1"/>
                </a:solidFill>
                <a:latin typeface="Times New Roman" panose="02020603050405020304" pitchFamily="18" charset="0"/>
                <a:cs typeface="Times New Roman" panose="02020603050405020304" pitchFamily="18" charset="0"/>
              </a:rPr>
              <a:t>It identifies the popularity of a file based on a predicted number of file-access times then it replicates that popular file into the best site using network level locality.</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US" sz="1600" b="1" dirty="0">
                <a:solidFill>
                  <a:schemeClr val="dk1"/>
                </a:solidFill>
                <a:latin typeface="Times New Roman" panose="02020603050405020304" pitchFamily="18" charset="0"/>
                <a:cs typeface="Times New Roman" panose="02020603050405020304" pitchFamily="18" charset="0"/>
              </a:rPr>
              <a:t>Cons : </a:t>
            </a:r>
            <a:r>
              <a:rPr lang="en-US" sz="1600" dirty="0">
                <a:solidFill>
                  <a:schemeClr val="dk1"/>
                </a:solidFill>
                <a:latin typeface="Times New Roman" panose="02020603050405020304" pitchFamily="18" charset="0"/>
                <a:cs typeface="Times New Roman" panose="02020603050405020304" pitchFamily="18" charset="0"/>
              </a:rPr>
              <a:t>P</a:t>
            </a:r>
            <a:r>
              <a:rPr lang="en-US" sz="1600" dirty="0">
                <a:solidFill>
                  <a:schemeClr val="dk1"/>
                </a:solidFill>
                <a:latin typeface="Times New Roman" panose="02020603050405020304" pitchFamily="18" charset="0"/>
                <a:cs typeface="Times New Roman" panose="02020603050405020304" pitchFamily="18" charset="0"/>
              </a:rPr>
              <a:t>rediction on the number of files is not always correct may be wrong in some cases.</a:t>
            </a:r>
            <a:endParaRPr lang="en-US" sz="1600" dirty="0">
              <a:solidFill>
                <a:schemeClr val="dk1"/>
              </a:solidFill>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582" y="1328450"/>
            <a:ext cx="8495414" cy="3230245"/>
          </a:xfrm>
          <a:prstGeom prst="rect">
            <a:avLst/>
          </a:prstGeom>
          <a:noFill/>
        </p:spPr>
        <p:txBody>
          <a:bodyPr wrap="square">
            <a:spAutoFit/>
          </a:bodyPr>
          <a:lstStyle/>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Title-4 :</a:t>
            </a:r>
            <a:r>
              <a:rPr lang="en-US" sz="1600" dirty="0">
                <a:latin typeface="Times New Roman" panose="02020603050405020304" pitchFamily="18" charset="0"/>
                <a:cs typeface="Times New Roman" panose="02020603050405020304" pitchFamily="18" charset="0"/>
              </a:rPr>
              <a:t>  </a:t>
            </a:r>
            <a:r>
              <a:rPr lang="en-US" sz="1600" dirty="0">
                <a:solidFill>
                  <a:schemeClr val="dk1"/>
                </a:solidFill>
                <a:latin typeface="Times New Roman" panose="02020603050405020304" pitchFamily="18" charset="0"/>
                <a:cs typeface="Times New Roman" panose="02020603050405020304" pitchFamily="18" charset="0"/>
              </a:rPr>
              <a:t>Cost-effective replication management and scheduling in edge computing</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Authors : </a:t>
            </a:r>
            <a:r>
              <a:rPr lang="en-US" sz="1600" dirty="0">
                <a:solidFill>
                  <a:schemeClr val="dk1"/>
                </a:solidFill>
                <a:latin typeface="Times New Roman" panose="02020603050405020304" pitchFamily="18" charset="0"/>
                <a:cs typeface="Times New Roman" panose="02020603050405020304" pitchFamily="18" charset="0"/>
              </a:rPr>
              <a:t>Yanling Shao, Chunlin Li, Zhao Fu, Jia Leyue, Luo Youlong</a:t>
            </a:r>
            <a:endParaRPr lang="en-US" sz="1600" b="1"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2019</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Journal of Network and Computer Applications</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Methodology :  </a:t>
            </a:r>
            <a:r>
              <a:rPr lang="en-US" sz="1600" dirty="0">
                <a:solidFill>
                  <a:schemeClr val="dk1"/>
                </a:solidFill>
                <a:latin typeface="Times New Roman" panose="02020603050405020304" pitchFamily="18" charset="0"/>
                <a:cs typeface="Times New Roman" panose="02020603050405020304" pitchFamily="18" charset="0"/>
              </a:rPr>
              <a:t>P</a:t>
            </a:r>
            <a:r>
              <a:rPr lang="en-US" sz="1600" dirty="0">
                <a:solidFill>
                  <a:schemeClr val="dk1"/>
                </a:solidFill>
                <a:latin typeface="Times New Roman" panose="02020603050405020304" pitchFamily="18" charset="0"/>
                <a:cs typeface="Times New Roman" panose="02020603050405020304" pitchFamily="18" charset="0"/>
              </a:rPr>
              <a:t>roposed the Dynamic Replica Creation Algorithm (DRCA) and Data Replica Scheduling Algorithm (DRSA) based on a meta-heuristic approach, in which file selection is done based on its popularity</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err="1">
                <a:solidFill>
                  <a:schemeClr val="dk1"/>
                </a:solidFill>
                <a:latin typeface="Times New Roman" panose="02020603050405020304" pitchFamily="18" charset="0"/>
                <a:cs typeface="Times New Roman" panose="02020603050405020304" pitchFamily="18" charset="0"/>
              </a:rPr>
              <a:t>Pros</a:t>
            </a:r>
            <a:r>
              <a:rPr lang="en-US" sz="1600" b="1" dirty="0">
                <a:solidFill>
                  <a:schemeClr val="dk1"/>
                </a:solidFill>
                <a:latin typeface="Times New Roman" panose="02020603050405020304" pitchFamily="18" charset="0"/>
                <a:cs typeface="Times New Roman" panose="02020603050405020304" pitchFamily="18" charset="0"/>
              </a:rPr>
              <a:t>:</a:t>
            </a:r>
            <a:r>
              <a:rPr lang="en-US" sz="1600" dirty="0">
                <a:solidFill>
                  <a:schemeClr val="dk1"/>
                </a:solidFill>
                <a:latin typeface="Times New Roman" panose="02020603050405020304" pitchFamily="18" charset="0"/>
                <a:cs typeface="Times New Roman" panose="02020603050405020304" pitchFamily="18" charset="0"/>
              </a:rPr>
              <a:t>  It is approach, in which file selection is done based on its popularity</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US" sz="1600" b="1" dirty="0">
                <a:solidFill>
                  <a:schemeClr val="dk1"/>
                </a:solidFill>
                <a:latin typeface="Times New Roman" panose="02020603050405020304" pitchFamily="18" charset="0"/>
                <a:cs typeface="Times New Roman" panose="02020603050405020304" pitchFamily="18" charset="0"/>
              </a:rPr>
              <a:t>Cons : </a:t>
            </a:r>
            <a:r>
              <a:rPr lang="en-US" sz="1600" dirty="0">
                <a:solidFill>
                  <a:schemeClr val="dk1"/>
                </a:solidFill>
                <a:latin typeface="Times New Roman" panose="02020603050405020304" pitchFamily="18" charset="0"/>
                <a:cs typeface="Times New Roman" panose="02020603050405020304" pitchFamily="18" charset="0"/>
              </a:rPr>
              <a:t>I</a:t>
            </a:r>
            <a:r>
              <a:rPr lang="en-US" sz="1600" dirty="0">
                <a:solidFill>
                  <a:schemeClr val="dk1"/>
                </a:solidFill>
                <a:latin typeface="Times New Roman" panose="02020603050405020304" pitchFamily="18" charset="0"/>
                <a:cs typeface="Times New Roman" panose="02020603050405020304" pitchFamily="18" charset="0"/>
              </a:rPr>
              <a:t>t takes the file repetition and does the file selection .</a:t>
            </a:r>
            <a:endParaRPr lang="en-US" sz="1600" dirty="0">
              <a:solidFill>
                <a:schemeClr val="dk1"/>
              </a:solidFill>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323" y="1076298"/>
            <a:ext cx="8417442" cy="3969385"/>
          </a:xfrm>
          <a:prstGeom prst="rect">
            <a:avLst/>
          </a:prstGeom>
          <a:noFill/>
        </p:spPr>
        <p:txBody>
          <a:bodyPr wrap="square">
            <a:spAutoFit/>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Title-5 : </a:t>
            </a:r>
            <a:r>
              <a:rPr lang="en-US" sz="1600" dirty="0">
                <a:latin typeface="Times New Roman" panose="02020603050405020304" pitchFamily="18" charset="0"/>
                <a:cs typeface="Times New Roman" panose="02020603050405020304" pitchFamily="18" charset="0"/>
              </a:rPr>
              <a:t>D</a:t>
            </a:r>
            <a:r>
              <a:rPr lang="en-US" sz="1600" dirty="0">
                <a:solidFill>
                  <a:schemeClr val="dk1"/>
                </a:solidFill>
                <a:latin typeface="Times New Roman" panose="02020603050405020304" pitchFamily="18" charset="0"/>
                <a:cs typeface="Times New Roman" panose="02020603050405020304" pitchFamily="18" charset="0"/>
              </a:rPr>
              <a:t>ata replica placement policy based on load balance in cloud storage system</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Authors : </a:t>
            </a:r>
            <a:r>
              <a:rPr lang="en-US" sz="1600" dirty="0">
                <a:solidFill>
                  <a:schemeClr val="dk1"/>
                </a:solidFill>
                <a:latin typeface="Times New Roman" panose="02020603050405020304" pitchFamily="18" charset="0"/>
                <a:cs typeface="Times New Roman" panose="02020603050405020304" pitchFamily="18" charset="0"/>
              </a:rPr>
              <a:t>Xiong Fu; Jian Li; Wenjie Liu; Song Deng; Junchang Wang</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2019</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IEEE 3rd Information Technology,Networking,Electronic and Automation Control Conference (ITNEC 2019)</a:t>
            </a:r>
            <a:endParaRPr lang="en-US" sz="1600" dirty="0">
              <a:latin typeface="Times New Roman" panose="02020603050405020304" pitchFamily="18" charset="0"/>
              <a:cs typeface="Times New Roman" panose="02020603050405020304" pitchFamily="18" charset="0"/>
              <a:sym typeface="+mn-ea"/>
            </a:endParaRPr>
          </a:p>
          <a:p>
            <a:pPr marL="0" lvl="0" indent="0" algn="l" rtl="0">
              <a:spcBef>
                <a:spcPts val="1200"/>
              </a:spcBef>
              <a:spcAft>
                <a:spcPts val="0"/>
              </a:spcAft>
              <a:buNone/>
            </a:pPr>
            <a:r>
              <a:rPr lang="en-US" sz="1600" b="1" dirty="0">
                <a:solidFill>
                  <a:schemeClr val="dk1"/>
                </a:solidFill>
                <a:latin typeface="Times New Roman" panose="02020603050405020304" pitchFamily="18" charset="0"/>
                <a:cs typeface="Times New Roman" panose="02020603050405020304" pitchFamily="18" charset="0"/>
              </a:rPr>
              <a:t>Methodology :</a:t>
            </a:r>
            <a:r>
              <a:rPr lang="en-US" sz="1600" dirty="0">
                <a:solidFill>
                  <a:schemeClr val="dk1"/>
                </a:solidFill>
                <a:latin typeface="Times New Roman" panose="02020603050405020304" pitchFamily="18" charset="0"/>
                <a:cs typeface="Times New Roman" panose="02020603050405020304" pitchFamily="18" charset="0"/>
              </a:rPr>
              <a:t>  proposed the Replica Placement Based on Load Balance (RPBLB) technique to reduce remote users’ access time. RPBLB suggested duplicating the most used data to new storage without neglecting the storage load balancing.</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1600" b="1" dirty="0" err="1">
                <a:solidFill>
                  <a:schemeClr val="dk1"/>
                </a:solidFill>
                <a:latin typeface="Times New Roman" panose="02020603050405020304" pitchFamily="18" charset="0"/>
                <a:cs typeface="Times New Roman" panose="02020603050405020304" pitchFamily="18" charset="0"/>
              </a:rPr>
              <a:t>Pros</a:t>
            </a:r>
            <a:r>
              <a:rPr lang="en-US" sz="1600" b="1" dirty="0">
                <a:solidFill>
                  <a:schemeClr val="dk1"/>
                </a:solidFill>
                <a:latin typeface="Times New Roman" panose="02020603050405020304" pitchFamily="18" charset="0"/>
                <a:cs typeface="Times New Roman" panose="02020603050405020304" pitchFamily="18" charset="0"/>
              </a:rPr>
              <a:t> :</a:t>
            </a:r>
            <a:r>
              <a:rPr lang="en-US" sz="1600" dirty="0">
                <a:solidFill>
                  <a:schemeClr val="dk1"/>
                </a:solidFill>
                <a:latin typeface="Times New Roman" panose="02020603050405020304" pitchFamily="18" charset="0"/>
                <a:cs typeface="Times New Roman" panose="02020603050405020304" pitchFamily="18" charset="0"/>
              </a:rPr>
              <a:t>  proposed the Replica Placement Based on Load Balance (RPBLB) technique to reduce remote users’ access time.</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US" sz="1600" b="1" dirty="0">
                <a:solidFill>
                  <a:schemeClr val="dk1"/>
                </a:solidFill>
                <a:latin typeface="Times New Roman" panose="02020603050405020304" pitchFamily="18" charset="0"/>
                <a:cs typeface="Times New Roman" panose="02020603050405020304" pitchFamily="18" charset="0"/>
              </a:rPr>
              <a:t>Cons : </a:t>
            </a:r>
            <a:r>
              <a:rPr lang="en-US" sz="1600" dirty="0">
                <a:solidFill>
                  <a:schemeClr val="dk1"/>
                </a:solidFill>
                <a:latin typeface="Times New Roman" panose="02020603050405020304" pitchFamily="18" charset="0"/>
                <a:cs typeface="Times New Roman" panose="02020603050405020304" pitchFamily="18" charset="0"/>
              </a:rPr>
              <a:t>  RPBLB suggested duplicating the most used data to new storage without neglecting the storage load balancing</a:t>
            </a:r>
            <a:endParaRPr lang="en-US" sz="1600" dirty="0">
              <a:solidFill>
                <a:schemeClr val="dk1"/>
              </a:solidFill>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9956" y="1004083"/>
            <a:ext cx="8304027" cy="3969385"/>
          </a:xfrm>
          <a:prstGeom prst="rect">
            <a:avLst/>
          </a:prstGeom>
          <a:noFill/>
        </p:spPr>
        <p:txBody>
          <a:bodyPr wrap="square">
            <a:spAutoFit/>
          </a:bodyPr>
          <a:lstStyle/>
          <a:p>
            <a:pPr marL="0" lvl="0" indent="0" algn="just" rtl="0">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Title-6 :</a:t>
            </a:r>
            <a:r>
              <a:rPr lang="en-US" sz="1600" dirty="0">
                <a:latin typeface="Times New Roman" panose="02020603050405020304" pitchFamily="18" charset="0"/>
                <a:cs typeface="Times New Roman" panose="02020603050405020304" pitchFamily="18" charset="0"/>
              </a:rPr>
              <a:t>  </a:t>
            </a:r>
            <a:r>
              <a:rPr lang="en-US" sz="1600" dirty="0">
                <a:solidFill>
                  <a:schemeClr val="dk1"/>
                </a:solidFill>
                <a:latin typeface="Times New Roman" panose="02020603050405020304" pitchFamily="18" charset="0"/>
                <a:cs typeface="Times New Roman" panose="02020603050405020304" pitchFamily="18" charset="0"/>
              </a:rPr>
              <a:t>Fault-Tolerance in the Scope of Software-Defined Networking (SDN)</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rPr>
              <a:t>Authors : </a:t>
            </a:r>
            <a:r>
              <a:rPr lang="en-US" sz="1600" dirty="0">
                <a:solidFill>
                  <a:schemeClr val="dk1"/>
                </a:solidFill>
                <a:latin typeface="Times New Roman" panose="02020603050405020304" pitchFamily="18" charset="0"/>
                <a:cs typeface="Times New Roman" panose="02020603050405020304" pitchFamily="18" charset="0"/>
              </a:rPr>
              <a:t>A. U. Rehman, R. L. Aguiar and J. P. </a:t>
            </a:r>
            <a:r>
              <a:rPr lang="en-US" sz="1600" dirty="0" err="1">
                <a:solidFill>
                  <a:schemeClr val="dk1"/>
                </a:solidFill>
                <a:latin typeface="Times New Roman" panose="02020603050405020304" pitchFamily="18" charset="0"/>
                <a:cs typeface="Times New Roman" panose="02020603050405020304" pitchFamily="18" charset="0"/>
              </a:rPr>
              <a:t>Barraca</a:t>
            </a:r>
            <a:endParaRPr lang="en-US" sz="1600" dirty="0" err="1">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2019</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IEEE Access ( Volume: 7)</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rPr>
              <a:t>Methodology </a:t>
            </a:r>
            <a:r>
              <a:rPr lang="en-US" sz="1600" dirty="0">
                <a:latin typeface="Times New Roman" panose="02020603050405020304" pitchFamily="18" charset="0"/>
                <a:cs typeface="Times New Roman" panose="02020603050405020304" pitchFamily="18" charset="0"/>
              </a:rPr>
              <a:t>: proposed </a:t>
            </a:r>
            <a:r>
              <a:rPr lang="en-US" sz="1600" dirty="0">
                <a:solidFill>
                  <a:schemeClr val="dk1"/>
                </a:solidFill>
                <a:latin typeface="Times New Roman" panose="02020603050405020304" pitchFamily="18" charset="0"/>
                <a:cs typeface="Times New Roman" panose="02020603050405020304" pitchFamily="18" charset="0"/>
              </a:rPr>
              <a:t>make function such as firewall and Domain Name Service (DNS) to their customers. Under the traditional network architecture, it would be very time consuming and expensive to provide such functions. </a:t>
            </a:r>
            <a:endParaRPr lang="en-US"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err="1">
                <a:latin typeface="Times New Roman" panose="02020603050405020304" pitchFamily="18" charset="0"/>
                <a:cs typeface="Times New Roman" panose="02020603050405020304" pitchFamily="18" charset="0"/>
              </a:rPr>
              <a:t>Pros</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 It </a:t>
            </a:r>
            <a:r>
              <a:rPr lang="en-US" sz="1600" dirty="0">
                <a:solidFill>
                  <a:schemeClr val="dk1"/>
                </a:solidFill>
                <a:latin typeface="Times New Roman" panose="02020603050405020304" pitchFamily="18" charset="0"/>
                <a:cs typeface="Times New Roman" panose="02020603050405020304" pitchFamily="18" charset="0"/>
              </a:rPr>
              <a:t>make function such as firewall and Domain Name Service (DNS) to their customers. </a:t>
            </a:r>
            <a:endParaRPr lang="en-US"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rPr>
              <a:t>Cons : </a:t>
            </a:r>
            <a:r>
              <a:rPr lang="en-US" sz="1600" dirty="0">
                <a:solidFill>
                  <a:schemeClr val="dk1"/>
                </a:solidFill>
                <a:latin typeface="Times New Roman" panose="02020603050405020304" pitchFamily="18" charset="0"/>
                <a:cs typeface="Times New Roman" panose="02020603050405020304" pitchFamily="18" charset="0"/>
              </a:rPr>
              <a:t> the control plane and the data plane are bound together, the network is “vertically integrated” which makes it very complicated to reconfigure the system each time there is a change or even making it dynamically reconfigurable </a:t>
            </a:r>
            <a:endParaRPr lang="en-US" sz="1600" dirty="0">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401" y="1142070"/>
            <a:ext cx="8396176" cy="3723005"/>
          </a:xfrm>
          <a:prstGeom prst="rect">
            <a:avLst/>
          </a:prstGeom>
          <a:noFill/>
        </p:spPr>
        <p:txBody>
          <a:bodyPr wrap="square">
            <a:spAutoFit/>
          </a:bodyPr>
          <a:lstStyle/>
          <a:p>
            <a:pPr marL="0" lvl="0" indent="0" algn="just" rtl="0">
              <a:spcBef>
                <a:spcPts val="0"/>
              </a:spcBef>
              <a:spcAft>
                <a:spcPts val="0"/>
              </a:spcAft>
              <a:buClr>
                <a:schemeClr val="dk1"/>
              </a:buClr>
              <a:buSzPts val="1100"/>
              <a:buFont typeface="Arial" panose="020B0604020202020204"/>
              <a:buNone/>
            </a:pPr>
            <a:r>
              <a:rPr lang="en-IN" sz="1600" b="1" dirty="0">
                <a:latin typeface="Times New Roman" panose="02020603050405020304" pitchFamily="18" charset="0"/>
                <a:cs typeface="Times New Roman" panose="02020603050405020304" pitchFamily="18" charset="0"/>
              </a:rPr>
              <a:t>Title</a:t>
            </a:r>
            <a:r>
              <a:rPr lang="en-US" altLang="en-IN" sz="1600" b="1" dirty="0">
                <a:latin typeface="Times New Roman" panose="02020603050405020304" pitchFamily="18" charset="0"/>
                <a:cs typeface="Times New Roman" panose="02020603050405020304" pitchFamily="18" charset="0"/>
              </a:rPr>
              <a:t>-7</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a:solidFill>
                  <a:schemeClr val="dk1"/>
                </a:solidFill>
                <a:latin typeface="Times New Roman" panose="02020603050405020304" pitchFamily="18" charset="0"/>
                <a:cs typeface="Times New Roman" panose="02020603050405020304" pitchFamily="18" charset="0"/>
              </a:rPr>
              <a:t>Ziggurat: A tiered file system for non-volatile main memories and disks,” </a:t>
            </a:r>
            <a:endParaRPr lang="en-IN"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Clr>
                <a:schemeClr val="dk1"/>
              </a:buClr>
              <a:buSzPts val="1100"/>
              <a:buFont typeface="Arial" panose="020B0604020202020204"/>
              <a:buNone/>
            </a:pPr>
            <a:r>
              <a:rPr lang="en-IN" sz="1600" b="1" dirty="0">
                <a:latin typeface="Times New Roman" panose="02020603050405020304" pitchFamily="18" charset="0"/>
                <a:cs typeface="Times New Roman" panose="02020603050405020304" pitchFamily="18" charset="0"/>
              </a:rPr>
              <a:t>Author</a:t>
            </a:r>
            <a:r>
              <a:rPr lang="en-US" altLang="en-IN" sz="1600" b="1" dirty="0">
                <a:latin typeface="Times New Roman" panose="02020603050405020304" pitchFamily="18" charset="0"/>
                <a:cs typeface="Times New Roman" panose="02020603050405020304" pitchFamily="18" charset="0"/>
              </a:rPr>
              <a:t>s </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a:solidFill>
                  <a:schemeClr val="dk1"/>
                </a:solidFill>
                <a:latin typeface="Times New Roman" panose="02020603050405020304" pitchFamily="18" charset="0"/>
                <a:cs typeface="Times New Roman" panose="02020603050405020304" pitchFamily="18" charset="0"/>
              </a:rPr>
              <a:t>S. Zheng, M. </a:t>
            </a:r>
            <a:r>
              <a:rPr lang="en-IN" sz="1600" dirty="0" err="1">
                <a:solidFill>
                  <a:schemeClr val="dk1"/>
                </a:solidFill>
                <a:latin typeface="Times New Roman" panose="02020603050405020304" pitchFamily="18" charset="0"/>
                <a:cs typeface="Times New Roman" panose="02020603050405020304" pitchFamily="18" charset="0"/>
              </a:rPr>
              <a:t>Hoseinzadeh</a:t>
            </a:r>
            <a:r>
              <a:rPr lang="en-IN" sz="1600" dirty="0">
                <a:solidFill>
                  <a:schemeClr val="dk1"/>
                </a:solidFill>
                <a:latin typeface="Times New Roman" panose="02020603050405020304" pitchFamily="18" charset="0"/>
                <a:cs typeface="Times New Roman" panose="02020603050405020304" pitchFamily="18" charset="0"/>
              </a:rPr>
              <a:t>, and S. Swanson</a:t>
            </a:r>
            <a:endParaRPr lang="en-IN"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Year : </a:t>
            </a:r>
            <a:r>
              <a:rPr lang="en-US" sz="1600" dirty="0">
                <a:latin typeface="Times New Roman" panose="02020603050405020304" pitchFamily="18" charset="0"/>
                <a:cs typeface="Times New Roman" panose="02020603050405020304" pitchFamily="18" charset="0"/>
                <a:sym typeface="+mn-ea"/>
              </a:rPr>
              <a:t>2019</a:t>
            </a:r>
            <a:endParaRPr lang="en-US" sz="1600"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None/>
            </a:pPr>
            <a:r>
              <a:rPr lang="en-US" sz="1600" b="1" dirty="0">
                <a:latin typeface="Times New Roman" panose="02020603050405020304" pitchFamily="18" charset="0"/>
                <a:cs typeface="Times New Roman" panose="02020603050405020304" pitchFamily="18" charset="0"/>
                <a:sym typeface="+mn-ea"/>
              </a:rPr>
              <a:t>Journal name: </a:t>
            </a:r>
            <a:r>
              <a:rPr lang="en-US" sz="1600" dirty="0">
                <a:latin typeface="Times New Roman" panose="02020603050405020304" pitchFamily="18" charset="0"/>
                <a:cs typeface="Times New Roman" panose="02020603050405020304" pitchFamily="18" charset="0"/>
                <a:sym typeface="+mn-ea"/>
              </a:rPr>
              <a:t>17th USENIX Conference on File and Storage Technologies (FAST ’19)</a:t>
            </a:r>
            <a:endParaRPr lang="en-US" sz="1600" b="1" dirty="0">
              <a:latin typeface="Times New Roman" panose="02020603050405020304" pitchFamily="18" charset="0"/>
              <a:cs typeface="Times New Roman" panose="02020603050405020304" pitchFamily="18" charset="0"/>
              <a:sym typeface="+mn-ea"/>
            </a:endParaRPr>
          </a:p>
          <a:p>
            <a:pPr marL="0" lvl="0" indent="0" algn="just" rtl="0">
              <a:spcBef>
                <a:spcPts val="1200"/>
              </a:spcBef>
              <a:spcAft>
                <a:spcPts val="0"/>
              </a:spcAft>
              <a:buClr>
                <a:schemeClr val="dk1"/>
              </a:buClr>
              <a:buSzPts val="1100"/>
              <a:buFont typeface="Arial" panose="020B0604020202020204"/>
              <a:buNone/>
            </a:pPr>
            <a:r>
              <a:rPr lang="en-IN" sz="1600" b="1" dirty="0">
                <a:latin typeface="Times New Roman" panose="02020603050405020304" pitchFamily="18" charset="0"/>
                <a:cs typeface="Times New Roman" panose="02020603050405020304" pitchFamily="18" charset="0"/>
              </a:rPr>
              <a:t>Methodology : </a:t>
            </a:r>
            <a:r>
              <a:rPr lang="en-IN" sz="1600" dirty="0">
                <a:latin typeface="Times New Roman" panose="02020603050405020304" pitchFamily="18" charset="0"/>
                <a:cs typeface="Times New Roman" panose="02020603050405020304" pitchFamily="18" charset="0"/>
              </a:rPr>
              <a:t>proposed Emerging fast, byte-addressable Non-Volatile Main Memory (NVMM) provides huge increases in storage performance compared to traditional disks, present Ziggurat, a tiered file system that combines NVMM and slow disks to create a storage system with near-NVMM performance and large capacity. </a:t>
            </a:r>
            <a:endParaRPr lang="en-IN"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IN" sz="1600" b="1" dirty="0" err="1">
                <a:latin typeface="Times New Roman" panose="02020603050405020304" pitchFamily="18" charset="0"/>
                <a:cs typeface="Times New Roman" panose="02020603050405020304" pitchFamily="18" charset="0"/>
              </a:rPr>
              <a:t>P</a:t>
            </a:r>
            <a:r>
              <a:rPr lang="en-US" altLang="en-IN" sz="1600" b="1" dirty="0" err="1">
                <a:latin typeface="Times New Roman" panose="02020603050405020304" pitchFamily="18" charset="0"/>
                <a:cs typeface="Times New Roman" panose="02020603050405020304" pitchFamily="18" charset="0"/>
              </a:rPr>
              <a:t>ros</a:t>
            </a:r>
            <a:r>
              <a:rPr lang="en-IN" sz="1600" b="1" dirty="0">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It provides huge increases in storage performance compared to traditional disks</a:t>
            </a:r>
            <a:endParaRPr lang="en-IN"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IN" sz="1600" b="1" dirty="0">
                <a:latin typeface="Times New Roman" panose="02020603050405020304" pitchFamily="18" charset="0"/>
                <a:cs typeface="Times New Roman" panose="02020603050405020304" pitchFamily="18" charset="0"/>
              </a:rPr>
              <a:t>Cons : </a:t>
            </a:r>
            <a:r>
              <a:rPr lang="en-IN" sz="1600" dirty="0">
                <a:solidFill>
                  <a:schemeClr val="dk1"/>
                </a:solidFill>
                <a:latin typeface="Times New Roman" panose="02020603050405020304" pitchFamily="18" charset="0"/>
                <a:cs typeface="Times New Roman" panose="02020603050405020304" pitchFamily="18" charset="0"/>
              </a:rPr>
              <a:t>Thus, a few SSDs in a storage server can overwhelm 100Gb/s Ethernet. Faster technologies such as Intel Optane</a:t>
            </a:r>
            <a:endParaRPr lang="en-IN" sz="1600" dirty="0">
              <a:latin typeface="Times New Roman" panose="02020603050405020304" pitchFamily="18" charset="0"/>
              <a:cs typeface="Times New Roman" panose="02020603050405020304" pitchFamily="18" charset="0"/>
            </a:endParaRPr>
          </a:p>
        </p:txBody>
      </p:sp>
      <p:sp>
        <p:nvSpPr>
          <p:cNvPr id="207" name="Google Shape;207;p33"/>
          <p:cNvSpPr/>
          <p:nvPr/>
        </p:nvSpPr>
        <p:spPr>
          <a:xfrm>
            <a:off x="0" y="179705"/>
            <a:ext cx="9144000" cy="824230"/>
          </a:xfrm>
          <a:prstGeom prst="rect">
            <a:avLst/>
          </a:prstGeom>
          <a:solidFill>
            <a:schemeClr val="accent1">
              <a:lumMod val="20000"/>
              <a:lumOff val="80000"/>
            </a:schemeClr>
          </a:solidFill>
          <a:ln>
            <a:noFill/>
          </a:ln>
        </p:spPr>
        <p:txBody>
          <a:bodyPr spcFirstLastPara="1" wrap="square" lIns="90000" tIns="91425" rIns="90000" bIns="91425" anchor="t" anchorCtr="0">
            <a:noAutofit/>
          </a:bodyPr>
          <a:lstStyle/>
          <a:p>
            <a:pPr marL="0" marR="0" lvl="0" indent="0" algn="ctr" rtl="0">
              <a:spcBef>
                <a:spcPts val="0"/>
              </a:spcBef>
              <a:spcAft>
                <a:spcPts val="0"/>
              </a:spcAft>
              <a:buNone/>
            </a:pPr>
            <a:r>
              <a:rPr lang="en-GB" sz="2800" b="1" dirty="0">
                <a:solidFill>
                  <a:srgbClr val="000000"/>
                </a:solidFill>
                <a:latin typeface="Times New Roman" panose="02020603050405020304" pitchFamily="18" charset="0"/>
                <a:cs typeface="Times New Roman" panose="02020603050405020304" pitchFamily="18" charset="0"/>
              </a:rPr>
              <a:t>LITERATURE SURVEY</a:t>
            </a:r>
            <a:r>
              <a:rPr lang="en-GB" sz="2800" b="1" strike="noStrike" dirty="0">
                <a:solidFill>
                  <a:srgbClr val="000000"/>
                </a:solidFill>
                <a:latin typeface="Times New Roman" panose="02020603050405020304" pitchFamily="18" charset="0"/>
                <a:cs typeface="Times New Roman" panose="02020603050405020304" pitchFamily="18" charset="0"/>
              </a:rPr>
              <a:t> </a:t>
            </a:r>
            <a:endParaRPr sz="2800" strike="noStrike"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15018</Words>
  <Application>WPS Presentation</Application>
  <PresentationFormat>On-screen Show (16:9)</PresentationFormat>
  <Paragraphs>230</Paragraphs>
  <Slides>23</Slides>
  <Notes>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Arial</vt:lpstr>
      <vt:lpstr>SimSun</vt:lpstr>
      <vt:lpstr>Wingdings</vt:lpstr>
      <vt:lpstr>Arial</vt:lpstr>
      <vt:lpstr>Calibri</vt:lpstr>
      <vt:lpstr>Calibri</vt:lpstr>
      <vt:lpstr>Times New Roman</vt:lpstr>
      <vt:lpstr>Times New Roman</vt:lpstr>
      <vt:lpstr>Microsoft YaHei</vt:lpstr>
      <vt:lpstr>Arial Unicode MS</vt:lpstr>
      <vt:lpstr>Noto Sans Symbols</vt:lpstr>
      <vt:lpstr>Segoe Print</vt:lpstr>
      <vt:lpstr>Wingdings</vt:lpstr>
      <vt:lpstr>Simple Light</vt:lpstr>
      <vt:lpstr>Default Design</vt:lpstr>
      <vt:lpstr>Disaster recovery mechanism with active storage replication and DNS failover in cloud Virtual Machine</vt:lpstr>
      <vt:lpstr>     PROJECT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EXISTING SYSTEM</vt:lpstr>
      <vt:lpstr>PowerPoint 演示文稿</vt:lpstr>
      <vt:lpstr>PROPOSED SYSTEM</vt:lpstr>
      <vt:lpstr>PowerPoint 演示文稿</vt:lpstr>
      <vt:lpstr>PowerPoint 演示文稿</vt:lpstr>
      <vt:lpstr>PowerPoint 演示文稿</vt:lpstr>
      <vt:lpstr>AREAS OF FEASIBILITY </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failover with active storage replication in cloud application for disaster recovery and Zero downtime</dc:title>
  <dc:creator>HP</dc:creator>
  <cp:lastModifiedBy>priya</cp:lastModifiedBy>
  <cp:revision>28</cp:revision>
  <dcterms:created xsi:type="dcterms:W3CDTF">2022-03-28T13:38:00Z</dcterms:created>
  <dcterms:modified xsi:type="dcterms:W3CDTF">2022-04-13T05:58:07Z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0E00EB9023C047FD9C08C2AF614DD028</vt:lpwstr>
  </property>
  <property fmtid="{D5CDD505-2E9C-101B-9397-08002B2CF9AE}" pid="3" name="KSOProductBuildVer">
    <vt:lpwstr>1033-11.2.0.10451</vt:lpwstr>
  </property>
</Properties>
</file>