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sldIdLst>
    <p:sldId id="256" r:id="rId4"/>
    <p:sldId id="257" r:id="rId6"/>
    <p:sldId id="261" r:id="rId7"/>
    <p:sldId id="285" r:id="rId8"/>
    <p:sldId id="284" r:id="rId9"/>
    <p:sldId id="278"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3" autoAdjust="0"/>
    <p:restoredTop sz="94660"/>
  </p:normalViewPr>
  <p:slideViewPr>
    <p:cSldViewPr snapToGrid="0">
      <p:cViewPr varScale="1">
        <p:scale>
          <a:sx n="82" d="100"/>
          <a:sy n="82" d="100"/>
        </p:scale>
        <p:origin x="87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10a78cf64c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7" name="Google Shape;127;g10a78cf64cd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10a78cf64cd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10a78cf64cd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g10d265c51b5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d265c51b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
        <p:cNvGrpSpPr/>
        <p:nvPr/>
      </p:nvGrpSpPr>
      <p:grpSpPr>
        <a:xfrm>
          <a:off x="0" y="0"/>
          <a:ext cx="0" cy="0"/>
          <a:chOff x="0" y="0"/>
          <a:chExt cx="0" cy="0"/>
        </a:xfrm>
      </p:grpSpPr>
      <p:sp>
        <p:nvSpPr>
          <p:cNvPr id="221" name="Google Shape;221;g11fb88173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fb8817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g10d265c51b5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0d265c51b5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p:txBody>
      </p:sp>
      <p:sp>
        <p:nvSpPr>
          <p:cNvPr id="84" name="Google Shape;84;p18"/>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p:txBody>
      </p:sp>
      <p:sp>
        <p:nvSpPr>
          <p:cNvPr id="102" name="Google Shape;102;p21"/>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a:spLocks noGrp="1"/>
          </p:cNvSpPr>
          <p:nvPr>
            <p:ph type="pic" idx="2"/>
          </p:nvPr>
        </p:nvSpPr>
        <p:spPr>
          <a:xfrm>
            <a:off x="3887391" y="740569"/>
            <a:ext cx="4629000" cy="3655200"/>
          </a:xfrm>
          <a:prstGeom prst="rect">
            <a:avLst/>
          </a:prstGeom>
          <a:noFill/>
          <a:ln>
            <a:noFill/>
          </a:ln>
        </p:spPr>
      </p:sp>
      <p:sp>
        <p:nvSpPr>
          <p:cNvPr id="109" name="Google Shape;109;p22"/>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35" y="716280"/>
            <a:ext cx="9145270" cy="1133475"/>
          </a:xfrm>
          <a:prstGeom prst="rect">
            <a:avLst/>
          </a:prstGeom>
          <a:solidFill>
            <a:schemeClr val="accent1">
              <a:lumMod val="20000"/>
              <a:lumOff val="80000"/>
            </a:schemeClr>
          </a:solidFill>
          <a:ln>
            <a:noFill/>
          </a:ln>
        </p:spPr>
        <p:txBody>
          <a:bodyPr spcFirstLastPara="1" wrap="square" lIns="68575" tIns="34275" rIns="68575" bIns="34275" anchor="b" anchorCtr="0">
            <a:normAutofit/>
          </a:bodyPr>
          <a:lstStyle/>
          <a:p>
            <a:pPr marL="0" lvl="0" indent="0" algn="dist" rtl="0">
              <a:lnSpc>
                <a:spcPct val="100000"/>
              </a:lnSpc>
              <a:spcBef>
                <a:spcPts val="0"/>
              </a:spcBef>
              <a:spcAft>
                <a:spcPts val="0"/>
              </a:spcAft>
              <a:buClr>
                <a:schemeClr val="dk1"/>
              </a:buClr>
              <a:buSzPts val="2900"/>
              <a:buFont typeface="Calibri" panose="020F0502020204030204"/>
              <a:buNone/>
            </a:pPr>
            <a:r>
              <a:rPr lang="en-GB" sz="2900" b="1" dirty="0" err="1"/>
              <a:t>D</a:t>
            </a:r>
            <a:r>
              <a:rPr lang="en-US" altLang="en-GB" sz="2900" b="1" dirty="0" err="1"/>
              <a:t>isaster recovery mechanism with active storage replication and DNS failover in cloud Virtual Machine</a:t>
            </a:r>
            <a:endParaRPr lang="en-US" altLang="en-GB" sz="2900" b="1" dirty="0" err="1"/>
          </a:p>
        </p:txBody>
      </p:sp>
      <p:sp>
        <p:nvSpPr>
          <p:cNvPr id="130" name="Google Shape;130;p25"/>
          <p:cNvSpPr/>
          <p:nvPr/>
        </p:nvSpPr>
        <p:spPr>
          <a:xfrm>
            <a:off x="1326276" y="233350"/>
            <a:ext cx="6885270" cy="42309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endParaRPr sz="2300" b="0" i="0" u="none" strike="noStrike" cap="none" dirty="0">
              <a:latin typeface="Arial" panose="020B0604020202020204"/>
              <a:ea typeface="Arial" panose="020B0604020202020204"/>
              <a:cs typeface="Arial" panose="020B0604020202020204"/>
              <a:sym typeface="Arial" panose="020B0604020202020204"/>
            </a:endParaRPr>
          </a:p>
        </p:txBody>
      </p:sp>
      <p:sp>
        <p:nvSpPr>
          <p:cNvPr id="132" name="Google Shape;132;p25"/>
          <p:cNvSpPr txBox="1"/>
          <p:nvPr/>
        </p:nvSpPr>
        <p:spPr>
          <a:xfrm>
            <a:off x="129540" y="3171825"/>
            <a:ext cx="4122420" cy="1800225"/>
          </a:xfrm>
          <a:prstGeom prst="rect">
            <a:avLst/>
          </a:prstGeom>
          <a:noFill/>
          <a:ln>
            <a:noFill/>
          </a:ln>
        </p:spPr>
        <p:txBody>
          <a:bodyPr spcFirstLastPara="1" wrap="square" lIns="68575" tIns="34275" rIns="68575" bIns="34275" anchor="t" anchorCtr="0">
            <a:noAutofit/>
          </a:bodyPr>
          <a:lstStyle/>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BATCH A15:</a:t>
            </a:r>
            <a:endPar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Kolla </a:t>
            </a:r>
            <a:r>
              <a:rPr 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Priya</a:t>
            </a: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(211418104129)</a:t>
            </a:r>
            <a:endPar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Kuricheti S</a:t>
            </a:r>
            <a:r>
              <a:rPr 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poorthi</a:t>
            </a: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(211418104136)</a:t>
            </a:r>
            <a:endParaRPr 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Balasa Chenchu Sai Vyshnavi(21141810)</a:t>
            </a:r>
            <a:endParaRPr lang="en-GB" sz="16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endParaRPr sz="1600" b="1" i="0" u="none" strike="noStrike" cap="none" dirty="0">
              <a:latin typeface="Times New Roman" panose="02020603050405020304" pitchFamily="18" charset="0"/>
              <a:cs typeface="Times New Roman" panose="02020603050405020304" pitchFamily="18" charset="0"/>
              <a:sym typeface="Arial" panose="020B0604020202020204"/>
            </a:endParaRPr>
          </a:p>
        </p:txBody>
      </p:sp>
      <p:sp>
        <p:nvSpPr>
          <p:cNvPr id="2" name="Text Box 1"/>
          <p:cNvSpPr txBox="1"/>
          <p:nvPr/>
        </p:nvSpPr>
        <p:spPr>
          <a:xfrm>
            <a:off x="0" y="2218690"/>
            <a:ext cx="5176520" cy="706755"/>
          </a:xfrm>
          <a:prstGeom prst="rect">
            <a:avLst/>
          </a:prstGeom>
          <a:noFill/>
        </p:spPr>
        <p:txBody>
          <a:bodyPr wrap="square" rtlCol="0">
            <a:spAutoFit/>
          </a:bodyPr>
          <a:lstStyle/>
          <a:p>
            <a:r>
              <a:rPr 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Domain:</a:t>
            </a:r>
            <a:r>
              <a:rPr lang="en-US" alt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Networking,</a:t>
            </a:r>
            <a:r>
              <a:rPr lang="en-US" alt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 W</a:t>
            </a:r>
            <a:r>
              <a:rPr 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eb</a:t>
            </a:r>
            <a:r>
              <a:rPr lang="en-GB" sz="2000" b="1" dirty="0">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altLang="en-GB" sz="2000" b="1" dirty="0">
                <a:latin typeface="Times New Roman" panose="02020603050405020304" pitchFamily="18" charset="0"/>
                <a:ea typeface="Calibri" panose="020F0502020204030204"/>
                <a:cs typeface="Times New Roman" panose="02020603050405020304" pitchFamily="18" charset="0"/>
                <a:sym typeface="Calibri" panose="020F0502020204030204"/>
              </a:rPr>
              <a:t>D</a:t>
            </a:r>
            <a:r>
              <a:rPr lang="en-GB" sz="2000" b="1" dirty="0">
                <a:latin typeface="Times New Roman" panose="02020603050405020304" pitchFamily="18" charset="0"/>
                <a:ea typeface="Calibri" panose="020F0502020204030204"/>
                <a:cs typeface="Times New Roman" panose="02020603050405020304" pitchFamily="18" charset="0"/>
                <a:sym typeface="Calibri" panose="020F0502020204030204"/>
              </a:rPr>
              <a:t>evelopment</a:t>
            </a:r>
            <a:endParaRPr lang="en-GB" sz="20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sz="2000" b="1"/>
          </a:p>
        </p:txBody>
      </p:sp>
      <p:sp>
        <p:nvSpPr>
          <p:cNvPr id="4" name="Text Box 3"/>
          <p:cNvSpPr txBox="1"/>
          <p:nvPr/>
        </p:nvSpPr>
        <p:spPr>
          <a:xfrm>
            <a:off x="5820410" y="4384675"/>
            <a:ext cx="3194050" cy="460375"/>
          </a:xfrm>
          <a:prstGeom prst="rect">
            <a:avLst/>
          </a:prstGeom>
          <a:noFill/>
        </p:spPr>
        <p:txBody>
          <a:bodyPr wrap="square" rtlCol="0" anchor="t">
            <a:spAutoFit/>
          </a:bodyPr>
          <a:lstStyle/>
          <a:p>
            <a:pPr marL="0" marR="0" lvl="0" indent="0" algn="l" rtl="0">
              <a:lnSpc>
                <a:spcPct val="150000"/>
              </a:lnSpc>
              <a:spcBef>
                <a:spcPts val="0"/>
              </a:spcBef>
              <a:spcAft>
                <a:spcPts val="0"/>
              </a:spcAft>
              <a:buNone/>
            </a:pPr>
            <a:r>
              <a:rPr lang="en-GB" sz="1600" b="1" dirty="0">
                <a:latin typeface="Times New Roman" panose="02020603050405020304" pitchFamily="18" charset="0"/>
                <a:cs typeface="Times New Roman" panose="02020603050405020304" pitchFamily="18" charset="0"/>
                <a:sym typeface="Calibri" panose="020F0502020204030204"/>
              </a:rPr>
              <a:t>Project </a:t>
            </a:r>
            <a:r>
              <a:rPr lang="en-GB" sz="1600" b="1" dirty="0" err="1">
                <a:latin typeface="Times New Roman" panose="02020603050405020304" pitchFamily="18" charset="0"/>
                <a:cs typeface="Times New Roman" panose="02020603050405020304" pitchFamily="18" charset="0"/>
                <a:sym typeface="Calibri" panose="020F0502020204030204"/>
              </a:rPr>
              <a:t>guide:</a:t>
            </a:r>
            <a:r>
              <a:rPr lang="en-US" altLang="en-GB" sz="1600" b="1" dirty="0" err="1">
                <a:latin typeface="Times New Roman" panose="02020603050405020304" pitchFamily="18" charset="0"/>
                <a:cs typeface="Times New Roman" panose="02020603050405020304" pitchFamily="18" charset="0"/>
                <a:sym typeface="Calibri" panose="020F0502020204030204"/>
              </a:rPr>
              <a:t> Mrs. </a:t>
            </a:r>
            <a:r>
              <a:rPr lang="en-GB" sz="1600" b="1" dirty="0" err="1">
                <a:latin typeface="Times New Roman" panose="02020603050405020304" pitchFamily="18" charset="0"/>
                <a:cs typeface="Times New Roman" panose="02020603050405020304" pitchFamily="18" charset="0"/>
                <a:sym typeface="Calibri" panose="020F0502020204030204"/>
              </a:rPr>
              <a:t>Devi</a:t>
            </a:r>
            <a:r>
              <a:rPr lang="en-US" altLang="en-GB" sz="1600" b="1" dirty="0" err="1">
                <a:latin typeface="Times New Roman" panose="02020603050405020304" pitchFamily="18" charset="0"/>
                <a:cs typeface="Times New Roman" panose="02020603050405020304" pitchFamily="18" charset="0"/>
                <a:sym typeface="Calibri" panose="020F0502020204030204"/>
              </a:rPr>
              <a:t> R</a:t>
            </a:r>
            <a:endParaRPr lang="en-US" altLang="en-GB" sz="1600" b="1" dirty="0" err="1">
              <a:latin typeface="Times New Roman" panose="02020603050405020304" pitchFamily="18" charset="0"/>
              <a:cs typeface="Times New Roman" panose="02020603050405020304" pitchFamily="18" charset="0"/>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0" y="112395"/>
            <a:ext cx="9144000" cy="746125"/>
          </a:xfrm>
          <a:prstGeom prst="rect">
            <a:avLst/>
          </a:prstGeom>
          <a:solidFill>
            <a:schemeClr val="accent1">
              <a:lumMod val="20000"/>
              <a:lumOff val="80000"/>
            </a:schemeClr>
          </a:solidFill>
          <a:ln>
            <a:noFill/>
          </a:ln>
        </p:spPr>
        <p:txBody>
          <a:bodyPr spcFirstLastPara="1" wrap="square" lIns="68575" tIns="34275" rIns="68575" bIns="34275" anchor="ctr" anchorCtr="0">
            <a:normAutofit/>
          </a:bodyPr>
          <a:lstStyle/>
          <a:p>
            <a:pPr lvl="0" algn="ctr" rtl="0">
              <a:lnSpc>
                <a:spcPct val="90000"/>
              </a:lnSpc>
              <a:spcBef>
                <a:spcPts val="0"/>
              </a:spcBef>
              <a:spcAft>
                <a:spcPts val="0"/>
              </a:spcAft>
              <a:buClr>
                <a:schemeClr val="dk1"/>
              </a:buClr>
              <a:buSzPts val="3300"/>
            </a:pPr>
            <a:r>
              <a:rPr lang="en-GB" sz="2800" b="1" dirty="0">
                <a:latin typeface="Times New Roman" panose="02020603050405020304" pitchFamily="18" charset="0"/>
                <a:cs typeface="Times New Roman" panose="02020603050405020304" pitchFamily="18" charset="0"/>
              </a:rPr>
              <a:t>     </a:t>
            </a:r>
            <a:r>
              <a:rPr lang="en-US" altLang="en-GB" sz="2800" b="1" dirty="0">
                <a:latin typeface="Times New Roman" panose="02020603050405020304" pitchFamily="18" charset="0"/>
                <a:cs typeface="Times New Roman" panose="02020603050405020304" pitchFamily="18" charset="0"/>
              </a:rPr>
              <a:t>ABSTRACT</a:t>
            </a:r>
            <a:endParaRPr lang="en-US" altLang="en-GB" sz="2800" b="1" dirty="0">
              <a:latin typeface="Times New Roman" panose="02020603050405020304" pitchFamily="18" charset="0"/>
              <a:cs typeface="Times New Roman" panose="02020603050405020304" pitchFamily="18" charset="0"/>
            </a:endParaRPr>
          </a:p>
        </p:txBody>
      </p:sp>
      <p:sp>
        <p:nvSpPr>
          <p:cNvPr id="139" name="Google Shape;139;p26"/>
          <p:cNvSpPr txBox="1">
            <a:spLocks noGrp="1"/>
          </p:cNvSpPr>
          <p:nvPr>
            <p:ph type="body" idx="1"/>
          </p:nvPr>
        </p:nvSpPr>
        <p:spPr>
          <a:xfrm>
            <a:off x="89535" y="686435"/>
            <a:ext cx="8660130" cy="4284980"/>
          </a:xfrm>
          <a:prstGeom prst="rect">
            <a:avLst/>
          </a:prstGeom>
          <a:noFill/>
          <a:ln>
            <a:noFill/>
          </a:ln>
        </p:spPr>
        <p:txBody>
          <a:bodyPr spcFirstLastPara="1" wrap="square" lIns="68575" tIns="34275" rIns="68575" bIns="34275" anchor="t" anchorCtr="0">
            <a:noAutofit/>
          </a:bodyPr>
          <a:lstStyle/>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The Domain Name S</a:t>
            </a:r>
            <a:r>
              <a:rPr lang="en-US" altLang="en-GB" sz="1600" dirty="0">
                <a:latin typeface="Times New Roman" panose="02020603050405020304"/>
                <a:ea typeface="Times New Roman" panose="02020603050405020304"/>
                <a:cs typeface="Times New Roman" panose="02020603050405020304"/>
                <a:sym typeface="Times New Roman" panose="02020603050405020304"/>
              </a:rPr>
              <a:t>ystem</a:t>
            </a:r>
            <a:r>
              <a:rPr lang="en-GB" sz="1600" dirty="0">
                <a:latin typeface="Times New Roman" panose="02020603050405020304"/>
                <a:ea typeface="Times New Roman" panose="02020603050405020304"/>
                <a:cs typeface="Times New Roman" panose="02020603050405020304"/>
                <a:sym typeface="Times New Roman" panose="02020603050405020304"/>
              </a:rPr>
              <a:t> (DNS</a:t>
            </a:r>
            <a:r>
              <a:rPr lang="en-GB" sz="1600" b="1" dirty="0">
                <a:latin typeface="Times New Roman" panose="02020603050405020304"/>
                <a:ea typeface="Times New Roman" panose="02020603050405020304"/>
                <a:cs typeface="Times New Roman" panose="02020603050405020304"/>
                <a:sym typeface="Times New Roman" panose="02020603050405020304"/>
              </a:rPr>
              <a:t>) </a:t>
            </a:r>
            <a:r>
              <a:rPr lang="en-GB" sz="1600" dirty="0">
                <a:latin typeface="Times New Roman" panose="02020603050405020304"/>
                <a:ea typeface="Times New Roman" panose="02020603050405020304"/>
                <a:cs typeface="Times New Roman" panose="02020603050405020304"/>
                <a:sym typeface="Times New Roman" panose="02020603050405020304"/>
              </a:rPr>
              <a:t>is a vital service in the Internet. Much more than a simple translation mechanism, it also allows higher profile functionalities such as load balancing and enhanced content distribution.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In the scope of cloud computing, DNS is foreseen as an elastic and robust service, supporting failover mechanisms, decentralised configuration and multi-tenant isolation.</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The problem arises where a particular DNS is not able to point an IP address of the server because of heavy traffic, DDoS attack, system crash and much more reasons.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During this period there are huge chances for an organization to be a victim of huge, valuable data loss and have a downtime for a certain period.</a:t>
            </a:r>
            <a:r>
              <a:rPr lang="en-GB" sz="1600" b="1" dirty="0">
                <a:latin typeface="Times New Roman" panose="02020603050405020304"/>
                <a:ea typeface="Times New Roman" panose="02020603050405020304"/>
                <a:cs typeface="Times New Roman" panose="02020603050405020304"/>
                <a:sym typeface="Times New Roman" panose="02020603050405020304"/>
              </a:rPr>
              <a:t> </a:t>
            </a:r>
            <a:endParaRPr lang="en-GB" sz="1600" b="1"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This will cause a billion dollar business impact and risk of losing data</a:t>
            </a:r>
            <a:r>
              <a:rPr lang="en-GB" sz="1600" i="1" dirty="0">
                <a:latin typeface="Times New Roman" panose="02020603050405020304"/>
                <a:ea typeface="Times New Roman" panose="02020603050405020304"/>
                <a:cs typeface="Times New Roman" panose="02020603050405020304"/>
                <a:sym typeface="Times New Roman" panose="02020603050405020304"/>
              </a:rPr>
              <a:t>.</a:t>
            </a:r>
            <a:r>
              <a:rPr lang="en-GB" sz="1600" dirty="0">
                <a:latin typeface="Times New Roman" panose="02020603050405020304"/>
                <a:ea typeface="Times New Roman" panose="02020603050405020304"/>
                <a:cs typeface="Times New Roman" panose="02020603050405020304"/>
                <a:sym typeface="Times New Roman" panose="02020603050405020304"/>
              </a:rPr>
              <a:t>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To overcome this we come up with an approach of DNS Failover with active Replication which is a solution designed to help keep the services online and prevent from Data losses.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When systems and services go down DNS failover is used to direct the users to another resource with little to no disruption which has active replication of Data with the current prod Server.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The backup server/ Replicating server is named as Contingency server (CNR) which has a active storage replication with the Production server preventing Data loss</a:t>
            </a:r>
            <a:r>
              <a:rPr lang="en-GB" sz="1600" i="1" dirty="0">
                <a:latin typeface="Times New Roman" panose="02020603050405020304"/>
                <a:ea typeface="Times New Roman" panose="02020603050405020304"/>
                <a:cs typeface="Times New Roman" panose="02020603050405020304"/>
                <a:sym typeface="Times New Roman" panose="02020603050405020304"/>
              </a:rPr>
              <a:t>.</a:t>
            </a:r>
            <a:r>
              <a:rPr lang="en-GB" sz="1600" b="1" i="1" dirty="0">
                <a:latin typeface="Times New Roman" panose="02020603050405020304"/>
                <a:ea typeface="Times New Roman" panose="02020603050405020304"/>
                <a:cs typeface="Times New Roman" panose="02020603050405020304"/>
                <a:sym typeface="Times New Roman" panose="02020603050405020304"/>
              </a:rPr>
              <a:t> </a:t>
            </a:r>
            <a:endParaRPr sz="1600" b="1" i="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6457860" y="4767390"/>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11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1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30"/>
          <p:cNvSpPr/>
          <p:nvPr/>
        </p:nvSpPr>
        <p:spPr>
          <a:xfrm>
            <a:off x="-635" y="252730"/>
            <a:ext cx="9144000" cy="755015"/>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altLang="en-IN" sz="2800" b="1" i="0" u="none" strike="noStrike" cap="none" dirty="0">
                <a:latin typeface="Times New Roman" panose="02020603050405020304" pitchFamily="18" charset="0"/>
                <a:cs typeface="Times New Roman" panose="02020603050405020304" pitchFamily="18" charset="0"/>
                <a:sym typeface="Arial" panose="020B0604020202020204"/>
              </a:rPr>
              <a:t>TECHNOLOGY STACK</a:t>
            </a:r>
            <a:endParaRPr lang="en-US" altLang="en-IN" sz="2800" b="1" i="0" u="none" strike="noStrike" cap="none" dirty="0">
              <a:latin typeface="Times New Roman" panose="02020603050405020304" pitchFamily="18" charset="0"/>
              <a:cs typeface="Times New Roman" panose="02020603050405020304" pitchFamily="18" charset="0"/>
              <a:sym typeface="Arial" panose="020B0604020202020204"/>
            </a:endParaRPr>
          </a:p>
        </p:txBody>
      </p:sp>
      <p:grpSp>
        <p:nvGrpSpPr>
          <p:cNvPr id="164" name="Google Shape;164;p30"/>
          <p:cNvGrpSpPr/>
          <p:nvPr/>
        </p:nvGrpSpPr>
        <p:grpSpPr>
          <a:xfrm>
            <a:off x="909727" y="3941437"/>
            <a:ext cx="8830595" cy="900249"/>
            <a:chOff x="1446264" y="4037081"/>
            <a:chExt cx="9998456" cy="1252433"/>
          </a:xfrm>
        </p:grpSpPr>
        <p:grpSp>
          <p:nvGrpSpPr>
            <p:cNvPr id="165" name="Google Shape;165;p30"/>
            <p:cNvGrpSpPr/>
            <p:nvPr/>
          </p:nvGrpSpPr>
          <p:grpSpPr>
            <a:xfrm>
              <a:off x="1446264" y="4189330"/>
              <a:ext cx="9998456" cy="1100184"/>
              <a:chOff x="1446264" y="4189330"/>
              <a:chExt cx="9998456" cy="1100184"/>
            </a:xfrm>
          </p:grpSpPr>
          <p:sp>
            <p:nvSpPr>
              <p:cNvPr id="166" name="Google Shape;166;p30"/>
              <p:cNvSpPr txBox="1"/>
              <p:nvPr/>
            </p:nvSpPr>
            <p:spPr>
              <a:xfrm>
                <a:off x="4256640" y="4425480"/>
                <a:ext cx="8010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-&gt;</a:t>
                </a:r>
                <a:endParaRPr sz="1600" b="0" i="0" u="none" strike="noStrike" cap="none" dirty="0">
                  <a:latin typeface="Arial" panose="020B0604020202020204"/>
                  <a:ea typeface="Arial" panose="020B0604020202020204"/>
                  <a:cs typeface="Arial" panose="020B0604020202020204"/>
                  <a:sym typeface="Arial" panose="020B0604020202020204"/>
                </a:endParaRPr>
              </a:p>
            </p:txBody>
          </p:sp>
          <p:sp>
            <p:nvSpPr>
              <p:cNvPr id="167" name="Google Shape;167;p30"/>
              <p:cNvSpPr txBox="1"/>
              <p:nvPr/>
            </p:nvSpPr>
            <p:spPr>
              <a:xfrm>
                <a:off x="1446264" y="4335514"/>
                <a:ext cx="2743200" cy="954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900" dirty="0">
                    <a:latin typeface="Calibri" panose="020F0502020204030204"/>
                    <a:ea typeface="Calibri" panose="020F0502020204030204"/>
                    <a:cs typeface="Calibri" panose="020F0502020204030204"/>
                    <a:sym typeface="Calibri" panose="020F0502020204030204"/>
                  </a:rPr>
                  <a:t>Languages/ Interfaces</a:t>
                </a:r>
                <a:endParaRPr sz="1900" b="0" i="0" u="none" strike="noStrike" cap="none" dirty="0">
                  <a:latin typeface="Arial" panose="020B0604020202020204"/>
                  <a:ea typeface="Arial" panose="020B0604020202020204"/>
                  <a:cs typeface="Arial" panose="020B0604020202020204"/>
                  <a:sym typeface="Arial" panose="020B0604020202020204"/>
                </a:endParaRPr>
              </a:p>
            </p:txBody>
          </p:sp>
          <p:sp>
            <p:nvSpPr>
              <p:cNvPr id="168" name="Google Shape;168;p30"/>
              <p:cNvSpPr txBox="1"/>
              <p:nvPr/>
            </p:nvSpPr>
            <p:spPr>
              <a:xfrm>
                <a:off x="6751520" y="4189330"/>
                <a:ext cx="46932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IN" sz="1600" dirty="0"/>
                  <a:t>PYTHON + shell scripting</a:t>
                </a:r>
                <a:endParaRPr sz="1600" b="0" i="0" u="none" strike="noStrike" cap="none" dirty="0">
                  <a:latin typeface="Arial" panose="020B0604020202020204"/>
                  <a:ea typeface="Arial" panose="020B0604020202020204"/>
                  <a:cs typeface="Arial" panose="020B0604020202020204"/>
                  <a:sym typeface="Arial" panose="020B0604020202020204"/>
                </a:endParaRPr>
              </a:p>
            </p:txBody>
          </p:sp>
        </p:grpSp>
        <p:sp>
          <p:nvSpPr>
            <p:cNvPr id="169" name="Google Shape;169;p30"/>
            <p:cNvSpPr txBox="1"/>
            <p:nvPr/>
          </p:nvSpPr>
          <p:spPr>
            <a:xfrm>
              <a:off x="4997881" y="4223165"/>
              <a:ext cx="1662486" cy="95399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dirty="0">
                  <a:latin typeface="Calibri" panose="020F0502020204030204"/>
                  <a:ea typeface="Calibri" panose="020F0502020204030204"/>
                  <a:cs typeface="Calibri" panose="020F0502020204030204"/>
                  <a:sym typeface="Calibri" panose="020F0502020204030204"/>
                </a:rPr>
                <a:t>       Azure VM</a:t>
              </a:r>
              <a:endParaRPr sz="1600" b="0" i="0" u="none" strike="noStrike" cap="none" dirty="0">
                <a:latin typeface="Arial" panose="020B0604020202020204"/>
                <a:ea typeface="Arial" panose="020B0604020202020204"/>
                <a:cs typeface="Arial" panose="020B0604020202020204"/>
                <a:sym typeface="Arial" panose="020B0604020202020204"/>
              </a:endParaRPr>
            </a:p>
          </p:txBody>
        </p:sp>
        <p:sp>
          <p:nvSpPr>
            <p:cNvPr id="170" name="Google Shape;170;p30"/>
            <p:cNvSpPr txBox="1"/>
            <p:nvPr/>
          </p:nvSpPr>
          <p:spPr>
            <a:xfrm>
              <a:off x="6381517" y="4037081"/>
              <a:ext cx="557700" cy="822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IN" sz="3100" b="0" i="0" u="none" strike="noStrike" cap="none" dirty="0">
                  <a:latin typeface="Arial" panose="020B0604020202020204"/>
                  <a:ea typeface="Arial" panose="020B0604020202020204"/>
                  <a:cs typeface="Arial" panose="020B0604020202020204"/>
                  <a:sym typeface="Arial" panose="020B0604020202020204"/>
                </a:rPr>
                <a:t>+</a:t>
              </a:r>
              <a:endParaRPr sz="3100" b="0" i="0" u="none" strike="noStrike" cap="none" dirty="0">
                <a:latin typeface="Arial" panose="020B0604020202020204"/>
                <a:ea typeface="Arial" panose="020B0604020202020204"/>
                <a:cs typeface="Arial" panose="020B0604020202020204"/>
                <a:sym typeface="Arial" panose="020B0604020202020204"/>
              </a:endParaRPr>
            </a:p>
          </p:txBody>
        </p:sp>
      </p:grpSp>
      <p:grpSp>
        <p:nvGrpSpPr>
          <p:cNvPr id="171" name="Google Shape;171;p30"/>
          <p:cNvGrpSpPr/>
          <p:nvPr/>
        </p:nvGrpSpPr>
        <p:grpSpPr>
          <a:xfrm>
            <a:off x="897374" y="835777"/>
            <a:ext cx="6184440" cy="653589"/>
            <a:chOff x="1498145" y="3940335"/>
            <a:chExt cx="8426816" cy="909279"/>
          </a:xfrm>
        </p:grpSpPr>
        <p:sp>
          <p:nvSpPr>
            <p:cNvPr id="172" name="Google Shape;172;p30"/>
            <p:cNvSpPr txBox="1"/>
            <p:nvPr/>
          </p:nvSpPr>
          <p:spPr>
            <a:xfrm>
              <a:off x="5167514" y="3940335"/>
              <a:ext cx="801000" cy="518401"/>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-&gt; </a:t>
              </a:r>
              <a:endParaRPr sz="1600" b="0" i="0" u="none" strike="noStrike" cap="none" dirty="0">
                <a:latin typeface="Arial" panose="020B0604020202020204"/>
                <a:ea typeface="Arial" panose="020B0604020202020204"/>
                <a:cs typeface="Arial" panose="020B0604020202020204"/>
                <a:sym typeface="Arial" panose="020B0604020202020204"/>
              </a:endParaRPr>
            </a:p>
          </p:txBody>
        </p:sp>
        <p:sp>
          <p:nvSpPr>
            <p:cNvPr id="173" name="Google Shape;173;p30"/>
            <p:cNvSpPr txBox="1"/>
            <p:nvPr/>
          </p:nvSpPr>
          <p:spPr>
            <a:xfrm>
              <a:off x="1498145" y="4264914"/>
              <a:ext cx="2743200" cy="584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900" dirty="0">
                  <a:latin typeface="Calibri" panose="020F0502020204030204"/>
                  <a:ea typeface="Calibri" panose="020F0502020204030204"/>
                  <a:cs typeface="Calibri" panose="020F0502020204030204"/>
                  <a:sym typeface="Calibri" panose="020F0502020204030204"/>
                </a:rPr>
                <a:t>Database Engine</a:t>
              </a:r>
              <a:endParaRPr sz="1900" b="0" i="0" u="none" strike="noStrike" cap="none" dirty="0">
                <a:latin typeface="Arial" panose="020B0604020202020204"/>
                <a:ea typeface="Arial" panose="020B0604020202020204"/>
                <a:cs typeface="Arial" panose="020B0604020202020204"/>
                <a:sym typeface="Arial" panose="020B0604020202020204"/>
              </a:endParaRPr>
            </a:p>
          </p:txBody>
        </p:sp>
        <p:sp>
          <p:nvSpPr>
            <p:cNvPr id="174" name="Google Shape;174;p30"/>
            <p:cNvSpPr txBox="1"/>
            <p:nvPr/>
          </p:nvSpPr>
          <p:spPr>
            <a:xfrm>
              <a:off x="5231760" y="4265931"/>
              <a:ext cx="4693201" cy="518401"/>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dirty="0">
                  <a:latin typeface="Calibri" panose="020F0502020204030204"/>
                  <a:ea typeface="Calibri" panose="020F0502020204030204"/>
                  <a:cs typeface="Calibri" panose="020F0502020204030204"/>
                  <a:sym typeface="Calibri" panose="020F0502020204030204"/>
                </a:rPr>
                <a:t>               POSTGRESQL</a:t>
              </a:r>
              <a:endParaRPr sz="1600" b="0" i="0" u="none" strike="noStrike" cap="none" dirty="0">
                <a:latin typeface="Arial" panose="020B0604020202020204"/>
                <a:ea typeface="Arial" panose="020B0604020202020204"/>
                <a:cs typeface="Arial" panose="020B0604020202020204"/>
                <a:sym typeface="Arial" panose="020B0604020202020204"/>
              </a:endParaRPr>
            </a:p>
          </p:txBody>
        </p:sp>
      </p:grpSp>
      <p:grpSp>
        <p:nvGrpSpPr>
          <p:cNvPr id="175" name="Google Shape;175;p30"/>
          <p:cNvGrpSpPr/>
          <p:nvPr/>
        </p:nvGrpSpPr>
        <p:grpSpPr>
          <a:xfrm>
            <a:off x="909727" y="1622938"/>
            <a:ext cx="6874396" cy="498938"/>
            <a:chOff x="1439047" y="4134296"/>
            <a:chExt cx="8523935" cy="729132"/>
          </a:xfrm>
        </p:grpSpPr>
        <p:sp>
          <p:nvSpPr>
            <p:cNvPr id="176" name="Google Shape;176;p30"/>
            <p:cNvSpPr txBox="1"/>
            <p:nvPr/>
          </p:nvSpPr>
          <p:spPr>
            <a:xfrm>
              <a:off x="4468794" y="4298045"/>
              <a:ext cx="801000" cy="5653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-&gt;</a:t>
              </a:r>
              <a:endParaRPr sz="1600" b="0" i="0" u="none" strike="noStrike" cap="none" dirty="0">
                <a:latin typeface="Arial" panose="020B0604020202020204"/>
                <a:ea typeface="Arial" panose="020B0604020202020204"/>
                <a:cs typeface="Arial" panose="020B0604020202020204"/>
                <a:sym typeface="Arial" panose="020B0604020202020204"/>
              </a:endParaRPr>
            </a:p>
          </p:txBody>
        </p:sp>
        <p:sp>
          <p:nvSpPr>
            <p:cNvPr id="177" name="Google Shape;177;p30"/>
            <p:cNvSpPr txBox="1"/>
            <p:nvPr/>
          </p:nvSpPr>
          <p:spPr>
            <a:xfrm>
              <a:off x="1439047" y="4134296"/>
              <a:ext cx="2743201" cy="546432"/>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900" dirty="0">
                  <a:latin typeface="Calibri" panose="020F0502020204030204"/>
                  <a:ea typeface="Calibri" panose="020F0502020204030204"/>
                  <a:cs typeface="Calibri" panose="020F0502020204030204"/>
                  <a:sym typeface="Calibri" panose="020F0502020204030204"/>
                </a:rPr>
                <a:t>Storage Mount</a:t>
              </a:r>
              <a:endParaRPr sz="1900" b="0" i="0" u="none" strike="noStrike" cap="none" dirty="0">
                <a:latin typeface="Arial" panose="020B0604020202020204"/>
                <a:ea typeface="Arial" panose="020B0604020202020204"/>
                <a:cs typeface="Arial" panose="020B0604020202020204"/>
                <a:sym typeface="Arial" panose="020B0604020202020204"/>
              </a:endParaRPr>
            </a:p>
          </p:txBody>
        </p:sp>
        <p:sp>
          <p:nvSpPr>
            <p:cNvPr id="178" name="Google Shape;178;p30"/>
            <p:cNvSpPr txBox="1"/>
            <p:nvPr/>
          </p:nvSpPr>
          <p:spPr>
            <a:xfrm>
              <a:off x="5269782" y="4298074"/>
              <a:ext cx="46932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dirty="0">
                  <a:latin typeface="Calibri" panose="020F0502020204030204"/>
                  <a:ea typeface="Calibri" panose="020F0502020204030204"/>
                  <a:cs typeface="Calibri" panose="020F0502020204030204"/>
                  <a:sym typeface="Calibri" panose="020F0502020204030204"/>
                </a:rPr>
                <a:t>        NAS based Virtual Storage Disk (AZURE)</a:t>
              </a:r>
              <a:endParaRPr sz="1600" b="0" i="0" u="none" strike="noStrike" cap="none" dirty="0">
                <a:latin typeface="Arial" panose="020B0604020202020204"/>
                <a:ea typeface="Arial" panose="020B0604020202020204"/>
                <a:cs typeface="Arial" panose="020B0604020202020204"/>
                <a:sym typeface="Arial" panose="020B0604020202020204"/>
              </a:endParaRPr>
            </a:p>
          </p:txBody>
        </p:sp>
      </p:grpSp>
      <p:grpSp>
        <p:nvGrpSpPr>
          <p:cNvPr id="179" name="Google Shape;179;p30"/>
          <p:cNvGrpSpPr/>
          <p:nvPr/>
        </p:nvGrpSpPr>
        <p:grpSpPr>
          <a:xfrm>
            <a:off x="897375" y="2130636"/>
            <a:ext cx="6780793" cy="420282"/>
            <a:chOff x="723586" y="4265056"/>
            <a:chExt cx="9239396" cy="584700"/>
          </a:xfrm>
        </p:grpSpPr>
        <p:sp>
          <p:nvSpPr>
            <p:cNvPr id="180" name="Google Shape;180;p30"/>
            <p:cNvSpPr txBox="1"/>
            <p:nvPr/>
          </p:nvSpPr>
          <p:spPr>
            <a:xfrm>
              <a:off x="4468794" y="4298045"/>
              <a:ext cx="8010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-&gt;</a:t>
              </a:r>
              <a:endParaRPr sz="1600" b="0" i="0" u="none" strike="noStrike" cap="none" dirty="0">
                <a:latin typeface="Arial" panose="020B0604020202020204"/>
                <a:ea typeface="Arial" panose="020B0604020202020204"/>
                <a:cs typeface="Arial" panose="020B0604020202020204"/>
                <a:sym typeface="Arial" panose="020B0604020202020204"/>
              </a:endParaRPr>
            </a:p>
          </p:txBody>
        </p:sp>
        <p:sp>
          <p:nvSpPr>
            <p:cNvPr id="181" name="Google Shape;181;p30"/>
            <p:cNvSpPr txBox="1"/>
            <p:nvPr/>
          </p:nvSpPr>
          <p:spPr>
            <a:xfrm>
              <a:off x="723586" y="4265056"/>
              <a:ext cx="3631326" cy="584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900" dirty="0">
                  <a:latin typeface="Calibri" panose="020F0502020204030204"/>
                  <a:ea typeface="Calibri" panose="020F0502020204030204"/>
                  <a:cs typeface="Calibri" panose="020F0502020204030204"/>
                  <a:sym typeface="Calibri" panose="020F0502020204030204"/>
                </a:rPr>
                <a:t>Server go-live providers</a:t>
              </a:r>
              <a:endParaRPr sz="1900" b="0" i="0" u="none" strike="noStrike" cap="none" dirty="0">
                <a:latin typeface="Arial" panose="020B0604020202020204"/>
                <a:ea typeface="Arial" panose="020B0604020202020204"/>
                <a:cs typeface="Arial" panose="020B0604020202020204"/>
                <a:sym typeface="Arial" panose="020B0604020202020204"/>
              </a:endParaRPr>
            </a:p>
          </p:txBody>
        </p:sp>
        <p:sp>
          <p:nvSpPr>
            <p:cNvPr id="182" name="Google Shape;182;p30"/>
            <p:cNvSpPr txBox="1"/>
            <p:nvPr/>
          </p:nvSpPr>
          <p:spPr>
            <a:xfrm>
              <a:off x="4963658" y="4265056"/>
              <a:ext cx="4999324" cy="5514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dirty="0">
                  <a:latin typeface="Calibri" panose="020F0502020204030204"/>
                  <a:ea typeface="Calibri" panose="020F0502020204030204"/>
                  <a:cs typeface="Calibri" panose="020F0502020204030204"/>
                  <a:sym typeface="Calibri" panose="020F0502020204030204"/>
                </a:rPr>
                <a:t>       Apache KNOX, Nginx, </a:t>
              </a:r>
              <a:r>
                <a:rPr lang="en-GB" sz="1600" dirty="0" err="1">
                  <a:latin typeface="Calibri" panose="020F0502020204030204"/>
                  <a:ea typeface="Calibri" panose="020F0502020204030204"/>
                  <a:cs typeface="Calibri" panose="020F0502020204030204"/>
                  <a:sym typeface="Calibri" panose="020F0502020204030204"/>
                </a:rPr>
                <a:t>Gunicorn</a:t>
              </a:r>
              <a:endParaRPr sz="1600" b="0" i="0" u="none" strike="noStrike" cap="none" dirty="0">
                <a:latin typeface="Arial" panose="020B0604020202020204"/>
                <a:ea typeface="Arial" panose="020B0604020202020204"/>
                <a:cs typeface="Arial" panose="020B0604020202020204"/>
                <a:sym typeface="Arial" panose="020B0604020202020204"/>
              </a:endParaRPr>
            </a:p>
          </p:txBody>
        </p:sp>
      </p:grpSp>
      <p:grpSp>
        <p:nvGrpSpPr>
          <p:cNvPr id="183" name="Google Shape;183;p30"/>
          <p:cNvGrpSpPr/>
          <p:nvPr/>
        </p:nvGrpSpPr>
        <p:grpSpPr>
          <a:xfrm>
            <a:off x="897374" y="2683425"/>
            <a:ext cx="6722619" cy="428670"/>
            <a:chOff x="802853" y="4220105"/>
            <a:chExt cx="9160129" cy="596369"/>
          </a:xfrm>
        </p:grpSpPr>
        <p:sp>
          <p:nvSpPr>
            <p:cNvPr id="184" name="Google Shape;184;p30"/>
            <p:cNvSpPr txBox="1"/>
            <p:nvPr/>
          </p:nvSpPr>
          <p:spPr>
            <a:xfrm>
              <a:off x="4468794" y="4298045"/>
              <a:ext cx="8010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-&gt;</a:t>
              </a:r>
              <a:endParaRPr sz="1600" b="0" i="0" u="none" strike="noStrike" cap="none" dirty="0">
                <a:latin typeface="Arial" panose="020B0604020202020204"/>
                <a:ea typeface="Arial" panose="020B0604020202020204"/>
                <a:cs typeface="Arial" panose="020B0604020202020204"/>
                <a:sym typeface="Arial" panose="020B0604020202020204"/>
              </a:endParaRPr>
            </a:p>
          </p:txBody>
        </p:sp>
        <p:sp>
          <p:nvSpPr>
            <p:cNvPr id="185" name="Google Shape;185;p30"/>
            <p:cNvSpPr txBox="1"/>
            <p:nvPr/>
          </p:nvSpPr>
          <p:spPr>
            <a:xfrm>
              <a:off x="802853" y="4220105"/>
              <a:ext cx="2743201" cy="584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900" dirty="0">
                  <a:latin typeface="Calibri" panose="020F0502020204030204"/>
                  <a:ea typeface="Calibri" panose="020F0502020204030204"/>
                  <a:cs typeface="Calibri" panose="020F0502020204030204"/>
                  <a:sym typeface="Calibri" panose="020F0502020204030204"/>
                </a:rPr>
                <a:t>Framework</a:t>
              </a:r>
              <a:endParaRPr sz="1900" b="0" i="0" u="none" strike="noStrike" cap="none" dirty="0">
                <a:latin typeface="Arial" panose="020B0604020202020204"/>
                <a:ea typeface="Arial" panose="020B0604020202020204"/>
                <a:cs typeface="Arial" panose="020B0604020202020204"/>
                <a:sym typeface="Arial" panose="020B0604020202020204"/>
              </a:endParaRPr>
            </a:p>
          </p:txBody>
        </p:sp>
        <p:sp>
          <p:nvSpPr>
            <p:cNvPr id="186" name="Google Shape;186;p30"/>
            <p:cNvSpPr txBox="1"/>
            <p:nvPr/>
          </p:nvSpPr>
          <p:spPr>
            <a:xfrm>
              <a:off x="5269782" y="4298074"/>
              <a:ext cx="46932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dirty="0">
                  <a:latin typeface="Calibri" panose="020F0502020204030204"/>
                  <a:ea typeface="Calibri" panose="020F0502020204030204"/>
                  <a:cs typeface="Calibri" panose="020F0502020204030204"/>
                  <a:sym typeface="Calibri" panose="020F0502020204030204"/>
                </a:rPr>
                <a:t>   DJANGO</a:t>
              </a:r>
              <a:endParaRPr sz="1600" b="0" i="0" u="none" strike="noStrike" cap="none" dirty="0">
                <a:latin typeface="Arial" panose="020B0604020202020204"/>
                <a:ea typeface="Arial" panose="020B0604020202020204"/>
                <a:cs typeface="Arial" panose="020B0604020202020204"/>
                <a:sym typeface="Arial" panose="020B0604020202020204"/>
              </a:endParaRPr>
            </a:p>
          </p:txBody>
        </p:sp>
      </p:grpSp>
      <p:grpSp>
        <p:nvGrpSpPr>
          <p:cNvPr id="187" name="Google Shape;187;p30"/>
          <p:cNvGrpSpPr/>
          <p:nvPr/>
        </p:nvGrpSpPr>
        <p:grpSpPr>
          <a:xfrm>
            <a:off x="903724" y="3285554"/>
            <a:ext cx="6780794" cy="685736"/>
            <a:chOff x="723584" y="4298045"/>
            <a:chExt cx="9239398" cy="584700"/>
          </a:xfrm>
        </p:grpSpPr>
        <p:sp>
          <p:nvSpPr>
            <p:cNvPr id="188" name="Google Shape;188;p30"/>
            <p:cNvSpPr txBox="1"/>
            <p:nvPr/>
          </p:nvSpPr>
          <p:spPr>
            <a:xfrm>
              <a:off x="4468794" y="4298045"/>
              <a:ext cx="8010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-&gt;</a:t>
              </a:r>
              <a:endParaRPr sz="1600" b="0" i="0" u="none" strike="noStrike" cap="none">
                <a:latin typeface="Arial" panose="020B0604020202020204"/>
                <a:ea typeface="Arial" panose="020B0604020202020204"/>
                <a:cs typeface="Arial" panose="020B0604020202020204"/>
                <a:sym typeface="Arial" panose="020B0604020202020204"/>
              </a:endParaRPr>
            </a:p>
          </p:txBody>
        </p:sp>
        <p:sp>
          <p:nvSpPr>
            <p:cNvPr id="189" name="Google Shape;189;p30"/>
            <p:cNvSpPr txBox="1"/>
            <p:nvPr/>
          </p:nvSpPr>
          <p:spPr>
            <a:xfrm>
              <a:off x="723584" y="4298045"/>
              <a:ext cx="3257101" cy="584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900" dirty="0">
                  <a:latin typeface="Calibri" panose="020F0502020204030204"/>
                  <a:ea typeface="Calibri" panose="020F0502020204030204"/>
                  <a:cs typeface="Calibri" panose="020F0502020204030204"/>
                  <a:sym typeface="Calibri" panose="020F0502020204030204"/>
                </a:rPr>
                <a:t>Automatic DNS Routing Port</a:t>
              </a:r>
              <a:endParaRPr sz="1900" b="0" i="0" u="none" strike="noStrike" cap="none" dirty="0">
                <a:latin typeface="Arial" panose="020B0604020202020204"/>
                <a:ea typeface="Arial" panose="020B0604020202020204"/>
                <a:cs typeface="Arial" panose="020B0604020202020204"/>
                <a:sym typeface="Arial" panose="020B0604020202020204"/>
              </a:endParaRPr>
            </a:p>
          </p:txBody>
        </p:sp>
        <p:sp>
          <p:nvSpPr>
            <p:cNvPr id="190" name="Google Shape;190;p30"/>
            <p:cNvSpPr txBox="1"/>
            <p:nvPr/>
          </p:nvSpPr>
          <p:spPr>
            <a:xfrm>
              <a:off x="5269782" y="4298074"/>
              <a:ext cx="46932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600" dirty="0">
                  <a:latin typeface="Calibri" panose="020F0502020204030204"/>
                  <a:ea typeface="Calibri" panose="020F0502020204030204"/>
                  <a:cs typeface="Calibri" panose="020F0502020204030204"/>
                  <a:sym typeface="Calibri" panose="020F0502020204030204"/>
                </a:rPr>
                <a:t>  10101 (Subject to change)</a:t>
              </a:r>
              <a:endParaRPr sz="1600" b="0" i="0" u="none" strike="noStrike" cap="none" dirty="0">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p:nvPr/>
        </p:nvSpPr>
        <p:spPr>
          <a:xfrm>
            <a:off x="879800" y="162425"/>
            <a:ext cx="7390500" cy="567900"/>
          </a:xfrm>
          <a:prstGeom prst="rect">
            <a:avLst/>
          </a:prstGeom>
          <a:noFill/>
          <a:ln>
            <a:noFill/>
          </a:ln>
        </p:spPr>
        <p:txBody>
          <a:bodyPr spcFirstLastPara="1" wrap="square" lIns="68575" tIns="34275" rIns="68575" bIns="34275" anchor="ctr" anchorCtr="1">
            <a:normAutofit/>
          </a:bodyPr>
          <a:lstStyle/>
          <a:p>
            <a:pPr marL="0" marR="0" lvl="0" indent="0" algn="ctr" rtl="0">
              <a:lnSpc>
                <a:spcPct val="90000"/>
              </a:lnSpc>
              <a:spcBef>
                <a:spcPts val="0"/>
              </a:spcBef>
              <a:spcAft>
                <a:spcPts val="0"/>
              </a:spcAft>
              <a:buNone/>
            </a:pPr>
            <a:endParaRPr sz="3300" b="0" i="0" u="none" strike="noStrike" cap="none" dirty="0">
              <a:latin typeface="Arial" panose="020B0604020202020204"/>
              <a:ea typeface="Arial" panose="020B0604020202020204"/>
              <a:cs typeface="Arial" panose="020B0604020202020204"/>
              <a:sym typeface="Arial" panose="020B0604020202020204"/>
            </a:endParaRPr>
          </a:p>
        </p:txBody>
      </p:sp>
      <p:sp>
        <p:nvSpPr>
          <p:cNvPr id="225" name="Google Shape;225;p36"/>
          <p:cNvSpPr txBox="1"/>
          <p:nvPr/>
        </p:nvSpPr>
        <p:spPr>
          <a:xfrm>
            <a:off x="561800" y="3459425"/>
            <a:ext cx="3507000" cy="16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Test and setup failover and replication</a:t>
            </a:r>
            <a:endParaRPr sz="2000" b="1"/>
          </a:p>
          <a:p>
            <a:pPr marL="0" lvl="0" indent="0" algn="l" rtl="0">
              <a:spcBef>
                <a:spcPts val="0"/>
              </a:spcBef>
              <a:spcAft>
                <a:spcPts val="0"/>
              </a:spcAft>
              <a:buNone/>
            </a:pPr>
            <a:endParaRPr sz="1200" b="1"/>
          </a:p>
          <a:p>
            <a:pPr marL="457200" lvl="0" indent="-317500" algn="l" rtl="0">
              <a:spcBef>
                <a:spcPts val="0"/>
              </a:spcBef>
              <a:spcAft>
                <a:spcPts val="0"/>
              </a:spcAft>
              <a:buSzPts val="1400"/>
              <a:buAutoNum type="arabicPeriod"/>
            </a:pPr>
            <a:r>
              <a:rPr lang="en-GB"/>
              <a:t>Host server using Nginx and Gunicorn</a:t>
            </a:r>
            <a:endParaRPr lang="en-GB"/>
          </a:p>
          <a:p>
            <a:pPr marL="457200" lvl="0" indent="-317500" algn="l" rtl="0">
              <a:spcBef>
                <a:spcPts val="0"/>
              </a:spcBef>
              <a:spcAft>
                <a:spcPts val="0"/>
              </a:spcAft>
              <a:buSzPts val="1400"/>
              <a:buAutoNum type="arabicPeriod"/>
            </a:pPr>
            <a:r>
              <a:rPr lang="en-GB"/>
              <a:t>Closs validate replication &amp;failover</a:t>
            </a:r>
            <a:endParaRPr lang="en-GB"/>
          </a:p>
        </p:txBody>
      </p:sp>
      <p:sp>
        <p:nvSpPr>
          <p:cNvPr id="226" name="Google Shape;226;p36"/>
          <p:cNvSpPr/>
          <p:nvPr/>
        </p:nvSpPr>
        <p:spPr>
          <a:xfrm>
            <a:off x="4993675" y="2299825"/>
            <a:ext cx="3895200" cy="1361100"/>
          </a:xfrm>
          <a:prstGeom prst="rect">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6"/>
          <p:cNvSpPr/>
          <p:nvPr/>
        </p:nvSpPr>
        <p:spPr>
          <a:xfrm>
            <a:off x="561800" y="1050650"/>
            <a:ext cx="3895200" cy="1361100"/>
          </a:xfrm>
          <a:prstGeom prst="rect">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6"/>
          <p:cNvSpPr txBox="1"/>
          <p:nvPr/>
        </p:nvSpPr>
        <p:spPr>
          <a:xfrm>
            <a:off x="561800" y="1061175"/>
            <a:ext cx="37578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Resource group creation</a:t>
            </a:r>
            <a:endParaRPr sz="2000" b="1"/>
          </a:p>
          <a:p>
            <a:pPr marL="0" lvl="0" indent="0" algn="l" rtl="0">
              <a:spcBef>
                <a:spcPts val="0"/>
              </a:spcBef>
              <a:spcAft>
                <a:spcPts val="0"/>
              </a:spcAft>
              <a:buNone/>
            </a:pPr>
            <a:endParaRPr sz="1200" b="1"/>
          </a:p>
          <a:p>
            <a:pPr marL="457200" lvl="0" indent="-317500" algn="l" rtl="0">
              <a:spcBef>
                <a:spcPts val="0"/>
              </a:spcBef>
              <a:spcAft>
                <a:spcPts val="0"/>
              </a:spcAft>
              <a:buSzPts val="1400"/>
              <a:buAutoNum type="arabicPeriod"/>
            </a:pPr>
            <a:r>
              <a:rPr lang="en-GB"/>
              <a:t>Create a Azure AD group</a:t>
            </a:r>
            <a:endParaRPr lang="en-GB"/>
          </a:p>
          <a:p>
            <a:pPr marL="457200" lvl="0" indent="-317500" algn="l" rtl="0">
              <a:spcBef>
                <a:spcPts val="0"/>
              </a:spcBef>
              <a:spcAft>
                <a:spcPts val="0"/>
              </a:spcAft>
              <a:buSzPts val="1400"/>
              <a:buAutoNum type="arabicPeriod"/>
            </a:pPr>
            <a:r>
              <a:rPr lang="en-GB"/>
              <a:t>Process DNS name server</a:t>
            </a:r>
            <a:endParaRPr lang="en-GB"/>
          </a:p>
          <a:p>
            <a:pPr marL="457200" lvl="0" indent="-317500" algn="l" rtl="0">
              <a:spcBef>
                <a:spcPts val="0"/>
              </a:spcBef>
              <a:spcAft>
                <a:spcPts val="0"/>
              </a:spcAft>
              <a:buSzPts val="1400"/>
              <a:buAutoNum type="arabicPeriod"/>
            </a:pPr>
            <a:r>
              <a:rPr lang="en-GB"/>
              <a:t>Provision PROD and CNR servers</a:t>
            </a:r>
            <a:endParaRPr lang="en-GB"/>
          </a:p>
        </p:txBody>
      </p:sp>
      <p:sp>
        <p:nvSpPr>
          <p:cNvPr id="229" name="Google Shape;229;p36"/>
          <p:cNvSpPr/>
          <p:nvPr/>
        </p:nvSpPr>
        <p:spPr>
          <a:xfrm>
            <a:off x="561800" y="3550175"/>
            <a:ext cx="3895200" cy="1450200"/>
          </a:xfrm>
          <a:prstGeom prst="rect">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6"/>
          <p:cNvSpPr/>
          <p:nvPr/>
        </p:nvSpPr>
        <p:spPr>
          <a:xfrm rot="5400000">
            <a:off x="5144725" y="1244300"/>
            <a:ext cx="671700" cy="973800"/>
          </a:xfrm>
          <a:prstGeom prst="bentArrow">
            <a:avLst>
              <a:gd name="adj1" fmla="val 25000"/>
              <a:gd name="adj2" fmla="val 25000"/>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6"/>
          <p:cNvSpPr/>
          <p:nvPr/>
        </p:nvSpPr>
        <p:spPr>
          <a:xfrm rot="10800000">
            <a:off x="5049900" y="3757625"/>
            <a:ext cx="805200" cy="724200"/>
          </a:xfrm>
          <a:prstGeom prst="bentArrow">
            <a:avLst>
              <a:gd name="adj1" fmla="val 25000"/>
              <a:gd name="adj2" fmla="val 25000"/>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6"/>
          <p:cNvSpPr txBox="1"/>
          <p:nvPr/>
        </p:nvSpPr>
        <p:spPr>
          <a:xfrm>
            <a:off x="4993675" y="2318575"/>
            <a:ext cx="40698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Configure Test Web page </a:t>
            </a:r>
            <a:endParaRPr sz="2000" b="1"/>
          </a:p>
          <a:p>
            <a:pPr marL="0" lvl="0" indent="0" algn="l" rtl="0">
              <a:spcBef>
                <a:spcPts val="0"/>
              </a:spcBef>
              <a:spcAft>
                <a:spcPts val="0"/>
              </a:spcAft>
              <a:buNone/>
            </a:pPr>
            <a:endParaRPr sz="1200" b="1"/>
          </a:p>
          <a:p>
            <a:pPr marL="457200" lvl="0" indent="-317500" algn="l" rtl="0">
              <a:spcBef>
                <a:spcPts val="0"/>
              </a:spcBef>
              <a:spcAft>
                <a:spcPts val="0"/>
              </a:spcAft>
              <a:buSzPts val="1400"/>
              <a:buAutoNum type="arabicPeriod"/>
            </a:pPr>
            <a:r>
              <a:rPr lang="en-GB"/>
              <a:t>Scripting Django based website to test the server activeness</a:t>
            </a:r>
            <a:endParaRPr lang="en-GB"/>
          </a:p>
          <a:p>
            <a:pPr marL="457200" lvl="0" indent="-317500" algn="l" rtl="0">
              <a:spcBef>
                <a:spcPts val="0"/>
              </a:spcBef>
              <a:spcAft>
                <a:spcPts val="0"/>
              </a:spcAft>
              <a:buSzPts val="1400"/>
              <a:buAutoNum type="arabicPeriod"/>
            </a:pPr>
            <a:r>
              <a:rPr lang="en-GB"/>
              <a:t>Configure Apache knox for DNS failover</a:t>
            </a:r>
            <a:endParaRPr lang="en-GB"/>
          </a:p>
        </p:txBody>
      </p:sp>
      <p:sp>
        <p:nvSpPr>
          <p:cNvPr id="11" name="Title 1"/>
          <p:cNvSpPr>
            <a:spLocks noGrp="1"/>
          </p:cNvSpPr>
          <p:nvPr>
            <p:ph type="title"/>
          </p:nvPr>
        </p:nvSpPr>
        <p:spPr>
          <a:xfrm>
            <a:off x="0" y="144168"/>
            <a:ext cx="9144000" cy="733425"/>
          </a:xfrm>
          <a:solidFill>
            <a:schemeClr val="accent1">
              <a:lumMod val="20000"/>
              <a:lumOff val="80000"/>
            </a:schemeClr>
          </a:solidFill>
        </p:spPr>
        <p:txBody>
          <a:bodyPr/>
          <a:lstStyle/>
          <a:p>
            <a:pPr algn="ctr"/>
            <a:r>
              <a:rPr lang="en-US" sz="2800" b="1" dirty="0">
                <a:latin typeface="Times New Roman" panose="02020603050405020304" pitchFamily="18" charset="0"/>
                <a:cs typeface="Times New Roman" panose="02020603050405020304" pitchFamily="18" charset="0"/>
              </a:rPr>
              <a:t> MODULES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685"/>
            <a:ext cx="9144000" cy="733425"/>
          </a:xfrm>
          <a:solidFill>
            <a:schemeClr val="accent1">
              <a:lumMod val="20000"/>
              <a:lumOff val="80000"/>
            </a:schemeClr>
          </a:solidFill>
        </p:spPr>
        <p:txBody>
          <a:bodyPr/>
          <a:lstStyle/>
          <a:p>
            <a:pPr algn="ctr"/>
            <a:r>
              <a:rPr lang="en-US" sz="2800" b="1">
                <a:latin typeface="Times New Roman" panose="02020603050405020304" pitchFamily="18" charset="0"/>
                <a:cs typeface="Times New Roman" panose="02020603050405020304" pitchFamily="18" charset="0"/>
              </a:rPr>
              <a:t>SDLC MODEL</a:t>
            </a:r>
            <a:endParaRPr lang="en-US" sz="2800" b="1">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pic>
        <p:nvPicPr>
          <p:cNvPr id="4" name="Google Shape;174;p32"/>
          <p:cNvPicPr preferRelativeResize="0"/>
          <p:nvPr/>
        </p:nvPicPr>
        <p:blipFill>
          <a:blip r:embed="rId1"/>
          <a:stretch>
            <a:fillRect/>
          </a:stretch>
        </p:blipFill>
        <p:spPr>
          <a:xfrm>
            <a:off x="139681" y="1197421"/>
            <a:ext cx="8545275" cy="3792975"/>
          </a:xfrm>
          <a:prstGeom prst="rect">
            <a:avLst/>
          </a:prstGeom>
          <a:noFill/>
          <a:ln>
            <a:noFill/>
          </a:ln>
        </p:spPr>
      </p:pic>
      <p:sp>
        <p:nvSpPr>
          <p:cNvPr id="6" name="TextBox 5"/>
          <p:cNvSpPr txBox="1"/>
          <p:nvPr/>
        </p:nvSpPr>
        <p:spPr>
          <a:xfrm>
            <a:off x="2126318" y="1130602"/>
            <a:ext cx="4572000" cy="318998"/>
          </a:xfrm>
          <a:prstGeom prst="rect">
            <a:avLst/>
          </a:prstGeom>
          <a:noFill/>
        </p:spPr>
        <p:txBody>
          <a:bodyPr wrap="square">
            <a:spAutoFit/>
          </a:bodyPr>
          <a:lstStyle/>
          <a:p>
            <a:pPr marL="0" lvl="0" indent="0" algn="ctr" rtl="0">
              <a:lnSpc>
                <a:spcPct val="115000"/>
              </a:lnSpc>
              <a:spcBef>
                <a:spcPts val="1800"/>
              </a:spcBef>
              <a:spcAft>
                <a:spcPts val="400"/>
              </a:spcAft>
              <a:buNone/>
            </a:pPr>
            <a:r>
              <a:rPr lang="en-GB" sz="1400" b="1" dirty="0">
                <a:solidFill>
                  <a:schemeClr val="dk1"/>
                </a:solidFill>
              </a:rPr>
              <a:t>DevOps deployment methodology</a:t>
            </a:r>
            <a:endParaRPr lang="en-GB" sz="1400" b="1"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95;p31" title="Points scored"/>
          <p:cNvPicPr preferRelativeResize="0"/>
          <p:nvPr/>
        </p:nvPicPr>
        <p:blipFill>
          <a:blip r:embed="rId1"/>
          <a:stretch>
            <a:fillRect/>
          </a:stretch>
        </p:blipFill>
        <p:spPr>
          <a:xfrm>
            <a:off x="152400" y="152400"/>
            <a:ext cx="8746674"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4" name="Text Box 3"/>
          <p:cNvSpPr txBox="1"/>
          <p:nvPr/>
        </p:nvSpPr>
        <p:spPr>
          <a:xfrm>
            <a:off x="0" y="1152525"/>
            <a:ext cx="8747760" cy="1445260"/>
          </a:xfrm>
          <a:prstGeom prst="rect">
            <a:avLst/>
          </a:prstGeom>
          <a:noFill/>
        </p:spPr>
        <p:txBody>
          <a:bodyPr wrap="square" rtlCol="0">
            <a:spAutoFit/>
          </a:bodyPr>
          <a:p>
            <a:pPr algn="ctr"/>
            <a:r>
              <a:rPr lang="en-US" sz="8800" b="1">
                <a:latin typeface="Times New Roman" panose="02020603050405020304" pitchFamily="18" charset="0"/>
                <a:cs typeface="Times New Roman" panose="02020603050405020304" pitchFamily="18" charset="0"/>
              </a:rPr>
              <a:t>THANK YOU</a:t>
            </a:r>
            <a:endParaRPr lang="en-US" sz="8800" b="1">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2315</Words>
  <Application>WPS Presentation</Application>
  <PresentationFormat>On-screen Show (16:9)</PresentationFormat>
  <Paragraphs>92</Paragraphs>
  <Slides>7</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SimSun</vt:lpstr>
      <vt:lpstr>Wingdings</vt:lpstr>
      <vt:lpstr>Arial</vt:lpstr>
      <vt:lpstr>Calibri</vt:lpstr>
      <vt:lpstr>Times New Roman</vt:lpstr>
      <vt:lpstr>Times New Roman</vt:lpstr>
      <vt:lpstr>Microsoft YaHei</vt:lpstr>
      <vt:lpstr>Arial Unicode MS</vt:lpstr>
      <vt:lpstr>Calibri</vt:lpstr>
      <vt:lpstr>Simple Light</vt:lpstr>
      <vt:lpstr>office theme</vt:lpstr>
      <vt:lpstr>Disaster recovery mechanism with active storage replication and DNS failover in cloud Virtual Machine</vt:lpstr>
      <vt:lpstr>     PROJECT OVERVIEW</vt:lpstr>
      <vt:lpstr>PowerPoint 演示文稿</vt:lpstr>
      <vt:lpstr> MODELS</vt:lpstr>
      <vt:lpstr>SDLC MODEL</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failover with active storage replication in cloud application for disaster recovery and Zero downtime</dc:title>
  <dc:creator>HP</dc:creator>
  <cp:lastModifiedBy>priya</cp:lastModifiedBy>
  <cp:revision>17</cp:revision>
  <dcterms:created xsi:type="dcterms:W3CDTF">2022-03-28T13:38:00Z</dcterms:created>
  <dcterms:modified xsi:type="dcterms:W3CDTF">2022-04-10T06:05:18Z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DDB96082370B44118BF5634BCB301194</vt:lpwstr>
  </property>
  <property fmtid="{D5CDD505-2E9C-101B-9397-08002B2CF9AE}" pid="3" name="KSOProductBuildVer">
    <vt:lpwstr>1033-11.2.0.10451</vt:lpwstr>
  </property>
</Properties>
</file>